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57" r:id="rId6"/>
    <p:sldId id="261" r:id="rId7"/>
    <p:sldId id="258" r:id="rId8"/>
    <p:sldId id="265" r:id="rId9"/>
    <p:sldId id="269" r:id="rId10"/>
    <p:sldId id="259" r:id="rId11"/>
    <p:sldId id="267" r:id="rId12"/>
    <p:sldId id="260" r:id="rId13"/>
    <p:sldId id="264" r:id="rId14"/>
    <p:sldId id="262" r:id="rId15"/>
    <p:sldId id="263" r:id="rId16"/>
    <p:sldId id="266" r:id="rId17"/>
    <p:sldId id="268"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BE7A2F-1245-4D85-AF32-1DFF3A3E6D9B}" v="245" dt="2022-02-08T13:52:15.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5"/>
    <p:restoredTop sz="78135"/>
  </p:normalViewPr>
  <p:slideViewPr>
    <p:cSldViewPr snapToGrid="0">
      <p:cViewPr varScale="1">
        <p:scale>
          <a:sx n="87" d="100"/>
          <a:sy n="87" d="100"/>
        </p:scale>
        <p:origin x="1168" y="184"/>
      </p:cViewPr>
      <p:guideLst>
        <p:guide orient="horz" pos="2160"/>
        <p:guide pos="2880"/>
      </p:guideLst>
    </p:cSldViewPr>
  </p:slideViewPr>
  <p:outlineViewPr>
    <p:cViewPr>
      <p:scale>
        <a:sx n="33" d="100"/>
        <a:sy n="33" d="100"/>
      </p:scale>
      <p:origin x="0" y="-1280"/>
    </p:cViewPr>
  </p:outlineViewPr>
  <p:notesTextViewPr>
    <p:cViewPr>
      <p:scale>
        <a:sx n="1" d="1"/>
        <a:sy n="1" d="1"/>
      </p:scale>
      <p:origin x="0" y="0"/>
    </p:cViewPr>
  </p:notesTextViewPr>
  <p:sorterViewPr>
    <p:cViewPr>
      <p:scale>
        <a:sx n="66" d="100"/>
        <a:sy n="66" d="100"/>
      </p:scale>
      <p:origin x="0" y="0"/>
    </p:cViewPr>
  </p:sorter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handoutMaster" Target="handoutMasters/handoutMaster1.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68" Type="http://schemas.microsoft.com/office/2016/11/relationships/changesInfo" Target="changesInfos/changesInfo1.xml"/><Relationship Id="rId69" Type="http://schemas.microsoft.com/office/2015/10/relationships/revisionInfo" Target="revisionInfo.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notesMaster" Target="notesMasters/notesMaster1.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38BE7A2F-1245-4D85-AF32-1DFF3A3E6D9B}"/>
    <pc:docChg chg="custSel addSld delSld modSld">
      <pc:chgData name="Natasha Davies (IMH)" userId="f8d816cd-2c21-46a2-8815-9450f2bd6f78" providerId="ADAL" clId="{38BE7A2F-1245-4D85-AF32-1DFF3A3E6D9B}" dt="2022-02-08T13:51:58.592" v="242" actId="20577"/>
      <pc:docMkLst>
        <pc:docMk/>
      </pc:docMkLst>
      <pc:sldChg chg="del">
        <pc:chgData name="Natasha Davies (IMH)" userId="f8d816cd-2c21-46a2-8815-9450f2bd6f78" providerId="ADAL" clId="{38BE7A2F-1245-4D85-AF32-1DFF3A3E6D9B}" dt="2022-02-08T13:46:45.194" v="10" actId="2696"/>
        <pc:sldMkLst>
          <pc:docMk/>
          <pc:sldMk cId="1843349416" sldId="267"/>
        </pc:sldMkLst>
      </pc:sldChg>
      <pc:sldChg chg="modSp mod">
        <pc:chgData name="Natasha Davies (IMH)" userId="f8d816cd-2c21-46a2-8815-9450f2bd6f78" providerId="ADAL" clId="{38BE7A2F-1245-4D85-AF32-1DFF3A3E6D9B}" dt="2022-02-08T13:40:53.031" v="4" actId="27636"/>
        <pc:sldMkLst>
          <pc:docMk/>
          <pc:sldMk cId="3405554406" sldId="277"/>
        </pc:sldMkLst>
        <pc:spChg chg="mod">
          <ac:chgData name="Natasha Davies (IMH)" userId="f8d816cd-2c21-46a2-8815-9450f2bd6f78" providerId="ADAL" clId="{38BE7A2F-1245-4D85-AF32-1DFF3A3E6D9B}" dt="2022-02-08T13:40:53.031" v="4" actId="27636"/>
          <ac:spMkLst>
            <pc:docMk/>
            <pc:sldMk cId="3405554406" sldId="277"/>
            <ac:spMk id="3" creationId="{00000000-0000-0000-0000-000000000000}"/>
          </ac:spMkLst>
        </pc:spChg>
      </pc:sldChg>
      <pc:sldChg chg="modSp mod">
        <pc:chgData name="Natasha Davies (IMH)" userId="f8d816cd-2c21-46a2-8815-9450f2bd6f78" providerId="ADAL" clId="{38BE7A2F-1245-4D85-AF32-1DFF3A3E6D9B}" dt="2022-02-08T13:40:53.040" v="5" actId="27636"/>
        <pc:sldMkLst>
          <pc:docMk/>
          <pc:sldMk cId="581158710" sldId="279"/>
        </pc:sldMkLst>
        <pc:spChg chg="mod">
          <ac:chgData name="Natasha Davies (IMH)" userId="f8d816cd-2c21-46a2-8815-9450f2bd6f78" providerId="ADAL" clId="{38BE7A2F-1245-4D85-AF32-1DFF3A3E6D9B}" dt="2022-02-08T13:40:53.040" v="5" actId="27636"/>
          <ac:spMkLst>
            <pc:docMk/>
            <pc:sldMk cId="581158710" sldId="279"/>
            <ac:spMk id="3" creationId="{00000000-0000-0000-0000-000000000000}"/>
          </ac:spMkLst>
        </pc:spChg>
      </pc:sldChg>
      <pc:sldChg chg="del">
        <pc:chgData name="Natasha Davies (IMH)" userId="f8d816cd-2c21-46a2-8815-9450f2bd6f78" providerId="ADAL" clId="{38BE7A2F-1245-4D85-AF32-1DFF3A3E6D9B}" dt="2022-02-08T13:46:26.010" v="6" actId="2696"/>
        <pc:sldMkLst>
          <pc:docMk/>
          <pc:sldMk cId="3129062277" sldId="315"/>
        </pc:sldMkLst>
      </pc:sldChg>
      <pc:sldChg chg="del">
        <pc:chgData name="Natasha Davies (IMH)" userId="f8d816cd-2c21-46a2-8815-9450f2bd6f78" providerId="ADAL" clId="{38BE7A2F-1245-4D85-AF32-1DFF3A3E6D9B}" dt="2022-02-08T13:46:28.593" v="7" actId="2696"/>
        <pc:sldMkLst>
          <pc:docMk/>
          <pc:sldMk cId="1703634053" sldId="316"/>
        </pc:sldMkLst>
      </pc:sldChg>
      <pc:sldChg chg="del">
        <pc:chgData name="Natasha Davies (IMH)" userId="f8d816cd-2c21-46a2-8815-9450f2bd6f78" providerId="ADAL" clId="{38BE7A2F-1245-4D85-AF32-1DFF3A3E6D9B}" dt="2022-02-08T13:46:37.199" v="8" actId="2696"/>
        <pc:sldMkLst>
          <pc:docMk/>
          <pc:sldMk cId="1048361568" sldId="317"/>
        </pc:sldMkLst>
      </pc:sldChg>
      <pc:sldChg chg="del">
        <pc:chgData name="Natasha Davies (IMH)" userId="f8d816cd-2c21-46a2-8815-9450f2bd6f78" providerId="ADAL" clId="{38BE7A2F-1245-4D85-AF32-1DFF3A3E6D9B}" dt="2022-02-08T13:46:40.059" v="9" actId="2696"/>
        <pc:sldMkLst>
          <pc:docMk/>
          <pc:sldMk cId="2036535978" sldId="318"/>
        </pc:sldMkLst>
      </pc:sldChg>
      <pc:sldChg chg="del">
        <pc:chgData name="Natasha Davies (IMH)" userId="f8d816cd-2c21-46a2-8815-9450f2bd6f78" providerId="ADAL" clId="{38BE7A2F-1245-4D85-AF32-1DFF3A3E6D9B}" dt="2022-02-08T13:46:47.413" v="11" actId="2696"/>
        <pc:sldMkLst>
          <pc:docMk/>
          <pc:sldMk cId="2355413851" sldId="319"/>
        </pc:sldMkLst>
      </pc:sldChg>
      <pc:sldChg chg="modSp mod">
        <pc:chgData name="Natasha Davies (IMH)" userId="f8d816cd-2c21-46a2-8815-9450f2bd6f78" providerId="ADAL" clId="{38BE7A2F-1245-4D85-AF32-1DFF3A3E6D9B}" dt="2022-02-08T13:40:52.991" v="1" actId="27636"/>
        <pc:sldMkLst>
          <pc:docMk/>
          <pc:sldMk cId="2494195619" sldId="347"/>
        </pc:sldMkLst>
        <pc:spChg chg="mod">
          <ac:chgData name="Natasha Davies (IMH)" userId="f8d816cd-2c21-46a2-8815-9450f2bd6f78" providerId="ADAL" clId="{38BE7A2F-1245-4D85-AF32-1DFF3A3E6D9B}" dt="2022-02-08T13:40:52.991" v="1" actId="27636"/>
          <ac:spMkLst>
            <pc:docMk/>
            <pc:sldMk cId="2494195619" sldId="347"/>
            <ac:spMk id="3" creationId="{00000000-0000-0000-0000-000000000000}"/>
          </ac:spMkLst>
        </pc:spChg>
      </pc:sldChg>
      <pc:sldChg chg="modSp mod">
        <pc:chgData name="Natasha Davies (IMH)" userId="f8d816cd-2c21-46a2-8815-9450f2bd6f78" providerId="ADAL" clId="{38BE7A2F-1245-4D85-AF32-1DFF3A3E6D9B}" dt="2022-02-08T13:40:52.998" v="2" actId="27636"/>
        <pc:sldMkLst>
          <pc:docMk/>
          <pc:sldMk cId="236720806" sldId="348"/>
        </pc:sldMkLst>
        <pc:spChg chg="mod">
          <ac:chgData name="Natasha Davies (IMH)" userId="f8d816cd-2c21-46a2-8815-9450f2bd6f78" providerId="ADAL" clId="{38BE7A2F-1245-4D85-AF32-1DFF3A3E6D9B}" dt="2022-02-08T13:40:52.998" v="2" actId="27636"/>
          <ac:spMkLst>
            <pc:docMk/>
            <pc:sldMk cId="236720806" sldId="348"/>
            <ac:spMk id="3" creationId="{00000000-0000-0000-0000-000000000000}"/>
          </ac:spMkLst>
        </pc:spChg>
      </pc:sldChg>
      <pc:sldChg chg="modSp mod">
        <pc:chgData name="Natasha Davies (IMH)" userId="f8d816cd-2c21-46a2-8815-9450f2bd6f78" providerId="ADAL" clId="{38BE7A2F-1245-4D85-AF32-1DFF3A3E6D9B}" dt="2022-02-08T13:40:52.936" v="0" actId="27636"/>
        <pc:sldMkLst>
          <pc:docMk/>
          <pc:sldMk cId="1311222194" sldId="350"/>
        </pc:sldMkLst>
        <pc:spChg chg="mod">
          <ac:chgData name="Natasha Davies (IMH)" userId="f8d816cd-2c21-46a2-8815-9450f2bd6f78" providerId="ADAL" clId="{38BE7A2F-1245-4D85-AF32-1DFF3A3E6D9B}" dt="2022-02-08T13:40:52.936" v="0" actId="27636"/>
          <ac:spMkLst>
            <pc:docMk/>
            <pc:sldMk cId="1311222194" sldId="350"/>
            <ac:spMk id="3" creationId="{00000000-0000-0000-0000-000000000000}"/>
          </ac:spMkLst>
        </pc:spChg>
      </pc:sldChg>
      <pc:sldChg chg="modSp mod">
        <pc:chgData name="Natasha Davies (IMH)" userId="f8d816cd-2c21-46a2-8815-9450f2bd6f78" providerId="ADAL" clId="{38BE7A2F-1245-4D85-AF32-1DFF3A3E6D9B}" dt="2022-02-08T13:40:53.020" v="3" actId="27636"/>
        <pc:sldMkLst>
          <pc:docMk/>
          <pc:sldMk cId="344983387" sldId="357"/>
        </pc:sldMkLst>
        <pc:spChg chg="mod">
          <ac:chgData name="Natasha Davies (IMH)" userId="f8d816cd-2c21-46a2-8815-9450f2bd6f78" providerId="ADAL" clId="{38BE7A2F-1245-4D85-AF32-1DFF3A3E6D9B}" dt="2022-02-08T13:40:53.020" v="3" actId="27636"/>
          <ac:spMkLst>
            <pc:docMk/>
            <pc:sldMk cId="344983387" sldId="357"/>
            <ac:spMk id="3" creationId="{00000000-0000-0000-0000-000000000000}"/>
          </ac:spMkLst>
        </pc:spChg>
      </pc:sldChg>
      <pc:sldChg chg="addSp modSp new mod">
        <pc:chgData name="Natasha Davies (IMH)" userId="f8d816cd-2c21-46a2-8815-9450f2bd6f78" providerId="ADAL" clId="{38BE7A2F-1245-4D85-AF32-1DFF3A3E6D9B}" dt="2022-02-08T13:51:58.592" v="242" actId="20577"/>
        <pc:sldMkLst>
          <pc:docMk/>
          <pc:sldMk cId="600535872" sldId="409"/>
        </pc:sldMkLst>
        <pc:spChg chg="add mod">
          <ac:chgData name="Natasha Davies (IMH)" userId="f8d816cd-2c21-46a2-8815-9450f2bd6f78" providerId="ADAL" clId="{38BE7A2F-1245-4D85-AF32-1DFF3A3E6D9B}" dt="2022-02-08T13:51:58.592" v="242" actId="20577"/>
          <ac:spMkLst>
            <pc:docMk/>
            <pc:sldMk cId="600535872" sldId="409"/>
            <ac:spMk id="2" creationId="{3E5AD85F-657B-4661-8F40-7EC6F245664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25/05/2022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25/05/2022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 Id="rId3" Type="http://schemas.openxmlformats.org/officeDocument/2006/relationships/hyperlink" Target="https://www.ncbi.nlm.nih.gov/pmc/articles/PMC8013558/#joms12695-bib-0006" TargetMode="Externa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librarysearch.uwtsd.ac.uk</a:t>
            </a:r>
            <a:r>
              <a:rPr lang="en-US" dirty="0" smtClean="0"/>
              <a:t>/permalink/44WHELF_UWTSD/1ir6fgh/cdi_oup_oho_10_1093_oxfordhb_9780198802280_013_19</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470206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baseline="0" dirty="0" smtClean="0"/>
              <a:t>Reported by Gifford (2020) </a:t>
            </a:r>
            <a:r>
              <a:rPr lang="en-US" sz="1200" b="0" i="0" kern="1200" dirty="0" smtClean="0">
                <a:solidFill>
                  <a:schemeClr val="tx1"/>
                </a:solidFill>
                <a:effectLst/>
                <a:latin typeface="+mn-lt"/>
                <a:ea typeface="+mn-ea"/>
                <a:cs typeface="+mn-cs"/>
              </a:rPr>
              <a:t>It's all very well knowing that […] our employees have 8.51 days [off sick] on average, but that's a meaningless figure really. Where are they, what are the issues? And you can only do that if you dig deep (HR manager, Local Authority).</a:t>
            </a:r>
            <a:endParaRPr lang="en-US" b="0" dirty="0"/>
          </a:p>
        </p:txBody>
      </p:sp>
      <p:sp>
        <p:nvSpPr>
          <p:cNvPr id="4" name="Slide Number Placeholder 3"/>
          <p:cNvSpPr>
            <a:spLocks noGrp="1"/>
          </p:cNvSpPr>
          <p:nvPr>
            <p:ph type="sldNum" sz="quarter" idx="10"/>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586953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We all realize it's cheaper to keep a customer than to acquire a new one. This is no different within an organization. While we can see salaries as a line-item on a spreadsheet, understanding the institutional knowledge that the employee has isn't as clear when it comes to value.</a:t>
            </a:r>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2087625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128202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According to Ulrich (2005)’The concept of value is central to changing expectations for HR professionals. value is defined by the receiver more than the giver; HR creates value when those who use the services of HR gain from them.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HR practices need to be relevant and sufficient and if so this</a:t>
            </a:r>
            <a:r>
              <a:rPr lang="en-US" sz="1200" b="0" i="0" kern="1200" baseline="0" dirty="0" smtClean="0">
                <a:solidFill>
                  <a:schemeClr val="tx1"/>
                </a:solidFill>
                <a:effectLst/>
                <a:latin typeface="+mn-lt"/>
                <a:ea typeface="+mn-ea"/>
                <a:cs typeface="+mn-cs"/>
              </a:rPr>
              <a:t> can result in </a:t>
            </a:r>
            <a:r>
              <a:rPr lang="en-US" sz="1200" b="0" i="0" kern="1200" dirty="0" smtClean="0">
                <a:solidFill>
                  <a:schemeClr val="tx1"/>
                </a:solidFill>
                <a:effectLst/>
                <a:latin typeface="+mn-lt"/>
                <a:ea typeface="+mn-ea"/>
                <a:cs typeface="+mn-cs"/>
              </a:rPr>
              <a:t>employees being (able to do the work) and (willing to work hard). I</a:t>
            </a:r>
          </a:p>
          <a:p>
            <a:r>
              <a:rPr lang="en-US" sz="1200" b="0" i="0" kern="1200" dirty="0" smtClean="0">
                <a:solidFill>
                  <a:schemeClr val="tx1"/>
                </a:solidFill>
                <a:effectLst/>
                <a:latin typeface="+mn-lt"/>
                <a:ea typeface="+mn-ea"/>
                <a:cs typeface="+mn-cs"/>
              </a:rPr>
              <a:t>For managers this works well when</a:t>
            </a:r>
            <a:r>
              <a:rPr lang="en-US" sz="1200" b="0" i="0" kern="1200" baseline="0" dirty="0" smtClean="0">
                <a:solidFill>
                  <a:schemeClr val="tx1"/>
                </a:solidFill>
                <a:effectLst/>
                <a:latin typeface="+mn-lt"/>
                <a:ea typeface="+mn-ea"/>
                <a:cs typeface="+mn-cs"/>
              </a:rPr>
              <a:t> HR help them </a:t>
            </a:r>
            <a:r>
              <a:rPr lang="en-US" sz="1200" b="0" i="0" kern="1200" dirty="0" smtClean="0">
                <a:solidFill>
                  <a:schemeClr val="tx1"/>
                </a:solidFill>
                <a:effectLst/>
                <a:latin typeface="+mn-lt"/>
                <a:ea typeface="+mn-ea"/>
                <a:cs typeface="+mn-cs"/>
              </a:rPr>
              <a:t>deliver strategy and reach business goals. This provides</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value for internal stakeholders, such as employees and line managers.</a:t>
            </a:r>
          </a:p>
          <a:p>
            <a:endParaRPr lang="en-US" sz="1200" b="0" i="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1011881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As it turns out each of these sets of HR department practices has substantially different levels of influence on different stakeholders.</a:t>
            </a:r>
          </a:p>
          <a:p>
            <a:r>
              <a:rPr lang="en-US" sz="1200" b="0" i="0" kern="1200" dirty="0" smtClean="0">
                <a:solidFill>
                  <a:schemeClr val="tx1"/>
                </a:solidFill>
                <a:effectLst/>
                <a:latin typeface="+mn-lt"/>
                <a:ea typeface="+mn-ea"/>
                <a:cs typeface="+mn-cs"/>
              </a:rPr>
              <a:t>Employee performance HR has greatest influence on short-term financial performance. To be exact, 44 per cent of HR department influence on short-term financial performance is accounted for by employee performance HR. It is interesting that this aspect of HR activities has a relatively low influence on all other stakeholders.</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6502988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encourage investors to invest in the firm. </a:t>
            </a:r>
          </a:p>
          <a:p>
            <a:r>
              <a:rPr lang="en-US" sz="1200" b="0" i="0" kern="1200" dirty="0" smtClean="0">
                <a:solidFill>
                  <a:schemeClr val="tx1"/>
                </a:solidFill>
                <a:effectLst/>
                <a:latin typeface="+mn-lt"/>
                <a:ea typeface="+mn-ea"/>
                <a:cs typeface="+mn-cs"/>
              </a:rPr>
              <a:t>According to research</a:t>
            </a:r>
            <a:r>
              <a:rPr lang="en-US" sz="1200" b="0" i="0" kern="1200" baseline="0" dirty="0" smtClean="0">
                <a:solidFill>
                  <a:schemeClr val="tx1"/>
                </a:solidFill>
                <a:effectLst/>
                <a:latin typeface="+mn-lt"/>
                <a:ea typeface="+mn-ea"/>
                <a:cs typeface="+mn-cs"/>
              </a:rPr>
              <a:t> conducted by </a:t>
            </a:r>
            <a:r>
              <a:rPr lang="en-US" sz="1200" b="0" i="0" kern="1200" baseline="0" dirty="0" err="1" smtClean="0">
                <a:solidFill>
                  <a:schemeClr val="tx1"/>
                </a:solidFill>
                <a:effectLst/>
                <a:latin typeface="+mn-lt"/>
                <a:ea typeface="+mn-ea"/>
                <a:cs typeface="+mn-cs"/>
              </a:rPr>
              <a:t>Ulr</a:t>
            </a:r>
            <a:r>
              <a:rPr lang="en-US" sz="1200" b="0" i="0" kern="1200" dirty="0" err="1" smtClean="0">
                <a:solidFill>
                  <a:schemeClr val="tx1"/>
                </a:solidFill>
                <a:effectLst/>
                <a:latin typeface="+mn-lt"/>
                <a:ea typeface="+mn-ea"/>
                <a:cs typeface="+mn-cs"/>
              </a:rPr>
              <a:t>Our</a:t>
            </a:r>
            <a:r>
              <a:rPr lang="en-US" sz="1200" b="0" i="0" kern="1200" dirty="0" smtClean="0">
                <a:solidFill>
                  <a:schemeClr val="tx1"/>
                </a:solidFill>
                <a:effectLst/>
                <a:latin typeface="+mn-lt"/>
                <a:ea typeface="+mn-ea"/>
                <a:cs typeface="+mn-cs"/>
              </a:rPr>
              <a:t> research has shown that HR professionals from high-performing firms have substantially greater knowledge of external factors, such as customers and investors, than do their counterparts in low-performing firms. Furthermore, HR professionals from high-performing firms are much more likely to account for external customer requirements in the design and delivery of HR practices than their low-performing counterparts. (In our work, high performance is defined as the financial performance of the firm over the past three years compared to major competitors.)</a:t>
            </a:r>
          </a:p>
          <a:p>
            <a:r>
              <a:rPr lang="en-US" sz="1200" b="0" i="0" kern="1200" dirty="0" smtClean="0">
                <a:solidFill>
                  <a:schemeClr val="tx1"/>
                </a:solidFill>
                <a:effectLst/>
                <a:latin typeface="+mn-lt"/>
                <a:ea typeface="+mn-ea"/>
                <a:cs typeface="+mn-cs"/>
              </a:rPr>
              <a:t>HR’s emerging contribution is to design practices and activities that build customer share, with target customers making a larger portion of their purchases from the firm because of relationships formed with it, and investors increasing their valuation of a firm’s assets because HR has helped create an organizational reputation that garners the confidence of the investment community.</a:t>
            </a:r>
          </a:p>
          <a:p>
            <a:r>
              <a:rPr lang="en-US" sz="1200" b="0" i="0" kern="1200" dirty="0" smtClean="0">
                <a:solidFill>
                  <a:schemeClr val="tx1"/>
                </a:solidFill>
                <a:effectLst/>
                <a:latin typeface="+mn-lt"/>
                <a:ea typeface="+mn-ea"/>
                <a:cs typeface="+mn-cs"/>
              </a:rPr>
              <a:t>So how can HR professionals deliver value to external stakeholders and customers? While we have written elsewhere about how HR can create value for investors, this article focuses on how HR can build customer value. We suggest five things HR professionals should know and do to help improve customers’ experiences and deliver value through customer share:</a:t>
            </a:r>
          </a:p>
          <a:p>
            <a:r>
              <a:rPr lang="en-US" sz="1200" b="0" i="0" kern="1200" dirty="0" smtClean="0">
                <a:solidFill>
                  <a:schemeClr val="tx1"/>
                </a:solidFill>
                <a:effectLst/>
                <a:latin typeface="+mn-lt"/>
                <a:ea typeface="+mn-ea"/>
                <a:cs typeface="+mn-cs"/>
              </a:rPr>
              <a:t>Develop customer literacy.</a:t>
            </a:r>
          </a:p>
          <a:p>
            <a:r>
              <a:rPr lang="en-US" sz="1200" b="0" i="0" kern="1200" dirty="0" smtClean="0">
                <a:solidFill>
                  <a:schemeClr val="tx1"/>
                </a:solidFill>
                <a:effectLst/>
                <a:latin typeface="+mn-lt"/>
                <a:ea typeface="+mn-ea"/>
                <a:cs typeface="+mn-cs"/>
              </a:rPr>
              <a:t>Think and act like a customer and a competitor.</a:t>
            </a:r>
          </a:p>
          <a:p>
            <a:r>
              <a:rPr lang="en-US" sz="1200" b="0" i="0" kern="1200" dirty="0" smtClean="0">
                <a:solidFill>
                  <a:schemeClr val="tx1"/>
                </a:solidFill>
                <a:effectLst/>
                <a:latin typeface="+mn-lt"/>
                <a:ea typeface="+mn-ea"/>
                <a:cs typeface="+mn-cs"/>
              </a:rPr>
              <a:t>Measure and track the firm’s share of targeted customers, and contribute to their value proposition.</a:t>
            </a:r>
          </a:p>
          <a:p>
            <a:r>
              <a:rPr lang="en-US" sz="1200" b="0" i="0" kern="1200" dirty="0" smtClean="0">
                <a:solidFill>
                  <a:schemeClr val="tx1"/>
                </a:solidFill>
                <a:effectLst/>
                <a:latin typeface="+mn-lt"/>
                <a:ea typeface="+mn-ea"/>
                <a:cs typeface="+mn-cs"/>
              </a:rPr>
              <a:t>Align HR practices to the customer value proposition.</a:t>
            </a:r>
          </a:p>
          <a:p>
            <a:r>
              <a:rPr lang="en-US" sz="1200" b="0" i="0" kern="1200" dirty="0" smtClean="0">
                <a:solidFill>
                  <a:schemeClr val="tx1"/>
                </a:solidFill>
                <a:effectLst/>
                <a:latin typeface="+mn-lt"/>
                <a:ea typeface="+mn-ea"/>
                <a:cs typeface="+mn-cs"/>
              </a:rPr>
              <a:t>Engage target customers in HR practices</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489907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HR policies </a:t>
            </a:r>
            <a:r>
              <a:rPr lang="en-US" sz="1200" b="1" i="0" kern="1200" dirty="0" smtClean="0">
                <a:solidFill>
                  <a:schemeClr val="tx1"/>
                </a:solidFill>
                <a:effectLst/>
                <a:latin typeface="+mn-lt"/>
                <a:ea typeface="+mn-ea"/>
                <a:cs typeface="+mn-cs"/>
              </a:rPr>
              <a:t>ensure every employee of an organization is looked after</a:t>
            </a:r>
            <a:r>
              <a:rPr lang="en-US" sz="1200" b="0" i="0" kern="1200" dirty="0" smtClean="0">
                <a:solidFill>
                  <a:schemeClr val="tx1"/>
                </a:solidFill>
                <a:effectLst/>
                <a:latin typeface="+mn-lt"/>
                <a:ea typeface="+mn-ea"/>
                <a:cs typeface="+mn-cs"/>
              </a:rPr>
              <a:t>; their needs are respected, and proper benefits are made available to them for their work. HR policies help to address complaints, problems, and grievances of employees, and outline how to solve them appropriately</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14631270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COVID‐19 has however elevated the consideration of employees as critical stakeholders. By its essence COVID‐19 is a threat to the health and safety of employees requiring organisations to evaluate employee risk. For instance, some employees were harmed by firms’ continued narrow focus on short‐term financial outcomes while failing to balance employee needs (Collings et al., </a:t>
            </a:r>
            <a:r>
              <a:rPr lang="en-US" sz="1200" b="0" i="0" u="sng" kern="1200" dirty="0" smtClean="0">
                <a:solidFill>
                  <a:schemeClr val="tx1"/>
                </a:solidFill>
                <a:effectLst/>
                <a:latin typeface="+mn-lt"/>
                <a:ea typeface="+mn-ea"/>
                <a:cs typeface="+mn-cs"/>
                <a:hlinkClick r:id="rId3"/>
              </a:rPr>
              <a:t>2021</a:t>
            </a:r>
            <a:r>
              <a:rPr lang="en-US" sz="1200" b="0" i="0" kern="1200" dirty="0" smtClean="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13588797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Amazon - </a:t>
            </a:r>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1136503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25/05/2022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hyperlink" Target="https://www.mckinsey.com/business-functions/strategy-and-corporate-finance/our-insights/the-value-of-value-creatio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2.deloitte.com/content/dam/Deloitte/de/Documents/human-capital/creating-value-through-hr.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i="1" dirty="0" smtClean="0">
                <a:solidFill>
                  <a:schemeClr val="bg1"/>
                </a:solidFill>
              </a:rPr>
              <a:t>Foundation Certificate in People Practice</a:t>
            </a:r>
            <a:r>
              <a:rPr lang="en-GB" i="1" dirty="0">
                <a:solidFill>
                  <a:schemeClr val="bg1"/>
                </a:solidFill>
              </a:rPr>
              <a:t/>
            </a:r>
            <a:br>
              <a:rPr lang="en-GB" i="1" dirty="0">
                <a:solidFill>
                  <a:schemeClr val="bg1"/>
                </a:solidFill>
              </a:rPr>
            </a:br>
            <a:r>
              <a:rPr lang="en-GB" i="1" dirty="0">
                <a:solidFill>
                  <a:schemeClr val="bg1"/>
                </a:solidFill>
              </a:rPr>
              <a:t/>
            </a:r>
            <a:br>
              <a:rPr lang="en-GB" i="1" dirty="0">
                <a:solidFill>
                  <a:schemeClr val="bg1"/>
                </a:solidFill>
              </a:rPr>
            </a:br>
            <a:r>
              <a:rPr lang="en-GB" sz="2700" i="1" dirty="0">
                <a:solidFill>
                  <a:schemeClr val="bg1"/>
                </a:solidFill>
              </a:rPr>
              <a:t>Learning Outcome </a:t>
            </a:r>
            <a:r>
              <a:rPr lang="en-GB" sz="2700" i="1" dirty="0" smtClean="0">
                <a:solidFill>
                  <a:schemeClr val="bg1"/>
                </a:solidFill>
              </a:rPr>
              <a:t>one </a:t>
            </a:r>
            <a:r>
              <a:rPr lang="en-GB" sz="2700" i="1" dirty="0">
                <a:solidFill>
                  <a:schemeClr val="bg1"/>
                </a:solidFill>
              </a:rPr>
              <a:t>– </a:t>
            </a:r>
            <a:r>
              <a:rPr lang="en-GB" sz="2700" i="1" dirty="0" smtClean="0">
                <a:solidFill>
                  <a:schemeClr val="bg1"/>
                </a:solidFill>
              </a:rPr>
              <a:t/>
            </a:r>
            <a:br>
              <a:rPr lang="en-GB" sz="2700" i="1" dirty="0" smtClean="0">
                <a:solidFill>
                  <a:schemeClr val="bg1"/>
                </a:solidFill>
              </a:rPr>
            </a:br>
            <a:r>
              <a:rPr lang="en-GB" sz="2400" b="1" dirty="0" smtClean="0">
                <a:solidFill>
                  <a:schemeClr val="bg1"/>
                </a:solidFill>
              </a:rPr>
              <a:t>Understand </a:t>
            </a:r>
            <a:r>
              <a:rPr lang="en-GB" sz="2400" b="1" dirty="0">
                <a:solidFill>
                  <a:schemeClr val="bg1"/>
                </a:solidFill>
              </a:rPr>
              <a:t>how evidence-based practice informs organisational measures and outcomes. </a:t>
            </a:r>
            <a:r>
              <a:rPr lang="en-GB" sz="2400" b="1" dirty="0" smtClean="0">
                <a:solidFill>
                  <a:schemeClr val="bg1"/>
                </a:solidFill>
              </a:rPr>
              <a:t/>
            </a:r>
            <a:br>
              <a:rPr lang="en-GB" sz="2400" b="1" dirty="0" smtClean="0">
                <a:solidFill>
                  <a:schemeClr val="bg1"/>
                </a:solidFill>
              </a:rPr>
            </a:br>
            <a:r>
              <a:rPr lang="en-GB" sz="2400" dirty="0">
                <a:solidFill>
                  <a:schemeClr val="bg1"/>
                </a:solidFill>
              </a:rPr>
              <a:t/>
            </a:r>
            <a:br>
              <a:rPr lang="en-GB" sz="2400" dirty="0">
                <a:solidFill>
                  <a:schemeClr val="bg1"/>
                </a:solidFill>
              </a:rPr>
            </a:br>
            <a:r>
              <a:rPr lang="en-GB" sz="2400" i="1" dirty="0" smtClean="0">
                <a:solidFill>
                  <a:schemeClr val="bg1"/>
                </a:solidFill>
              </a:rPr>
              <a:t>Learning Outcome two </a:t>
            </a:r>
            <a:r>
              <a:rPr lang="en-GB" sz="2400" dirty="0" smtClean="0">
                <a:solidFill>
                  <a:schemeClr val="bg1"/>
                </a:solidFill>
              </a:rPr>
              <a:t>– </a:t>
            </a:r>
            <a:br>
              <a:rPr lang="en-GB" sz="2400" dirty="0" smtClean="0">
                <a:solidFill>
                  <a:schemeClr val="bg1"/>
                </a:solidFill>
              </a:rPr>
            </a:br>
            <a:r>
              <a:rPr lang="en-GB" sz="2400" b="1" dirty="0" smtClean="0">
                <a:solidFill>
                  <a:schemeClr val="bg1"/>
                </a:solidFill>
              </a:rPr>
              <a:t>Know </a:t>
            </a:r>
            <a:r>
              <a:rPr lang="en-GB" sz="2400" b="1" dirty="0">
                <a:solidFill>
                  <a:schemeClr val="bg1"/>
                </a:solidFill>
              </a:rPr>
              <a:t>how creating value benefits employees, customers and wider stakeholders. </a:t>
            </a:r>
            <a:r>
              <a:rPr lang="en-GB" sz="2400" dirty="0" smtClean="0"/>
              <a:t/>
            </a:r>
            <a:br>
              <a:rPr lang="en-GB" sz="2400" dirty="0" smtClean="0"/>
            </a:br>
            <a:r>
              <a:rPr lang="en-GB" i="1" dirty="0">
                <a:solidFill>
                  <a:schemeClr val="bg1"/>
                </a:solidFill>
              </a:rPr>
              <a:t/>
            </a:r>
            <a:br>
              <a:rPr lang="en-GB" i="1" dirty="0">
                <a:solidFill>
                  <a:schemeClr val="bg1"/>
                </a:solidFill>
              </a:rPr>
            </a:b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Analytics</a:t>
            </a:r>
            <a:endParaRPr lang="en-US" dirty="0"/>
          </a:p>
        </p:txBody>
      </p:sp>
      <p:sp>
        <p:nvSpPr>
          <p:cNvPr id="3" name="Content Placeholder 2"/>
          <p:cNvSpPr>
            <a:spLocks noGrp="1"/>
          </p:cNvSpPr>
          <p:nvPr>
            <p:ph idx="1"/>
          </p:nvPr>
        </p:nvSpPr>
        <p:spPr/>
        <p:txBody>
          <a:bodyPr>
            <a:normAutofit fontScale="55000" lnSpcReduction="20000"/>
          </a:bodyPr>
          <a:lstStyle/>
          <a:p>
            <a:endParaRPr lang="en-US" sz="1000" b="1" dirty="0" smtClean="0"/>
          </a:p>
          <a:p>
            <a:pPr marL="0" indent="0" algn="ctr">
              <a:buNone/>
            </a:pPr>
            <a:r>
              <a:rPr lang="en-US" sz="4400" dirty="0"/>
              <a:t>The area of HR analytics has undoubtedly gained momentum in recent years. The principles of evidence-based management (EBM) highlight organisational data as one of four crucial sources of evidence that combine to inform better decisions (the other three sources are professional expertise, scientific research and stakeholder views</a:t>
            </a:r>
            <a:r>
              <a:rPr lang="en-US" sz="4400" dirty="0" smtClean="0"/>
              <a:t>). (Gifford, 2020)</a:t>
            </a:r>
            <a:endParaRPr lang="en-US" sz="4400" dirty="0"/>
          </a:p>
          <a:p>
            <a:endParaRPr lang="en-US" sz="1000" b="1" dirty="0" smtClean="0"/>
          </a:p>
          <a:p>
            <a:endParaRPr lang="en-US" sz="1000" b="1" dirty="0"/>
          </a:p>
          <a:p>
            <a:endParaRPr lang="en-US" sz="1000" b="1" dirty="0" smtClean="0"/>
          </a:p>
          <a:p>
            <a:endParaRPr lang="en-US" sz="1000" b="1" dirty="0"/>
          </a:p>
          <a:p>
            <a:endParaRPr lang="en-US" sz="1000" b="1" dirty="0" smtClean="0"/>
          </a:p>
          <a:p>
            <a:endParaRPr lang="en-US" sz="1000" b="1" dirty="0"/>
          </a:p>
          <a:p>
            <a:endParaRPr lang="en-US" sz="1000" b="1" dirty="0" smtClean="0"/>
          </a:p>
          <a:p>
            <a:endParaRPr lang="en-US" sz="1000" b="1" dirty="0"/>
          </a:p>
          <a:p>
            <a:endParaRPr lang="en-US" sz="1000" b="1" dirty="0" smtClean="0"/>
          </a:p>
          <a:p>
            <a:endParaRPr lang="en-US" sz="1000" b="1" dirty="0"/>
          </a:p>
          <a:p>
            <a:endParaRPr lang="en-US" sz="1000" b="1" dirty="0" smtClean="0"/>
          </a:p>
          <a:p>
            <a:endParaRPr lang="en-US" sz="1000" b="1" dirty="0"/>
          </a:p>
          <a:p>
            <a:endParaRPr lang="en-US" sz="1000" b="1" dirty="0" smtClean="0"/>
          </a:p>
          <a:p>
            <a:endParaRPr lang="en-US" sz="1000" b="1" dirty="0"/>
          </a:p>
          <a:p>
            <a:endParaRPr lang="en-US" sz="1000" b="1" dirty="0" smtClean="0"/>
          </a:p>
          <a:p>
            <a:endParaRPr lang="en-US" sz="1000" b="1" dirty="0"/>
          </a:p>
          <a:p>
            <a:endParaRPr lang="en-US" sz="1000" b="1" dirty="0" smtClean="0"/>
          </a:p>
          <a:p>
            <a:pPr marL="0" indent="0">
              <a:buNone/>
            </a:pPr>
            <a:r>
              <a:rPr lang="en-US" sz="1000" b="1" dirty="0" smtClean="0"/>
              <a:t>HR </a:t>
            </a:r>
            <a:r>
              <a:rPr lang="en-US" sz="1000" b="1" dirty="0"/>
              <a:t>analytics: The onto-epistemology and politics of </a:t>
            </a:r>
            <a:r>
              <a:rPr lang="en-US" sz="1000" b="1" dirty="0" err="1"/>
              <a:t>metricised</a:t>
            </a:r>
            <a:r>
              <a:rPr lang="en-US" sz="1000" b="1" dirty="0"/>
              <a:t> HRM. Kay </a:t>
            </a:r>
            <a:r>
              <a:rPr lang="en-US" sz="1000" b="1" dirty="0" err="1"/>
              <a:t>Greasleyand</a:t>
            </a:r>
            <a:r>
              <a:rPr lang="en-US" sz="1000" b="1" dirty="0"/>
              <a:t> and Pete Thomas. Human Resource Management Journal, Volume 30, Issue 4, November 2020, pp 494-507.</a:t>
            </a:r>
            <a:endParaRPr lang="en-US" sz="1000" dirty="0"/>
          </a:p>
        </p:txBody>
      </p:sp>
    </p:spTree>
    <p:extLst>
      <p:ext uri="{BB962C8B-B14F-4D97-AF65-F5344CB8AC3E}">
        <p14:creationId xmlns:p14="http://schemas.microsoft.com/office/powerpoint/2010/main" val="2084617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hlinkClick r:id="rId3"/>
              </a:rPr>
              <a:t>The value of value creation</a:t>
            </a:r>
            <a:r>
              <a:rPr lang="en-US" dirty="0" smtClean="0"/>
              <a:t> </a:t>
            </a:r>
            <a:br>
              <a:rPr lang="en-US" dirty="0" smtClean="0"/>
            </a:br>
            <a:r>
              <a:rPr lang="en-US" sz="2200" dirty="0" smtClean="0"/>
              <a:t>(</a:t>
            </a:r>
            <a:r>
              <a:rPr lang="en-US" sz="2200" dirty="0" err="1" smtClean="0"/>
              <a:t>Koller</a:t>
            </a:r>
            <a:r>
              <a:rPr lang="en-US" sz="2200" dirty="0" smtClean="0"/>
              <a:t>, 2020)</a:t>
            </a:r>
            <a:endParaRPr lang="en-US" sz="2200" dirty="0"/>
          </a:p>
        </p:txBody>
      </p:sp>
      <p:sp>
        <p:nvSpPr>
          <p:cNvPr id="3" name="Content Placeholder 2"/>
          <p:cNvSpPr>
            <a:spLocks noGrp="1"/>
          </p:cNvSpPr>
          <p:nvPr>
            <p:ph idx="1"/>
          </p:nvPr>
        </p:nvSpPr>
        <p:spPr/>
        <p:txBody>
          <a:bodyPr/>
          <a:lstStyle/>
          <a:p>
            <a:pPr marL="0" indent="0" algn="ctr">
              <a:buNone/>
            </a:pPr>
            <a:r>
              <a:rPr lang="en-US" dirty="0"/>
              <a:t>‘When there is a choice between values and profits, people always go for the latter</a:t>
            </a:r>
            <a:r>
              <a:rPr lang="en-US" dirty="0" smtClean="0"/>
              <a:t>’. (</a:t>
            </a:r>
            <a:r>
              <a:rPr lang="en-US" dirty="0" err="1" smtClean="0"/>
              <a:t>Swaroopa</a:t>
            </a:r>
            <a:r>
              <a:rPr lang="en-US" dirty="0" smtClean="0"/>
              <a:t>, 2019)</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709345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2111" y="595860"/>
            <a:ext cx="8229600" cy="3917032"/>
          </a:xfrm>
        </p:spPr>
        <p:txBody>
          <a:bodyPr>
            <a:normAutofit/>
          </a:bodyPr>
          <a:lstStyle/>
          <a:p>
            <a:pPr marL="0" indent="0" algn="ctr">
              <a:buNone/>
            </a:pPr>
            <a:r>
              <a:rPr lang="en-US" dirty="0" smtClean="0"/>
              <a:t>HR </a:t>
            </a:r>
            <a:r>
              <a:rPr lang="en-US" dirty="0"/>
              <a:t>professionals may face increasing expectations from senior management for ‘hard’ statistics, but this can clash with their professional judgement: they personally may ‘see more value in qualitative information and experience’. </a:t>
            </a:r>
            <a:r>
              <a:rPr lang="en-US" dirty="0" smtClean="0"/>
              <a:t>(Gifford, 2020)</a:t>
            </a:r>
            <a:endParaRPr lang="en-US" dirty="0"/>
          </a:p>
          <a:p>
            <a:endParaRPr lang="en-US" dirty="0"/>
          </a:p>
        </p:txBody>
      </p:sp>
    </p:spTree>
    <p:extLst>
      <p:ext uri="{BB962C8B-B14F-4D97-AF65-F5344CB8AC3E}">
        <p14:creationId xmlns:p14="http://schemas.microsoft.com/office/powerpoint/2010/main" val="1924056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8" descr="ew Customer Discount – Joey Sturgis Tones"/>
          <p:cNvSpPr>
            <a:spLocks noChangeAspect="1" noChangeArrowheads="1"/>
          </p:cNvSpPr>
          <p:nvPr/>
        </p:nvSpPr>
        <p:spPr bwMode="auto">
          <a:xfrm>
            <a:off x="2256504" y="501445"/>
            <a:ext cx="4188542" cy="418854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1884" y="675476"/>
            <a:ext cx="6858000" cy="3840480"/>
          </a:xfrm>
          <a:prstGeom prst="rect">
            <a:avLst/>
          </a:prstGeom>
        </p:spPr>
      </p:pic>
    </p:spTree>
    <p:extLst>
      <p:ext uri="{BB962C8B-B14F-4D97-AF65-F5344CB8AC3E}">
        <p14:creationId xmlns:p14="http://schemas.microsoft.com/office/powerpoint/2010/main" val="852243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US" dirty="0"/>
              <a:t>In the long run, no matter how good or successful you are or how clever or crafty, your business and its future are in the hands of the people you hire." — Akio Morita, co-founder of </a:t>
            </a:r>
            <a:r>
              <a:rPr lang="en-US" dirty="0" smtClean="0"/>
              <a:t>Sony</a:t>
            </a:r>
          </a:p>
          <a:p>
            <a:pPr marL="0" indent="0" algn="ctr">
              <a:buNone/>
            </a:pPr>
            <a:endParaRPr lang="en-US" dirty="0"/>
          </a:p>
          <a:p>
            <a:pPr marL="0" indent="0">
              <a:buNone/>
            </a:pPr>
            <a:r>
              <a:rPr lang="en-US" sz="1800" dirty="0" smtClean="0"/>
              <a:t>(Karr, 2020)</a:t>
            </a:r>
          </a:p>
        </p:txBody>
      </p:sp>
    </p:spTree>
    <p:extLst>
      <p:ext uri="{BB962C8B-B14F-4D97-AF65-F5344CB8AC3E}">
        <p14:creationId xmlns:p14="http://schemas.microsoft.com/office/powerpoint/2010/main" val="207138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60121"/>
            <a:ext cx="8229600" cy="3917032"/>
          </a:xfrm>
        </p:spPr>
        <p:txBody>
          <a:bodyPr/>
          <a:lstStyle/>
          <a:p>
            <a:pPr marL="0" indent="0" algn="ctr">
              <a:buNone/>
            </a:pPr>
            <a:r>
              <a:rPr lang="en-US" dirty="0"/>
              <a:t>According to Ulrich (2005)’The concept of value is central to changing expectations for HR professionals. value is defined by the receiver more than the giver; HR creates value when those who use the services of HR gain from them. </a:t>
            </a:r>
            <a:r>
              <a:rPr lang="en-US" dirty="0" smtClean="0"/>
              <a:t>‘</a:t>
            </a:r>
            <a:endParaRPr lang="en-US" dirty="0"/>
          </a:p>
        </p:txBody>
      </p:sp>
    </p:spTree>
    <p:extLst>
      <p:ext uri="{BB962C8B-B14F-4D97-AF65-F5344CB8AC3E}">
        <p14:creationId xmlns:p14="http://schemas.microsoft.com/office/powerpoint/2010/main" val="384018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9214"/>
            <a:ext cx="8229600" cy="1143000"/>
          </a:xfrm>
        </p:spPr>
        <p:txBody>
          <a:bodyPr>
            <a:normAutofit fontScale="90000"/>
          </a:bodyPr>
          <a:lstStyle/>
          <a:p>
            <a:r>
              <a:rPr lang="en-US" dirty="0" smtClean="0"/>
              <a:t>4 factors for creating value for competing stakeholders </a:t>
            </a:r>
            <a:r>
              <a:rPr lang="en-US" sz="2700" dirty="0" smtClean="0"/>
              <a:t>(</a:t>
            </a:r>
            <a:r>
              <a:rPr lang="en-US" sz="2700" dirty="0" err="1" smtClean="0"/>
              <a:t>Brockbank</a:t>
            </a:r>
            <a:r>
              <a:rPr lang="en-US" sz="2700" dirty="0" smtClean="0"/>
              <a:t>, 2018)</a:t>
            </a:r>
            <a:endParaRPr lang="en-US" sz="2700" dirty="0"/>
          </a:p>
        </p:txBody>
      </p:sp>
      <p:sp>
        <p:nvSpPr>
          <p:cNvPr id="3" name="Content Placeholder 2"/>
          <p:cNvSpPr>
            <a:spLocks noGrp="1"/>
          </p:cNvSpPr>
          <p:nvPr>
            <p:ph idx="1"/>
          </p:nvPr>
        </p:nvSpPr>
        <p:spPr/>
        <p:txBody>
          <a:bodyPr>
            <a:normAutofit fontScale="55000" lnSpcReduction="20000"/>
          </a:bodyPr>
          <a:lstStyle/>
          <a:p>
            <a:pPr marL="0" indent="0">
              <a:buNone/>
            </a:pPr>
            <a:endParaRPr lang="en-US" dirty="0"/>
          </a:p>
          <a:p>
            <a:r>
              <a:rPr lang="en-US" dirty="0" smtClean="0"/>
              <a:t>‘Employee </a:t>
            </a:r>
            <a:r>
              <a:rPr lang="en-US" dirty="0"/>
              <a:t>performance HR that includes goal setting, performance measurement, financial and non-financial rewards and training.</a:t>
            </a:r>
          </a:p>
          <a:p>
            <a:r>
              <a:rPr lang="en-US" dirty="0"/>
              <a:t>Integrated HR practices that consist of the integration of business strategy, culture and other organisational capabilities, technical competencies, and coordinated HR practices to create and sustain the requisite organisational capabilities and technical competencies.</a:t>
            </a:r>
          </a:p>
          <a:p>
            <a:r>
              <a:rPr lang="en-US" dirty="0"/>
              <a:t>HR’s role in information management that includes identifying, accessing and importing information about customers, competitors, and investors, analysing and finding insightful patterns in external and internal information, sharing facts and findings across the organisation, and ensuring the full </a:t>
            </a:r>
            <a:r>
              <a:rPr lang="en-US" dirty="0" err="1"/>
              <a:t>utilisation</a:t>
            </a:r>
            <a:r>
              <a:rPr lang="en-US" dirty="0"/>
              <a:t> of information in decision-making and action.</a:t>
            </a:r>
          </a:p>
          <a:p>
            <a:r>
              <a:rPr lang="en-US" dirty="0"/>
              <a:t>HR analytics which includes measuring and tracking HR performance, using HR analytics to improve decision making, and measuring HR’s impact on business outcomes to drive business </a:t>
            </a:r>
            <a:r>
              <a:rPr lang="en-US" dirty="0" smtClean="0"/>
              <a:t>performance’</a:t>
            </a:r>
            <a:endParaRPr lang="en-US" dirty="0"/>
          </a:p>
          <a:p>
            <a:endParaRPr lang="en-US" dirty="0"/>
          </a:p>
        </p:txBody>
      </p:sp>
    </p:spTree>
    <p:extLst>
      <p:ext uri="{BB962C8B-B14F-4D97-AF65-F5344CB8AC3E}">
        <p14:creationId xmlns:p14="http://schemas.microsoft.com/office/powerpoint/2010/main" val="1530622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2451" y="1260988"/>
            <a:ext cx="8229600" cy="3917032"/>
          </a:xfrm>
        </p:spPr>
        <p:txBody>
          <a:bodyPr>
            <a:normAutofit fontScale="77500" lnSpcReduction="20000"/>
          </a:bodyPr>
          <a:lstStyle/>
          <a:p>
            <a:r>
              <a:rPr lang="en-US" dirty="0" smtClean="0"/>
              <a:t>Value of HR increases as people can see the connection between HR and performance</a:t>
            </a:r>
          </a:p>
          <a:p>
            <a:r>
              <a:rPr lang="en-US" dirty="0"/>
              <a:t>HR practices generate value through use; users are therefore creators of value.</a:t>
            </a:r>
          </a:p>
          <a:p>
            <a:r>
              <a:rPr lang="en-US" dirty="0"/>
              <a:t>•HR co-creation involves HR and users in co-design and collaborative use.</a:t>
            </a:r>
          </a:p>
          <a:p>
            <a:r>
              <a:rPr lang="en-US" dirty="0"/>
              <a:t>•The goal of HR co-creation is to maximize the total value created by users.</a:t>
            </a:r>
          </a:p>
          <a:p>
            <a:r>
              <a:rPr lang="en-US" dirty="0"/>
              <a:t>•HR co-creation needs ability-based trust, psychological safety and power.</a:t>
            </a:r>
          </a:p>
          <a:p>
            <a:r>
              <a:rPr lang="en-US" dirty="0" smtClean="0"/>
              <a:t>(Hewett and Shantz, 2021)</a:t>
            </a:r>
          </a:p>
          <a:p>
            <a:endParaRPr lang="en-US" dirty="0"/>
          </a:p>
        </p:txBody>
      </p:sp>
    </p:spTree>
    <p:extLst>
      <p:ext uri="{BB962C8B-B14F-4D97-AF65-F5344CB8AC3E}">
        <p14:creationId xmlns:p14="http://schemas.microsoft.com/office/powerpoint/2010/main" val="761070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HR and strategy  </a:t>
            </a:r>
            <a:endParaRPr lang="en-US" dirty="0"/>
          </a:p>
        </p:txBody>
      </p:sp>
      <p:sp>
        <p:nvSpPr>
          <p:cNvPr id="3" name="Content Placeholder 2"/>
          <p:cNvSpPr>
            <a:spLocks noGrp="1"/>
          </p:cNvSpPr>
          <p:nvPr>
            <p:ph idx="1"/>
          </p:nvPr>
        </p:nvSpPr>
        <p:spPr/>
        <p:txBody>
          <a:bodyPr/>
          <a:lstStyle/>
          <a:p>
            <a:pPr marL="0" indent="0">
              <a:buNone/>
            </a:pPr>
            <a:r>
              <a:rPr lang="en-US" dirty="0" smtClean="0"/>
              <a:t>Interesting read by </a:t>
            </a:r>
            <a:r>
              <a:rPr lang="en-US" dirty="0"/>
              <a:t>D</a:t>
            </a:r>
            <a:r>
              <a:rPr lang="en-US" dirty="0" smtClean="0"/>
              <a:t>eloitte: </a:t>
            </a:r>
          </a:p>
          <a:p>
            <a:endParaRPr lang="en-US" dirty="0"/>
          </a:p>
          <a:p>
            <a:pPr marL="0" indent="0">
              <a:buNone/>
            </a:pPr>
            <a:r>
              <a:rPr lang="en-US" dirty="0" smtClean="0">
                <a:hlinkClick r:id="rId2"/>
              </a:rPr>
              <a:t>Creating value through HR Strategy</a:t>
            </a:r>
            <a:endParaRPr lang="en-US" dirty="0"/>
          </a:p>
        </p:txBody>
      </p:sp>
    </p:spTree>
    <p:extLst>
      <p:ext uri="{BB962C8B-B14F-4D97-AF65-F5344CB8AC3E}">
        <p14:creationId xmlns:p14="http://schemas.microsoft.com/office/powerpoint/2010/main" val="202733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Policies and Processes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Taking care of employees</a:t>
            </a:r>
          </a:p>
          <a:p>
            <a:r>
              <a:rPr lang="en-US" dirty="0" smtClean="0"/>
              <a:t>Managers, employees who adhere to policies help create a committed and engaged workforce</a:t>
            </a:r>
          </a:p>
          <a:p>
            <a:r>
              <a:rPr lang="en-US" dirty="0" smtClean="0"/>
              <a:t>Enhance psychological contract and organisational culture</a:t>
            </a:r>
          </a:p>
          <a:p>
            <a:endParaRPr lang="en-US" dirty="0" smtClean="0"/>
          </a:p>
          <a:p>
            <a:pPr marL="0" indent="0">
              <a:buNone/>
            </a:pPr>
            <a:r>
              <a:rPr lang="en-US" dirty="0" smtClean="0"/>
              <a:t>*</a:t>
            </a:r>
            <a:r>
              <a:rPr lang="en-US" sz="2600" dirty="0" smtClean="0"/>
              <a:t>This is positive if co-creation is apparent and people understand their roles and reasons behind the policies and procedures. </a:t>
            </a:r>
            <a:endParaRPr lang="en-US" sz="2600" dirty="0"/>
          </a:p>
        </p:txBody>
      </p:sp>
    </p:spTree>
    <p:extLst>
      <p:ext uri="{BB962C8B-B14F-4D97-AF65-F5344CB8AC3E}">
        <p14:creationId xmlns:p14="http://schemas.microsoft.com/office/powerpoint/2010/main" val="424105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Clarks – Case study of engagement</a:t>
            </a:r>
            <a:endParaRPr lang="en-US" dirty="0"/>
          </a:p>
        </p:txBody>
      </p:sp>
      <p:sp>
        <p:nvSpPr>
          <p:cNvPr id="3" name="Content Placeholder 2"/>
          <p:cNvSpPr>
            <a:spLocks noGrp="1"/>
          </p:cNvSpPr>
          <p:nvPr>
            <p:ph idx="1"/>
          </p:nvPr>
        </p:nvSpPr>
        <p:spPr/>
        <p:txBody>
          <a:bodyPr>
            <a:normAutofit fontScale="70000" lnSpcReduction="20000"/>
          </a:bodyPr>
          <a:lstStyle/>
          <a:p>
            <a:r>
              <a:rPr lang="en-US" sz="3400" dirty="0"/>
              <a:t>Shoe retailer Clarks </a:t>
            </a:r>
            <a:r>
              <a:rPr lang="en-US" sz="3400" dirty="0" smtClean="0"/>
              <a:t>carried out assessment to determine if there was a relationship </a:t>
            </a:r>
            <a:r>
              <a:rPr lang="en-US" sz="3400" dirty="0"/>
              <a:t>between engagement and financial performance. </a:t>
            </a:r>
            <a:endParaRPr lang="en-US" sz="3400" dirty="0" smtClean="0"/>
          </a:p>
          <a:p>
            <a:r>
              <a:rPr lang="en-US" sz="3400" dirty="0" smtClean="0"/>
              <a:t>the </a:t>
            </a:r>
            <a:r>
              <a:rPr lang="en-US" sz="3400" dirty="0"/>
              <a:t>company already reported higher-than-average levels of engagement, </a:t>
            </a:r>
            <a:r>
              <a:rPr lang="en-US" sz="3400" dirty="0" smtClean="0"/>
              <a:t>therefore it invested in analysing the </a:t>
            </a:r>
            <a:r>
              <a:rPr lang="en-US" sz="3400" dirty="0"/>
              <a:t>returns of engagement </a:t>
            </a:r>
            <a:endParaRPr lang="en-US" sz="3400" dirty="0" smtClean="0"/>
          </a:p>
          <a:p>
            <a:r>
              <a:rPr lang="en-US" sz="3400" dirty="0" smtClean="0"/>
              <a:t>They found that engagement lead </a:t>
            </a:r>
            <a:r>
              <a:rPr lang="en-US" sz="3400" dirty="0"/>
              <a:t>to higher business performance. </a:t>
            </a:r>
            <a:r>
              <a:rPr lang="en-US" sz="3400" dirty="0" smtClean="0"/>
              <a:t>It was discovered that for every 1</a:t>
            </a:r>
            <a:r>
              <a:rPr lang="en-US" sz="3400" dirty="0"/>
              <a:t>% (percentage point) improvement in </a:t>
            </a:r>
            <a:r>
              <a:rPr lang="en-US" sz="3400" dirty="0" smtClean="0"/>
              <a:t>engagement </a:t>
            </a:r>
            <a:r>
              <a:rPr lang="en-US" sz="3400" dirty="0"/>
              <a:t>an improvement of 0.4% (percentage point) </a:t>
            </a:r>
            <a:r>
              <a:rPr lang="en-US" sz="3400" dirty="0" smtClean="0"/>
              <a:t>was achieved in </a:t>
            </a:r>
            <a:r>
              <a:rPr lang="en-US" sz="3400" dirty="0"/>
              <a:t>business </a:t>
            </a:r>
            <a:r>
              <a:rPr lang="en-US" sz="3400" dirty="0" smtClean="0"/>
              <a:t>performance</a:t>
            </a:r>
          </a:p>
          <a:p>
            <a:endParaRPr lang="en-US" dirty="0" smtClean="0"/>
          </a:p>
          <a:p>
            <a:pPr marL="0" indent="0">
              <a:buNone/>
            </a:pPr>
            <a:r>
              <a:rPr lang="en-US" dirty="0" smtClean="0"/>
              <a:t>(</a:t>
            </a:r>
            <a:r>
              <a:rPr lang="en-US" dirty="0" err="1" smtClean="0"/>
              <a:t>Vulpen</a:t>
            </a:r>
            <a:r>
              <a:rPr lang="en-US" dirty="0" smtClean="0"/>
              <a:t>, </a:t>
            </a:r>
            <a:r>
              <a:rPr lang="en-US" dirty="0" err="1" smtClean="0"/>
              <a:t>n.d.</a:t>
            </a:r>
            <a:r>
              <a:rPr lang="en-US" dirty="0" smtClean="0"/>
              <a:t>)</a:t>
            </a:r>
          </a:p>
        </p:txBody>
      </p:sp>
    </p:spTree>
    <p:extLst>
      <p:ext uri="{BB962C8B-B14F-4D97-AF65-F5344CB8AC3E}">
        <p14:creationId xmlns:p14="http://schemas.microsoft.com/office/powerpoint/2010/main" val="1360649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 </a:t>
            </a:r>
            <a:endParaRPr lang="en-US" dirty="0"/>
          </a:p>
        </p:txBody>
      </p:sp>
      <p:sp>
        <p:nvSpPr>
          <p:cNvPr id="3" name="Content Placeholder 2"/>
          <p:cNvSpPr>
            <a:spLocks noGrp="1"/>
          </p:cNvSpPr>
          <p:nvPr>
            <p:ph idx="1"/>
          </p:nvPr>
        </p:nvSpPr>
        <p:spPr/>
        <p:txBody>
          <a:bodyPr/>
          <a:lstStyle/>
          <a:p>
            <a:r>
              <a:rPr lang="en-US" dirty="0" smtClean="0"/>
              <a:t>Part one: </a:t>
            </a:r>
          </a:p>
          <a:p>
            <a:endParaRPr lang="en-US" dirty="0"/>
          </a:p>
          <a:p>
            <a:r>
              <a:rPr lang="en-US" dirty="0" smtClean="0"/>
              <a:t>Can you think of any organisations that are customer focused? </a:t>
            </a:r>
            <a:endParaRPr lang="en-US" dirty="0"/>
          </a:p>
        </p:txBody>
      </p:sp>
    </p:spTree>
    <p:extLst>
      <p:ext uri="{BB962C8B-B14F-4D97-AF65-F5344CB8AC3E}">
        <p14:creationId xmlns:p14="http://schemas.microsoft.com/office/powerpoint/2010/main" val="1332438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Part Two</a:t>
            </a:r>
            <a:endParaRPr lang="en-US" dirty="0"/>
          </a:p>
        </p:txBody>
      </p:sp>
      <p:sp>
        <p:nvSpPr>
          <p:cNvPr id="3" name="Content Placeholder 2"/>
          <p:cNvSpPr>
            <a:spLocks noGrp="1"/>
          </p:cNvSpPr>
          <p:nvPr>
            <p:ph idx="1"/>
          </p:nvPr>
        </p:nvSpPr>
        <p:spPr/>
        <p:txBody>
          <a:bodyPr/>
          <a:lstStyle/>
          <a:p>
            <a:r>
              <a:rPr lang="en-US" dirty="0" smtClean="0"/>
              <a:t>What strategies do they implement to make them customer focused ?</a:t>
            </a:r>
            <a:endParaRPr lang="en-US" dirty="0"/>
          </a:p>
        </p:txBody>
      </p:sp>
    </p:spTree>
    <p:extLst>
      <p:ext uri="{BB962C8B-B14F-4D97-AF65-F5344CB8AC3E}">
        <p14:creationId xmlns:p14="http://schemas.microsoft.com/office/powerpoint/2010/main" val="1025235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schemas.microsoft.com/office/infopath/2007/PartnerControls"/>
    <ds:schemaRef ds:uri="http://purl.org/dc/elements/1.1/"/>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1557</TotalTime>
  <Words>1132</Words>
  <Application>Microsoft Macintosh PowerPoint</Application>
  <PresentationFormat>On-screen Show (4:3)</PresentationFormat>
  <Paragraphs>95</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Calibri</vt:lpstr>
      <vt:lpstr>Myriad Pro</vt:lpstr>
      <vt:lpstr>Arial</vt:lpstr>
      <vt:lpstr>20140311PresentationUWTSDTemplate</vt:lpstr>
      <vt:lpstr>Foundation Certificate in People Practice  Learning Outcome one –  Understand how evidence-based practice informs organisational measures and outcomes.   Learning Outcome two –  Know how creating value benefits employees, customers and wider stakeholders.   </vt:lpstr>
      <vt:lpstr>Analytics</vt:lpstr>
      <vt:lpstr>The value of value creation  (Koller, 2020)</vt:lpstr>
      <vt:lpstr>PowerPoint Presentation</vt:lpstr>
      <vt:lpstr>PowerPoint Presentation</vt:lpstr>
      <vt:lpstr>PowerPoint Presentation</vt:lpstr>
      <vt:lpstr>PowerPoint Presentation</vt:lpstr>
      <vt:lpstr>4 factors for creating value for competing stakeholders (Brockbank, 2018)</vt:lpstr>
      <vt:lpstr>PowerPoint Presentation</vt:lpstr>
      <vt:lpstr>HR and strategy  </vt:lpstr>
      <vt:lpstr>Policies and Processes</vt:lpstr>
      <vt:lpstr>Clarks – Case study of engagement</vt:lpstr>
      <vt:lpstr>Activity </vt:lpstr>
      <vt:lpstr>Part Two</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Wood</cp:lastModifiedBy>
  <cp:revision>68</cp:revision>
  <cp:lastPrinted>2017-10-10T10:16:57Z</cp:lastPrinted>
  <dcterms:created xsi:type="dcterms:W3CDTF">2015-04-14T15:21:28Z</dcterms:created>
  <dcterms:modified xsi:type="dcterms:W3CDTF">2022-05-25T15:57:56Z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