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5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6F4D13-96AB-4964-BFC7-BCB692C7B483}" v="1" dt="2022-12-04T19:08:04.5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Lewis (2120327)" userId="1e0a76c8-e019-480f-9701-ffbb54f544b1" providerId="ADAL" clId="{476F4D13-96AB-4964-BFC7-BCB692C7B483}"/>
    <pc:docChg chg="modSld">
      <pc:chgData name="Laura Lewis (2120327)" userId="1e0a76c8-e019-480f-9701-ffbb54f544b1" providerId="ADAL" clId="{476F4D13-96AB-4964-BFC7-BCB692C7B483}" dt="2022-12-04T19:08:04.526" v="18"/>
      <pc:docMkLst>
        <pc:docMk/>
      </pc:docMkLst>
      <pc:sldChg chg="modTransition">
        <pc:chgData name="Laura Lewis (2120327)" userId="1e0a76c8-e019-480f-9701-ffbb54f544b1" providerId="ADAL" clId="{476F4D13-96AB-4964-BFC7-BCB692C7B483}" dt="2022-12-04T19:08:04.526" v="18"/>
        <pc:sldMkLst>
          <pc:docMk/>
          <pc:sldMk cId="0" sldId="256"/>
        </pc:sldMkLst>
      </pc:sldChg>
      <pc:sldChg chg="modSp mod">
        <pc:chgData name="Laura Lewis (2120327)" userId="1e0a76c8-e019-480f-9701-ffbb54f544b1" providerId="ADAL" clId="{476F4D13-96AB-4964-BFC7-BCB692C7B483}" dt="2022-12-04T18:37:22.113" v="5" actId="20577"/>
        <pc:sldMkLst>
          <pc:docMk/>
          <pc:sldMk cId="0" sldId="262"/>
        </pc:sldMkLst>
        <pc:spChg chg="mod">
          <ac:chgData name="Laura Lewis (2120327)" userId="1e0a76c8-e019-480f-9701-ffbb54f544b1" providerId="ADAL" clId="{476F4D13-96AB-4964-BFC7-BCB692C7B483}" dt="2022-12-04T18:37:22.113" v="5" actId="20577"/>
          <ac:spMkLst>
            <pc:docMk/>
            <pc:sldMk cId="0" sldId="262"/>
            <ac:spMk id="3" creationId="{3C9D03DA-7769-F59C-83EB-D0D22CD19FDE}"/>
          </ac:spMkLst>
        </pc:spChg>
      </pc:sldChg>
      <pc:sldChg chg="modSp mod">
        <pc:chgData name="Laura Lewis (2120327)" userId="1e0a76c8-e019-480f-9701-ffbb54f544b1" providerId="ADAL" clId="{476F4D13-96AB-4964-BFC7-BCB692C7B483}" dt="2022-12-04T18:44:35.802" v="8" actId="20577"/>
        <pc:sldMkLst>
          <pc:docMk/>
          <pc:sldMk cId="0" sldId="264"/>
        </pc:sldMkLst>
        <pc:spChg chg="mod">
          <ac:chgData name="Laura Lewis (2120327)" userId="1e0a76c8-e019-480f-9701-ffbb54f544b1" providerId="ADAL" clId="{476F4D13-96AB-4964-BFC7-BCB692C7B483}" dt="2022-12-04T18:44:35.802" v="8" actId="20577"/>
          <ac:spMkLst>
            <pc:docMk/>
            <pc:sldMk cId="0" sldId="264"/>
            <ac:spMk id="3" creationId="{6058DC17-345E-189B-776E-ACEA659704C7}"/>
          </ac:spMkLst>
        </pc:spChg>
      </pc:sldChg>
      <pc:sldChg chg="modSp mod">
        <pc:chgData name="Laura Lewis (2120327)" userId="1e0a76c8-e019-480f-9701-ffbb54f544b1" providerId="ADAL" clId="{476F4D13-96AB-4964-BFC7-BCB692C7B483}" dt="2022-12-04T19:04:43.114" v="17" actId="20577"/>
        <pc:sldMkLst>
          <pc:docMk/>
          <pc:sldMk cId="0" sldId="265"/>
        </pc:sldMkLst>
        <pc:spChg chg="mod">
          <ac:chgData name="Laura Lewis (2120327)" userId="1e0a76c8-e019-480f-9701-ffbb54f544b1" providerId="ADAL" clId="{476F4D13-96AB-4964-BFC7-BCB692C7B483}" dt="2022-12-04T19:04:43.114" v="17" actId="20577"/>
          <ac:spMkLst>
            <pc:docMk/>
            <pc:sldMk cId="0" sldId="265"/>
            <ac:spMk id="3" creationId="{9B1AFBDC-ED6E-709F-9D51-13BDD21C029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2226B-74CD-AF6E-E175-22BF594C07B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82602" y="978408"/>
            <a:ext cx="10506995" cy="2531552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02BEE3-9A0D-7572-9BDC-6F4A81C8078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82602" y="3602041"/>
            <a:ext cx="10506995" cy="227755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062DF5-8948-827E-DF7A-90FD8092A23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B77058-CFD8-4B37-84C2-52377AA6B874}" type="datetime1">
              <a:rPr lang="en-US"/>
              <a:pPr lvl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98E6C2-CA8B-2DAF-FD95-6ADCC8B2CEE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007287-E79D-6A02-8372-3E32DAB80B7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D87B8B-5DD0-40FB-A658-0C0EB9026AA6}" type="slidenum">
              <a:t>‹#›</a:t>
            </a:fld>
            <a:endParaRPr lang="en-US"/>
          </a:p>
        </p:txBody>
      </p:sp>
      <p:cxnSp>
        <p:nvCxnSpPr>
          <p:cNvPr id="7" name="Straight Connector 9">
            <a:extLst>
              <a:ext uri="{FF2B5EF4-FFF2-40B4-BE49-F238E27FC236}">
                <a16:creationId xmlns:a16="http://schemas.microsoft.com/office/drawing/2014/main" id="{ADF1CD2F-B8FE-035C-1F8C-8A88A3BAD607}"/>
              </a:ext>
            </a:extLst>
          </p:cNvPr>
          <p:cNvCxnSpPr/>
          <p:nvPr/>
        </p:nvCxnSpPr>
        <p:spPr>
          <a:xfrm>
            <a:off x="482602" y="489853"/>
            <a:ext cx="11147066" cy="0"/>
          </a:xfrm>
          <a:prstGeom prst="straightConnector1">
            <a:avLst/>
          </a:prstGeom>
          <a:noFill/>
          <a:ln w="28575" cap="flat">
            <a:solidFill>
              <a:srgbClr val="213B37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97082377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38DC9-94A1-85FA-DCD9-6DD0D0D18DA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978408"/>
            <a:ext cx="10634472" cy="215798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DB722-3DA2-018F-82E3-CD5A8A2234F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B11446-8720-254E-155F-539BBF91A30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348538-3DE2-4AB7-81BF-15247E7FFBA5}" type="datetime1">
              <a:rPr lang="en-US"/>
              <a:pPr lvl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4BE9BE-B3F0-5B94-694F-5541A4FCB34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219-B851-AB17-1EB5-A955E1CA4A7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AF0FC3-0A90-4369-9AB4-DA95BD2A408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0692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DBB3E27A-C9FA-C782-2ECF-1A9FD8D2DFBF}"/>
              </a:ext>
            </a:extLst>
          </p:cNvPr>
          <p:cNvSpPr/>
          <p:nvPr/>
        </p:nvSpPr>
        <p:spPr>
          <a:xfrm>
            <a:off x="481010" y="3922236"/>
            <a:ext cx="11147075" cy="2434827"/>
          </a:xfrm>
          <a:prstGeom prst="rect">
            <a:avLst/>
          </a:prstGeom>
          <a:solidFill>
            <a:srgbClr val="7B9DE1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eaford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C4407D9-D0EF-A097-0A75-721B8C9DAB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978408"/>
            <a:ext cx="10515600" cy="2716764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966B6EB-972E-14FA-8E5D-86AC8AEBC67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82602" y="4171447"/>
            <a:ext cx="10515600" cy="1918200"/>
          </a:xfrm>
        </p:spPr>
        <p:txBody>
          <a:bodyPr/>
          <a:lstStyle>
            <a:lvl1pPr>
              <a:lnSpc>
                <a:spcPct val="110000"/>
              </a:lnSpc>
              <a:defRPr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54614FD-B6F0-BF2F-9A9C-6B115E77FD7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01DF10-3511-4D85-B2BD-19ADFD15302F}" type="datetime1">
              <a:rPr lang="en-US"/>
              <a:pPr lvl="0"/>
              <a:t>12/4/2022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787167D-4E35-AC16-1CEE-24990F7F40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1509C6C-B0C5-B0A7-CAA2-D242AFE2BB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4E8E22-F273-427A-8376-A58AEEA18312}" type="slidenum">
              <a:t>‹#›</a:t>
            </a:fld>
            <a:endParaRPr lang="en-US"/>
          </a:p>
        </p:txBody>
      </p:sp>
      <p:cxnSp>
        <p:nvCxnSpPr>
          <p:cNvPr id="8" name="Straight Connector 10">
            <a:extLst>
              <a:ext uri="{FF2B5EF4-FFF2-40B4-BE49-F238E27FC236}">
                <a16:creationId xmlns:a16="http://schemas.microsoft.com/office/drawing/2014/main" id="{5BD557F9-DB0B-D163-89D2-526DD9E0B98C}"/>
              </a:ext>
            </a:extLst>
          </p:cNvPr>
          <p:cNvCxnSpPr/>
          <p:nvPr/>
        </p:nvCxnSpPr>
        <p:spPr>
          <a:xfrm>
            <a:off x="481010" y="3922236"/>
            <a:ext cx="11147067" cy="0"/>
          </a:xfrm>
          <a:prstGeom prst="straightConnector1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9" name="Straight Connector 14">
            <a:extLst>
              <a:ext uri="{FF2B5EF4-FFF2-40B4-BE49-F238E27FC236}">
                <a16:creationId xmlns:a16="http://schemas.microsoft.com/office/drawing/2014/main" id="{CE85132B-8481-EA02-770D-B79E79182D48}"/>
              </a:ext>
            </a:extLst>
          </p:cNvPr>
          <p:cNvCxnSpPr/>
          <p:nvPr/>
        </p:nvCxnSpPr>
        <p:spPr>
          <a:xfrm>
            <a:off x="482602" y="6368137"/>
            <a:ext cx="11147066" cy="0"/>
          </a:xfrm>
          <a:prstGeom prst="straightConnector1">
            <a:avLst/>
          </a:prstGeom>
          <a:noFill/>
          <a:ln w="28575" cap="flat">
            <a:solidFill>
              <a:srgbClr val="213B37"/>
            </a:solidFill>
            <a:prstDash val="solid"/>
            <a:miter/>
          </a:ln>
        </p:spPr>
      </p:cxnSp>
      <p:cxnSp>
        <p:nvCxnSpPr>
          <p:cNvPr id="10" name="Straight Connector 7">
            <a:extLst>
              <a:ext uri="{FF2B5EF4-FFF2-40B4-BE49-F238E27FC236}">
                <a16:creationId xmlns:a16="http://schemas.microsoft.com/office/drawing/2014/main" id="{D0996801-AE0F-C541-F8D1-5407B36791FD}"/>
              </a:ext>
            </a:extLst>
          </p:cNvPr>
          <p:cNvCxnSpPr/>
          <p:nvPr/>
        </p:nvCxnSpPr>
        <p:spPr>
          <a:xfrm>
            <a:off x="481010" y="6368137"/>
            <a:ext cx="11147067" cy="0"/>
          </a:xfrm>
          <a:prstGeom prst="straightConnector1">
            <a:avLst/>
          </a:prstGeom>
          <a:noFill/>
          <a:ln w="28575" cap="flat">
            <a:solidFill>
              <a:srgbClr val="213B37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39609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AED98D6F-5C6E-D826-B123-C4DEE5CB6090}"/>
              </a:ext>
            </a:extLst>
          </p:cNvPr>
          <p:cNvSpPr/>
          <p:nvPr/>
        </p:nvSpPr>
        <p:spPr>
          <a:xfrm>
            <a:off x="481010" y="483580"/>
            <a:ext cx="11147075" cy="2434827"/>
          </a:xfrm>
          <a:prstGeom prst="rect">
            <a:avLst/>
          </a:prstGeom>
          <a:solidFill>
            <a:srgbClr val="7B9DE1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eaford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55337C6-A642-DC19-05B7-2C07D7DC58E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978408"/>
            <a:ext cx="11147075" cy="175526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71CC525-DB8A-983B-0DB9-D58F3B32F3C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2602" y="3103135"/>
            <a:ext cx="5418551" cy="30738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2AC5741B-1E57-43D6-EBE2-C11E4D6AEAF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11116" y="3103135"/>
            <a:ext cx="5418551" cy="30738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D16F46EF-A596-3AED-E760-7F36E44CED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E79F7D-5789-485F-A939-A4781758D235}" type="datetime1">
              <a:rPr lang="en-US"/>
              <a:pPr lvl="0"/>
              <a:t>12/4/2022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81DC9B05-432A-AAC6-6A11-F9F8AB9690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C583EB93-675A-B403-B7D4-F946B32AD4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E37E8E-2AAF-4DDC-82DE-CBB464EA630D}" type="slidenum"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799393B-099B-939B-29F3-DF78299BD978}"/>
              </a:ext>
            </a:extLst>
          </p:cNvPr>
          <p:cNvCxnSpPr/>
          <p:nvPr/>
        </p:nvCxnSpPr>
        <p:spPr>
          <a:xfrm>
            <a:off x="482602" y="2918399"/>
            <a:ext cx="11147066" cy="0"/>
          </a:xfrm>
          <a:prstGeom prst="straightConnector1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10" name="Straight Connector 7">
            <a:extLst>
              <a:ext uri="{FF2B5EF4-FFF2-40B4-BE49-F238E27FC236}">
                <a16:creationId xmlns:a16="http://schemas.microsoft.com/office/drawing/2014/main" id="{6AD55FC5-E69D-3B26-E90C-E0ABEAC9CFC4}"/>
              </a:ext>
            </a:extLst>
          </p:cNvPr>
          <p:cNvCxnSpPr/>
          <p:nvPr/>
        </p:nvCxnSpPr>
        <p:spPr>
          <a:xfrm>
            <a:off x="482602" y="489853"/>
            <a:ext cx="11147066" cy="0"/>
          </a:xfrm>
          <a:prstGeom prst="straightConnector1">
            <a:avLst/>
          </a:prstGeom>
          <a:noFill/>
          <a:ln w="28575" cap="flat">
            <a:solidFill>
              <a:srgbClr val="213B37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24952930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A6CE5-77F9-A30E-5CE8-B9FC1C1CB3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4632" y="978408"/>
            <a:ext cx="11145036" cy="1339586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5E4EA-3961-9A52-3A6C-AA95A835454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84632" y="2500920"/>
            <a:ext cx="5346222" cy="823910"/>
          </a:xfrm>
        </p:spPr>
        <p:txBody>
          <a:bodyPr anchor="b"/>
          <a:lstStyle>
            <a:lvl1pPr>
              <a:lnSpc>
                <a:spcPct val="110000"/>
              </a:lnSpc>
              <a:defRPr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0C611F-0F01-BCFC-F8B2-94285D15C41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84632" y="3429000"/>
            <a:ext cx="5346222" cy="276066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03CC30-D1DE-C160-C900-3571495CA08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57120" y="2500920"/>
            <a:ext cx="5372548" cy="823910"/>
          </a:xfrm>
        </p:spPr>
        <p:txBody>
          <a:bodyPr anchor="b"/>
          <a:lstStyle>
            <a:lvl1pPr>
              <a:defRPr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52DE5D-1483-F593-EC24-662A4D2476D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57120" y="3429000"/>
            <a:ext cx="5372548" cy="276066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AE5F0C-8502-B930-8C09-9FCE8B1F9C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056B3A-7AB2-4662-B635-A25EC0C68DAE}" type="datetime1">
              <a:rPr lang="en-US"/>
              <a:pPr lvl="0"/>
              <a:t>12/4/2022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0C03E6-D6C5-80E0-337E-77479F1C2C0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BAB094-A525-8233-59BA-6BF099F57A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89588" y="-7187"/>
            <a:ext cx="64008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F4317D5-A8B7-4070-A1FD-67508A39F23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725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C0C38463-CDDE-A72E-AAB3-CC5329C93D89}"/>
              </a:ext>
            </a:extLst>
          </p:cNvPr>
          <p:cNvSpPr/>
          <p:nvPr/>
        </p:nvSpPr>
        <p:spPr>
          <a:xfrm>
            <a:off x="481010" y="3933309"/>
            <a:ext cx="11147075" cy="2434827"/>
          </a:xfrm>
          <a:prstGeom prst="rect">
            <a:avLst/>
          </a:prstGeom>
          <a:solidFill>
            <a:srgbClr val="7B9DE1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eaford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A314C05-89C5-96EA-66D6-AF0B6C3F1B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978408"/>
            <a:ext cx="10634472" cy="2591510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815375BA-9FDF-CB11-278C-CF898C3626C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8904D7-DAD1-4456-B994-DBCD894A8987}" type="datetime1">
              <a:rPr lang="en-US"/>
              <a:pPr lvl="0"/>
              <a:t>12/4/2022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542A163B-1745-020E-B3D8-4713BBF6528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803F8CE2-4E6B-25AB-13C8-BF4B31C0001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4F74F4-7B4A-4B26-95E8-1C4C9926338E}" type="slidenum"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5312902-DEDB-646A-156C-7DB2D51449A2}"/>
              </a:ext>
            </a:extLst>
          </p:cNvPr>
          <p:cNvCxnSpPr/>
          <p:nvPr/>
        </p:nvCxnSpPr>
        <p:spPr>
          <a:xfrm>
            <a:off x="482602" y="3933309"/>
            <a:ext cx="11147066" cy="0"/>
          </a:xfrm>
          <a:prstGeom prst="straightConnector1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8" name="Straight Connector 10">
            <a:extLst>
              <a:ext uri="{FF2B5EF4-FFF2-40B4-BE49-F238E27FC236}">
                <a16:creationId xmlns:a16="http://schemas.microsoft.com/office/drawing/2014/main" id="{7E7D419B-D1BB-532B-19C7-B5B073533BF5}"/>
              </a:ext>
            </a:extLst>
          </p:cNvPr>
          <p:cNvCxnSpPr/>
          <p:nvPr/>
        </p:nvCxnSpPr>
        <p:spPr>
          <a:xfrm>
            <a:off x="481010" y="6368137"/>
            <a:ext cx="11147067" cy="0"/>
          </a:xfrm>
          <a:prstGeom prst="straightConnector1">
            <a:avLst/>
          </a:prstGeom>
          <a:noFill/>
          <a:ln w="28575" cap="flat">
            <a:solidFill>
              <a:srgbClr val="213B37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499651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F69B15-D612-B2B0-EA2F-2160B08C8A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9DE8C8-9BBC-4828-B2BA-39B53E89FFD8}" type="datetime1">
              <a:rPr lang="en-US"/>
              <a:pPr lvl="0"/>
              <a:t>12/4/2022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BD741C-67F9-BB2A-6901-1AB8FD6BB8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143077-C3B0-9570-BE0A-2D55A54B4D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9A6763-413B-4268-A3D2-C87491FA426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567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4DC7A-F865-A2A9-E7B6-76F30ADFD7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AA565-0456-9E97-177E-BC37B8CB99B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446483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A38E01-63F5-223A-6E9A-14E3B117C6B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84632" y="3645072"/>
            <a:ext cx="4287393" cy="2223912"/>
          </a:xfrm>
        </p:spPr>
        <p:txBody>
          <a:bodyPr/>
          <a:lstStyle>
            <a:lvl1pPr>
              <a:defRPr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F68B2C-1D7B-C66E-156A-D3FEBF03A1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1FDAF5-A567-4F9A-8147-6E2CED7DC073}" type="datetime1">
              <a:rPr lang="en-US"/>
              <a:pPr lvl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A05FBF-755A-4BCB-319A-ED87B569038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086C6F-1996-762C-3878-DBA29DF7CF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CC85E6-42AB-448F-9E55-56C1BB48B07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052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F46B3-D295-C165-4794-12638D7102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90DF71-C224-0EA3-8A54-290375A395C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446483" cy="4873623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6C0774-617B-FA92-3BE7-F4C185EE246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84632" y="3645072"/>
            <a:ext cx="4287393" cy="2223912"/>
          </a:xfrm>
        </p:spPr>
        <p:txBody>
          <a:bodyPr/>
          <a:lstStyle>
            <a:lvl1pPr>
              <a:defRPr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AA304D-F3D3-4377-0F6C-223A3BE1451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797877-A2A0-45ED-AEB1-FBD1980F6131}" type="datetime1">
              <a:rPr lang="en-US"/>
              <a:pPr lvl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C76795-027C-6DB6-2F36-7515F862D3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5D8257-ED83-775C-49DF-36417875F9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BA8088-7095-4DE4-860A-DEFE26CF669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6018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95C355F2-25B0-455B-9A53-6EF14AE3065A}"/>
              </a:ext>
            </a:extLst>
          </p:cNvPr>
          <p:cNvSpPr/>
          <p:nvPr/>
        </p:nvSpPr>
        <p:spPr>
          <a:xfrm>
            <a:off x="482602" y="483580"/>
            <a:ext cx="11147075" cy="2434827"/>
          </a:xfrm>
          <a:prstGeom prst="rect">
            <a:avLst/>
          </a:prstGeom>
          <a:solidFill>
            <a:srgbClr val="7B9DE1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eaford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BB17225-7B97-5FAF-07BF-FEB7232CC5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978408"/>
            <a:ext cx="10506995" cy="175526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AF0FD018-4019-74A5-6631-262385D02E8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484193" y="3103135"/>
            <a:ext cx="10506995" cy="309294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8D0D7F1-CBC9-DAB6-7C52-42B063A3913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8CF4D5-31BC-4003-B9A4-EAEFC45F266B}" type="datetime1">
              <a:rPr lang="en-US"/>
              <a:pPr lvl="0"/>
              <a:t>12/4/2022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4BE4530-1D99-F032-617E-9BE2A94B92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01AF6B9-6018-BED3-2F94-76E5D0DBEE5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4E5DF7-E67F-4E9F-858F-FA91AF06AA37}" type="slidenum"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14FA704-1E5F-E26B-7964-863A1917EB52}"/>
              </a:ext>
            </a:extLst>
          </p:cNvPr>
          <p:cNvCxnSpPr/>
          <p:nvPr/>
        </p:nvCxnSpPr>
        <p:spPr>
          <a:xfrm>
            <a:off x="482602" y="2918399"/>
            <a:ext cx="11147066" cy="0"/>
          </a:xfrm>
          <a:prstGeom prst="straightConnector1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9" name="Straight Connector 13">
            <a:extLst>
              <a:ext uri="{FF2B5EF4-FFF2-40B4-BE49-F238E27FC236}">
                <a16:creationId xmlns:a16="http://schemas.microsoft.com/office/drawing/2014/main" id="{D93B1459-1D33-A7D8-3748-9627CB96821A}"/>
              </a:ext>
            </a:extLst>
          </p:cNvPr>
          <p:cNvCxnSpPr/>
          <p:nvPr/>
        </p:nvCxnSpPr>
        <p:spPr>
          <a:xfrm>
            <a:off x="482602" y="489853"/>
            <a:ext cx="11147066" cy="0"/>
          </a:xfrm>
          <a:prstGeom prst="straightConnector1">
            <a:avLst/>
          </a:prstGeom>
          <a:noFill/>
          <a:ln w="28575" cap="flat">
            <a:solidFill>
              <a:srgbClr val="213B37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40250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93008-45F6-C402-330A-95C2052806B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041709" y="978408"/>
            <a:ext cx="2947879" cy="512477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F940A4-2795-EBE5-65FB-9680BC17ED3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49" cy="51247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BAE37A-E4F5-7B36-D0C6-A7733FF89BF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461BBA-3176-4AC8-8A34-9CB1400E6D2E}" type="datetime1">
              <a:rPr lang="en-US"/>
              <a:pPr lvl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DF804A-6941-46B5-5C1A-2405D1CFBA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122C81-9C8A-F48F-49AD-E0984383D4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681553-6CCC-4EDE-A7B0-6F5B511C20F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46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9FCA6E-E6E2-82B4-396D-7DA3082DA9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978408"/>
            <a:ext cx="10506995" cy="21531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4C1678-DF9C-0164-E379-EEDAB1D6E61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82602" y="3306872"/>
            <a:ext cx="10506995" cy="25727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816276-1970-1739-4225-F834A69A399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Seaford"/>
              </a:defRPr>
            </a:lvl1pPr>
          </a:lstStyle>
          <a:p>
            <a:pPr lvl="0"/>
            <a:fld id="{99E8D175-B5C5-40CB-8567-4F61E1E76705}" type="datetime1">
              <a:rPr lang="en-US"/>
              <a:pPr lvl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861294-5F78-24B1-5E11-572E4E5BCF2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Seaford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D1F3CA-44D3-0704-2D0C-738E3E5F313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989588" y="100584"/>
            <a:ext cx="64008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Seaford"/>
              </a:defRPr>
            </a:lvl1pPr>
          </a:lstStyle>
          <a:p>
            <a:pPr lvl="0"/>
            <a:fld id="{83E17474-FC5B-42E2-8252-E44D7A0929B9}" type="slidenum">
              <a:t>‹#›</a:t>
            </a:fld>
            <a:endParaRPr lang="en-US"/>
          </a:p>
        </p:txBody>
      </p:sp>
      <p:cxnSp>
        <p:nvCxnSpPr>
          <p:cNvPr id="7" name="Straight Connector 7">
            <a:extLst>
              <a:ext uri="{FF2B5EF4-FFF2-40B4-BE49-F238E27FC236}">
                <a16:creationId xmlns:a16="http://schemas.microsoft.com/office/drawing/2014/main" id="{F66DCDEF-9A24-45D4-18CF-E4020CB79C43}"/>
              </a:ext>
            </a:extLst>
          </p:cNvPr>
          <p:cNvCxnSpPr/>
          <p:nvPr/>
        </p:nvCxnSpPr>
        <p:spPr>
          <a:xfrm>
            <a:off x="482602" y="489853"/>
            <a:ext cx="11147066" cy="0"/>
          </a:xfrm>
          <a:prstGeom prst="straightConnector1">
            <a:avLst/>
          </a:prstGeom>
          <a:noFill/>
          <a:ln w="28575" cap="flat">
            <a:solidFill>
              <a:srgbClr val="213B37"/>
            </a:solidFill>
            <a:prstDash val="solid"/>
            <a:miter/>
          </a:ln>
        </p:spPr>
      </p:cxnSp>
      <p:cxnSp>
        <p:nvCxnSpPr>
          <p:cNvPr id="8" name="Straight Connector 9">
            <a:extLst>
              <a:ext uri="{FF2B5EF4-FFF2-40B4-BE49-F238E27FC236}">
                <a16:creationId xmlns:a16="http://schemas.microsoft.com/office/drawing/2014/main" id="{3F83DE9B-C601-FBF4-0871-2625142E6E3D}"/>
              </a:ext>
            </a:extLst>
          </p:cNvPr>
          <p:cNvCxnSpPr/>
          <p:nvPr/>
        </p:nvCxnSpPr>
        <p:spPr>
          <a:xfrm>
            <a:off x="482602" y="6368137"/>
            <a:ext cx="11147066" cy="0"/>
          </a:xfrm>
          <a:prstGeom prst="straightConnector1">
            <a:avLst/>
          </a:prstGeom>
          <a:noFill/>
          <a:ln w="28575" cap="flat">
            <a:solidFill>
              <a:srgbClr val="213B37"/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6600" b="0" i="0" u="none" strike="noStrike" kern="1200" cap="none" spc="0" baseline="0">
          <a:solidFill>
            <a:srgbClr val="000000"/>
          </a:solidFill>
          <a:uFillTx/>
          <a:latin typeface="Seaford"/>
        </a:defRPr>
      </a:lvl1pPr>
    </p:titleStyle>
    <p:bodyStyle>
      <a:lvl1pPr marL="0" marR="0" lvl="0" indent="0" algn="l" defTabSz="914400" rtl="0" fontAlgn="auto" hangingPunct="1">
        <a:lnSpc>
          <a:spcPct val="100000"/>
        </a:lnSpc>
        <a:spcBef>
          <a:spcPts val="1000"/>
        </a:spcBef>
        <a:spcAft>
          <a:spcPts val="0"/>
        </a:spcAft>
        <a:buNone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Seaford"/>
        </a:defRPr>
      </a:lvl1pPr>
      <a:lvl2pPr marL="685800" marR="0" lvl="1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Seaford"/>
        </a:defRPr>
      </a:lvl2pPr>
      <a:lvl3pPr marL="914400" marR="0" lvl="2" indent="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None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Seaford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Seaford"/>
        </a:defRPr>
      </a:lvl4pPr>
      <a:lvl5pPr marL="1828800" marR="0" lvl="4" indent="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None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Seaford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careers.marriott.com/life-at-marriott/" TargetMode="External"/><Relationship Id="rId3" Type="http://schemas.openxmlformats.org/officeDocument/2006/relationships/hyperlink" Target="https://blog.typsy.com/7-creative-ways-to-engage-hospitality-employees" TargetMode="External"/><Relationship Id="rId7" Type="http://schemas.openxmlformats.org/officeDocument/2006/relationships/hyperlink" Target="https://blog.rewardian.com/why-is-employee-engagement-in-the-hospitality-industry-important#:~:text=In%20order%20to%20increase%20employee%20engagement%20in%20a,give%20employees%20a%20sense%20of%20achievement.%20More%20items" TargetMode="External"/><Relationship Id="rId2" Type="http://schemas.openxmlformats.org/officeDocument/2006/relationships/hyperlink" Target="https://www.clevry.com/insights/employee-engagement-statistics-2022#:~:text=Gallup%E2%80%99s%202022%20State%20of%20the%20Workplace%20Report%20found,fully%20engaged%20or%20actively%20disengaged%20at%20work%20%28Gallup%2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kevinkruse/2012/06/22/employee-engagement-what-and-why/?sh=f5f4e787f372" TargetMode="External"/><Relationship Id="rId11" Type="http://schemas.openxmlformats.org/officeDocument/2006/relationships/hyperlink" Target="https://sustainabilityadvantage.com/2010/10/12/csr-efforts-correlate-with-employee-engagement/" TargetMode="External"/><Relationship Id="rId5" Type="http://schemas.openxmlformats.org/officeDocument/2006/relationships/hyperlink" Target="https://mambo.io/blog/10-of-the-best-employee-engagement-statistics-for-2022" TargetMode="External"/><Relationship Id="rId10" Type="http://schemas.openxmlformats.org/officeDocument/2006/relationships/hyperlink" Target="https://economictimes.indiatimes.com/jobs/3cs-of-employee-engagement-career-competence-and-care/articleshow/7869859.cms" TargetMode="External"/><Relationship Id="rId4" Type="http://schemas.openxmlformats.org/officeDocument/2006/relationships/hyperlink" Target="https://www.gallup.com/workplace/356063/gallup-q12-employee-engagement-survey.aspx" TargetMode="External"/><Relationship Id="rId9" Type="http://schemas.openxmlformats.org/officeDocument/2006/relationships/hyperlink" Target="https://www.effectory.com/knowledge/five-employee-engagement-mode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>
            <a:extLst>
              <a:ext uri="{FF2B5EF4-FFF2-40B4-BE49-F238E27FC236}">
                <a16:creationId xmlns:a16="http://schemas.microsoft.com/office/drawing/2014/main" id="{06FE199D-5E82-BEEC-40F2-83A55C773923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eaford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27AED56C-CDF1-7454-ABAA-CC55B4D3216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21062" r="-1" b="1063"/>
          <a:stretch>
            <a:fillRect/>
          </a:stretch>
        </p:blipFill>
        <p:spPr>
          <a:xfrm>
            <a:off x="18" y="9"/>
            <a:ext cx="12188933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21">
            <a:extLst>
              <a:ext uri="{FF2B5EF4-FFF2-40B4-BE49-F238E27FC236}">
                <a16:creationId xmlns:a16="http://schemas.microsoft.com/office/drawing/2014/main" id="{ADFC903B-92E7-7A26-E711-4F993CA479B9}"/>
              </a:ext>
            </a:extLst>
          </p:cNvPr>
          <p:cNvSpPr>
            <a:spLocks noMove="1" noResize="1"/>
          </p:cNvSpPr>
          <p:nvPr/>
        </p:nvSpPr>
        <p:spPr>
          <a:xfrm rot="16200004">
            <a:off x="389237" y="-389237"/>
            <a:ext cx="6858000" cy="76364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000000">
                  <a:alpha val="70000"/>
                </a:srgbClr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eaford"/>
            </a:endParaRPr>
          </a:p>
        </p:txBody>
      </p:sp>
      <p:cxnSp>
        <p:nvCxnSpPr>
          <p:cNvPr id="5" name="Straight Connector 23">
            <a:extLst>
              <a:ext uri="{FF2B5EF4-FFF2-40B4-BE49-F238E27FC236}">
                <a16:creationId xmlns:a16="http://schemas.microsoft.com/office/drawing/2014/main" id="{A8873D63-F19B-6B47-5772-036FE6F87CF0}"/>
              </a:ext>
            </a:extLst>
          </p:cNvPr>
          <p:cNvCxnSpPr>
            <a:cxnSpLocks noMove="1" noResize="1"/>
          </p:cNvCxnSpPr>
          <p:nvPr/>
        </p:nvCxnSpPr>
        <p:spPr>
          <a:xfrm>
            <a:off x="482602" y="489853"/>
            <a:ext cx="11147066" cy="0"/>
          </a:xfrm>
          <a:prstGeom prst="straightConnector1">
            <a:avLst/>
          </a:prstGeom>
          <a:noFill/>
          <a:ln w="28575" cap="flat">
            <a:solidFill>
              <a:srgbClr val="FFFFFF"/>
            </a:solidFill>
            <a:prstDash val="solid"/>
            <a:miter/>
          </a:ln>
        </p:spPr>
      </p:cxnSp>
      <p:sp>
        <p:nvSpPr>
          <p:cNvPr id="6" name="Rectangle 25">
            <a:extLst>
              <a:ext uri="{FF2B5EF4-FFF2-40B4-BE49-F238E27FC236}">
                <a16:creationId xmlns:a16="http://schemas.microsoft.com/office/drawing/2014/main" id="{68B8ADE5-22F4-0474-4E0D-F599AD674D76}"/>
              </a:ext>
            </a:extLst>
          </p:cNvPr>
          <p:cNvSpPr>
            <a:spLocks noMove="1" noResize="1"/>
          </p:cNvSpPr>
          <p:nvPr/>
        </p:nvSpPr>
        <p:spPr>
          <a:xfrm rot="10799991">
            <a:off x="1526" y="3205868"/>
            <a:ext cx="12188952" cy="365212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000000">
                  <a:alpha val="70000"/>
                </a:srgbClr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eaford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8C8C00E-B321-DB40-4587-C1684134947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82602" y="732032"/>
            <a:ext cx="6650870" cy="2736387"/>
          </a:xfrm>
        </p:spPr>
        <p:txBody>
          <a:bodyPr anchor="t">
            <a:normAutofit/>
          </a:bodyPr>
          <a:lstStyle/>
          <a:p>
            <a:pPr lvl="0"/>
            <a:r>
              <a:rPr lang="en-GB" sz="8000">
                <a:solidFill>
                  <a:srgbClr val="FFFFFF"/>
                </a:solidFill>
              </a:rPr>
              <a:t>Employee Engagement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40D49F1B-FD93-57B0-62AE-FBE1A3F4851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596563" y="4201722"/>
            <a:ext cx="4986086" cy="1949811"/>
          </a:xfrm>
        </p:spPr>
        <p:txBody>
          <a:bodyPr anchor="b"/>
          <a:lstStyle/>
          <a:p>
            <a:pPr lvl="0" algn="r"/>
            <a:r>
              <a:rPr lang="en-GB">
                <a:solidFill>
                  <a:srgbClr val="FFFFFF"/>
                </a:solidFill>
              </a:rPr>
              <a:t>BMIH4006 – Operating Hotel Facilities</a:t>
            </a:r>
          </a:p>
          <a:p>
            <a:pPr lvl="0" algn="r"/>
            <a:r>
              <a:rPr lang="en-GB">
                <a:solidFill>
                  <a:srgbClr val="FFFFFF"/>
                </a:solidFill>
              </a:rPr>
              <a:t>Laura Lewis 2120327</a:t>
            </a:r>
          </a:p>
          <a:p>
            <a:pPr lvl="0" algn="r"/>
            <a:r>
              <a:rPr lang="en-GB">
                <a:solidFill>
                  <a:srgbClr val="FFFFFF"/>
                </a:solidFill>
              </a:rPr>
              <a:t>Ffion Cumberpatch</a:t>
            </a:r>
          </a:p>
          <a:p>
            <a:pPr lvl="0" algn="r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9" name="Straight Connector 27">
            <a:extLst>
              <a:ext uri="{FF2B5EF4-FFF2-40B4-BE49-F238E27FC236}">
                <a16:creationId xmlns:a16="http://schemas.microsoft.com/office/drawing/2014/main" id="{4DE893E7-00BB-D858-7316-11B931400F99}"/>
              </a:ext>
            </a:extLst>
          </p:cNvPr>
          <p:cNvCxnSpPr>
            <a:cxnSpLocks noMove="1" noResize="1"/>
          </p:cNvCxnSpPr>
          <p:nvPr/>
        </p:nvCxnSpPr>
        <p:spPr>
          <a:xfrm>
            <a:off x="482602" y="6368137"/>
            <a:ext cx="11147066" cy="0"/>
          </a:xfrm>
          <a:prstGeom prst="straightConnector1">
            <a:avLst/>
          </a:prstGeom>
          <a:noFill/>
          <a:ln w="28575" cap="flat">
            <a:solidFill>
              <a:srgbClr val="FFFFFF"/>
            </a:solidFill>
            <a:prstDash val="solid"/>
            <a:miter/>
          </a:ln>
        </p:spPr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53"/>
    </mc:Choice>
    <mc:Fallback>
      <p:transition spd="slow" advTm="585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A105D-85C4-BE57-6C4A-01AD8F3BAAB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22F80-51CD-4A90-C691-95202B3FB22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 b="1">
                <a:latin typeface="Arial" pitchFamily="34"/>
                <a:cs typeface="Arial" pitchFamily="34"/>
              </a:rPr>
              <a:t>What is Employee engagement?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Employee engagement is the emotional commitment employees have towards their organisation and its goals. (Kruse, 2022).</a:t>
            </a: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Capturing the hearts and minds of employees is the holy grail for managers. Engaged employees: Say, Stay &amp; Strive (Willard, 2010).</a:t>
            </a: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Businesses that use an employee-focused workplace approach, give every employee a chance to give 100% every day, it allows employees to pursue organisational success whilst looking after their own well being at the same time. (Kanazawa, 2022).</a:t>
            </a:r>
          </a:p>
          <a:p>
            <a:pPr lvl="0"/>
            <a:endParaRPr lang="en-GB" sz="1800">
              <a:latin typeface="Arial" pitchFamily="34"/>
              <a:cs typeface="Arial" pitchFamily="34"/>
            </a:endParaRP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CDCB2F2D-4B20-C229-217D-473A381D78DC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690052" y="3429000"/>
            <a:ext cx="3788249" cy="2450592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1EEE7-C4FC-A105-CCA8-CD10EE64952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How to engage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2B599-5171-7356-5EF4-FB758540F31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Here are some simple ways companies can engage employees.</a:t>
            </a:r>
          </a:p>
          <a:p>
            <a:pPr marL="171450" lvl="0" indent="-171450">
              <a:buSzPct val="100000"/>
              <a:buFont typeface="Arial" pitchFamily="34"/>
              <a:buChar char="•"/>
            </a:pPr>
            <a:r>
              <a:rPr lang="en-GB" sz="1200">
                <a:latin typeface="Arial" pitchFamily="34"/>
                <a:cs typeface="Arial" pitchFamily="34"/>
              </a:rPr>
              <a:t>Make work a fun environment where employees love their work.</a:t>
            </a:r>
          </a:p>
          <a:p>
            <a:pPr marL="171450" lvl="0" indent="-171450">
              <a:buSzPct val="100000"/>
              <a:buFont typeface="Arial" pitchFamily="34"/>
              <a:buChar char="•"/>
            </a:pPr>
            <a:r>
              <a:rPr lang="en-GB" sz="1200">
                <a:latin typeface="Arial" pitchFamily="34"/>
                <a:cs typeface="Arial" pitchFamily="34"/>
              </a:rPr>
              <a:t>Offer employees recognition and rewards.</a:t>
            </a:r>
          </a:p>
          <a:p>
            <a:pPr marL="171450" lvl="0" indent="-171450">
              <a:buSzPct val="100000"/>
              <a:buFont typeface="Arial" pitchFamily="34"/>
              <a:buChar char="•"/>
            </a:pPr>
            <a:r>
              <a:rPr lang="en-GB" sz="1200">
                <a:latin typeface="Arial" pitchFamily="34"/>
                <a:cs typeface="Arial" pitchFamily="34"/>
              </a:rPr>
              <a:t>Offer ongoing training to staff, being trained gives staff confidence and allows them to go the extra mile for customers.</a:t>
            </a:r>
          </a:p>
          <a:p>
            <a:pPr marL="171450" lvl="0" indent="-171450">
              <a:buSzPct val="100000"/>
              <a:buFont typeface="Arial" pitchFamily="34"/>
              <a:buChar char="•"/>
            </a:pPr>
            <a:r>
              <a:rPr lang="en-GB" sz="1200">
                <a:latin typeface="Arial" pitchFamily="34"/>
                <a:cs typeface="Arial" pitchFamily="34"/>
              </a:rPr>
              <a:t>Set goals to give employees a sense of achievement.</a:t>
            </a:r>
          </a:p>
          <a:p>
            <a:pPr marL="171450" lvl="0" indent="-171450">
              <a:buSzPct val="100000"/>
              <a:buFont typeface="Arial" pitchFamily="34"/>
              <a:buChar char="•"/>
            </a:pPr>
            <a:r>
              <a:rPr lang="en-GB" sz="1200">
                <a:latin typeface="Arial" pitchFamily="34"/>
                <a:cs typeface="Arial" pitchFamily="34"/>
              </a:rPr>
              <a:t>Share the companies successes with employees, so they understand how the company is doing.</a:t>
            </a:r>
          </a:p>
          <a:p>
            <a:pPr marL="171450" lvl="0" indent="-171450">
              <a:buSzPct val="100000"/>
              <a:buFont typeface="Arial" pitchFamily="34"/>
              <a:buChar char="•"/>
            </a:pPr>
            <a:r>
              <a:rPr lang="en-GB" sz="1200">
                <a:latin typeface="Arial" pitchFamily="34"/>
                <a:cs typeface="Arial" pitchFamily="34"/>
              </a:rPr>
              <a:t>Create a strong team environment by holding team building days etc.</a:t>
            </a:r>
          </a:p>
          <a:p>
            <a:pPr marL="171450" lvl="0" indent="-171450">
              <a:buSzPct val="100000"/>
              <a:buFont typeface="Arial" pitchFamily="34"/>
              <a:buChar char="•"/>
            </a:pPr>
            <a:r>
              <a:rPr lang="en-GB" sz="1200">
                <a:latin typeface="Arial" pitchFamily="34"/>
                <a:cs typeface="Arial" pitchFamily="34"/>
              </a:rPr>
              <a:t>Ensure the team has the tools they need to do their job (Kurtzman, 2017).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38E35F4E-9652-2190-B668-DFC52FE28CA0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7380515" y="3533314"/>
            <a:ext cx="3825547" cy="2346277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108DD-702A-3C2A-3B84-31CEAA85F35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Importance of 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F58CD-4A64-CE94-BF23-686EFAE1144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90000"/>
              </a:lnSpc>
              <a:buSzPct val="100000"/>
              <a:buFont typeface="Arial" pitchFamily="34"/>
              <a:buChar char="•"/>
            </a:pPr>
            <a:r>
              <a:rPr lang="en-GB" sz="2200"/>
              <a:t>Employee engagement reduces turnover.</a:t>
            </a:r>
          </a:p>
          <a:p>
            <a:pPr marL="342900" lvl="0" indent="-342900">
              <a:lnSpc>
                <a:spcPct val="90000"/>
              </a:lnSpc>
              <a:buSzPct val="100000"/>
              <a:buFont typeface="Arial" pitchFamily="34"/>
              <a:buChar char="•"/>
            </a:pPr>
            <a:endParaRPr lang="en-GB" sz="2200"/>
          </a:p>
          <a:p>
            <a:pPr marL="342900" lvl="0" indent="-342900">
              <a:lnSpc>
                <a:spcPct val="90000"/>
              </a:lnSpc>
              <a:buSzPct val="100000"/>
              <a:buFont typeface="Arial" pitchFamily="34"/>
              <a:buChar char="•"/>
            </a:pPr>
            <a:r>
              <a:rPr lang="en-GB" sz="2200"/>
              <a:t>Engaged employees are more productive.</a:t>
            </a:r>
          </a:p>
          <a:p>
            <a:pPr marL="342900" lvl="0" indent="-342900">
              <a:lnSpc>
                <a:spcPct val="90000"/>
              </a:lnSpc>
              <a:buSzPct val="100000"/>
              <a:buFont typeface="Arial" pitchFamily="34"/>
              <a:buChar char="•"/>
            </a:pPr>
            <a:endParaRPr lang="en-GB" sz="2200"/>
          </a:p>
          <a:p>
            <a:pPr marL="342900" lvl="0" indent="-342900">
              <a:lnSpc>
                <a:spcPct val="90000"/>
              </a:lnSpc>
              <a:buSzPct val="100000"/>
              <a:buFont typeface="Arial" pitchFamily="34"/>
              <a:buChar char="•"/>
            </a:pPr>
            <a:r>
              <a:rPr lang="en-GB" sz="2200"/>
              <a:t>Engaged employees increase profits.</a:t>
            </a:r>
          </a:p>
          <a:p>
            <a:pPr lvl="0">
              <a:lnSpc>
                <a:spcPct val="90000"/>
              </a:lnSpc>
            </a:pPr>
            <a:r>
              <a:rPr lang="en-GB" sz="1200">
                <a:latin typeface="Arial" pitchFamily="34"/>
                <a:cs typeface="Arial" pitchFamily="34"/>
              </a:rPr>
              <a:t>        (Cvetkovic, 2020).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75C602C1-F205-8BDA-7E65-AD4A971D88AD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693764" y="3429000"/>
            <a:ext cx="4021586" cy="2243827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CB02B-C619-A900-B88E-93D56C27E02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3 C’s of 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B55FA-7F5B-6493-231B-A1129D9EF4C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SzPct val="100000"/>
              <a:buFont typeface="Arial" pitchFamily="34"/>
              <a:buChar char="•"/>
            </a:pPr>
            <a:r>
              <a:rPr lang="en-GB">
                <a:latin typeface="Arial" pitchFamily="34"/>
                <a:cs typeface="Arial" pitchFamily="34"/>
              </a:rPr>
              <a:t>Career</a:t>
            </a:r>
          </a:p>
          <a:p>
            <a:pPr lvl="0"/>
            <a:endParaRPr lang="en-GB">
              <a:latin typeface="Arial" pitchFamily="34"/>
              <a:cs typeface="Arial" pitchFamily="34"/>
            </a:endParaRPr>
          </a:p>
          <a:p>
            <a:pPr marL="342900" lvl="0" indent="-342900">
              <a:buSzPct val="100000"/>
              <a:buFont typeface="Arial" pitchFamily="34"/>
              <a:buChar char="•"/>
            </a:pPr>
            <a:r>
              <a:rPr lang="en-GB">
                <a:latin typeface="Arial" pitchFamily="34"/>
                <a:cs typeface="Arial" pitchFamily="34"/>
              </a:rPr>
              <a:t>Competence</a:t>
            </a:r>
          </a:p>
          <a:p>
            <a:pPr lvl="0"/>
            <a:endParaRPr lang="en-GB">
              <a:latin typeface="Arial" pitchFamily="34"/>
              <a:cs typeface="Arial" pitchFamily="34"/>
            </a:endParaRPr>
          </a:p>
          <a:p>
            <a:pPr marL="342900" lvl="0" indent="-342900">
              <a:buSzPct val="100000"/>
              <a:buFont typeface="Arial" pitchFamily="34"/>
              <a:buChar char="•"/>
            </a:pPr>
            <a:r>
              <a:rPr lang="en-GB">
                <a:latin typeface="Arial" pitchFamily="34"/>
                <a:cs typeface="Arial" pitchFamily="34"/>
              </a:rPr>
              <a:t>Caring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(Sripada, 2011)</a:t>
            </a:r>
          </a:p>
        </p:txBody>
      </p:sp>
      <p:pic>
        <p:nvPicPr>
          <p:cNvPr id="4" name="Content Placeholder 7">
            <a:extLst>
              <a:ext uri="{FF2B5EF4-FFF2-40B4-BE49-F238E27FC236}">
                <a16:creationId xmlns:a16="http://schemas.microsoft.com/office/drawing/2014/main" id="{48D91790-0A69-E94D-FAD7-0AF8406606F4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365284" y="3178207"/>
            <a:ext cx="4598636" cy="2565641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8547-11BC-3ED9-E6F7-8170A4881CC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Employee engagement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D03DA-7769-F59C-83EB-D0D22CD19FD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2602" y="2956264"/>
            <a:ext cx="6273305" cy="3220699"/>
          </a:xfrm>
        </p:spPr>
        <p:txBody>
          <a:bodyPr>
            <a:noAutofit/>
          </a:bodyPr>
          <a:lstStyle/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There are several different models companies use to help with employee engagement.</a:t>
            </a:r>
          </a:p>
          <a:p>
            <a:pPr lvl="0"/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The model I am going to focus on is The Gallup Employee Engagement Model.</a:t>
            </a:r>
          </a:p>
          <a:p>
            <a:pPr lvl="0"/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The Q12 model consists of a 12 question engagement survey and an accompanying pyramid.</a:t>
            </a:r>
          </a:p>
          <a:p>
            <a:pPr lvl="0"/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The pyramid is divided into 4 sections: basic needs, individual needs, teamwork and growth, growth being the goal of the Q12 model.</a:t>
            </a:r>
          </a:p>
          <a:p>
            <a:pPr lvl="0"/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(</a:t>
            </a:r>
            <a:r>
              <a:rPr lang="en-GB" sz="1200" dirty="0" err="1">
                <a:latin typeface="Arial" pitchFamily="34"/>
                <a:cs typeface="Arial" pitchFamily="34"/>
              </a:rPr>
              <a:t>Pellikaan</a:t>
            </a:r>
            <a:r>
              <a:rPr lang="en-GB" sz="1200" dirty="0">
                <a:latin typeface="Arial" pitchFamily="34"/>
                <a:cs typeface="Arial" pitchFamily="34"/>
              </a:rPr>
              <a:t>, 2021).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414F54E-EF28-3AF4-D486-8375BE56DF49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7004477" y="3103565"/>
            <a:ext cx="4012707" cy="3073398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D79BC-4A97-0B67-5098-9F47876EBDD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Gallup employee engagement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714C5-2ABD-9929-6241-AD824100076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2602" y="2965143"/>
            <a:ext cx="6015855" cy="3382393"/>
          </a:xfrm>
        </p:spPr>
        <p:txBody>
          <a:bodyPr/>
          <a:lstStyle/>
          <a:p>
            <a:pPr marL="228600" lvl="0" indent="-228600">
              <a:lnSpc>
                <a:spcPct val="90000"/>
              </a:lnSpc>
              <a:buSzPct val="100000"/>
              <a:buAutoNum type="arabicPeriod"/>
            </a:pPr>
            <a:r>
              <a:rPr lang="en-GB" sz="1100">
                <a:latin typeface="Arial" pitchFamily="34"/>
                <a:cs typeface="Arial" pitchFamily="34"/>
              </a:rPr>
              <a:t>I know what is expected of me at work.</a:t>
            </a:r>
          </a:p>
          <a:p>
            <a:pPr marL="228600" lvl="0" indent="-228600">
              <a:lnSpc>
                <a:spcPct val="90000"/>
              </a:lnSpc>
              <a:buSzPct val="100000"/>
              <a:buAutoNum type="arabicPeriod"/>
            </a:pPr>
            <a:r>
              <a:rPr lang="en-GB" sz="1100">
                <a:latin typeface="Arial" pitchFamily="34"/>
                <a:cs typeface="Arial" pitchFamily="34"/>
              </a:rPr>
              <a:t> I have the materials &amp; equipment I need to do my work right.</a:t>
            </a:r>
          </a:p>
          <a:p>
            <a:pPr marL="228600" lvl="0" indent="-228600">
              <a:lnSpc>
                <a:spcPct val="90000"/>
              </a:lnSpc>
              <a:buSzPct val="100000"/>
              <a:buAutoNum type="arabicPeriod"/>
            </a:pPr>
            <a:r>
              <a:rPr lang="en-GB" sz="1100">
                <a:latin typeface="Arial" pitchFamily="34"/>
                <a:cs typeface="Arial" pitchFamily="34"/>
              </a:rPr>
              <a:t>At work, I have the opportunity to do what I do best everyday.</a:t>
            </a:r>
          </a:p>
          <a:p>
            <a:pPr marL="228600" lvl="0" indent="-228600">
              <a:lnSpc>
                <a:spcPct val="90000"/>
              </a:lnSpc>
              <a:buSzPct val="100000"/>
              <a:buAutoNum type="arabicPeriod"/>
            </a:pPr>
            <a:r>
              <a:rPr lang="en-GB" sz="1100">
                <a:latin typeface="Arial" pitchFamily="34"/>
                <a:cs typeface="Arial" pitchFamily="34"/>
              </a:rPr>
              <a:t>In the last 7 days, I have received recognition or praise for doing good at work.</a:t>
            </a:r>
          </a:p>
          <a:p>
            <a:pPr marL="228600" lvl="0" indent="-228600">
              <a:lnSpc>
                <a:spcPct val="90000"/>
              </a:lnSpc>
              <a:buSzPct val="100000"/>
              <a:buAutoNum type="arabicPeriod"/>
            </a:pPr>
            <a:r>
              <a:rPr lang="en-GB" sz="1100">
                <a:latin typeface="Arial" pitchFamily="34"/>
                <a:cs typeface="Arial" pitchFamily="34"/>
              </a:rPr>
              <a:t>My supervisor, or someone at work, seems to care about me as a person.</a:t>
            </a:r>
          </a:p>
          <a:p>
            <a:pPr marL="228600" lvl="0" indent="-228600">
              <a:lnSpc>
                <a:spcPct val="90000"/>
              </a:lnSpc>
              <a:buSzPct val="100000"/>
              <a:buAutoNum type="arabicPeriod"/>
            </a:pPr>
            <a:r>
              <a:rPr lang="en-GB" sz="1100">
                <a:latin typeface="Arial" pitchFamily="34"/>
                <a:cs typeface="Arial" pitchFamily="34"/>
              </a:rPr>
              <a:t>There is someone at work who encourages my development.</a:t>
            </a:r>
          </a:p>
          <a:p>
            <a:pPr marL="228600" lvl="0" indent="-228600">
              <a:lnSpc>
                <a:spcPct val="90000"/>
              </a:lnSpc>
              <a:buSzPct val="100000"/>
              <a:buAutoNum type="arabicPeriod"/>
            </a:pPr>
            <a:r>
              <a:rPr lang="en-GB" sz="1100">
                <a:latin typeface="Arial" pitchFamily="34"/>
                <a:cs typeface="Arial" pitchFamily="34"/>
              </a:rPr>
              <a:t>At work, my opinions seem to count.</a:t>
            </a:r>
          </a:p>
          <a:p>
            <a:pPr marL="228600" lvl="0" indent="-228600">
              <a:lnSpc>
                <a:spcPct val="90000"/>
              </a:lnSpc>
              <a:buSzPct val="100000"/>
              <a:buAutoNum type="arabicPeriod"/>
            </a:pPr>
            <a:r>
              <a:rPr lang="en-GB" sz="1100">
                <a:latin typeface="Arial" pitchFamily="34"/>
                <a:cs typeface="Arial" pitchFamily="34"/>
              </a:rPr>
              <a:t>The mission or purpose of my company makes me feel my job is important.</a:t>
            </a:r>
          </a:p>
          <a:p>
            <a:pPr marL="228600" lvl="0" indent="-228600">
              <a:lnSpc>
                <a:spcPct val="90000"/>
              </a:lnSpc>
              <a:buSzPct val="100000"/>
              <a:buAutoNum type="arabicPeriod"/>
            </a:pPr>
            <a:r>
              <a:rPr lang="en-GB" sz="1100">
                <a:latin typeface="Arial" pitchFamily="34"/>
                <a:cs typeface="Arial" pitchFamily="34"/>
              </a:rPr>
              <a:t>My associates or fellow employees are committed to doing quality work.</a:t>
            </a:r>
          </a:p>
          <a:p>
            <a:pPr marL="228600" lvl="0" indent="-228600">
              <a:lnSpc>
                <a:spcPct val="90000"/>
              </a:lnSpc>
              <a:buSzPct val="100000"/>
              <a:buAutoNum type="arabicPeriod"/>
            </a:pPr>
            <a:r>
              <a:rPr lang="en-GB" sz="1100">
                <a:latin typeface="Arial" pitchFamily="34"/>
                <a:cs typeface="Arial" pitchFamily="34"/>
              </a:rPr>
              <a:t>I have a best friend at work.</a:t>
            </a:r>
          </a:p>
          <a:p>
            <a:pPr marL="228600" lvl="0" indent="-228600">
              <a:lnSpc>
                <a:spcPct val="90000"/>
              </a:lnSpc>
              <a:buSzPct val="100000"/>
              <a:buAutoNum type="arabicPeriod"/>
            </a:pPr>
            <a:r>
              <a:rPr lang="en-GB" sz="1100">
                <a:latin typeface="Arial" pitchFamily="34"/>
                <a:cs typeface="Arial" pitchFamily="34"/>
              </a:rPr>
              <a:t> In the last 6 months, someone at work has talked to me about progress.</a:t>
            </a:r>
          </a:p>
          <a:p>
            <a:pPr marL="228600" lvl="0" indent="-228600">
              <a:lnSpc>
                <a:spcPct val="90000"/>
              </a:lnSpc>
              <a:buSzPct val="100000"/>
              <a:buAutoNum type="arabicPeriod"/>
            </a:pPr>
            <a:r>
              <a:rPr lang="en-GB" sz="1100">
                <a:latin typeface="Arial" pitchFamily="34"/>
                <a:cs typeface="Arial" pitchFamily="34"/>
              </a:rPr>
              <a:t>This last year, I have had opportunities at work to learn &amp; grow (GALLUP, 2022).</a:t>
            </a:r>
          </a:p>
          <a:p>
            <a:pPr marL="228600" lvl="0" indent="-228600">
              <a:lnSpc>
                <a:spcPct val="90000"/>
              </a:lnSpc>
              <a:buSzPct val="100000"/>
              <a:buAutoNum type="arabicPeriod"/>
            </a:pPr>
            <a:endParaRPr lang="en-GB" sz="1100">
              <a:latin typeface="Arial" pitchFamily="34"/>
              <a:cs typeface="Arial" pitchFamily="34"/>
            </a:endParaRP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7226E9FA-EEBC-57DA-C3BE-C2596F48B0CD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986729" y="3103565"/>
            <a:ext cx="4163628" cy="307339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FCBEA-7C21-AE16-8D80-B2C29D55278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Data &amp; 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8DC17-345E-189B-776E-ACEA659704C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171450" lvl="0" indent="-171450">
              <a:buSzPct val="100000"/>
              <a:buFont typeface="Arial" pitchFamily="34"/>
              <a:buChar char="•"/>
            </a:pPr>
            <a:r>
              <a:rPr lang="en-GB" sz="1200" dirty="0">
                <a:latin typeface="Arial" pitchFamily="34"/>
                <a:cs typeface="Arial" pitchFamily="34"/>
              </a:rPr>
              <a:t>Gallup’s 2022 state of the workplace report found that only 21% of employees around the world were engaged at work. With women being slightly more engaged than men.</a:t>
            </a:r>
          </a:p>
          <a:p>
            <a:pPr marL="171450" lvl="0" indent="-171450">
              <a:buSzPct val="100000"/>
              <a:buFont typeface="Arial" pitchFamily="34"/>
              <a:buChar char="•"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171450" lvl="0" indent="-171450">
              <a:buSzPct val="100000"/>
              <a:buFont typeface="Arial" pitchFamily="34"/>
              <a:buChar char="•"/>
            </a:pPr>
            <a:r>
              <a:rPr lang="en-GB" sz="1200" dirty="0">
                <a:latin typeface="Arial" pitchFamily="34"/>
                <a:cs typeface="Arial" pitchFamily="34"/>
              </a:rPr>
              <a:t>Only 33% of employees around the world said they were thriving in their overall wellbeing at work.</a:t>
            </a:r>
          </a:p>
          <a:p>
            <a:pPr marL="171450" lvl="0" indent="-171450">
              <a:buSzPct val="100000"/>
              <a:buFont typeface="Arial" pitchFamily="34"/>
              <a:buChar char="•"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171450" lvl="0" indent="-171450">
              <a:buSzPct val="100000"/>
              <a:buFont typeface="Arial" pitchFamily="34"/>
              <a:buChar char="•"/>
            </a:pPr>
            <a:r>
              <a:rPr lang="en-GB" sz="1200" dirty="0">
                <a:latin typeface="Arial" pitchFamily="34"/>
                <a:cs typeface="Arial" pitchFamily="34"/>
              </a:rPr>
              <a:t>Poor employee engagement globally is estimated to cost $7 trillion in lost productivity (</a:t>
            </a:r>
            <a:r>
              <a:rPr lang="en-GB" sz="1200" dirty="0" err="1">
                <a:latin typeface="Arial" pitchFamily="34"/>
                <a:cs typeface="Arial" pitchFamily="34"/>
              </a:rPr>
              <a:t>clevry</a:t>
            </a:r>
            <a:r>
              <a:rPr lang="en-GB" sz="1200" dirty="0">
                <a:latin typeface="Arial" pitchFamily="34"/>
                <a:cs typeface="Arial" pitchFamily="34"/>
              </a:rPr>
              <a:t>, 2022).</a:t>
            </a:r>
          </a:p>
          <a:p>
            <a:pPr lvl="0"/>
            <a:endParaRPr lang="en-GB" sz="1200" dirty="0">
              <a:latin typeface="Arial" pitchFamily="34"/>
              <a:cs typeface="Arial" pitchFamily="34"/>
            </a:endParaRP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8619D8E-BBC4-C698-E99E-864C4DB43D4C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693764" y="3169328"/>
            <a:ext cx="4412199" cy="2530135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59501-A62C-DC04-5635-C78FEF1BC93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Industry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AFBDC-ED6E-709F-9D51-13BDD21C029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100" dirty="0">
                <a:latin typeface="Arial" pitchFamily="34"/>
                <a:cs typeface="Arial" pitchFamily="34"/>
              </a:rPr>
              <a:t>Arne Sorenson former president and CEO says “In a business like ours, where the hospitality we provide is essential, we simply cannot succeed unless our people love their work”</a:t>
            </a:r>
          </a:p>
          <a:p>
            <a:pPr lvl="0"/>
            <a:endParaRPr lang="en-GB" sz="1100" dirty="0">
              <a:latin typeface="Arial" pitchFamily="34"/>
              <a:cs typeface="Arial" pitchFamily="34"/>
            </a:endParaRPr>
          </a:p>
          <a:p>
            <a:pPr lvl="0"/>
            <a:r>
              <a:rPr lang="en-GB" sz="1100" dirty="0">
                <a:latin typeface="Arial" pitchFamily="34"/>
                <a:cs typeface="Arial" pitchFamily="34"/>
              </a:rPr>
              <a:t>At Marriott we believe the foundation for our success depends on your wellbeing.</a:t>
            </a:r>
          </a:p>
          <a:p>
            <a:pPr lvl="0"/>
            <a:endParaRPr lang="en-GB" sz="1100" dirty="0">
              <a:latin typeface="Arial" pitchFamily="34"/>
              <a:cs typeface="Arial" pitchFamily="34"/>
            </a:endParaRPr>
          </a:p>
          <a:p>
            <a:pPr lvl="0"/>
            <a:r>
              <a:rPr lang="en-GB" sz="1100" dirty="0">
                <a:latin typeface="Arial" pitchFamily="34"/>
                <a:cs typeface="Arial" pitchFamily="34"/>
              </a:rPr>
              <a:t>Your emotional and physical wellbeing is our priority and we offer plentiful resources for a balanced life (Marriott, 2022).</a:t>
            </a:r>
          </a:p>
          <a:p>
            <a:pPr lvl="0"/>
            <a:endParaRPr lang="en-GB" sz="1100" dirty="0">
              <a:latin typeface="Arial" pitchFamily="34"/>
              <a:cs typeface="Arial" pitchFamily="34"/>
            </a:endParaRPr>
          </a:p>
          <a:p>
            <a:pPr lvl="0"/>
            <a:r>
              <a:rPr lang="en-GB" sz="1100" dirty="0">
                <a:latin typeface="Arial" pitchFamily="34"/>
                <a:cs typeface="Arial" pitchFamily="34"/>
              </a:rPr>
              <a:t>Statements like these, make an emotional connection with employees and create an enjoyable place to work.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7B7741C0-B1D6-42D7-A10A-589914D58355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933456" y="3258107"/>
            <a:ext cx="3425772" cy="2539014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73071-7C6B-5863-731E-7F921582DD5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7E688-19CF-8636-55B5-214874AC2DA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171450" lvl="0" indent="-171450">
              <a:buSzPct val="100000"/>
              <a:buFont typeface="Arial" pitchFamily="34"/>
              <a:buChar char="•"/>
            </a:pPr>
            <a:r>
              <a:rPr lang="en-GB" sz="1200">
                <a:latin typeface="Arial" pitchFamily="34"/>
                <a:cs typeface="Arial" pitchFamily="34"/>
              </a:rPr>
              <a:t>Employee engagement is so important, especially in the hospitality industry as there is such a high turnover in staff, its important staff feel valued and receive recognition. </a:t>
            </a:r>
          </a:p>
          <a:p>
            <a:pPr marL="171450" lvl="0" indent="-171450">
              <a:buSzPct val="100000"/>
              <a:buFont typeface="Arial" pitchFamily="34"/>
              <a:buChar char="•"/>
            </a:pPr>
            <a:r>
              <a:rPr lang="en-GB" sz="1200">
                <a:latin typeface="Arial" pitchFamily="34"/>
                <a:cs typeface="Arial" pitchFamily="34"/>
              </a:rPr>
              <a:t>Businesses should use a model, such as the Gallup employee engagement model so they can understand how their employees are feeling and use the feedback to create a better working environment and increase productivity and profit.</a:t>
            </a:r>
          </a:p>
          <a:p>
            <a:pPr marL="171450" lvl="0" indent="-171450">
              <a:buSzPct val="100000"/>
              <a:buFont typeface="Arial" pitchFamily="34"/>
              <a:buChar char="•"/>
            </a:pPr>
            <a:r>
              <a:rPr lang="en-GB" sz="1200">
                <a:latin typeface="Arial" pitchFamily="34"/>
                <a:cs typeface="Arial" pitchFamily="34"/>
              </a:rPr>
              <a:t>The end result of a business is profitability, invest in your employees, ensure they are happy in their job and they will take care of the customers and increase profitability.</a:t>
            </a:r>
          </a:p>
          <a:p>
            <a:pPr marL="171450" lvl="0" indent="-171450">
              <a:buSzPct val="100000"/>
              <a:buFont typeface="Arial" pitchFamily="34"/>
              <a:buChar char="•"/>
            </a:pPr>
            <a:endParaRPr lang="en-GB" sz="1200">
              <a:latin typeface="Arial" pitchFamily="34"/>
              <a:cs typeface="Arial" pitchFamily="34"/>
            </a:endParaRPr>
          </a:p>
          <a:p>
            <a:pPr marL="171450" lvl="0" indent="-171450">
              <a:buSzPct val="100000"/>
              <a:buFont typeface="Arial" pitchFamily="34"/>
              <a:buChar char="•"/>
            </a:pPr>
            <a:endParaRPr lang="en-GB" sz="1200">
              <a:latin typeface="Arial" pitchFamily="34"/>
              <a:cs typeface="Arial" pitchFamily="34"/>
            </a:endParaRP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05687F95-A0A6-234D-881A-1913CD2BE0A5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480700" y="3178207"/>
            <a:ext cx="4252408" cy="2592278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7C8E0-B7D8-FB90-37C4-ECF2FB33726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2602" y="513179"/>
            <a:ext cx="10634472" cy="2623212"/>
          </a:xfrm>
        </p:spPr>
        <p:txBody>
          <a:bodyPr/>
          <a:lstStyle/>
          <a:p>
            <a:pPr lvl="0"/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53813-3A8F-AC58-3665-3998032FAC0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2602" y="2612568"/>
            <a:ext cx="10506995" cy="3557409"/>
          </a:xfrm>
        </p:spPr>
        <p:txBody>
          <a:bodyPr>
            <a:noAutofit/>
          </a:bodyPr>
          <a:lstStyle/>
          <a:p>
            <a:pPr lvl="0"/>
            <a:r>
              <a:rPr lang="en-GB" sz="1000">
                <a:latin typeface="Arial" pitchFamily="34"/>
                <a:cs typeface="Arial" pitchFamily="34"/>
              </a:rPr>
              <a:t>clevry (2022) </a:t>
            </a:r>
            <a:r>
              <a:rPr lang="en-GB" sz="1000" i="1">
                <a:latin typeface="Arial" pitchFamily="34"/>
                <a:cs typeface="Arial" pitchFamily="34"/>
              </a:rPr>
              <a:t>Employee engagement statistics I 32 stats &amp; trends for 2022. </a:t>
            </a:r>
            <a:r>
              <a:rPr lang="en-GB" sz="1000">
                <a:latin typeface="Arial" pitchFamily="34"/>
                <a:cs typeface="Arial" pitchFamily="34"/>
              </a:rPr>
              <a:t>Available at: </a:t>
            </a:r>
            <a:r>
              <a:rPr lang="en-GB" sz="1000">
                <a:latin typeface="Arial" pitchFamily="34"/>
                <a:cs typeface="Arial" pitchFamily="34"/>
                <a:hlinkClick r:id="rId2"/>
              </a:rPr>
              <a:t>Employee engagement statistics | 32 Stats &amp; Trends for 2022 (clevry.com)</a:t>
            </a:r>
            <a:r>
              <a:rPr lang="en-GB" sz="1000">
                <a:latin typeface="Arial" pitchFamily="34"/>
                <a:cs typeface="Arial" pitchFamily="34"/>
              </a:rPr>
              <a:t> (Accessed: 28/11/22).</a:t>
            </a:r>
          </a:p>
          <a:p>
            <a:pPr lvl="0"/>
            <a:r>
              <a:rPr lang="en-GB" sz="1000">
                <a:latin typeface="Arial" pitchFamily="34"/>
                <a:cs typeface="Arial" pitchFamily="34"/>
              </a:rPr>
              <a:t>Cvetkovic, A. (2020) </a:t>
            </a:r>
            <a:r>
              <a:rPr lang="en-GB" sz="1000" i="1">
                <a:latin typeface="Arial" pitchFamily="34"/>
                <a:cs typeface="Arial" pitchFamily="34"/>
              </a:rPr>
              <a:t>7 creative ways to engage hospitality employees. </a:t>
            </a:r>
            <a:r>
              <a:rPr lang="en-GB" sz="1000">
                <a:latin typeface="Arial" pitchFamily="34"/>
                <a:cs typeface="Arial" pitchFamily="34"/>
              </a:rPr>
              <a:t>Available at: </a:t>
            </a:r>
            <a:r>
              <a:rPr lang="en-GB" sz="1000">
                <a:latin typeface="Arial" pitchFamily="34"/>
                <a:cs typeface="Arial" pitchFamily="34"/>
                <a:hlinkClick r:id="rId3"/>
              </a:rPr>
              <a:t>7 creative ways to engage hospitality employees (typsy.com)</a:t>
            </a:r>
            <a:r>
              <a:rPr lang="en-GB" sz="1000">
                <a:latin typeface="Arial" pitchFamily="34"/>
                <a:cs typeface="Arial" pitchFamily="34"/>
              </a:rPr>
              <a:t> (Accessed: 28/11/22).</a:t>
            </a:r>
          </a:p>
          <a:p>
            <a:pPr lvl="0"/>
            <a:r>
              <a:rPr lang="en-GB" sz="1000">
                <a:latin typeface="Arial" pitchFamily="34"/>
                <a:cs typeface="Arial" pitchFamily="34"/>
              </a:rPr>
              <a:t>GALLUP (2022) </a:t>
            </a:r>
            <a:r>
              <a:rPr lang="en-GB" sz="1000" i="1">
                <a:latin typeface="Arial" pitchFamily="34"/>
                <a:cs typeface="Arial" pitchFamily="34"/>
              </a:rPr>
              <a:t>Gallup’s Employee Engagement Survey: Ask the Right Questions With the Q12 Survey. </a:t>
            </a:r>
            <a:r>
              <a:rPr lang="en-GB" sz="1000">
                <a:latin typeface="Arial" pitchFamily="34"/>
                <a:cs typeface="Arial" pitchFamily="34"/>
              </a:rPr>
              <a:t>Available at: </a:t>
            </a:r>
            <a:r>
              <a:rPr lang="en-GB" sz="1000">
                <a:latin typeface="Arial" pitchFamily="34"/>
                <a:cs typeface="Arial" pitchFamily="34"/>
                <a:hlinkClick r:id="rId4"/>
              </a:rPr>
              <a:t>Gallup's Q12 Employee Engagement Survey – Gallup</a:t>
            </a:r>
            <a:r>
              <a:rPr lang="en-GB" sz="1000">
                <a:latin typeface="Arial" pitchFamily="34"/>
                <a:cs typeface="Arial" pitchFamily="34"/>
              </a:rPr>
              <a:t> (Accessed: 28/11/22).</a:t>
            </a:r>
          </a:p>
          <a:p>
            <a:pPr lvl="0"/>
            <a:r>
              <a:rPr lang="en-GB" sz="1000">
                <a:latin typeface="Arial" pitchFamily="34"/>
                <a:cs typeface="Arial" pitchFamily="34"/>
              </a:rPr>
              <a:t>Kanazawa, M. (2022) </a:t>
            </a:r>
            <a:r>
              <a:rPr lang="en-GB" sz="1000" i="1">
                <a:latin typeface="Arial" pitchFamily="34"/>
                <a:cs typeface="Arial" pitchFamily="34"/>
              </a:rPr>
              <a:t>10 Of the Best Employee Engagement Statistics for 2022. </a:t>
            </a:r>
            <a:r>
              <a:rPr lang="en-GB" sz="1000">
                <a:latin typeface="Arial" pitchFamily="34"/>
                <a:cs typeface="Arial" pitchFamily="34"/>
              </a:rPr>
              <a:t>Available at: </a:t>
            </a:r>
            <a:r>
              <a:rPr lang="en-GB" sz="1000">
                <a:latin typeface="Arial" pitchFamily="34"/>
                <a:cs typeface="Arial" pitchFamily="34"/>
                <a:hlinkClick r:id="rId5"/>
              </a:rPr>
              <a:t>10 of the Best Employee Engagement Statistics for 2022 (mambo.io)</a:t>
            </a:r>
            <a:r>
              <a:rPr lang="en-GB" sz="1000">
                <a:latin typeface="Arial" pitchFamily="34"/>
                <a:cs typeface="Arial" pitchFamily="34"/>
              </a:rPr>
              <a:t> (Accessed: 28/11/22).</a:t>
            </a:r>
          </a:p>
          <a:p>
            <a:pPr lvl="0"/>
            <a:r>
              <a:rPr lang="en-GB" sz="1000">
                <a:latin typeface="Arial" pitchFamily="34"/>
                <a:cs typeface="Arial" pitchFamily="34"/>
              </a:rPr>
              <a:t>Kruse, K. (2022) </a:t>
            </a:r>
            <a:r>
              <a:rPr lang="en-GB" sz="1000" i="1">
                <a:latin typeface="Arial" pitchFamily="34"/>
                <a:cs typeface="Arial" pitchFamily="34"/>
              </a:rPr>
              <a:t>What Is Employee Engagement. </a:t>
            </a:r>
            <a:r>
              <a:rPr lang="en-GB" sz="1000">
                <a:latin typeface="Arial" pitchFamily="34"/>
                <a:cs typeface="Arial" pitchFamily="34"/>
              </a:rPr>
              <a:t>Available at: </a:t>
            </a:r>
            <a:r>
              <a:rPr lang="en-GB" sz="1000">
                <a:latin typeface="Arial" pitchFamily="34"/>
                <a:cs typeface="Arial" pitchFamily="34"/>
                <a:hlinkClick r:id="rId6"/>
              </a:rPr>
              <a:t>What Is Employee Engagement (forbes.com)</a:t>
            </a:r>
            <a:r>
              <a:rPr lang="en-GB" sz="1000">
                <a:latin typeface="Arial" pitchFamily="34"/>
                <a:cs typeface="Arial" pitchFamily="34"/>
              </a:rPr>
              <a:t> (Accessed: 27/11/22). </a:t>
            </a:r>
          </a:p>
          <a:p>
            <a:pPr lvl="0"/>
            <a:r>
              <a:rPr lang="en-GB" sz="1000">
                <a:latin typeface="Arial" pitchFamily="34"/>
                <a:cs typeface="Arial" pitchFamily="34"/>
              </a:rPr>
              <a:t>Kurtzman, J. (2017) </a:t>
            </a:r>
            <a:r>
              <a:rPr lang="en-GB" sz="1000" i="1">
                <a:latin typeface="Arial" pitchFamily="34"/>
                <a:cs typeface="Arial" pitchFamily="34"/>
              </a:rPr>
              <a:t>Why is employee engagement in the hospitality industry important? </a:t>
            </a:r>
            <a:r>
              <a:rPr lang="en-GB" sz="1000">
                <a:latin typeface="Arial" pitchFamily="34"/>
                <a:cs typeface="Arial" pitchFamily="34"/>
              </a:rPr>
              <a:t>Available at: </a:t>
            </a:r>
            <a:r>
              <a:rPr lang="en-GB" sz="1000">
                <a:latin typeface="Arial" pitchFamily="34"/>
                <a:cs typeface="Arial" pitchFamily="34"/>
                <a:hlinkClick r:id="rId7"/>
              </a:rPr>
              <a:t>Why is employee engagement in the hospitality industry important? (rewardian.com)</a:t>
            </a:r>
            <a:r>
              <a:rPr lang="en-GB" sz="1000">
                <a:latin typeface="Arial" pitchFamily="34"/>
                <a:cs typeface="Arial" pitchFamily="34"/>
              </a:rPr>
              <a:t> (Accessed: 27/11/22).</a:t>
            </a:r>
          </a:p>
          <a:p>
            <a:pPr lvl="0"/>
            <a:r>
              <a:rPr lang="en-GB" sz="1000">
                <a:latin typeface="Arial" pitchFamily="34"/>
                <a:cs typeface="Arial" pitchFamily="34"/>
              </a:rPr>
              <a:t>Marriott (2022) </a:t>
            </a:r>
            <a:r>
              <a:rPr lang="en-GB" sz="1000" i="1">
                <a:latin typeface="Arial" pitchFamily="34"/>
                <a:cs typeface="Arial" pitchFamily="34"/>
              </a:rPr>
              <a:t>Marriott careers. </a:t>
            </a:r>
            <a:r>
              <a:rPr lang="en-GB" sz="1000">
                <a:latin typeface="Arial" pitchFamily="34"/>
                <a:cs typeface="Arial" pitchFamily="34"/>
              </a:rPr>
              <a:t>Available at: </a:t>
            </a:r>
            <a:r>
              <a:rPr lang="en-GB" sz="1000">
                <a:latin typeface="Arial" pitchFamily="34"/>
                <a:cs typeface="Arial" pitchFamily="34"/>
                <a:hlinkClick r:id="rId8"/>
              </a:rPr>
              <a:t>Life at Marriott | Marriott International Careers</a:t>
            </a:r>
            <a:r>
              <a:rPr lang="en-GB" sz="1000">
                <a:latin typeface="Arial" pitchFamily="34"/>
                <a:cs typeface="Arial" pitchFamily="34"/>
              </a:rPr>
              <a:t> (Accessed: 28/11/22).</a:t>
            </a:r>
          </a:p>
          <a:p>
            <a:pPr lvl="0"/>
            <a:r>
              <a:rPr lang="en-GB" sz="1000">
                <a:latin typeface="Arial" pitchFamily="34"/>
                <a:cs typeface="Arial" pitchFamily="34"/>
              </a:rPr>
              <a:t>Pellikaan, M. (2021) </a:t>
            </a:r>
            <a:r>
              <a:rPr lang="en-GB" sz="1000" i="1">
                <a:latin typeface="Arial" pitchFamily="34"/>
                <a:cs typeface="Arial" pitchFamily="34"/>
              </a:rPr>
              <a:t>Five employee engagement models every HR professional need to know. </a:t>
            </a:r>
            <a:r>
              <a:rPr lang="en-GB" sz="1000">
                <a:latin typeface="Arial" pitchFamily="34"/>
                <a:cs typeface="Arial" pitchFamily="34"/>
              </a:rPr>
              <a:t>Available at: </a:t>
            </a:r>
            <a:r>
              <a:rPr lang="en-GB" sz="1000">
                <a:latin typeface="Arial" pitchFamily="34"/>
                <a:cs typeface="Arial" pitchFamily="34"/>
                <a:hlinkClick r:id="rId9"/>
              </a:rPr>
              <a:t>Five employee engagement models – Effectory</a:t>
            </a:r>
            <a:r>
              <a:rPr lang="en-GB" sz="1000">
                <a:latin typeface="Arial" pitchFamily="34"/>
                <a:cs typeface="Arial" pitchFamily="34"/>
              </a:rPr>
              <a:t> (Accessed: 28/11/22).</a:t>
            </a:r>
          </a:p>
          <a:p>
            <a:pPr lvl="0"/>
            <a:r>
              <a:rPr lang="en-GB" sz="1000">
                <a:latin typeface="Arial" pitchFamily="34"/>
                <a:cs typeface="Arial" pitchFamily="34"/>
              </a:rPr>
              <a:t>Sripada, C. (2011) </a:t>
            </a:r>
            <a:r>
              <a:rPr lang="en-GB" sz="1000" i="1">
                <a:latin typeface="Arial" pitchFamily="34"/>
                <a:cs typeface="Arial" pitchFamily="34"/>
              </a:rPr>
              <a:t>3Cs of employee engagement: Career, Competence and Care. </a:t>
            </a:r>
            <a:r>
              <a:rPr lang="en-GB" sz="1000">
                <a:latin typeface="Arial" pitchFamily="34"/>
                <a:cs typeface="Arial" pitchFamily="34"/>
              </a:rPr>
              <a:t>Available at: </a:t>
            </a:r>
            <a:r>
              <a:rPr lang="en-GB" sz="1000">
                <a:latin typeface="Arial" pitchFamily="34"/>
                <a:cs typeface="Arial" pitchFamily="34"/>
                <a:hlinkClick r:id="rId10"/>
              </a:rPr>
              <a:t>3Cs of employee engagement: Career, competence and care (indiatimes.com)</a:t>
            </a:r>
            <a:r>
              <a:rPr lang="en-GB" sz="1000">
                <a:latin typeface="Arial" pitchFamily="34"/>
                <a:cs typeface="Arial" pitchFamily="34"/>
              </a:rPr>
              <a:t> (Accessed: 28/11/22).</a:t>
            </a:r>
          </a:p>
          <a:p>
            <a:pPr lvl="0"/>
            <a:r>
              <a:rPr lang="en-GB" sz="1000">
                <a:latin typeface="Arial" pitchFamily="34"/>
                <a:cs typeface="Arial" pitchFamily="34"/>
              </a:rPr>
              <a:t>Willard, B. (2010) </a:t>
            </a:r>
            <a:r>
              <a:rPr lang="en-GB" sz="1000" i="1">
                <a:latin typeface="Arial" pitchFamily="34"/>
                <a:cs typeface="Arial" pitchFamily="34"/>
              </a:rPr>
              <a:t>CSR Efforts Correlate with Employee Engagement. </a:t>
            </a:r>
            <a:r>
              <a:rPr lang="en-GB" sz="1000">
                <a:latin typeface="Arial" pitchFamily="34"/>
                <a:cs typeface="Arial" pitchFamily="34"/>
              </a:rPr>
              <a:t>Available at: </a:t>
            </a:r>
            <a:r>
              <a:rPr lang="en-GB" sz="1000">
                <a:latin typeface="Arial" pitchFamily="34"/>
                <a:cs typeface="Arial" pitchFamily="34"/>
                <a:hlinkClick r:id="rId11"/>
              </a:rPr>
              <a:t>CSR Efforts Correlate with Employee Engagement | Sustainability Advantage</a:t>
            </a:r>
            <a:r>
              <a:rPr lang="en-GB" sz="1000">
                <a:latin typeface="Arial" pitchFamily="34"/>
                <a:cs typeface="Arial" pitchFamily="34"/>
              </a:rPr>
              <a:t> (Accessed: 28/11/22).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9" ma:contentTypeDescription="Create a new document." ma:contentTypeScope="" ma:versionID="01a9903ed1c14e31eccbb2cf0aa68ca1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9b71d967e2f0a67b616a4f47474d1367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8B220779-7273-48BD-A875-A09F9FB607E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BE54D6F-0911-4E8A-98C7-2974B4FDCC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DFBA635-BA29-4835-BBB8-FD43F6EA928D}">
  <ds:schemaRefs>
    <ds:schemaRef ds:uri="http://schemas.microsoft.com/office/2006/documentManagement/types"/>
    <ds:schemaRef ds:uri="http://purl.org/dc/terms/"/>
    <ds:schemaRef ds:uri="4eb0a523-77d0-454a-93a8-50ca111d3c44"/>
    <ds:schemaRef ds:uri="http://purl.org/dc/dcmitype/"/>
    <ds:schemaRef ds:uri="http://schemas.microsoft.com/office/2006/metadata/properties"/>
    <ds:schemaRef ds:uri="0e7fbce4-8ae7-4085-8b0a-9efa4c7cae6d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914</TotalTime>
  <Words>1109</Words>
  <Application>Microsoft Office PowerPoint</Application>
  <PresentationFormat>Widescreen</PresentationFormat>
  <Paragraphs>87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Seaford</vt:lpstr>
      <vt:lpstr>LevelVTI</vt:lpstr>
      <vt:lpstr>Employee Engagement</vt:lpstr>
      <vt:lpstr>Introduction</vt:lpstr>
      <vt:lpstr>How to engage employees</vt:lpstr>
      <vt:lpstr>Importance of employee engagement</vt:lpstr>
      <vt:lpstr>3 C’s of employee engagement</vt:lpstr>
      <vt:lpstr>Employee engagement models</vt:lpstr>
      <vt:lpstr>The Gallup employee engagement model</vt:lpstr>
      <vt:lpstr>Data &amp; statistics</vt:lpstr>
      <vt:lpstr>Industry examples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</dc:title>
  <dc:creator>Laura Lewis (2120327)</dc:creator>
  <cp:lastModifiedBy>Laura Lewis (2120327)</cp:lastModifiedBy>
  <cp:revision>20</cp:revision>
  <dcterms:created xsi:type="dcterms:W3CDTF">2022-11-27T16:44:05Z</dcterms:created>
  <dcterms:modified xsi:type="dcterms:W3CDTF">2022-12-04T19:08:04Z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