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omments/modernComment_11B_E2C28043.xml" ContentType="application/vnd.ms-powerpoint.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comments/modernComment_104_D5C835F8.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10E_7E1BBB32.xml" ContentType="application/vnd.ms-powerpoint.comment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omments/modernComment_10F_C636EB2E.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120_EAF6F9F1.xml" ContentType="application/vnd.ms-powerpoint.comments+xml"/>
  <Override PartName="/ppt/comments/modernComment_106_CE87AD78.xml" ContentType="application/vnd.ms-powerpoint.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modernComment_121_9E304371.xml" ContentType="application/vnd.ms-powerpoint.comments+xml"/>
  <Override PartName="/ppt/comments/modernComment_123_D792C20A.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01" r:id="rId1"/>
  </p:sldMasterIdLst>
  <p:notesMasterIdLst>
    <p:notesMasterId r:id="rId33"/>
  </p:notesMasterIdLst>
  <p:sldIdLst>
    <p:sldId id="256" r:id="rId2"/>
    <p:sldId id="282" r:id="rId3"/>
    <p:sldId id="257" r:id="rId4"/>
    <p:sldId id="283" r:id="rId5"/>
    <p:sldId id="286" r:id="rId6"/>
    <p:sldId id="266" r:id="rId7"/>
    <p:sldId id="265" r:id="rId8"/>
    <p:sldId id="268" r:id="rId9"/>
    <p:sldId id="259" r:id="rId10"/>
    <p:sldId id="284" r:id="rId11"/>
    <p:sldId id="260" r:id="rId12"/>
    <p:sldId id="285" r:id="rId13"/>
    <p:sldId id="270" r:id="rId14"/>
    <p:sldId id="269" r:id="rId15"/>
    <p:sldId id="271" r:id="rId16"/>
    <p:sldId id="295" r:id="rId17"/>
    <p:sldId id="287" r:id="rId18"/>
    <p:sldId id="288" r:id="rId19"/>
    <p:sldId id="262" r:id="rId20"/>
    <p:sldId id="278" r:id="rId21"/>
    <p:sldId id="279" r:id="rId22"/>
    <p:sldId id="280" r:id="rId23"/>
    <p:sldId id="281" r:id="rId24"/>
    <p:sldId id="289" r:id="rId25"/>
    <p:sldId id="291" r:id="rId26"/>
    <p:sldId id="263" r:id="rId27"/>
    <p:sldId id="292" r:id="rId28"/>
    <p:sldId id="294" r:id="rId29"/>
    <p:sldId id="264" r:id="rId30"/>
    <p:sldId id="293" r:id="rId31"/>
    <p:sldId id="26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80C5E90-4D4D-495C-CE17-744C9F84D1C1}" name="Joanne Davies (Yr Athrofa)" initials="JD(A" userId="S::j.davies1@uwtsd.ac.uk::7d35233f-6d70-4aad-b960-8c083fbd221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89976-482D-4C44-A679-B5E2DA392963}" v="2322" dt="2023-02-25T21:02:59.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87"/>
    <p:restoredTop sz="94601"/>
  </p:normalViewPr>
  <p:slideViewPr>
    <p:cSldViewPr snapToGrid="0">
      <p:cViewPr varScale="1">
        <p:scale>
          <a:sx n="104" d="100"/>
          <a:sy n="104" d="100"/>
        </p:scale>
        <p:origin x="35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8/10/relationships/authors" Target="authors.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omments/modernComment_10E_7E1BBB32.xml><?xml version="1.0" encoding="utf-8"?>
<p188:cmLst xmlns:a="http://schemas.openxmlformats.org/drawingml/2006/main" xmlns:r="http://schemas.openxmlformats.org/officeDocument/2006/relationships" xmlns:p188="http://schemas.microsoft.com/office/powerpoint/2018/8/main">
  <p188:cm id="{2E6BB885-9E2D-45BC-A51C-41AB43D04D9B}" authorId="{880C5E90-4D4D-495C-CE17-744C9F84D1C1}" created="2023-02-26T10:37:56.278">
    <ac:deMkLst xmlns:ac="http://schemas.microsoft.com/office/drawing/2013/main/command">
      <pc:docMk xmlns:pc="http://schemas.microsoft.com/office/powerpoint/2013/main/command"/>
      <pc:sldMk xmlns:pc="http://schemas.microsoft.com/office/powerpoint/2013/main/command" cId="2115746610" sldId="270"/>
      <ac:picMk id="7174" creationId="{594EB488-3678-0EDF-4D8F-4143E7AE26E4}"/>
    </ac:deMkLst>
    <p188:txBody>
      <a:bodyPr/>
      <a:lstStyle/>
      <a:p>
        <a:r>
          <a:rPr lang="en-GB"/>
          <a:t>Could you find a better diagram?</a:t>
        </a:r>
      </a:p>
    </p188:txBody>
  </p188:cm>
</p188:cmLst>
</file>

<file path=ppt/comments/modernComment_10F_C636EB2E.xml><?xml version="1.0" encoding="utf-8"?>
<p188:cmLst xmlns:a="http://schemas.openxmlformats.org/drawingml/2006/main" xmlns:r="http://schemas.openxmlformats.org/officeDocument/2006/relationships" xmlns:p188="http://schemas.microsoft.com/office/powerpoint/2018/8/main">
  <p188:cm id="{8A644E1B-8BD7-4924-914D-A7B7629658A6}" authorId="{880C5E90-4D4D-495C-CE17-744C9F84D1C1}" created="2023-02-26T10:40:44.803">
    <pc:sldMkLst xmlns:pc="http://schemas.microsoft.com/office/powerpoint/2013/main/command">
      <pc:docMk/>
      <pc:sldMk cId="3325487918" sldId="271"/>
    </pc:sldMkLst>
    <p188:txBody>
      <a:bodyPr/>
      <a:lstStyle/>
      <a:p>
        <a:r>
          <a:rPr lang="en-GB"/>
          <a:t>This is very good. I still feel that there is a lot of text on one slide though.</a:t>
        </a:r>
      </a:p>
    </p188:txBody>
  </p188:cm>
</p188:cmLst>
</file>

<file path=ppt/comments/modernComment_11B_E2C28043.xml><?xml version="1.0" encoding="utf-8"?>
<p188:cmLst xmlns:a="http://schemas.openxmlformats.org/drawingml/2006/main" xmlns:r="http://schemas.openxmlformats.org/officeDocument/2006/relationships" xmlns:p188="http://schemas.microsoft.com/office/powerpoint/2018/8/main">
  <p188:cm id="{2F4B41FE-3EB9-44B2-A20F-16A69852F32C}" authorId="{880C5E90-4D4D-495C-CE17-744C9F84D1C1}" created="2023-02-26T10:34:28.169">
    <pc:sldMkLst xmlns:pc="http://schemas.microsoft.com/office/powerpoint/2013/main/command">
      <pc:docMk/>
      <pc:sldMk cId="3804397635" sldId="283"/>
    </pc:sldMkLst>
    <p188:txBody>
      <a:bodyPr/>
      <a:lstStyle/>
      <a:p>
        <a:r>
          <a:rPr lang="en-GB"/>
          <a:t>This slide needs a heading</a:t>
        </a:r>
      </a:p>
    </p188:txBody>
  </p188:cm>
</p188:cmLst>
</file>

<file path=ppt/comments/modernComment_104_D5C835F8.xml><?xml version="1.0" encoding="utf-8"?>
<p188:cmLst xmlns:a="http://schemas.openxmlformats.org/drawingml/2006/main" xmlns:r="http://schemas.openxmlformats.org/officeDocument/2006/relationships" xmlns:p188="http://schemas.microsoft.com/office/powerpoint/2018/8/main">
  <p188:cm id="{9754F4DD-4833-44FD-AA40-EF46000FF783}" authorId="{880C5E90-4D4D-495C-CE17-744C9F84D1C1}" created="2023-02-26T10:37:10.965">
    <pc:sldMkLst xmlns:pc="http://schemas.microsoft.com/office/powerpoint/2013/main/command">
      <pc:docMk/>
      <pc:sldMk cId="3586668024" sldId="260"/>
    </pc:sldMkLst>
    <p188:txBody>
      <a:bodyPr/>
      <a:lstStyle/>
      <a:p>
        <a:r>
          <a:rPr lang="en-GB"/>
          <a:t>This is good but don't forget, in your presentation you have to relate this specifically to older people at the end of life.</a:t>
        </a:r>
      </a:p>
    </p188:txBody>
  </p188:cm>
</p188:cmLst>
</file>

<file path=ppt/comments/modernComment_106_CE87AD78.xml><?xml version="1.0" encoding="utf-8"?>
<p188:cmLst xmlns:a="http://schemas.openxmlformats.org/drawingml/2006/main" xmlns:r="http://schemas.openxmlformats.org/officeDocument/2006/relationships" xmlns:p188="http://schemas.microsoft.com/office/powerpoint/2018/8/main">
  <p188:cm id="{AAC90AB2-EA85-4FD8-8030-BC33D0AD7F54}" authorId="{880C5E90-4D4D-495C-CE17-744C9F84D1C1}" created="2023-02-10T11:12:45.383">
    <ac:deMkLst xmlns:ac="http://schemas.microsoft.com/office/drawing/2013/main/command">
      <pc:docMk xmlns:pc="http://schemas.microsoft.com/office/powerpoint/2013/main/command"/>
      <pc:sldMk xmlns:pc="http://schemas.microsoft.com/office/powerpoint/2013/main/command" cId="3464998264" sldId="262"/>
      <ac:spMk id="3" creationId="{AA835878-03F8-3FBF-B1A7-1DA863D255B9}"/>
    </ac:deMkLst>
    <p188:txBody>
      <a:bodyPr/>
      <a:lstStyle/>
      <a:p>
        <a:r>
          <a:rPr lang="en-GB"/>
          <a:t>This is an important part of the presentation so you should explore this area in some detail.
You could spread this over a number of slides and fully highlight the arguments for and against</a:t>
        </a:r>
      </a:p>
    </p188:txBody>
  </p188:cm>
</p188:cmLst>
</file>

<file path=ppt/comments/modernComment_120_EAF6F9F1.xml><?xml version="1.0" encoding="utf-8"?>
<p188:cmLst xmlns:a="http://schemas.openxmlformats.org/drawingml/2006/main" xmlns:r="http://schemas.openxmlformats.org/officeDocument/2006/relationships" xmlns:p188="http://schemas.microsoft.com/office/powerpoint/2018/8/main">
  <p188:cm id="{992ED341-8378-4B41-ABC9-483A5005D9CB}" authorId="{880C5E90-4D4D-495C-CE17-744C9F84D1C1}" created="2023-02-26T10:41:39.759">
    <ac:deMkLst xmlns:ac="http://schemas.microsoft.com/office/drawing/2013/main/command">
      <pc:docMk xmlns:pc="http://schemas.microsoft.com/office/powerpoint/2013/main/command"/>
      <pc:sldMk xmlns:pc="http://schemas.microsoft.com/office/powerpoint/2013/main/command" cId="3942054385" sldId="288"/>
      <ac:spMk id="7" creationId="{ED43DB3A-22EF-99AD-F3F0-94C504604F9F}"/>
    </ac:deMkLst>
    <p188:txBody>
      <a:bodyPr/>
      <a:lstStyle/>
      <a:p>
        <a:r>
          <a:rPr lang="en-GB"/>
          <a:t>Just put (The Guardian, 2019) without the link.</a:t>
        </a:r>
      </a:p>
    </p188:txBody>
  </p188:cm>
</p188:cmLst>
</file>

<file path=ppt/comments/modernComment_121_9E304371.xml><?xml version="1.0" encoding="utf-8"?>
<p188:cmLst xmlns:a="http://schemas.openxmlformats.org/drawingml/2006/main" xmlns:r="http://schemas.openxmlformats.org/officeDocument/2006/relationships" xmlns:p188="http://schemas.microsoft.com/office/powerpoint/2018/8/main">
  <p188:cm id="{0FA45FB9-CA8B-415A-AD87-CFFE907D834B}" authorId="{880C5E90-4D4D-495C-CE17-744C9F84D1C1}" created="2023-02-26T10:44:22.934">
    <ac:txMkLst xmlns:ac="http://schemas.microsoft.com/office/drawing/2013/main/command">
      <pc:docMk xmlns:pc="http://schemas.microsoft.com/office/powerpoint/2013/main/command"/>
      <pc:sldMk xmlns:pc="http://schemas.microsoft.com/office/powerpoint/2013/main/command" cId="2653963121" sldId="289"/>
      <ac:spMk id="3" creationId="{E2637328-313C-B3D8-64A1-561F56A449F3}"/>
      <ac:txMk cp="0" len="763">
        <ac:context len="1727" hash="2540503747"/>
      </ac:txMk>
    </ac:txMkLst>
    <p188:pos x="8730025" y="273922"/>
    <p188:txBody>
      <a:bodyPr/>
      <a:lstStyle/>
      <a:p>
        <a:r>
          <a:rPr lang="en-GB"/>
          <a:t>This is good but could be improved if you cut down on the text on the slide. </a:t>
        </a:r>
      </a:p>
    </p188:txBody>
  </p188:cm>
</p188:cmLst>
</file>

<file path=ppt/comments/modernComment_123_D792C20A.xml><?xml version="1.0" encoding="utf-8"?>
<p188:cmLst xmlns:a="http://schemas.openxmlformats.org/drawingml/2006/main" xmlns:r="http://schemas.openxmlformats.org/officeDocument/2006/relationships" xmlns:p188="http://schemas.microsoft.com/office/powerpoint/2018/8/main">
  <p188:cm id="{A376C178-36B6-4178-BB4C-517EE7553987}" authorId="{880C5E90-4D4D-495C-CE17-744C9F84D1C1}" created="2023-02-26T10:46:08.499">
    <pc:sldMkLst xmlns:pc="http://schemas.microsoft.com/office/powerpoint/2013/main/command">
      <pc:docMk/>
      <pc:sldMk cId="3616719370" sldId="291"/>
    </pc:sldMkLst>
    <p188:txBody>
      <a:bodyPr/>
      <a:lstStyle/>
      <a:p>
        <a:r>
          <a:rPr lang="en-GB"/>
          <a:t>This is very good but could be improved if you cut down on the text on the slide. 
</a:t>
        </a:r>
      </a:p>
    </p188:txBody>
  </p188:cm>
</p188:cmLst>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3281C-9E72-4A3D-AEA7-BF57A0D5CBFF}"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64BAF507-2122-4BD7-9670-B39F08D36933}">
      <dgm:prSet custT="1"/>
      <dgm:spPr/>
      <dgm:t>
        <a:bodyPr/>
        <a:lstStyle/>
        <a:p>
          <a:r>
            <a:rPr lang="en-US" sz="1600" dirty="0">
              <a:latin typeface="+mj-lt"/>
            </a:rPr>
            <a:t>End of life care is providing care and support for those reaching the final months or years of life (NHS, 2018) </a:t>
          </a:r>
        </a:p>
      </dgm:t>
    </dgm:pt>
    <dgm:pt modelId="{9EFDA54D-AEA1-465B-8751-26F98619BAEF}" type="parTrans" cxnId="{7A6E6E13-1F4D-47C6-9162-AB48F4A3966A}">
      <dgm:prSet/>
      <dgm:spPr/>
      <dgm:t>
        <a:bodyPr/>
        <a:lstStyle/>
        <a:p>
          <a:endParaRPr lang="en-US"/>
        </a:p>
      </dgm:t>
    </dgm:pt>
    <dgm:pt modelId="{6EA8FF21-DC29-4EE5-B5C5-D3EF4A619758}" type="sibTrans" cxnId="{7A6E6E13-1F4D-47C6-9162-AB48F4A3966A}">
      <dgm:prSet/>
      <dgm:spPr/>
      <dgm:t>
        <a:bodyPr/>
        <a:lstStyle/>
        <a:p>
          <a:endParaRPr lang="en-US"/>
        </a:p>
      </dgm:t>
    </dgm:pt>
    <dgm:pt modelId="{8118E9CD-6650-408C-B14D-FAF191D1C8C5}">
      <dgm:prSet custT="1"/>
      <dgm:spPr/>
      <dgm:t>
        <a:bodyPr/>
        <a:lstStyle/>
        <a:p>
          <a:r>
            <a:rPr lang="en-US" sz="1600" dirty="0">
              <a:latin typeface="+mj-lt"/>
            </a:rPr>
            <a:t>End of life care can be provided dependent upon a patient's choice or circumstances (NHS, 2018). </a:t>
          </a:r>
        </a:p>
      </dgm:t>
    </dgm:pt>
    <dgm:pt modelId="{C70AC53C-99F7-4801-8CC7-57CE8DDEEA57}" type="parTrans" cxnId="{A3B056A7-687B-41FC-BDEE-00B59E573F0A}">
      <dgm:prSet/>
      <dgm:spPr/>
      <dgm:t>
        <a:bodyPr/>
        <a:lstStyle/>
        <a:p>
          <a:endParaRPr lang="en-US"/>
        </a:p>
      </dgm:t>
    </dgm:pt>
    <dgm:pt modelId="{A85A2568-2BEB-44C7-A8AA-5625EADF1A49}" type="sibTrans" cxnId="{A3B056A7-687B-41FC-BDEE-00B59E573F0A}">
      <dgm:prSet/>
      <dgm:spPr/>
      <dgm:t>
        <a:bodyPr/>
        <a:lstStyle/>
        <a:p>
          <a:endParaRPr lang="en-US"/>
        </a:p>
      </dgm:t>
    </dgm:pt>
    <dgm:pt modelId="{9F77F821-A781-44DB-A144-977A798677E6}">
      <dgm:prSet custT="1"/>
      <dgm:spPr/>
      <dgm:t>
        <a:bodyPr/>
        <a:lstStyle/>
        <a:p>
          <a:r>
            <a:rPr lang="en-US" sz="1600" dirty="0"/>
            <a:t>End of life care can involve help to manage day to day tasks, physical symptoms, offer emotional support, will writing and funeral planning (</a:t>
          </a:r>
          <a:r>
            <a:rPr lang="en-US" sz="1600" dirty="0">
              <a:solidFill>
                <a:schemeClr val="bg1"/>
              </a:solidFill>
            </a:rPr>
            <a:t>Marie Curie, no date</a:t>
          </a:r>
          <a:r>
            <a:rPr lang="en-US" sz="1600" dirty="0"/>
            <a:t>)</a:t>
          </a:r>
        </a:p>
      </dgm:t>
    </dgm:pt>
    <dgm:pt modelId="{C6D3E8FE-8AE6-478C-B5CE-4E4AAA6037BC}" type="parTrans" cxnId="{686667A0-6D8A-4E3A-AA65-0CA7D84FABC7}">
      <dgm:prSet/>
      <dgm:spPr/>
      <dgm:t>
        <a:bodyPr/>
        <a:lstStyle/>
        <a:p>
          <a:endParaRPr lang="en-US"/>
        </a:p>
      </dgm:t>
    </dgm:pt>
    <dgm:pt modelId="{89C01C10-1E72-4FF2-8DAC-1A52936B1BDC}" type="sibTrans" cxnId="{686667A0-6D8A-4E3A-AA65-0CA7D84FABC7}">
      <dgm:prSet/>
      <dgm:spPr/>
      <dgm:t>
        <a:bodyPr/>
        <a:lstStyle/>
        <a:p>
          <a:endParaRPr lang="en-US"/>
        </a:p>
      </dgm:t>
    </dgm:pt>
    <dgm:pt modelId="{0E607320-70E8-6049-81F2-0A744A3B04F9}" type="pres">
      <dgm:prSet presAssocID="{D283281C-9E72-4A3D-AEA7-BF57A0D5CBFF}" presName="diagram" presStyleCnt="0">
        <dgm:presLayoutVars>
          <dgm:dir/>
          <dgm:resizeHandles val="exact"/>
        </dgm:presLayoutVars>
      </dgm:prSet>
      <dgm:spPr/>
    </dgm:pt>
    <dgm:pt modelId="{2C46C5FD-0ED5-FE47-8513-7E24343284DA}" type="pres">
      <dgm:prSet presAssocID="{64BAF507-2122-4BD7-9670-B39F08D36933}" presName="node" presStyleLbl="node1" presStyleIdx="0" presStyleCnt="3">
        <dgm:presLayoutVars>
          <dgm:bulletEnabled val="1"/>
        </dgm:presLayoutVars>
      </dgm:prSet>
      <dgm:spPr/>
    </dgm:pt>
    <dgm:pt modelId="{508DB4E8-3C50-DC47-857F-A930B475CAE3}" type="pres">
      <dgm:prSet presAssocID="{6EA8FF21-DC29-4EE5-B5C5-D3EF4A619758}" presName="sibTrans" presStyleCnt="0"/>
      <dgm:spPr/>
    </dgm:pt>
    <dgm:pt modelId="{8CF0F81B-EF9D-8F4F-A48E-B1882E35F10C}" type="pres">
      <dgm:prSet presAssocID="{8118E9CD-6650-408C-B14D-FAF191D1C8C5}" presName="node" presStyleLbl="node1" presStyleIdx="1" presStyleCnt="3">
        <dgm:presLayoutVars>
          <dgm:bulletEnabled val="1"/>
        </dgm:presLayoutVars>
      </dgm:prSet>
      <dgm:spPr/>
    </dgm:pt>
    <dgm:pt modelId="{9B631459-DB41-1E43-8597-FC9719FF2DB5}" type="pres">
      <dgm:prSet presAssocID="{A85A2568-2BEB-44C7-A8AA-5625EADF1A49}" presName="sibTrans" presStyleCnt="0"/>
      <dgm:spPr/>
    </dgm:pt>
    <dgm:pt modelId="{FF10C89F-403E-1048-A8A6-729B4587A5F5}" type="pres">
      <dgm:prSet presAssocID="{9F77F821-A781-44DB-A144-977A798677E6}" presName="node" presStyleLbl="node1" presStyleIdx="2" presStyleCnt="3" custScaleY="70740">
        <dgm:presLayoutVars>
          <dgm:bulletEnabled val="1"/>
        </dgm:presLayoutVars>
      </dgm:prSet>
      <dgm:spPr/>
    </dgm:pt>
  </dgm:ptLst>
  <dgm:cxnLst>
    <dgm:cxn modelId="{7A6E6E13-1F4D-47C6-9162-AB48F4A3966A}" srcId="{D283281C-9E72-4A3D-AEA7-BF57A0D5CBFF}" destId="{64BAF507-2122-4BD7-9670-B39F08D36933}" srcOrd="0" destOrd="0" parTransId="{9EFDA54D-AEA1-465B-8751-26F98619BAEF}" sibTransId="{6EA8FF21-DC29-4EE5-B5C5-D3EF4A619758}"/>
    <dgm:cxn modelId="{248C1F43-0BFF-474E-9A52-43A048356775}" type="presOf" srcId="{64BAF507-2122-4BD7-9670-B39F08D36933}" destId="{2C46C5FD-0ED5-FE47-8513-7E24343284DA}" srcOrd="0" destOrd="0" presId="urn:microsoft.com/office/officeart/2005/8/layout/default"/>
    <dgm:cxn modelId="{7102F554-67B1-524D-A70E-3BD3D20EACF3}" type="presOf" srcId="{D283281C-9E72-4A3D-AEA7-BF57A0D5CBFF}" destId="{0E607320-70E8-6049-81F2-0A744A3B04F9}" srcOrd="0" destOrd="0" presId="urn:microsoft.com/office/officeart/2005/8/layout/default"/>
    <dgm:cxn modelId="{D8077062-E80E-E44A-B1FC-EBF83A7D4139}" type="presOf" srcId="{9F77F821-A781-44DB-A144-977A798677E6}" destId="{FF10C89F-403E-1048-A8A6-729B4587A5F5}" srcOrd="0" destOrd="0" presId="urn:microsoft.com/office/officeart/2005/8/layout/default"/>
    <dgm:cxn modelId="{4D24BE9B-0E83-BD46-9175-F4B91DF10474}" type="presOf" srcId="{8118E9CD-6650-408C-B14D-FAF191D1C8C5}" destId="{8CF0F81B-EF9D-8F4F-A48E-B1882E35F10C}" srcOrd="0" destOrd="0" presId="urn:microsoft.com/office/officeart/2005/8/layout/default"/>
    <dgm:cxn modelId="{686667A0-6D8A-4E3A-AA65-0CA7D84FABC7}" srcId="{D283281C-9E72-4A3D-AEA7-BF57A0D5CBFF}" destId="{9F77F821-A781-44DB-A144-977A798677E6}" srcOrd="2" destOrd="0" parTransId="{C6D3E8FE-8AE6-478C-B5CE-4E4AAA6037BC}" sibTransId="{89C01C10-1E72-4FF2-8DAC-1A52936B1BDC}"/>
    <dgm:cxn modelId="{A3B056A7-687B-41FC-BDEE-00B59E573F0A}" srcId="{D283281C-9E72-4A3D-AEA7-BF57A0D5CBFF}" destId="{8118E9CD-6650-408C-B14D-FAF191D1C8C5}" srcOrd="1" destOrd="0" parTransId="{C70AC53C-99F7-4801-8CC7-57CE8DDEEA57}" sibTransId="{A85A2568-2BEB-44C7-A8AA-5625EADF1A49}"/>
    <dgm:cxn modelId="{CE2BC827-0A15-A946-A08E-DA129C9CBF4C}" type="presParOf" srcId="{0E607320-70E8-6049-81F2-0A744A3B04F9}" destId="{2C46C5FD-0ED5-FE47-8513-7E24343284DA}" srcOrd="0" destOrd="0" presId="urn:microsoft.com/office/officeart/2005/8/layout/default"/>
    <dgm:cxn modelId="{C34C53C3-ED3C-4D4F-B51F-318813321861}" type="presParOf" srcId="{0E607320-70E8-6049-81F2-0A744A3B04F9}" destId="{508DB4E8-3C50-DC47-857F-A930B475CAE3}" srcOrd="1" destOrd="0" presId="urn:microsoft.com/office/officeart/2005/8/layout/default"/>
    <dgm:cxn modelId="{74F3FE3E-A187-BF4F-A496-B057C388A11F}" type="presParOf" srcId="{0E607320-70E8-6049-81F2-0A744A3B04F9}" destId="{8CF0F81B-EF9D-8F4F-A48E-B1882E35F10C}" srcOrd="2" destOrd="0" presId="urn:microsoft.com/office/officeart/2005/8/layout/default"/>
    <dgm:cxn modelId="{FE2215D0-BD95-0C48-A9B6-E5146746572A}" type="presParOf" srcId="{0E607320-70E8-6049-81F2-0A744A3B04F9}" destId="{9B631459-DB41-1E43-8597-FC9719FF2DB5}" srcOrd="3" destOrd="0" presId="urn:microsoft.com/office/officeart/2005/8/layout/default"/>
    <dgm:cxn modelId="{7326F877-0817-5342-902E-BDABAEC7D34F}" type="presParOf" srcId="{0E607320-70E8-6049-81F2-0A744A3B04F9}" destId="{FF10C89F-403E-1048-A8A6-729B4587A5F5}"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83281C-9E72-4A3D-AEA7-BF57A0D5CBFF}"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DEDA436D-F1A4-4736-936D-E6B77F15A541}">
      <dgm:prSet/>
      <dgm:spPr/>
      <dgm:t>
        <a:bodyPr/>
        <a:lstStyle/>
        <a:p>
          <a:r>
            <a:rPr lang="en-US" baseline="0" dirty="0"/>
            <a:t>you may receive end of life care which is a type of palliative care. It is an essential component of an integrated, people-centred healthcare system </a:t>
          </a:r>
        </a:p>
      </dgm:t>
    </dgm:pt>
    <dgm:pt modelId="{1A19ABAA-180E-4456-A311-8D77877DEA7F}" type="parTrans" cxnId="{1200BEEA-5874-41E4-9269-984B1064859F}">
      <dgm:prSet/>
      <dgm:spPr/>
      <dgm:t>
        <a:bodyPr/>
        <a:lstStyle/>
        <a:p>
          <a:endParaRPr lang="en-US"/>
        </a:p>
      </dgm:t>
    </dgm:pt>
    <dgm:pt modelId="{C0AEBA60-E98A-4D3D-B7EE-5CA566645395}" type="sibTrans" cxnId="{1200BEEA-5874-41E4-9269-984B1064859F}">
      <dgm:prSet/>
      <dgm:spPr/>
      <dgm:t>
        <a:bodyPr/>
        <a:lstStyle/>
        <a:p>
          <a:endParaRPr lang="en-US"/>
        </a:p>
      </dgm:t>
    </dgm:pt>
    <dgm:pt modelId="{F5237370-0C03-4F1B-B655-C1DBA9E4225E}">
      <dgm:prSet/>
      <dgm:spPr/>
      <dgm:t>
        <a:bodyPr/>
        <a:lstStyle/>
        <a:p>
          <a:r>
            <a:rPr lang="en-US" baseline="0" dirty="0"/>
            <a:t> A holistic approach towards managing pain and incurable illnesses, (World Health Organization, 2021).</a:t>
          </a:r>
        </a:p>
      </dgm:t>
    </dgm:pt>
    <dgm:pt modelId="{EA489632-DCE2-4725-8BD8-205DF2B1A276}" type="parTrans" cxnId="{CB14707D-14C4-4F30-8FFE-9453C5ADC81B}">
      <dgm:prSet/>
      <dgm:spPr/>
      <dgm:t>
        <a:bodyPr/>
        <a:lstStyle/>
        <a:p>
          <a:endParaRPr lang="en-US"/>
        </a:p>
      </dgm:t>
    </dgm:pt>
    <dgm:pt modelId="{ED93C9F6-BBDE-4FC0-943B-31852B1AF313}" type="sibTrans" cxnId="{CB14707D-14C4-4F30-8FFE-9453C5ADC81B}">
      <dgm:prSet/>
      <dgm:spPr/>
      <dgm:t>
        <a:bodyPr/>
        <a:lstStyle/>
        <a:p>
          <a:endParaRPr lang="en-US"/>
        </a:p>
      </dgm:t>
    </dgm:pt>
    <dgm:pt modelId="{A2E5F0F8-B38F-4B03-A92A-433A9B657E55}">
      <dgm:prSet/>
      <dgm:spPr/>
      <dgm:t>
        <a:bodyPr/>
        <a:lstStyle/>
        <a:p>
          <a:r>
            <a:rPr lang="en-US" baseline="0" dirty="0"/>
            <a:t>Palliative care provides a system where it aids patients to live as actively as possible until death (World Health Organization, 2020).</a:t>
          </a:r>
        </a:p>
      </dgm:t>
    </dgm:pt>
    <dgm:pt modelId="{992E57EC-3428-40FE-B82C-21FB69176137}" type="parTrans" cxnId="{4A8FD281-DA57-4FFB-8C7E-B427EFEC2500}">
      <dgm:prSet/>
      <dgm:spPr/>
      <dgm:t>
        <a:bodyPr/>
        <a:lstStyle/>
        <a:p>
          <a:endParaRPr lang="en-US"/>
        </a:p>
      </dgm:t>
    </dgm:pt>
    <dgm:pt modelId="{28413F43-C153-45D4-8CA9-133DCB94F25D}" type="sibTrans" cxnId="{4A8FD281-DA57-4FFB-8C7E-B427EFEC2500}">
      <dgm:prSet/>
      <dgm:spPr/>
      <dgm:t>
        <a:bodyPr/>
        <a:lstStyle/>
        <a:p>
          <a:endParaRPr lang="en-US"/>
        </a:p>
      </dgm:t>
    </dgm:pt>
    <dgm:pt modelId="{09F5098D-9BA4-4449-9738-2ED6B7F90938}" type="pres">
      <dgm:prSet presAssocID="{D283281C-9E72-4A3D-AEA7-BF57A0D5CBFF}" presName="hierChild1" presStyleCnt="0">
        <dgm:presLayoutVars>
          <dgm:chPref val="1"/>
          <dgm:dir/>
          <dgm:animOne val="branch"/>
          <dgm:animLvl val="lvl"/>
          <dgm:resizeHandles/>
        </dgm:presLayoutVars>
      </dgm:prSet>
      <dgm:spPr/>
    </dgm:pt>
    <dgm:pt modelId="{E0873875-C69B-6042-95C5-027E9A1CD7B7}" type="pres">
      <dgm:prSet presAssocID="{DEDA436D-F1A4-4736-936D-E6B77F15A541}" presName="hierRoot1" presStyleCnt="0"/>
      <dgm:spPr/>
    </dgm:pt>
    <dgm:pt modelId="{D4CF8B12-4F1D-DA4D-AB18-4A448B2B8BA0}" type="pres">
      <dgm:prSet presAssocID="{DEDA436D-F1A4-4736-936D-E6B77F15A541}" presName="composite" presStyleCnt="0"/>
      <dgm:spPr/>
    </dgm:pt>
    <dgm:pt modelId="{B7E72F33-7FF5-A64D-9C90-191FDE5B6D7A}" type="pres">
      <dgm:prSet presAssocID="{DEDA436D-F1A4-4736-936D-E6B77F15A541}" presName="background" presStyleLbl="node0" presStyleIdx="0" presStyleCnt="3"/>
      <dgm:spPr/>
    </dgm:pt>
    <dgm:pt modelId="{74C5A4D3-3E4A-B54B-A891-DFB948AD3D02}" type="pres">
      <dgm:prSet presAssocID="{DEDA436D-F1A4-4736-936D-E6B77F15A541}" presName="text" presStyleLbl="fgAcc0" presStyleIdx="0" presStyleCnt="3">
        <dgm:presLayoutVars>
          <dgm:chPref val="3"/>
        </dgm:presLayoutVars>
      </dgm:prSet>
      <dgm:spPr/>
    </dgm:pt>
    <dgm:pt modelId="{EE1828A4-F8A6-2449-BBE2-2AA3A7060CA8}" type="pres">
      <dgm:prSet presAssocID="{DEDA436D-F1A4-4736-936D-E6B77F15A541}" presName="hierChild2" presStyleCnt="0"/>
      <dgm:spPr/>
    </dgm:pt>
    <dgm:pt modelId="{301F3B80-94EB-D040-AFC8-407096015C41}" type="pres">
      <dgm:prSet presAssocID="{F5237370-0C03-4F1B-B655-C1DBA9E4225E}" presName="hierRoot1" presStyleCnt="0"/>
      <dgm:spPr/>
    </dgm:pt>
    <dgm:pt modelId="{A9EC2B38-2392-F54C-B000-22901D483008}" type="pres">
      <dgm:prSet presAssocID="{F5237370-0C03-4F1B-B655-C1DBA9E4225E}" presName="composite" presStyleCnt="0"/>
      <dgm:spPr/>
    </dgm:pt>
    <dgm:pt modelId="{7DD6F343-50F6-DD4A-99A4-5F0C3EB96DE1}" type="pres">
      <dgm:prSet presAssocID="{F5237370-0C03-4F1B-B655-C1DBA9E4225E}" presName="background" presStyleLbl="node0" presStyleIdx="1" presStyleCnt="3"/>
      <dgm:spPr/>
    </dgm:pt>
    <dgm:pt modelId="{1260878C-FBF8-2142-B619-D6C34D483A9A}" type="pres">
      <dgm:prSet presAssocID="{F5237370-0C03-4F1B-B655-C1DBA9E4225E}" presName="text" presStyleLbl="fgAcc0" presStyleIdx="1" presStyleCnt="3">
        <dgm:presLayoutVars>
          <dgm:chPref val="3"/>
        </dgm:presLayoutVars>
      </dgm:prSet>
      <dgm:spPr/>
    </dgm:pt>
    <dgm:pt modelId="{713212A8-46FD-144E-9FED-D5E102777C6F}" type="pres">
      <dgm:prSet presAssocID="{F5237370-0C03-4F1B-B655-C1DBA9E4225E}" presName="hierChild2" presStyleCnt="0"/>
      <dgm:spPr/>
    </dgm:pt>
    <dgm:pt modelId="{87D38ECC-9374-494F-B461-614331EADE50}" type="pres">
      <dgm:prSet presAssocID="{A2E5F0F8-B38F-4B03-A92A-433A9B657E55}" presName="hierRoot1" presStyleCnt="0"/>
      <dgm:spPr/>
    </dgm:pt>
    <dgm:pt modelId="{AFA0C19D-3E11-3148-BC69-45EA1D45C142}" type="pres">
      <dgm:prSet presAssocID="{A2E5F0F8-B38F-4B03-A92A-433A9B657E55}" presName="composite" presStyleCnt="0"/>
      <dgm:spPr/>
    </dgm:pt>
    <dgm:pt modelId="{99CB9999-9841-ED46-91B1-90AF1690D2C4}" type="pres">
      <dgm:prSet presAssocID="{A2E5F0F8-B38F-4B03-A92A-433A9B657E55}" presName="background" presStyleLbl="node0" presStyleIdx="2" presStyleCnt="3"/>
      <dgm:spPr/>
    </dgm:pt>
    <dgm:pt modelId="{CCD5C91B-C30F-F740-8C08-7566886ADC49}" type="pres">
      <dgm:prSet presAssocID="{A2E5F0F8-B38F-4B03-A92A-433A9B657E55}" presName="text" presStyleLbl="fgAcc0" presStyleIdx="2" presStyleCnt="3">
        <dgm:presLayoutVars>
          <dgm:chPref val="3"/>
        </dgm:presLayoutVars>
      </dgm:prSet>
      <dgm:spPr/>
    </dgm:pt>
    <dgm:pt modelId="{7F744180-F8AC-0D43-ACE7-D6DC77BF2A65}" type="pres">
      <dgm:prSet presAssocID="{A2E5F0F8-B38F-4B03-A92A-433A9B657E55}" presName="hierChild2" presStyleCnt="0"/>
      <dgm:spPr/>
    </dgm:pt>
  </dgm:ptLst>
  <dgm:cxnLst>
    <dgm:cxn modelId="{2929990F-FB88-3E4C-8C44-0B96CA43CFE9}" type="presOf" srcId="{DEDA436D-F1A4-4736-936D-E6B77F15A541}" destId="{74C5A4D3-3E4A-B54B-A891-DFB948AD3D02}" srcOrd="0" destOrd="0" presId="urn:microsoft.com/office/officeart/2005/8/layout/hierarchy1"/>
    <dgm:cxn modelId="{DDD7EC30-1526-7740-AE5E-62DAA4CADAE2}" type="presOf" srcId="{D283281C-9E72-4A3D-AEA7-BF57A0D5CBFF}" destId="{09F5098D-9BA4-4449-9738-2ED6B7F90938}" srcOrd="0" destOrd="0" presId="urn:microsoft.com/office/officeart/2005/8/layout/hierarchy1"/>
    <dgm:cxn modelId="{2C107669-376F-0B4F-95AD-3906583BACF3}" type="presOf" srcId="{F5237370-0C03-4F1B-B655-C1DBA9E4225E}" destId="{1260878C-FBF8-2142-B619-D6C34D483A9A}" srcOrd="0" destOrd="0" presId="urn:microsoft.com/office/officeart/2005/8/layout/hierarchy1"/>
    <dgm:cxn modelId="{CB14707D-14C4-4F30-8FFE-9453C5ADC81B}" srcId="{D283281C-9E72-4A3D-AEA7-BF57A0D5CBFF}" destId="{F5237370-0C03-4F1B-B655-C1DBA9E4225E}" srcOrd="1" destOrd="0" parTransId="{EA489632-DCE2-4725-8BD8-205DF2B1A276}" sibTransId="{ED93C9F6-BBDE-4FC0-943B-31852B1AF313}"/>
    <dgm:cxn modelId="{4A8FD281-DA57-4FFB-8C7E-B427EFEC2500}" srcId="{D283281C-9E72-4A3D-AEA7-BF57A0D5CBFF}" destId="{A2E5F0F8-B38F-4B03-A92A-433A9B657E55}" srcOrd="2" destOrd="0" parTransId="{992E57EC-3428-40FE-B82C-21FB69176137}" sibTransId="{28413F43-C153-45D4-8CA9-133DCB94F25D}"/>
    <dgm:cxn modelId="{1200BEEA-5874-41E4-9269-984B1064859F}" srcId="{D283281C-9E72-4A3D-AEA7-BF57A0D5CBFF}" destId="{DEDA436D-F1A4-4736-936D-E6B77F15A541}" srcOrd="0" destOrd="0" parTransId="{1A19ABAA-180E-4456-A311-8D77877DEA7F}" sibTransId="{C0AEBA60-E98A-4D3D-B7EE-5CA566645395}"/>
    <dgm:cxn modelId="{47131AF4-BA31-B842-8704-1058A0F791FB}" type="presOf" srcId="{A2E5F0F8-B38F-4B03-A92A-433A9B657E55}" destId="{CCD5C91B-C30F-F740-8C08-7566886ADC49}" srcOrd="0" destOrd="0" presId="urn:microsoft.com/office/officeart/2005/8/layout/hierarchy1"/>
    <dgm:cxn modelId="{C4FC0FBC-AB69-024D-B39C-65D66CE8D95E}" type="presParOf" srcId="{09F5098D-9BA4-4449-9738-2ED6B7F90938}" destId="{E0873875-C69B-6042-95C5-027E9A1CD7B7}" srcOrd="0" destOrd="0" presId="urn:microsoft.com/office/officeart/2005/8/layout/hierarchy1"/>
    <dgm:cxn modelId="{460187AA-357E-2449-906E-9A96B0B607BC}" type="presParOf" srcId="{E0873875-C69B-6042-95C5-027E9A1CD7B7}" destId="{D4CF8B12-4F1D-DA4D-AB18-4A448B2B8BA0}" srcOrd="0" destOrd="0" presId="urn:microsoft.com/office/officeart/2005/8/layout/hierarchy1"/>
    <dgm:cxn modelId="{27033B7D-3EA9-E846-A29D-29EFEBD72797}" type="presParOf" srcId="{D4CF8B12-4F1D-DA4D-AB18-4A448B2B8BA0}" destId="{B7E72F33-7FF5-A64D-9C90-191FDE5B6D7A}" srcOrd="0" destOrd="0" presId="urn:microsoft.com/office/officeart/2005/8/layout/hierarchy1"/>
    <dgm:cxn modelId="{F0CB423C-67AE-BE47-B221-382931EF66EC}" type="presParOf" srcId="{D4CF8B12-4F1D-DA4D-AB18-4A448B2B8BA0}" destId="{74C5A4D3-3E4A-B54B-A891-DFB948AD3D02}" srcOrd="1" destOrd="0" presId="urn:microsoft.com/office/officeart/2005/8/layout/hierarchy1"/>
    <dgm:cxn modelId="{41EE7351-FC1A-734F-A180-8170072885C4}" type="presParOf" srcId="{E0873875-C69B-6042-95C5-027E9A1CD7B7}" destId="{EE1828A4-F8A6-2449-BBE2-2AA3A7060CA8}" srcOrd="1" destOrd="0" presId="urn:microsoft.com/office/officeart/2005/8/layout/hierarchy1"/>
    <dgm:cxn modelId="{55B70F26-1AB7-9242-B412-1C817B0E5AF7}" type="presParOf" srcId="{09F5098D-9BA4-4449-9738-2ED6B7F90938}" destId="{301F3B80-94EB-D040-AFC8-407096015C41}" srcOrd="1" destOrd="0" presId="urn:microsoft.com/office/officeart/2005/8/layout/hierarchy1"/>
    <dgm:cxn modelId="{08367DBE-5789-9A46-A6A4-6C3A678CF670}" type="presParOf" srcId="{301F3B80-94EB-D040-AFC8-407096015C41}" destId="{A9EC2B38-2392-F54C-B000-22901D483008}" srcOrd="0" destOrd="0" presId="urn:microsoft.com/office/officeart/2005/8/layout/hierarchy1"/>
    <dgm:cxn modelId="{6F649B67-8550-4A4B-95CE-240155C38F3C}" type="presParOf" srcId="{A9EC2B38-2392-F54C-B000-22901D483008}" destId="{7DD6F343-50F6-DD4A-99A4-5F0C3EB96DE1}" srcOrd="0" destOrd="0" presId="urn:microsoft.com/office/officeart/2005/8/layout/hierarchy1"/>
    <dgm:cxn modelId="{0A55B2AB-6653-6945-800C-1491684E921E}" type="presParOf" srcId="{A9EC2B38-2392-F54C-B000-22901D483008}" destId="{1260878C-FBF8-2142-B619-D6C34D483A9A}" srcOrd="1" destOrd="0" presId="urn:microsoft.com/office/officeart/2005/8/layout/hierarchy1"/>
    <dgm:cxn modelId="{EAB24A5A-7B54-3649-AAFF-6745418AB913}" type="presParOf" srcId="{301F3B80-94EB-D040-AFC8-407096015C41}" destId="{713212A8-46FD-144E-9FED-D5E102777C6F}" srcOrd="1" destOrd="0" presId="urn:microsoft.com/office/officeart/2005/8/layout/hierarchy1"/>
    <dgm:cxn modelId="{BC5CB1CF-9B41-1E4A-AE95-EC08871B458B}" type="presParOf" srcId="{09F5098D-9BA4-4449-9738-2ED6B7F90938}" destId="{87D38ECC-9374-494F-B461-614331EADE50}" srcOrd="2" destOrd="0" presId="urn:microsoft.com/office/officeart/2005/8/layout/hierarchy1"/>
    <dgm:cxn modelId="{CF1473B8-FA77-9444-93F7-876BA9A68C45}" type="presParOf" srcId="{87D38ECC-9374-494F-B461-614331EADE50}" destId="{AFA0C19D-3E11-3148-BC69-45EA1D45C142}" srcOrd="0" destOrd="0" presId="urn:microsoft.com/office/officeart/2005/8/layout/hierarchy1"/>
    <dgm:cxn modelId="{0133B0B7-5BFB-2745-BD7E-6CFDE4767F05}" type="presParOf" srcId="{AFA0C19D-3E11-3148-BC69-45EA1D45C142}" destId="{99CB9999-9841-ED46-91B1-90AF1690D2C4}" srcOrd="0" destOrd="0" presId="urn:microsoft.com/office/officeart/2005/8/layout/hierarchy1"/>
    <dgm:cxn modelId="{D8B33D38-876C-4A4E-9178-1FD53AB19D35}" type="presParOf" srcId="{AFA0C19D-3E11-3148-BC69-45EA1D45C142}" destId="{CCD5C91B-C30F-F740-8C08-7566886ADC49}" srcOrd="1" destOrd="0" presId="urn:microsoft.com/office/officeart/2005/8/layout/hierarchy1"/>
    <dgm:cxn modelId="{9B74072E-FF90-AF4E-A617-7B77395A4DC1}" type="presParOf" srcId="{87D38ECC-9374-494F-B461-614331EADE50}" destId="{7F744180-F8AC-0D43-ACE7-D6DC77BF2A6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E16A18-78E4-4BFE-9D23-FB1FEB6E81A4}"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4DF62730-663C-40B7-B43C-63AAA6ADE15E}">
      <dgm:prSet/>
      <dgm:spPr/>
      <dgm:t>
        <a:bodyPr/>
        <a:lstStyle/>
        <a:p>
          <a:r>
            <a:rPr lang="en-US" b="0" dirty="0">
              <a:latin typeface="+mj-lt"/>
            </a:rPr>
            <a:t>Many people who have a chronic, life-threatening illness either do not receive any palliative care treatments or do so only when their sickness is at its most advanced stage (Hawley, 2017).</a:t>
          </a:r>
        </a:p>
      </dgm:t>
    </dgm:pt>
    <dgm:pt modelId="{048D3C7B-E2D8-4954-A1C8-13E73710E985}" type="parTrans" cxnId="{193B8B21-DC39-4C41-BCBF-50BB2E97DC17}">
      <dgm:prSet/>
      <dgm:spPr/>
      <dgm:t>
        <a:bodyPr/>
        <a:lstStyle/>
        <a:p>
          <a:endParaRPr lang="en-US"/>
        </a:p>
      </dgm:t>
    </dgm:pt>
    <dgm:pt modelId="{AA4F8513-4E49-4D90-8102-1F797D6DDDDA}" type="sibTrans" cxnId="{193B8B21-DC39-4C41-BCBF-50BB2E97DC17}">
      <dgm:prSet/>
      <dgm:spPr/>
      <dgm:t>
        <a:bodyPr/>
        <a:lstStyle/>
        <a:p>
          <a:endParaRPr lang="en-US"/>
        </a:p>
      </dgm:t>
    </dgm:pt>
    <dgm:pt modelId="{4A5FA053-0118-45B3-9E9F-90E0EFDDFCE4}">
      <dgm:prSet/>
      <dgm:spPr/>
      <dgm:t>
        <a:bodyPr/>
        <a:lstStyle/>
        <a:p>
          <a:r>
            <a:rPr lang="en-US" b="0" dirty="0">
              <a:latin typeface="+mj-lt"/>
            </a:rPr>
            <a:t>Numerous research from various nations demonstrate how palliative care treatments can enhance patient outcomes such as symptom management and better quality of life (CHPCA, 2015).</a:t>
          </a:r>
        </a:p>
      </dgm:t>
    </dgm:pt>
    <dgm:pt modelId="{1FB228EB-9BEF-4D57-9F11-EE77C228B7D4}" type="parTrans" cxnId="{C44C870B-B440-4868-B543-58CBD54C17A9}">
      <dgm:prSet/>
      <dgm:spPr/>
      <dgm:t>
        <a:bodyPr/>
        <a:lstStyle/>
        <a:p>
          <a:endParaRPr lang="en-US"/>
        </a:p>
      </dgm:t>
    </dgm:pt>
    <dgm:pt modelId="{F3018C63-C31C-4826-B795-2393C5B28950}" type="sibTrans" cxnId="{C44C870B-B440-4868-B543-58CBD54C17A9}">
      <dgm:prSet/>
      <dgm:spPr/>
      <dgm:t>
        <a:bodyPr/>
        <a:lstStyle/>
        <a:p>
          <a:endParaRPr lang="en-US"/>
        </a:p>
      </dgm:t>
    </dgm:pt>
    <dgm:pt modelId="{1D934695-7377-F442-A9E8-80699ECB5946}" type="pres">
      <dgm:prSet presAssocID="{B4E16A18-78E4-4BFE-9D23-FB1FEB6E81A4}" presName="hierChild1" presStyleCnt="0">
        <dgm:presLayoutVars>
          <dgm:chPref val="1"/>
          <dgm:dir/>
          <dgm:animOne val="branch"/>
          <dgm:animLvl val="lvl"/>
          <dgm:resizeHandles/>
        </dgm:presLayoutVars>
      </dgm:prSet>
      <dgm:spPr/>
    </dgm:pt>
    <dgm:pt modelId="{16249C66-FE62-134A-9169-5576F0AB0CE4}" type="pres">
      <dgm:prSet presAssocID="{4DF62730-663C-40B7-B43C-63AAA6ADE15E}" presName="hierRoot1" presStyleCnt="0"/>
      <dgm:spPr/>
    </dgm:pt>
    <dgm:pt modelId="{DE6B0728-A6A7-CE47-A5D2-4CE970FCEB3A}" type="pres">
      <dgm:prSet presAssocID="{4DF62730-663C-40B7-B43C-63AAA6ADE15E}" presName="composite" presStyleCnt="0"/>
      <dgm:spPr/>
    </dgm:pt>
    <dgm:pt modelId="{A1C2B2A0-A446-9542-9BEF-7C009B746DA0}" type="pres">
      <dgm:prSet presAssocID="{4DF62730-663C-40B7-B43C-63AAA6ADE15E}" presName="background" presStyleLbl="node0" presStyleIdx="0" presStyleCnt="2"/>
      <dgm:spPr/>
    </dgm:pt>
    <dgm:pt modelId="{A0226D98-A111-F64D-A485-B428C6F3F146}" type="pres">
      <dgm:prSet presAssocID="{4DF62730-663C-40B7-B43C-63AAA6ADE15E}" presName="text" presStyleLbl="fgAcc0" presStyleIdx="0" presStyleCnt="2">
        <dgm:presLayoutVars>
          <dgm:chPref val="3"/>
        </dgm:presLayoutVars>
      </dgm:prSet>
      <dgm:spPr/>
    </dgm:pt>
    <dgm:pt modelId="{DF72CA7F-8060-3343-A7BA-83720050127D}" type="pres">
      <dgm:prSet presAssocID="{4DF62730-663C-40B7-B43C-63AAA6ADE15E}" presName="hierChild2" presStyleCnt="0"/>
      <dgm:spPr/>
    </dgm:pt>
    <dgm:pt modelId="{F630F60D-D863-EE4B-BD14-E3586F6011E8}" type="pres">
      <dgm:prSet presAssocID="{4A5FA053-0118-45B3-9E9F-90E0EFDDFCE4}" presName="hierRoot1" presStyleCnt="0"/>
      <dgm:spPr/>
    </dgm:pt>
    <dgm:pt modelId="{CDF72026-7C0D-3549-AAD7-5595C7C194DF}" type="pres">
      <dgm:prSet presAssocID="{4A5FA053-0118-45B3-9E9F-90E0EFDDFCE4}" presName="composite" presStyleCnt="0"/>
      <dgm:spPr/>
    </dgm:pt>
    <dgm:pt modelId="{C8BD47B9-CFC3-E342-9A65-F6B609F58716}" type="pres">
      <dgm:prSet presAssocID="{4A5FA053-0118-45B3-9E9F-90E0EFDDFCE4}" presName="background" presStyleLbl="node0" presStyleIdx="1" presStyleCnt="2"/>
      <dgm:spPr/>
    </dgm:pt>
    <dgm:pt modelId="{A020A6D1-3382-A44B-91D2-812ED95A7FC4}" type="pres">
      <dgm:prSet presAssocID="{4A5FA053-0118-45B3-9E9F-90E0EFDDFCE4}" presName="text" presStyleLbl="fgAcc0" presStyleIdx="1" presStyleCnt="2">
        <dgm:presLayoutVars>
          <dgm:chPref val="3"/>
        </dgm:presLayoutVars>
      </dgm:prSet>
      <dgm:spPr/>
    </dgm:pt>
    <dgm:pt modelId="{3736866D-64DD-8140-A753-B7CBB20B9365}" type="pres">
      <dgm:prSet presAssocID="{4A5FA053-0118-45B3-9E9F-90E0EFDDFCE4}" presName="hierChild2" presStyleCnt="0"/>
      <dgm:spPr/>
    </dgm:pt>
  </dgm:ptLst>
  <dgm:cxnLst>
    <dgm:cxn modelId="{C44C870B-B440-4868-B543-58CBD54C17A9}" srcId="{B4E16A18-78E4-4BFE-9D23-FB1FEB6E81A4}" destId="{4A5FA053-0118-45B3-9E9F-90E0EFDDFCE4}" srcOrd="1" destOrd="0" parTransId="{1FB228EB-9BEF-4D57-9F11-EE77C228B7D4}" sibTransId="{F3018C63-C31C-4826-B795-2393C5B28950}"/>
    <dgm:cxn modelId="{193B8B21-DC39-4C41-BCBF-50BB2E97DC17}" srcId="{B4E16A18-78E4-4BFE-9D23-FB1FEB6E81A4}" destId="{4DF62730-663C-40B7-B43C-63AAA6ADE15E}" srcOrd="0" destOrd="0" parTransId="{048D3C7B-E2D8-4954-A1C8-13E73710E985}" sibTransId="{AA4F8513-4E49-4D90-8102-1F797D6DDDDA}"/>
    <dgm:cxn modelId="{00551A47-5E03-2C4C-A628-C028F51BDC5D}" type="presOf" srcId="{4DF62730-663C-40B7-B43C-63AAA6ADE15E}" destId="{A0226D98-A111-F64D-A485-B428C6F3F146}" srcOrd="0" destOrd="0" presId="urn:microsoft.com/office/officeart/2005/8/layout/hierarchy1"/>
    <dgm:cxn modelId="{33F0ECD3-D811-2045-8771-598FECF12E68}" type="presOf" srcId="{B4E16A18-78E4-4BFE-9D23-FB1FEB6E81A4}" destId="{1D934695-7377-F442-A9E8-80699ECB5946}" srcOrd="0" destOrd="0" presId="urn:microsoft.com/office/officeart/2005/8/layout/hierarchy1"/>
    <dgm:cxn modelId="{5EB030E2-64BD-D042-8644-61368D754B33}" type="presOf" srcId="{4A5FA053-0118-45B3-9E9F-90E0EFDDFCE4}" destId="{A020A6D1-3382-A44B-91D2-812ED95A7FC4}" srcOrd="0" destOrd="0" presId="urn:microsoft.com/office/officeart/2005/8/layout/hierarchy1"/>
    <dgm:cxn modelId="{781CF972-338A-E542-8138-24583638A567}" type="presParOf" srcId="{1D934695-7377-F442-A9E8-80699ECB5946}" destId="{16249C66-FE62-134A-9169-5576F0AB0CE4}" srcOrd="0" destOrd="0" presId="urn:microsoft.com/office/officeart/2005/8/layout/hierarchy1"/>
    <dgm:cxn modelId="{1E28AF01-8B3C-0A43-92A6-16EC10349F90}" type="presParOf" srcId="{16249C66-FE62-134A-9169-5576F0AB0CE4}" destId="{DE6B0728-A6A7-CE47-A5D2-4CE970FCEB3A}" srcOrd="0" destOrd="0" presId="urn:microsoft.com/office/officeart/2005/8/layout/hierarchy1"/>
    <dgm:cxn modelId="{B35AAC9A-CE22-F946-9014-8A28BD283CC1}" type="presParOf" srcId="{DE6B0728-A6A7-CE47-A5D2-4CE970FCEB3A}" destId="{A1C2B2A0-A446-9542-9BEF-7C009B746DA0}" srcOrd="0" destOrd="0" presId="urn:microsoft.com/office/officeart/2005/8/layout/hierarchy1"/>
    <dgm:cxn modelId="{67641F22-DE1A-844D-BCA7-3A2DF95152D2}" type="presParOf" srcId="{DE6B0728-A6A7-CE47-A5D2-4CE970FCEB3A}" destId="{A0226D98-A111-F64D-A485-B428C6F3F146}" srcOrd="1" destOrd="0" presId="urn:microsoft.com/office/officeart/2005/8/layout/hierarchy1"/>
    <dgm:cxn modelId="{12BB0787-740C-F746-8284-A8544C88AA70}" type="presParOf" srcId="{16249C66-FE62-134A-9169-5576F0AB0CE4}" destId="{DF72CA7F-8060-3343-A7BA-83720050127D}" srcOrd="1" destOrd="0" presId="urn:microsoft.com/office/officeart/2005/8/layout/hierarchy1"/>
    <dgm:cxn modelId="{96A0091B-B971-794C-BE0C-C53E5D16C359}" type="presParOf" srcId="{1D934695-7377-F442-A9E8-80699ECB5946}" destId="{F630F60D-D863-EE4B-BD14-E3586F6011E8}" srcOrd="1" destOrd="0" presId="urn:microsoft.com/office/officeart/2005/8/layout/hierarchy1"/>
    <dgm:cxn modelId="{922631C1-82EE-354C-AA32-90D312E955E2}" type="presParOf" srcId="{F630F60D-D863-EE4B-BD14-E3586F6011E8}" destId="{CDF72026-7C0D-3549-AAD7-5595C7C194DF}" srcOrd="0" destOrd="0" presId="urn:microsoft.com/office/officeart/2005/8/layout/hierarchy1"/>
    <dgm:cxn modelId="{E525F504-0A34-A849-9DD9-2E595347E60B}" type="presParOf" srcId="{CDF72026-7C0D-3549-AAD7-5595C7C194DF}" destId="{C8BD47B9-CFC3-E342-9A65-F6B609F58716}" srcOrd="0" destOrd="0" presId="urn:microsoft.com/office/officeart/2005/8/layout/hierarchy1"/>
    <dgm:cxn modelId="{BFF7F0F3-C5A7-4F41-A4AA-9BE40E628E1B}" type="presParOf" srcId="{CDF72026-7C0D-3549-AAD7-5595C7C194DF}" destId="{A020A6D1-3382-A44B-91D2-812ED95A7FC4}" srcOrd="1" destOrd="0" presId="urn:microsoft.com/office/officeart/2005/8/layout/hierarchy1"/>
    <dgm:cxn modelId="{3FC298CA-5814-8440-8F84-65A9F5CFC834}" type="presParOf" srcId="{F630F60D-D863-EE4B-BD14-E3586F6011E8}" destId="{3736866D-64DD-8140-A753-B7CBB20B936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4E16A18-78E4-4BFE-9D23-FB1FEB6E81A4}"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A82DA4EB-0D77-442B-B3A3-7C031764F503}">
      <dgm:prSet custT="1"/>
      <dgm:spPr/>
      <dgm:t>
        <a:bodyPr/>
        <a:lstStyle/>
        <a:p>
          <a:r>
            <a:rPr lang="en-US" sz="1600" b="0" dirty="0">
              <a:latin typeface="+mj-lt"/>
            </a:rPr>
            <a:t>The need for equality in end-of-life care is vital for all backgrounds and all ages. These are the fundamental aspects which every dying person is entitled to receive and their loved ones regardless of their background (NHS England, no date</a:t>
          </a:r>
          <a:r>
            <a:rPr lang="en-US" sz="1600" b="1" dirty="0">
              <a:latin typeface="+mj-lt"/>
            </a:rPr>
            <a:t>)</a:t>
          </a:r>
          <a:endParaRPr lang="en-US" sz="1600" dirty="0">
            <a:latin typeface="+mj-lt"/>
          </a:endParaRPr>
        </a:p>
      </dgm:t>
    </dgm:pt>
    <dgm:pt modelId="{EBAAB479-43CE-4194-B101-FFDD32AADF93}" type="parTrans" cxnId="{2BE3CD1F-135B-4985-AAF4-DED4FEE82C90}">
      <dgm:prSet/>
      <dgm:spPr/>
      <dgm:t>
        <a:bodyPr/>
        <a:lstStyle/>
        <a:p>
          <a:endParaRPr lang="en-US"/>
        </a:p>
      </dgm:t>
    </dgm:pt>
    <dgm:pt modelId="{A0DD2D07-3D41-4538-ACBE-A6FB0807893A}" type="sibTrans" cxnId="{2BE3CD1F-135B-4985-AAF4-DED4FEE82C90}">
      <dgm:prSet/>
      <dgm:spPr/>
      <dgm:t>
        <a:bodyPr/>
        <a:lstStyle/>
        <a:p>
          <a:endParaRPr lang="en-US"/>
        </a:p>
      </dgm:t>
    </dgm:pt>
    <dgm:pt modelId="{10EA55A1-0A2E-4D47-9B36-FDF08C2B9AA9}">
      <dgm:prSet/>
      <dgm:spPr/>
      <dgm:t>
        <a:bodyPr/>
        <a:lstStyle/>
        <a:p>
          <a:r>
            <a:rPr lang="en-US" b="0" dirty="0">
              <a:latin typeface="+mj-lt"/>
            </a:rPr>
            <a:t>In a time when the value of palliative end of life care has been amply demonstrated, the percentage is still not 100% as evidenced by statistics, patients did not make the most of the services provided (Johnston et al., 2008</a:t>
          </a:r>
          <a:r>
            <a:rPr lang="en-US" b="1" dirty="0"/>
            <a:t>)</a:t>
          </a:r>
          <a:endParaRPr lang="en-US" dirty="0"/>
        </a:p>
      </dgm:t>
    </dgm:pt>
    <dgm:pt modelId="{68B75F09-211D-4AF6-9D6A-D7595A50EB7F}" type="parTrans" cxnId="{A7B91668-4281-4554-8C42-422B64DC9FEE}">
      <dgm:prSet/>
      <dgm:spPr/>
      <dgm:t>
        <a:bodyPr/>
        <a:lstStyle/>
        <a:p>
          <a:endParaRPr lang="en-US"/>
        </a:p>
      </dgm:t>
    </dgm:pt>
    <dgm:pt modelId="{419EA4FB-5737-4C9F-87EB-E5A20F7F0816}" type="sibTrans" cxnId="{A7B91668-4281-4554-8C42-422B64DC9FEE}">
      <dgm:prSet/>
      <dgm:spPr/>
      <dgm:t>
        <a:bodyPr/>
        <a:lstStyle/>
        <a:p>
          <a:endParaRPr lang="en-US"/>
        </a:p>
      </dgm:t>
    </dgm:pt>
    <dgm:pt modelId="{9D624D23-0FB5-4B9C-9033-6DDEDDBD2108}">
      <dgm:prSet custT="1"/>
      <dgm:spPr/>
      <dgm:t>
        <a:bodyPr/>
        <a:lstStyle/>
        <a:p>
          <a:r>
            <a:rPr lang="en-US" sz="1600" b="0" dirty="0">
              <a:latin typeface="+mj-lt"/>
            </a:rPr>
            <a:t>Surveys carried out have indicated end of life care services are both under utilized and not readily available, </a:t>
          </a:r>
        </a:p>
        <a:p>
          <a:r>
            <a:rPr lang="en-US" sz="1600" b="0" dirty="0">
              <a:latin typeface="+mj-lt"/>
            </a:rPr>
            <a:t>The UK is one of 80 countries which is the best place for end-of-life care. </a:t>
          </a:r>
        </a:p>
        <a:p>
          <a:r>
            <a:rPr lang="en-US" sz="1600" b="0" dirty="0">
              <a:latin typeface="+mj-lt"/>
            </a:rPr>
            <a:t>This is a result of the availability of skilled palliative care professionals, (Guardian, 2015)</a:t>
          </a:r>
        </a:p>
      </dgm:t>
    </dgm:pt>
    <dgm:pt modelId="{E7E840DA-12CA-499F-BAC8-126434ACA470}" type="sibTrans" cxnId="{16CAC8BC-40E5-4EC1-951B-33A1156EF666}">
      <dgm:prSet/>
      <dgm:spPr/>
      <dgm:t>
        <a:bodyPr/>
        <a:lstStyle/>
        <a:p>
          <a:endParaRPr lang="en-US"/>
        </a:p>
      </dgm:t>
    </dgm:pt>
    <dgm:pt modelId="{6F24FE59-1EDD-4BC4-8762-33CFA14868D1}" type="parTrans" cxnId="{16CAC8BC-40E5-4EC1-951B-33A1156EF666}">
      <dgm:prSet/>
      <dgm:spPr/>
      <dgm:t>
        <a:bodyPr/>
        <a:lstStyle/>
        <a:p>
          <a:endParaRPr lang="en-US"/>
        </a:p>
      </dgm:t>
    </dgm:pt>
    <dgm:pt modelId="{8616027A-D695-884F-8440-29E815ADCE72}" type="pres">
      <dgm:prSet presAssocID="{B4E16A18-78E4-4BFE-9D23-FB1FEB6E81A4}" presName="hierChild1" presStyleCnt="0">
        <dgm:presLayoutVars>
          <dgm:chPref val="1"/>
          <dgm:dir/>
          <dgm:animOne val="branch"/>
          <dgm:animLvl val="lvl"/>
          <dgm:resizeHandles/>
        </dgm:presLayoutVars>
      </dgm:prSet>
      <dgm:spPr/>
    </dgm:pt>
    <dgm:pt modelId="{3FAA2C71-FB55-0048-910C-48CE1ECD95DD}" type="pres">
      <dgm:prSet presAssocID="{A82DA4EB-0D77-442B-B3A3-7C031764F503}" presName="hierRoot1" presStyleCnt="0"/>
      <dgm:spPr/>
    </dgm:pt>
    <dgm:pt modelId="{9FE2792A-C0B5-4A43-9EB4-7862F8FDAAB8}" type="pres">
      <dgm:prSet presAssocID="{A82DA4EB-0D77-442B-B3A3-7C031764F503}" presName="composite" presStyleCnt="0"/>
      <dgm:spPr/>
    </dgm:pt>
    <dgm:pt modelId="{4E5DC943-639D-7A4D-B256-5423F45DB25B}" type="pres">
      <dgm:prSet presAssocID="{A82DA4EB-0D77-442B-B3A3-7C031764F503}" presName="background" presStyleLbl="node0" presStyleIdx="0" presStyleCnt="3"/>
      <dgm:spPr/>
    </dgm:pt>
    <dgm:pt modelId="{FF195B2C-ABE5-AC41-917C-5922C19661D4}" type="pres">
      <dgm:prSet presAssocID="{A82DA4EB-0D77-442B-B3A3-7C031764F503}" presName="text" presStyleLbl="fgAcc0" presStyleIdx="0" presStyleCnt="3" custScaleX="141205" custScaleY="184221" custLinFactNeighborY="-6314">
        <dgm:presLayoutVars>
          <dgm:chPref val="3"/>
        </dgm:presLayoutVars>
      </dgm:prSet>
      <dgm:spPr/>
    </dgm:pt>
    <dgm:pt modelId="{3C626B82-BAA7-CE42-ADF1-E79BEE90758F}" type="pres">
      <dgm:prSet presAssocID="{A82DA4EB-0D77-442B-B3A3-7C031764F503}" presName="hierChild2" presStyleCnt="0"/>
      <dgm:spPr/>
    </dgm:pt>
    <dgm:pt modelId="{5AE225A3-BF41-CD45-A437-7FEEED3DA0C4}" type="pres">
      <dgm:prSet presAssocID="{9D624D23-0FB5-4B9C-9033-6DDEDDBD2108}" presName="hierRoot1" presStyleCnt="0"/>
      <dgm:spPr/>
    </dgm:pt>
    <dgm:pt modelId="{7A3C9BA8-E935-C740-A258-32C581B457A9}" type="pres">
      <dgm:prSet presAssocID="{9D624D23-0FB5-4B9C-9033-6DDEDDBD2108}" presName="composite" presStyleCnt="0"/>
      <dgm:spPr/>
    </dgm:pt>
    <dgm:pt modelId="{F459161D-1D1C-264E-ADAB-D80F94D730F7}" type="pres">
      <dgm:prSet presAssocID="{9D624D23-0FB5-4B9C-9033-6DDEDDBD2108}" presName="background" presStyleLbl="node0" presStyleIdx="1" presStyleCnt="3"/>
      <dgm:spPr/>
    </dgm:pt>
    <dgm:pt modelId="{203138E1-65A8-F940-89B9-54524613C4F6}" type="pres">
      <dgm:prSet presAssocID="{9D624D23-0FB5-4B9C-9033-6DDEDDBD2108}" presName="text" presStyleLbl="fgAcc0" presStyleIdx="1" presStyleCnt="3" custScaleX="136675" custScaleY="185202">
        <dgm:presLayoutVars>
          <dgm:chPref val="3"/>
        </dgm:presLayoutVars>
      </dgm:prSet>
      <dgm:spPr/>
    </dgm:pt>
    <dgm:pt modelId="{213E299C-13BD-244A-8B3F-E75097815A70}" type="pres">
      <dgm:prSet presAssocID="{9D624D23-0FB5-4B9C-9033-6DDEDDBD2108}" presName="hierChild2" presStyleCnt="0"/>
      <dgm:spPr/>
    </dgm:pt>
    <dgm:pt modelId="{8AFE41D4-6F0D-A147-B47A-295957EA4C08}" type="pres">
      <dgm:prSet presAssocID="{10EA55A1-0A2E-4D47-9B36-FDF08C2B9AA9}" presName="hierRoot1" presStyleCnt="0"/>
      <dgm:spPr/>
    </dgm:pt>
    <dgm:pt modelId="{1F5E7D34-515F-9C42-B9CC-0A653535FC3F}" type="pres">
      <dgm:prSet presAssocID="{10EA55A1-0A2E-4D47-9B36-FDF08C2B9AA9}" presName="composite" presStyleCnt="0"/>
      <dgm:spPr/>
    </dgm:pt>
    <dgm:pt modelId="{0E8AD80C-9770-1042-AFC8-C9AEB06A7E4F}" type="pres">
      <dgm:prSet presAssocID="{10EA55A1-0A2E-4D47-9B36-FDF08C2B9AA9}" presName="background" presStyleLbl="node0" presStyleIdx="2" presStyleCnt="3"/>
      <dgm:spPr/>
    </dgm:pt>
    <dgm:pt modelId="{EF900EA0-5734-394F-8792-C6DA29CF9AFC}" type="pres">
      <dgm:prSet presAssocID="{10EA55A1-0A2E-4D47-9B36-FDF08C2B9AA9}" presName="text" presStyleLbl="fgAcc0" presStyleIdx="2" presStyleCnt="3" custScaleX="127701" custScaleY="185202">
        <dgm:presLayoutVars>
          <dgm:chPref val="3"/>
        </dgm:presLayoutVars>
      </dgm:prSet>
      <dgm:spPr/>
    </dgm:pt>
    <dgm:pt modelId="{AAF3A795-B11F-3D47-83BC-BD257C8B87B4}" type="pres">
      <dgm:prSet presAssocID="{10EA55A1-0A2E-4D47-9B36-FDF08C2B9AA9}" presName="hierChild2" presStyleCnt="0"/>
      <dgm:spPr/>
    </dgm:pt>
  </dgm:ptLst>
  <dgm:cxnLst>
    <dgm:cxn modelId="{2BE3CD1F-135B-4985-AAF4-DED4FEE82C90}" srcId="{B4E16A18-78E4-4BFE-9D23-FB1FEB6E81A4}" destId="{A82DA4EB-0D77-442B-B3A3-7C031764F503}" srcOrd="0" destOrd="0" parTransId="{EBAAB479-43CE-4194-B101-FFDD32AADF93}" sibTransId="{A0DD2D07-3D41-4538-ACBE-A6FB0807893A}"/>
    <dgm:cxn modelId="{050EF622-23AE-8448-B0EA-5381520AF776}" type="presOf" srcId="{A82DA4EB-0D77-442B-B3A3-7C031764F503}" destId="{FF195B2C-ABE5-AC41-917C-5922C19661D4}" srcOrd="0" destOrd="0" presId="urn:microsoft.com/office/officeart/2005/8/layout/hierarchy1"/>
    <dgm:cxn modelId="{A7B91668-4281-4554-8C42-422B64DC9FEE}" srcId="{B4E16A18-78E4-4BFE-9D23-FB1FEB6E81A4}" destId="{10EA55A1-0A2E-4D47-9B36-FDF08C2B9AA9}" srcOrd="2" destOrd="0" parTransId="{68B75F09-211D-4AF6-9D6A-D7595A50EB7F}" sibTransId="{419EA4FB-5737-4C9F-87EB-E5A20F7F0816}"/>
    <dgm:cxn modelId="{ED9A2179-9E1E-D542-AAF9-8C749058D48F}" type="presOf" srcId="{9D624D23-0FB5-4B9C-9033-6DDEDDBD2108}" destId="{203138E1-65A8-F940-89B9-54524613C4F6}" srcOrd="0" destOrd="0" presId="urn:microsoft.com/office/officeart/2005/8/layout/hierarchy1"/>
    <dgm:cxn modelId="{A504929A-EC83-D448-B347-563A3E2AC367}" type="presOf" srcId="{B4E16A18-78E4-4BFE-9D23-FB1FEB6E81A4}" destId="{8616027A-D695-884F-8440-29E815ADCE72}" srcOrd="0" destOrd="0" presId="urn:microsoft.com/office/officeart/2005/8/layout/hierarchy1"/>
    <dgm:cxn modelId="{19FBB39E-92AC-464E-B3D8-61978057693D}" type="presOf" srcId="{10EA55A1-0A2E-4D47-9B36-FDF08C2B9AA9}" destId="{EF900EA0-5734-394F-8792-C6DA29CF9AFC}" srcOrd="0" destOrd="0" presId="urn:microsoft.com/office/officeart/2005/8/layout/hierarchy1"/>
    <dgm:cxn modelId="{16CAC8BC-40E5-4EC1-951B-33A1156EF666}" srcId="{B4E16A18-78E4-4BFE-9D23-FB1FEB6E81A4}" destId="{9D624D23-0FB5-4B9C-9033-6DDEDDBD2108}" srcOrd="1" destOrd="0" parTransId="{6F24FE59-1EDD-4BC4-8762-33CFA14868D1}" sibTransId="{E7E840DA-12CA-499F-BAC8-126434ACA470}"/>
    <dgm:cxn modelId="{7ABDEE0D-5FB9-E346-AFF1-3BFF00F4D2FD}" type="presParOf" srcId="{8616027A-D695-884F-8440-29E815ADCE72}" destId="{3FAA2C71-FB55-0048-910C-48CE1ECD95DD}" srcOrd="0" destOrd="0" presId="urn:microsoft.com/office/officeart/2005/8/layout/hierarchy1"/>
    <dgm:cxn modelId="{6953A15C-7E4F-EB45-9C19-6B85BF104804}" type="presParOf" srcId="{3FAA2C71-FB55-0048-910C-48CE1ECD95DD}" destId="{9FE2792A-C0B5-4A43-9EB4-7862F8FDAAB8}" srcOrd="0" destOrd="0" presId="urn:microsoft.com/office/officeart/2005/8/layout/hierarchy1"/>
    <dgm:cxn modelId="{A3AD2BD0-7EEC-434A-8814-E499F89834F3}" type="presParOf" srcId="{9FE2792A-C0B5-4A43-9EB4-7862F8FDAAB8}" destId="{4E5DC943-639D-7A4D-B256-5423F45DB25B}" srcOrd="0" destOrd="0" presId="urn:microsoft.com/office/officeart/2005/8/layout/hierarchy1"/>
    <dgm:cxn modelId="{888F3419-3422-444A-80EC-27BAECF3911D}" type="presParOf" srcId="{9FE2792A-C0B5-4A43-9EB4-7862F8FDAAB8}" destId="{FF195B2C-ABE5-AC41-917C-5922C19661D4}" srcOrd="1" destOrd="0" presId="urn:microsoft.com/office/officeart/2005/8/layout/hierarchy1"/>
    <dgm:cxn modelId="{15D389CC-2234-314B-B7A8-8307FA93837B}" type="presParOf" srcId="{3FAA2C71-FB55-0048-910C-48CE1ECD95DD}" destId="{3C626B82-BAA7-CE42-ADF1-E79BEE90758F}" srcOrd="1" destOrd="0" presId="urn:microsoft.com/office/officeart/2005/8/layout/hierarchy1"/>
    <dgm:cxn modelId="{BF7156BB-A608-2444-8C91-52C4CE3F4A03}" type="presParOf" srcId="{8616027A-D695-884F-8440-29E815ADCE72}" destId="{5AE225A3-BF41-CD45-A437-7FEEED3DA0C4}" srcOrd="1" destOrd="0" presId="urn:microsoft.com/office/officeart/2005/8/layout/hierarchy1"/>
    <dgm:cxn modelId="{FF574757-C2D3-6840-A78D-8E4315502141}" type="presParOf" srcId="{5AE225A3-BF41-CD45-A437-7FEEED3DA0C4}" destId="{7A3C9BA8-E935-C740-A258-32C581B457A9}" srcOrd="0" destOrd="0" presId="urn:microsoft.com/office/officeart/2005/8/layout/hierarchy1"/>
    <dgm:cxn modelId="{73DAB87C-6312-1545-8459-EFB62DF3F47A}" type="presParOf" srcId="{7A3C9BA8-E935-C740-A258-32C581B457A9}" destId="{F459161D-1D1C-264E-ADAB-D80F94D730F7}" srcOrd="0" destOrd="0" presId="urn:microsoft.com/office/officeart/2005/8/layout/hierarchy1"/>
    <dgm:cxn modelId="{AF651180-6F7A-2D48-9B9D-ECD867B63840}" type="presParOf" srcId="{7A3C9BA8-E935-C740-A258-32C581B457A9}" destId="{203138E1-65A8-F940-89B9-54524613C4F6}" srcOrd="1" destOrd="0" presId="urn:microsoft.com/office/officeart/2005/8/layout/hierarchy1"/>
    <dgm:cxn modelId="{5427CA6C-EEB3-BB44-B9F9-C0CF2501BA62}" type="presParOf" srcId="{5AE225A3-BF41-CD45-A437-7FEEED3DA0C4}" destId="{213E299C-13BD-244A-8B3F-E75097815A70}" srcOrd="1" destOrd="0" presId="urn:microsoft.com/office/officeart/2005/8/layout/hierarchy1"/>
    <dgm:cxn modelId="{E0AA4873-E888-8A49-AC00-50C0EF10C7DF}" type="presParOf" srcId="{8616027A-D695-884F-8440-29E815ADCE72}" destId="{8AFE41D4-6F0D-A147-B47A-295957EA4C08}" srcOrd="2" destOrd="0" presId="urn:microsoft.com/office/officeart/2005/8/layout/hierarchy1"/>
    <dgm:cxn modelId="{1FEC0EDC-D7FE-0341-8D7A-6CAE05286C5A}" type="presParOf" srcId="{8AFE41D4-6F0D-A147-B47A-295957EA4C08}" destId="{1F5E7D34-515F-9C42-B9CC-0A653535FC3F}" srcOrd="0" destOrd="0" presId="urn:microsoft.com/office/officeart/2005/8/layout/hierarchy1"/>
    <dgm:cxn modelId="{B7B4AB30-9346-C946-93C9-30239BBC1B59}" type="presParOf" srcId="{1F5E7D34-515F-9C42-B9CC-0A653535FC3F}" destId="{0E8AD80C-9770-1042-AFC8-C9AEB06A7E4F}" srcOrd="0" destOrd="0" presId="urn:microsoft.com/office/officeart/2005/8/layout/hierarchy1"/>
    <dgm:cxn modelId="{235D2C37-B496-1C44-BE74-DF0DD2E5BF73}" type="presParOf" srcId="{1F5E7D34-515F-9C42-B9CC-0A653535FC3F}" destId="{EF900EA0-5734-394F-8792-C6DA29CF9AFC}" srcOrd="1" destOrd="0" presId="urn:microsoft.com/office/officeart/2005/8/layout/hierarchy1"/>
    <dgm:cxn modelId="{3C4DC8A1-9337-B443-8BE9-7E547ED386BB}" type="presParOf" srcId="{8AFE41D4-6F0D-A147-B47A-295957EA4C08}" destId="{AAF3A795-B11F-3D47-83BC-BD257C8B87B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B146DE9-84DA-443F-8B0B-5E62C1CBD62A}" type="doc">
      <dgm:prSet loTypeId="urn:microsoft.com/office/officeart/2008/layout/LinedList" loCatId="list" qsTypeId="urn:microsoft.com/office/officeart/2005/8/quickstyle/simple4" qsCatId="simple" csTypeId="urn:microsoft.com/office/officeart/2005/8/colors/accent1_2" csCatId="accent1" phldr="1"/>
      <dgm:spPr/>
      <dgm:t>
        <a:bodyPr/>
        <a:lstStyle/>
        <a:p>
          <a:endParaRPr lang="en-US"/>
        </a:p>
      </dgm:t>
    </dgm:pt>
    <dgm:pt modelId="{3F49A129-4D60-40CD-A2DC-6DD0DE3A630C}">
      <dgm:prSet custT="1"/>
      <dgm:spPr/>
      <dgm:t>
        <a:bodyPr/>
        <a:lstStyle/>
        <a:p>
          <a:r>
            <a:rPr lang="en-US" sz="1800">
              <a:latin typeface="+mj-lt"/>
            </a:rPr>
            <a:t>Maslow's hierarchy of requirements serves as a framework for comprehending what drives human behaviour. </a:t>
          </a:r>
          <a:endParaRPr lang="en-US" sz="1800" dirty="0">
            <a:latin typeface="+mj-lt"/>
          </a:endParaRPr>
        </a:p>
      </dgm:t>
    </dgm:pt>
    <dgm:pt modelId="{C40EEDBF-842E-4B8B-84BA-90CB3727678B}" type="parTrans" cxnId="{9175D5CE-9B7D-4878-BB67-701395E637E5}">
      <dgm:prSet/>
      <dgm:spPr/>
      <dgm:t>
        <a:bodyPr/>
        <a:lstStyle/>
        <a:p>
          <a:endParaRPr lang="en-US"/>
        </a:p>
      </dgm:t>
    </dgm:pt>
    <dgm:pt modelId="{D1515EC5-CD48-4F41-B94D-4B8E1FDAA4D1}" type="sibTrans" cxnId="{9175D5CE-9B7D-4878-BB67-701395E637E5}">
      <dgm:prSet/>
      <dgm:spPr/>
      <dgm:t>
        <a:bodyPr/>
        <a:lstStyle/>
        <a:p>
          <a:endParaRPr lang="en-US"/>
        </a:p>
      </dgm:t>
    </dgm:pt>
    <dgm:pt modelId="{1D5DCCAD-CBDF-419F-8EA2-41968890D679}">
      <dgm:prSet custT="1"/>
      <dgm:spPr/>
      <dgm:t>
        <a:bodyPr/>
        <a:lstStyle/>
        <a:p>
          <a:r>
            <a:rPr lang="en-US" sz="1800">
              <a:latin typeface="+mj-lt"/>
            </a:rPr>
            <a:t>Each level is represented by a particular incentive that translates to a different human need. </a:t>
          </a:r>
          <a:endParaRPr lang="en-US" sz="1800" dirty="0">
            <a:latin typeface="+mj-lt"/>
          </a:endParaRPr>
        </a:p>
      </dgm:t>
    </dgm:pt>
    <dgm:pt modelId="{8F5C5A1D-545C-4E86-B124-DCCC1D2E04A0}" type="parTrans" cxnId="{3AD47BA4-4F6E-4167-8E62-CB5B76C87AA3}">
      <dgm:prSet/>
      <dgm:spPr/>
      <dgm:t>
        <a:bodyPr/>
        <a:lstStyle/>
        <a:p>
          <a:endParaRPr lang="en-US"/>
        </a:p>
      </dgm:t>
    </dgm:pt>
    <dgm:pt modelId="{1CCDB618-FC13-4B10-AEA7-009C7E6D7540}" type="sibTrans" cxnId="{3AD47BA4-4F6E-4167-8E62-CB5B76C87AA3}">
      <dgm:prSet/>
      <dgm:spPr/>
      <dgm:t>
        <a:bodyPr/>
        <a:lstStyle/>
        <a:p>
          <a:endParaRPr lang="en-US"/>
        </a:p>
      </dgm:t>
    </dgm:pt>
    <dgm:pt modelId="{51D21B5F-B7FE-412E-8DF1-6BA16F032D83}">
      <dgm:prSet custT="1"/>
      <dgm:spPr/>
      <dgm:t>
        <a:bodyPr/>
        <a:lstStyle/>
        <a:p>
          <a:r>
            <a:rPr lang="en-US" sz="1800">
              <a:latin typeface="+mj-lt"/>
            </a:rPr>
            <a:t>According to Maslow, humans are motivated to change and find fulfilment through personal development (Carlson and Buskist, 2013).</a:t>
          </a:r>
          <a:endParaRPr lang="en-US" sz="1800" dirty="0">
            <a:latin typeface="+mj-lt"/>
          </a:endParaRPr>
        </a:p>
      </dgm:t>
    </dgm:pt>
    <dgm:pt modelId="{386221F0-F93B-49BD-8056-3D82EE5D2E99}" type="parTrans" cxnId="{33841822-A07F-4EBA-830F-E80F68189B15}">
      <dgm:prSet/>
      <dgm:spPr/>
      <dgm:t>
        <a:bodyPr/>
        <a:lstStyle/>
        <a:p>
          <a:endParaRPr lang="en-US"/>
        </a:p>
      </dgm:t>
    </dgm:pt>
    <dgm:pt modelId="{91B11523-6F13-43DC-9947-10669A01BD58}" type="sibTrans" cxnId="{33841822-A07F-4EBA-830F-E80F68189B15}">
      <dgm:prSet/>
      <dgm:spPr/>
      <dgm:t>
        <a:bodyPr/>
        <a:lstStyle/>
        <a:p>
          <a:endParaRPr lang="en-US"/>
        </a:p>
      </dgm:t>
    </dgm:pt>
    <dgm:pt modelId="{AE3CF942-D29E-4EC2-A8C3-846F52D75C99}">
      <dgm:prSet custT="1"/>
      <dgm:spPr/>
      <dgm:t>
        <a:bodyPr/>
        <a:lstStyle/>
        <a:p>
          <a:r>
            <a:rPr lang="en-US" sz="1800" dirty="0">
              <a:latin typeface="+mj-lt"/>
            </a:rPr>
            <a:t>Applying Maslow's hierarchy of needs to elderly care, it is important for ageing people they also reach the peak of the hierarchy</a:t>
          </a:r>
        </a:p>
      </dgm:t>
    </dgm:pt>
    <dgm:pt modelId="{081EE580-DC94-498D-B1EA-C1452597A3A6}" type="parTrans" cxnId="{F4B22D71-9767-4539-BA92-A1E9F2D62A83}">
      <dgm:prSet/>
      <dgm:spPr/>
      <dgm:t>
        <a:bodyPr/>
        <a:lstStyle/>
        <a:p>
          <a:endParaRPr lang="en-US"/>
        </a:p>
      </dgm:t>
    </dgm:pt>
    <dgm:pt modelId="{87DC4AA5-BABE-4838-971C-5FCFDA3646B4}" type="sibTrans" cxnId="{F4B22D71-9767-4539-BA92-A1E9F2D62A83}">
      <dgm:prSet/>
      <dgm:spPr/>
      <dgm:t>
        <a:bodyPr/>
        <a:lstStyle/>
        <a:p>
          <a:endParaRPr lang="en-US"/>
        </a:p>
      </dgm:t>
    </dgm:pt>
    <dgm:pt modelId="{7CB8E38E-BA1F-4DD3-B500-21094B6D8F64}">
      <dgm:prSet custT="1"/>
      <dgm:spPr/>
      <dgm:t>
        <a:bodyPr/>
        <a:lstStyle/>
        <a:p>
          <a:r>
            <a:rPr lang="en-US" sz="1800">
              <a:latin typeface="+mj-lt"/>
            </a:rPr>
            <a:t>experience self-actualization in order to live a more fulfilled life </a:t>
          </a:r>
          <a:endParaRPr lang="en-US" sz="1800" dirty="0">
            <a:latin typeface="+mj-lt"/>
          </a:endParaRPr>
        </a:p>
      </dgm:t>
    </dgm:pt>
    <dgm:pt modelId="{F9E6CCD9-7B93-4E47-9DC3-6D6D78EBA916}" type="parTrans" cxnId="{1E5326C7-E989-422B-BB82-7F6C17A44D7E}">
      <dgm:prSet/>
      <dgm:spPr/>
      <dgm:t>
        <a:bodyPr/>
        <a:lstStyle/>
        <a:p>
          <a:endParaRPr lang="en-US"/>
        </a:p>
      </dgm:t>
    </dgm:pt>
    <dgm:pt modelId="{D71EED94-E5EF-4C71-8E10-A4913CCA38FA}" type="sibTrans" cxnId="{1E5326C7-E989-422B-BB82-7F6C17A44D7E}">
      <dgm:prSet/>
      <dgm:spPr/>
      <dgm:t>
        <a:bodyPr/>
        <a:lstStyle/>
        <a:p>
          <a:endParaRPr lang="en-US"/>
        </a:p>
      </dgm:t>
    </dgm:pt>
    <dgm:pt modelId="{9D312247-61B4-433A-9C87-F7D2A75479FF}">
      <dgm:prSet custT="1"/>
      <dgm:spPr/>
      <dgm:t>
        <a:bodyPr/>
        <a:lstStyle/>
        <a:p>
          <a:r>
            <a:rPr lang="en-US" sz="1800">
              <a:latin typeface="+mj-lt"/>
            </a:rPr>
            <a:t>experience purpose and meaning and not be at the bottom of the hierarchy. </a:t>
          </a:r>
          <a:endParaRPr lang="en-US" sz="1800" dirty="0">
            <a:latin typeface="+mj-lt"/>
          </a:endParaRPr>
        </a:p>
      </dgm:t>
    </dgm:pt>
    <dgm:pt modelId="{C3C4F858-2B0C-43CA-BA76-3ECC8EC59BFE}" type="parTrans" cxnId="{9216EF0C-7BAA-4CF7-8343-B5AC71CEC1ED}">
      <dgm:prSet/>
      <dgm:spPr/>
      <dgm:t>
        <a:bodyPr/>
        <a:lstStyle/>
        <a:p>
          <a:endParaRPr lang="en-US"/>
        </a:p>
      </dgm:t>
    </dgm:pt>
    <dgm:pt modelId="{F1CD007B-7215-456D-82EE-ABA07B6DC8B9}" type="sibTrans" cxnId="{9216EF0C-7BAA-4CF7-8343-B5AC71CEC1ED}">
      <dgm:prSet/>
      <dgm:spPr/>
      <dgm:t>
        <a:bodyPr/>
        <a:lstStyle/>
        <a:p>
          <a:endParaRPr lang="en-US"/>
        </a:p>
      </dgm:t>
    </dgm:pt>
    <dgm:pt modelId="{A9129621-5A20-B64D-9DA2-F419CAC8FECB}" type="pres">
      <dgm:prSet presAssocID="{EB146DE9-84DA-443F-8B0B-5E62C1CBD62A}" presName="vert0" presStyleCnt="0">
        <dgm:presLayoutVars>
          <dgm:dir/>
          <dgm:animOne val="branch"/>
          <dgm:animLvl val="lvl"/>
        </dgm:presLayoutVars>
      </dgm:prSet>
      <dgm:spPr/>
    </dgm:pt>
    <dgm:pt modelId="{3B4D2560-1D89-124A-AE74-B794CCDAF8DA}" type="pres">
      <dgm:prSet presAssocID="{3F49A129-4D60-40CD-A2DC-6DD0DE3A630C}" presName="thickLine" presStyleLbl="alignNode1" presStyleIdx="0" presStyleCnt="6"/>
      <dgm:spPr/>
    </dgm:pt>
    <dgm:pt modelId="{BF28DFC0-4375-BA47-B6DC-217FA3FD32DB}" type="pres">
      <dgm:prSet presAssocID="{3F49A129-4D60-40CD-A2DC-6DD0DE3A630C}" presName="horz1" presStyleCnt="0"/>
      <dgm:spPr/>
    </dgm:pt>
    <dgm:pt modelId="{CF450722-D160-D549-9FED-AFB11F7D1A2A}" type="pres">
      <dgm:prSet presAssocID="{3F49A129-4D60-40CD-A2DC-6DD0DE3A630C}" presName="tx1" presStyleLbl="revTx" presStyleIdx="0" presStyleCnt="6"/>
      <dgm:spPr/>
    </dgm:pt>
    <dgm:pt modelId="{BEA53A94-A1E8-3147-8CE3-A7EB54C4D405}" type="pres">
      <dgm:prSet presAssocID="{3F49A129-4D60-40CD-A2DC-6DD0DE3A630C}" presName="vert1" presStyleCnt="0"/>
      <dgm:spPr/>
    </dgm:pt>
    <dgm:pt modelId="{19C1CBFE-04D1-BA48-A6D3-4E7B77A0F257}" type="pres">
      <dgm:prSet presAssocID="{1D5DCCAD-CBDF-419F-8EA2-41968890D679}" presName="thickLine" presStyleLbl="alignNode1" presStyleIdx="1" presStyleCnt="6"/>
      <dgm:spPr/>
    </dgm:pt>
    <dgm:pt modelId="{084DBE65-1018-6A4A-B6DD-AA760B29FB94}" type="pres">
      <dgm:prSet presAssocID="{1D5DCCAD-CBDF-419F-8EA2-41968890D679}" presName="horz1" presStyleCnt="0"/>
      <dgm:spPr/>
    </dgm:pt>
    <dgm:pt modelId="{C344CB2A-4945-6A43-8BE2-4B347E596DD0}" type="pres">
      <dgm:prSet presAssocID="{1D5DCCAD-CBDF-419F-8EA2-41968890D679}" presName="tx1" presStyleLbl="revTx" presStyleIdx="1" presStyleCnt="6"/>
      <dgm:spPr/>
    </dgm:pt>
    <dgm:pt modelId="{752B7DE5-FF19-6C4D-90BA-ED89BE6BB5FB}" type="pres">
      <dgm:prSet presAssocID="{1D5DCCAD-CBDF-419F-8EA2-41968890D679}" presName="vert1" presStyleCnt="0"/>
      <dgm:spPr/>
    </dgm:pt>
    <dgm:pt modelId="{7E38AE11-504F-4248-B63E-691C283B5E1E}" type="pres">
      <dgm:prSet presAssocID="{51D21B5F-B7FE-412E-8DF1-6BA16F032D83}" presName="thickLine" presStyleLbl="alignNode1" presStyleIdx="2" presStyleCnt="6"/>
      <dgm:spPr/>
    </dgm:pt>
    <dgm:pt modelId="{5F6823C6-7369-6944-9421-7CA0E5932D06}" type="pres">
      <dgm:prSet presAssocID="{51D21B5F-B7FE-412E-8DF1-6BA16F032D83}" presName="horz1" presStyleCnt="0"/>
      <dgm:spPr/>
    </dgm:pt>
    <dgm:pt modelId="{BBC19AB4-E366-534F-93C9-9C4A3C1871DF}" type="pres">
      <dgm:prSet presAssocID="{51D21B5F-B7FE-412E-8DF1-6BA16F032D83}" presName="tx1" presStyleLbl="revTx" presStyleIdx="2" presStyleCnt="6"/>
      <dgm:spPr/>
    </dgm:pt>
    <dgm:pt modelId="{8C32D866-F510-4C4C-9216-EC27E5E06961}" type="pres">
      <dgm:prSet presAssocID="{51D21B5F-B7FE-412E-8DF1-6BA16F032D83}" presName="vert1" presStyleCnt="0"/>
      <dgm:spPr/>
    </dgm:pt>
    <dgm:pt modelId="{7B53C49F-8FC8-DE43-A9DD-F6298C01A7FF}" type="pres">
      <dgm:prSet presAssocID="{AE3CF942-D29E-4EC2-A8C3-846F52D75C99}" presName="thickLine" presStyleLbl="alignNode1" presStyleIdx="3" presStyleCnt="6"/>
      <dgm:spPr/>
    </dgm:pt>
    <dgm:pt modelId="{867D914B-05EA-0D47-BC46-4E6285E2226D}" type="pres">
      <dgm:prSet presAssocID="{AE3CF942-D29E-4EC2-A8C3-846F52D75C99}" presName="horz1" presStyleCnt="0"/>
      <dgm:spPr/>
    </dgm:pt>
    <dgm:pt modelId="{B65674F2-923F-F141-B284-8BF6AA59485E}" type="pres">
      <dgm:prSet presAssocID="{AE3CF942-D29E-4EC2-A8C3-846F52D75C99}" presName="tx1" presStyleLbl="revTx" presStyleIdx="3" presStyleCnt="6"/>
      <dgm:spPr/>
    </dgm:pt>
    <dgm:pt modelId="{FA541EF2-28C9-E144-9EF9-3B17CC14F88C}" type="pres">
      <dgm:prSet presAssocID="{AE3CF942-D29E-4EC2-A8C3-846F52D75C99}" presName="vert1" presStyleCnt="0"/>
      <dgm:spPr/>
    </dgm:pt>
    <dgm:pt modelId="{237AE3B0-F979-3D47-9BAB-6C5CFCB1F81F}" type="pres">
      <dgm:prSet presAssocID="{7CB8E38E-BA1F-4DD3-B500-21094B6D8F64}" presName="thickLine" presStyleLbl="alignNode1" presStyleIdx="4" presStyleCnt="6"/>
      <dgm:spPr/>
    </dgm:pt>
    <dgm:pt modelId="{1E742269-CB7C-7345-872D-9294162E5734}" type="pres">
      <dgm:prSet presAssocID="{7CB8E38E-BA1F-4DD3-B500-21094B6D8F64}" presName="horz1" presStyleCnt="0"/>
      <dgm:spPr/>
    </dgm:pt>
    <dgm:pt modelId="{C177F741-8D70-B344-B452-B57F92B2875F}" type="pres">
      <dgm:prSet presAssocID="{7CB8E38E-BA1F-4DD3-B500-21094B6D8F64}" presName="tx1" presStyleLbl="revTx" presStyleIdx="4" presStyleCnt="6"/>
      <dgm:spPr/>
    </dgm:pt>
    <dgm:pt modelId="{7B9B85A8-6057-F749-915C-21D8F0811F04}" type="pres">
      <dgm:prSet presAssocID="{7CB8E38E-BA1F-4DD3-B500-21094B6D8F64}" presName="vert1" presStyleCnt="0"/>
      <dgm:spPr/>
    </dgm:pt>
    <dgm:pt modelId="{FAF066CC-96D7-7B4B-B995-AF19DB4C87E0}" type="pres">
      <dgm:prSet presAssocID="{9D312247-61B4-433A-9C87-F7D2A75479FF}" presName="thickLine" presStyleLbl="alignNode1" presStyleIdx="5" presStyleCnt="6"/>
      <dgm:spPr/>
    </dgm:pt>
    <dgm:pt modelId="{16DCFD51-FDFA-D845-A219-8565C3AC22D9}" type="pres">
      <dgm:prSet presAssocID="{9D312247-61B4-433A-9C87-F7D2A75479FF}" presName="horz1" presStyleCnt="0"/>
      <dgm:spPr/>
    </dgm:pt>
    <dgm:pt modelId="{95F07FDE-A695-E44E-937B-0095CF45CD73}" type="pres">
      <dgm:prSet presAssocID="{9D312247-61B4-433A-9C87-F7D2A75479FF}" presName="tx1" presStyleLbl="revTx" presStyleIdx="5" presStyleCnt="6" custScaleY="148572"/>
      <dgm:spPr/>
    </dgm:pt>
    <dgm:pt modelId="{D5932DC1-C7DE-8F40-849B-2A766BA77437}" type="pres">
      <dgm:prSet presAssocID="{9D312247-61B4-433A-9C87-F7D2A75479FF}" presName="vert1" presStyleCnt="0"/>
      <dgm:spPr/>
    </dgm:pt>
  </dgm:ptLst>
  <dgm:cxnLst>
    <dgm:cxn modelId="{00198909-BA37-E648-985C-4D89FB733A37}" type="presOf" srcId="{51D21B5F-B7FE-412E-8DF1-6BA16F032D83}" destId="{BBC19AB4-E366-534F-93C9-9C4A3C1871DF}" srcOrd="0" destOrd="0" presId="urn:microsoft.com/office/officeart/2008/layout/LinedList"/>
    <dgm:cxn modelId="{9216EF0C-7BAA-4CF7-8343-B5AC71CEC1ED}" srcId="{EB146DE9-84DA-443F-8B0B-5E62C1CBD62A}" destId="{9D312247-61B4-433A-9C87-F7D2A75479FF}" srcOrd="5" destOrd="0" parTransId="{C3C4F858-2B0C-43CA-BA76-3ECC8EC59BFE}" sibTransId="{F1CD007B-7215-456D-82EE-ABA07B6DC8B9}"/>
    <dgm:cxn modelId="{3B731613-26DB-5D44-B139-D63F5B65EB1D}" type="presOf" srcId="{3F49A129-4D60-40CD-A2DC-6DD0DE3A630C}" destId="{CF450722-D160-D549-9FED-AFB11F7D1A2A}" srcOrd="0" destOrd="0" presId="urn:microsoft.com/office/officeart/2008/layout/LinedList"/>
    <dgm:cxn modelId="{937DD41A-8E98-084A-A23F-BA1B276C918A}" type="presOf" srcId="{EB146DE9-84DA-443F-8B0B-5E62C1CBD62A}" destId="{A9129621-5A20-B64D-9DA2-F419CAC8FECB}" srcOrd="0" destOrd="0" presId="urn:microsoft.com/office/officeart/2008/layout/LinedList"/>
    <dgm:cxn modelId="{33841822-A07F-4EBA-830F-E80F68189B15}" srcId="{EB146DE9-84DA-443F-8B0B-5E62C1CBD62A}" destId="{51D21B5F-B7FE-412E-8DF1-6BA16F032D83}" srcOrd="2" destOrd="0" parTransId="{386221F0-F93B-49BD-8056-3D82EE5D2E99}" sibTransId="{91B11523-6F13-43DC-9947-10669A01BD58}"/>
    <dgm:cxn modelId="{A9918B2D-E7FA-A542-8FD5-0DBC2B918557}" type="presOf" srcId="{7CB8E38E-BA1F-4DD3-B500-21094B6D8F64}" destId="{C177F741-8D70-B344-B452-B57F92B2875F}" srcOrd="0" destOrd="0" presId="urn:microsoft.com/office/officeart/2008/layout/LinedList"/>
    <dgm:cxn modelId="{A50AB169-D3A9-904C-B3D5-951B5EF68ADA}" type="presOf" srcId="{1D5DCCAD-CBDF-419F-8EA2-41968890D679}" destId="{C344CB2A-4945-6A43-8BE2-4B347E596DD0}" srcOrd="0" destOrd="0" presId="urn:microsoft.com/office/officeart/2008/layout/LinedList"/>
    <dgm:cxn modelId="{F4B22D71-9767-4539-BA92-A1E9F2D62A83}" srcId="{EB146DE9-84DA-443F-8B0B-5E62C1CBD62A}" destId="{AE3CF942-D29E-4EC2-A8C3-846F52D75C99}" srcOrd="3" destOrd="0" parTransId="{081EE580-DC94-498D-B1EA-C1452597A3A6}" sibTransId="{87DC4AA5-BABE-4838-971C-5FCFDA3646B4}"/>
    <dgm:cxn modelId="{A6B6609D-7258-6E44-8740-0DEB475511D5}" type="presOf" srcId="{AE3CF942-D29E-4EC2-A8C3-846F52D75C99}" destId="{B65674F2-923F-F141-B284-8BF6AA59485E}" srcOrd="0" destOrd="0" presId="urn:microsoft.com/office/officeart/2008/layout/LinedList"/>
    <dgm:cxn modelId="{3AD47BA4-4F6E-4167-8E62-CB5B76C87AA3}" srcId="{EB146DE9-84DA-443F-8B0B-5E62C1CBD62A}" destId="{1D5DCCAD-CBDF-419F-8EA2-41968890D679}" srcOrd="1" destOrd="0" parTransId="{8F5C5A1D-545C-4E86-B124-DCCC1D2E04A0}" sibTransId="{1CCDB618-FC13-4B10-AEA7-009C7E6D7540}"/>
    <dgm:cxn modelId="{1E5326C7-E989-422B-BB82-7F6C17A44D7E}" srcId="{EB146DE9-84DA-443F-8B0B-5E62C1CBD62A}" destId="{7CB8E38E-BA1F-4DD3-B500-21094B6D8F64}" srcOrd="4" destOrd="0" parTransId="{F9E6CCD9-7B93-4E47-9DC3-6D6D78EBA916}" sibTransId="{D71EED94-E5EF-4C71-8E10-A4913CCA38FA}"/>
    <dgm:cxn modelId="{9175D5CE-9B7D-4878-BB67-701395E637E5}" srcId="{EB146DE9-84DA-443F-8B0B-5E62C1CBD62A}" destId="{3F49A129-4D60-40CD-A2DC-6DD0DE3A630C}" srcOrd="0" destOrd="0" parTransId="{C40EEDBF-842E-4B8B-84BA-90CB3727678B}" sibTransId="{D1515EC5-CD48-4F41-B94D-4B8E1FDAA4D1}"/>
    <dgm:cxn modelId="{4206DBCE-63DF-B44E-9FE0-1CE3FF3B1E44}" type="presOf" srcId="{9D312247-61B4-433A-9C87-F7D2A75479FF}" destId="{95F07FDE-A695-E44E-937B-0095CF45CD73}" srcOrd="0" destOrd="0" presId="urn:microsoft.com/office/officeart/2008/layout/LinedList"/>
    <dgm:cxn modelId="{B1C748EF-1D43-D649-AD93-FFB2E3804835}" type="presParOf" srcId="{A9129621-5A20-B64D-9DA2-F419CAC8FECB}" destId="{3B4D2560-1D89-124A-AE74-B794CCDAF8DA}" srcOrd="0" destOrd="0" presId="urn:microsoft.com/office/officeart/2008/layout/LinedList"/>
    <dgm:cxn modelId="{2C6C0282-0840-AD4D-A0A1-F716D092F9E2}" type="presParOf" srcId="{A9129621-5A20-B64D-9DA2-F419CAC8FECB}" destId="{BF28DFC0-4375-BA47-B6DC-217FA3FD32DB}" srcOrd="1" destOrd="0" presId="urn:microsoft.com/office/officeart/2008/layout/LinedList"/>
    <dgm:cxn modelId="{37A8C418-0AFB-9A43-A03B-450EECAD0A09}" type="presParOf" srcId="{BF28DFC0-4375-BA47-B6DC-217FA3FD32DB}" destId="{CF450722-D160-D549-9FED-AFB11F7D1A2A}" srcOrd="0" destOrd="0" presId="urn:microsoft.com/office/officeart/2008/layout/LinedList"/>
    <dgm:cxn modelId="{331A840D-AD41-504D-8A4D-D374FC19E66E}" type="presParOf" srcId="{BF28DFC0-4375-BA47-B6DC-217FA3FD32DB}" destId="{BEA53A94-A1E8-3147-8CE3-A7EB54C4D405}" srcOrd="1" destOrd="0" presId="urn:microsoft.com/office/officeart/2008/layout/LinedList"/>
    <dgm:cxn modelId="{DC2D2751-B495-2C47-95C3-F1512DE8C6C2}" type="presParOf" srcId="{A9129621-5A20-B64D-9DA2-F419CAC8FECB}" destId="{19C1CBFE-04D1-BA48-A6D3-4E7B77A0F257}" srcOrd="2" destOrd="0" presId="urn:microsoft.com/office/officeart/2008/layout/LinedList"/>
    <dgm:cxn modelId="{A88EB671-3612-804D-8EF7-89A5BCE9AF9E}" type="presParOf" srcId="{A9129621-5A20-B64D-9DA2-F419CAC8FECB}" destId="{084DBE65-1018-6A4A-B6DD-AA760B29FB94}" srcOrd="3" destOrd="0" presId="urn:microsoft.com/office/officeart/2008/layout/LinedList"/>
    <dgm:cxn modelId="{5141D93E-C911-4D49-8E4D-C8E064C3FC57}" type="presParOf" srcId="{084DBE65-1018-6A4A-B6DD-AA760B29FB94}" destId="{C344CB2A-4945-6A43-8BE2-4B347E596DD0}" srcOrd="0" destOrd="0" presId="urn:microsoft.com/office/officeart/2008/layout/LinedList"/>
    <dgm:cxn modelId="{7602A914-5876-E743-8E09-2B8D8AB28897}" type="presParOf" srcId="{084DBE65-1018-6A4A-B6DD-AA760B29FB94}" destId="{752B7DE5-FF19-6C4D-90BA-ED89BE6BB5FB}" srcOrd="1" destOrd="0" presId="urn:microsoft.com/office/officeart/2008/layout/LinedList"/>
    <dgm:cxn modelId="{51A24441-6EEA-9B4D-9B79-A6A1D8E67A0A}" type="presParOf" srcId="{A9129621-5A20-B64D-9DA2-F419CAC8FECB}" destId="{7E38AE11-504F-4248-B63E-691C283B5E1E}" srcOrd="4" destOrd="0" presId="urn:microsoft.com/office/officeart/2008/layout/LinedList"/>
    <dgm:cxn modelId="{7913BDA5-5D69-D44C-9F58-2FFC7F1FB252}" type="presParOf" srcId="{A9129621-5A20-B64D-9DA2-F419CAC8FECB}" destId="{5F6823C6-7369-6944-9421-7CA0E5932D06}" srcOrd="5" destOrd="0" presId="urn:microsoft.com/office/officeart/2008/layout/LinedList"/>
    <dgm:cxn modelId="{B33A23F2-0DD3-8442-9E7D-7EB5389FC8F1}" type="presParOf" srcId="{5F6823C6-7369-6944-9421-7CA0E5932D06}" destId="{BBC19AB4-E366-534F-93C9-9C4A3C1871DF}" srcOrd="0" destOrd="0" presId="urn:microsoft.com/office/officeart/2008/layout/LinedList"/>
    <dgm:cxn modelId="{9F64064A-CB60-8E40-8B82-23170FF2D504}" type="presParOf" srcId="{5F6823C6-7369-6944-9421-7CA0E5932D06}" destId="{8C32D866-F510-4C4C-9216-EC27E5E06961}" srcOrd="1" destOrd="0" presId="urn:microsoft.com/office/officeart/2008/layout/LinedList"/>
    <dgm:cxn modelId="{E5603C6D-DEC9-7047-9374-E39FFC3448EE}" type="presParOf" srcId="{A9129621-5A20-B64D-9DA2-F419CAC8FECB}" destId="{7B53C49F-8FC8-DE43-A9DD-F6298C01A7FF}" srcOrd="6" destOrd="0" presId="urn:microsoft.com/office/officeart/2008/layout/LinedList"/>
    <dgm:cxn modelId="{96665691-EC94-2B46-BD91-C045ED4AC08B}" type="presParOf" srcId="{A9129621-5A20-B64D-9DA2-F419CAC8FECB}" destId="{867D914B-05EA-0D47-BC46-4E6285E2226D}" srcOrd="7" destOrd="0" presId="urn:microsoft.com/office/officeart/2008/layout/LinedList"/>
    <dgm:cxn modelId="{09D2ED63-5572-B543-A19B-FE1FEE232102}" type="presParOf" srcId="{867D914B-05EA-0D47-BC46-4E6285E2226D}" destId="{B65674F2-923F-F141-B284-8BF6AA59485E}" srcOrd="0" destOrd="0" presId="urn:microsoft.com/office/officeart/2008/layout/LinedList"/>
    <dgm:cxn modelId="{26E832A8-F0D9-E541-A0BD-A379CAD840D1}" type="presParOf" srcId="{867D914B-05EA-0D47-BC46-4E6285E2226D}" destId="{FA541EF2-28C9-E144-9EF9-3B17CC14F88C}" srcOrd="1" destOrd="0" presId="urn:microsoft.com/office/officeart/2008/layout/LinedList"/>
    <dgm:cxn modelId="{C6026AC2-2879-0B46-B778-DB394BF414DE}" type="presParOf" srcId="{A9129621-5A20-B64D-9DA2-F419CAC8FECB}" destId="{237AE3B0-F979-3D47-9BAB-6C5CFCB1F81F}" srcOrd="8" destOrd="0" presId="urn:microsoft.com/office/officeart/2008/layout/LinedList"/>
    <dgm:cxn modelId="{97F6C299-47B9-964D-BB77-28E51B592C5C}" type="presParOf" srcId="{A9129621-5A20-B64D-9DA2-F419CAC8FECB}" destId="{1E742269-CB7C-7345-872D-9294162E5734}" srcOrd="9" destOrd="0" presId="urn:microsoft.com/office/officeart/2008/layout/LinedList"/>
    <dgm:cxn modelId="{0624891D-297F-804A-8019-25111BF1D836}" type="presParOf" srcId="{1E742269-CB7C-7345-872D-9294162E5734}" destId="{C177F741-8D70-B344-B452-B57F92B2875F}" srcOrd="0" destOrd="0" presId="urn:microsoft.com/office/officeart/2008/layout/LinedList"/>
    <dgm:cxn modelId="{3FF2C852-DAB1-8E4B-9789-3605787123D7}" type="presParOf" srcId="{1E742269-CB7C-7345-872D-9294162E5734}" destId="{7B9B85A8-6057-F749-915C-21D8F0811F04}" srcOrd="1" destOrd="0" presId="urn:microsoft.com/office/officeart/2008/layout/LinedList"/>
    <dgm:cxn modelId="{B48E3216-780D-2948-ACB6-3A182EF68E69}" type="presParOf" srcId="{A9129621-5A20-B64D-9DA2-F419CAC8FECB}" destId="{FAF066CC-96D7-7B4B-B995-AF19DB4C87E0}" srcOrd="10" destOrd="0" presId="urn:microsoft.com/office/officeart/2008/layout/LinedList"/>
    <dgm:cxn modelId="{1BB36C22-A44A-A446-B256-7C9151AE7985}" type="presParOf" srcId="{A9129621-5A20-B64D-9DA2-F419CAC8FECB}" destId="{16DCFD51-FDFA-D845-A219-8565C3AC22D9}" srcOrd="11" destOrd="0" presId="urn:microsoft.com/office/officeart/2008/layout/LinedList"/>
    <dgm:cxn modelId="{DA82E0B8-2A67-9F4E-B2EC-979F114656D8}" type="presParOf" srcId="{16DCFD51-FDFA-D845-A219-8565C3AC22D9}" destId="{95F07FDE-A695-E44E-937B-0095CF45CD73}" srcOrd="0" destOrd="0" presId="urn:microsoft.com/office/officeart/2008/layout/LinedList"/>
    <dgm:cxn modelId="{30C7D932-B2AF-2B45-8AE4-3EE93320B346}" type="presParOf" srcId="{16DCFD51-FDFA-D845-A219-8565C3AC22D9}" destId="{D5932DC1-C7DE-8F40-849B-2A766BA77437}"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6C5FD-0ED5-FE47-8513-7E24343284DA}">
      <dsp:nvSpPr>
        <dsp:cNvPr id="0" name=""/>
        <dsp:cNvSpPr/>
      </dsp:nvSpPr>
      <dsp:spPr>
        <a:xfrm>
          <a:off x="825" y="1027831"/>
          <a:ext cx="3219570" cy="1931742"/>
        </a:xfrm>
        <a:prstGeom prst="rect">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mj-lt"/>
            </a:rPr>
            <a:t>End of life care is providing care and support for those reaching the final months or years of life (NHS, 2018) </a:t>
          </a:r>
        </a:p>
      </dsp:txBody>
      <dsp:txXfrm>
        <a:off x="825" y="1027831"/>
        <a:ext cx="3219570" cy="1931742"/>
      </dsp:txXfrm>
    </dsp:sp>
    <dsp:sp modelId="{8CF0F81B-EF9D-8F4F-A48E-B1882E35F10C}">
      <dsp:nvSpPr>
        <dsp:cNvPr id="0" name=""/>
        <dsp:cNvSpPr/>
      </dsp:nvSpPr>
      <dsp:spPr>
        <a:xfrm>
          <a:off x="3542353" y="1027831"/>
          <a:ext cx="3219570" cy="1931742"/>
        </a:xfrm>
        <a:prstGeom prst="rect">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mj-lt"/>
            </a:rPr>
            <a:t>End of life care can be provided dependent upon a patient's choice or circumstances (NHS, 2018). </a:t>
          </a:r>
        </a:p>
      </dsp:txBody>
      <dsp:txXfrm>
        <a:off x="3542353" y="1027831"/>
        <a:ext cx="3219570" cy="1931742"/>
      </dsp:txXfrm>
    </dsp:sp>
    <dsp:sp modelId="{FF10C89F-403E-1048-A8A6-729B4587A5F5}">
      <dsp:nvSpPr>
        <dsp:cNvPr id="0" name=""/>
        <dsp:cNvSpPr/>
      </dsp:nvSpPr>
      <dsp:spPr>
        <a:xfrm>
          <a:off x="1771589" y="3281531"/>
          <a:ext cx="3219570" cy="1366514"/>
        </a:xfrm>
        <a:prstGeom prst="rect">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End of life care can involve help to manage day to day tasks, physical symptoms, offer emotional support, will writing and funeral planning (</a:t>
          </a:r>
          <a:r>
            <a:rPr lang="en-US" sz="1600" kern="1200" dirty="0">
              <a:solidFill>
                <a:schemeClr val="bg1"/>
              </a:solidFill>
            </a:rPr>
            <a:t>Marie Curie, no date</a:t>
          </a:r>
          <a:r>
            <a:rPr lang="en-US" sz="1600" kern="1200" dirty="0"/>
            <a:t>)</a:t>
          </a:r>
        </a:p>
      </dsp:txBody>
      <dsp:txXfrm>
        <a:off x="1771589" y="3281531"/>
        <a:ext cx="3219570" cy="1366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E72F33-7FF5-A64D-9C90-191FDE5B6D7A}">
      <dsp:nvSpPr>
        <dsp:cNvPr id="0" name=""/>
        <dsp:cNvSpPr/>
      </dsp:nvSpPr>
      <dsp:spPr>
        <a:xfrm>
          <a:off x="0" y="1910136"/>
          <a:ext cx="3114155" cy="197748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C5A4D3-3E4A-B54B-A891-DFB948AD3D02}">
      <dsp:nvSpPr>
        <dsp:cNvPr id="0" name=""/>
        <dsp:cNvSpPr/>
      </dsp:nvSpPr>
      <dsp:spPr>
        <a:xfrm>
          <a:off x="346017" y="2238853"/>
          <a:ext cx="3114155" cy="197748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you may receive end of life care which is a type of palliative care. It is an essential component of an integrated, people-centred healthcare system </a:t>
          </a:r>
        </a:p>
      </dsp:txBody>
      <dsp:txXfrm>
        <a:off x="403936" y="2296772"/>
        <a:ext cx="2998317" cy="1861650"/>
      </dsp:txXfrm>
    </dsp:sp>
    <dsp:sp modelId="{7DD6F343-50F6-DD4A-99A4-5F0C3EB96DE1}">
      <dsp:nvSpPr>
        <dsp:cNvPr id="0" name=""/>
        <dsp:cNvSpPr/>
      </dsp:nvSpPr>
      <dsp:spPr>
        <a:xfrm>
          <a:off x="3806190" y="1910136"/>
          <a:ext cx="3114155" cy="197748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60878C-FBF8-2142-B619-D6C34D483A9A}">
      <dsp:nvSpPr>
        <dsp:cNvPr id="0" name=""/>
        <dsp:cNvSpPr/>
      </dsp:nvSpPr>
      <dsp:spPr>
        <a:xfrm>
          <a:off x="4152207" y="2238853"/>
          <a:ext cx="3114155" cy="197748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 A holistic approach towards managing pain and incurable illnesses, (World Health Organization, 2021).</a:t>
          </a:r>
        </a:p>
      </dsp:txBody>
      <dsp:txXfrm>
        <a:off x="4210126" y="2296772"/>
        <a:ext cx="2998317" cy="1861650"/>
      </dsp:txXfrm>
    </dsp:sp>
    <dsp:sp modelId="{99CB9999-9841-ED46-91B1-90AF1690D2C4}">
      <dsp:nvSpPr>
        <dsp:cNvPr id="0" name=""/>
        <dsp:cNvSpPr/>
      </dsp:nvSpPr>
      <dsp:spPr>
        <a:xfrm>
          <a:off x="7612380" y="1910136"/>
          <a:ext cx="3114155" cy="197748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D5C91B-C30F-F740-8C08-7566886ADC49}">
      <dsp:nvSpPr>
        <dsp:cNvPr id="0" name=""/>
        <dsp:cNvSpPr/>
      </dsp:nvSpPr>
      <dsp:spPr>
        <a:xfrm>
          <a:off x="7958397" y="2238853"/>
          <a:ext cx="3114155" cy="197748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Palliative care provides a system where it aids patients to live as actively as possible until death (World Health Organization, 2020).</a:t>
          </a:r>
        </a:p>
      </dsp:txBody>
      <dsp:txXfrm>
        <a:off x="8016316" y="2296772"/>
        <a:ext cx="2998317" cy="18616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2B2A0-A446-9542-9BEF-7C009B746DA0}">
      <dsp:nvSpPr>
        <dsp:cNvPr id="0" name=""/>
        <dsp:cNvSpPr/>
      </dsp:nvSpPr>
      <dsp:spPr>
        <a:xfrm>
          <a:off x="238000" y="992"/>
          <a:ext cx="4193827" cy="266308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226D98-A111-F64D-A485-B428C6F3F146}">
      <dsp:nvSpPr>
        <dsp:cNvPr id="0" name=""/>
        <dsp:cNvSpPr/>
      </dsp:nvSpPr>
      <dsp:spPr>
        <a:xfrm>
          <a:off x="703981" y="443674"/>
          <a:ext cx="4193827" cy="266308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a:latin typeface="+mj-lt"/>
            </a:rPr>
            <a:t>Many people who have a chronic, life-threatening illness either do not receive any palliative care treatments or do so only when their sickness is at its most advanced stage (Hawley, 2017).</a:t>
          </a:r>
        </a:p>
      </dsp:txBody>
      <dsp:txXfrm>
        <a:off x="781980" y="521673"/>
        <a:ext cx="4037829" cy="2507082"/>
      </dsp:txXfrm>
    </dsp:sp>
    <dsp:sp modelId="{C8BD47B9-CFC3-E342-9A65-F6B609F58716}">
      <dsp:nvSpPr>
        <dsp:cNvPr id="0" name=""/>
        <dsp:cNvSpPr/>
      </dsp:nvSpPr>
      <dsp:spPr>
        <a:xfrm>
          <a:off x="5363790" y="992"/>
          <a:ext cx="4193827" cy="266308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20A6D1-3382-A44B-91D2-812ED95A7FC4}">
      <dsp:nvSpPr>
        <dsp:cNvPr id="0" name=""/>
        <dsp:cNvSpPr/>
      </dsp:nvSpPr>
      <dsp:spPr>
        <a:xfrm>
          <a:off x="5829771" y="443674"/>
          <a:ext cx="4193827" cy="266308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a:latin typeface="+mj-lt"/>
            </a:rPr>
            <a:t>Numerous research from various nations demonstrate how palliative care treatments can enhance patient outcomes such as symptom management and better quality of life (CHPCA, 2015).</a:t>
          </a:r>
        </a:p>
      </dsp:txBody>
      <dsp:txXfrm>
        <a:off x="5907770" y="521673"/>
        <a:ext cx="4037829" cy="2507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5DC943-639D-7A4D-B256-5423F45DB25B}">
      <dsp:nvSpPr>
        <dsp:cNvPr id="0" name=""/>
        <dsp:cNvSpPr/>
      </dsp:nvSpPr>
      <dsp:spPr>
        <a:xfrm>
          <a:off x="4993" y="118701"/>
          <a:ext cx="3230200" cy="267603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195B2C-ABE5-AC41-917C-5922C19661D4}">
      <dsp:nvSpPr>
        <dsp:cNvPr id="0" name=""/>
        <dsp:cNvSpPr/>
      </dsp:nvSpPr>
      <dsp:spPr>
        <a:xfrm>
          <a:off x="259170" y="360170"/>
          <a:ext cx="3230200" cy="267603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kern="1200" dirty="0">
              <a:latin typeface="+mj-lt"/>
            </a:rPr>
            <a:t>The need for equality in end-of-life care is vital for all backgrounds and all ages. These are the fundamental aspects which every dying person is entitled to receive and their loved ones regardless of their background (NHS England, no date</a:t>
          </a:r>
          <a:r>
            <a:rPr lang="en-US" sz="1600" b="1" kern="1200" dirty="0">
              <a:latin typeface="+mj-lt"/>
            </a:rPr>
            <a:t>)</a:t>
          </a:r>
          <a:endParaRPr lang="en-US" sz="1600" kern="1200" dirty="0">
            <a:latin typeface="+mj-lt"/>
          </a:endParaRPr>
        </a:p>
      </dsp:txBody>
      <dsp:txXfrm>
        <a:off x="337548" y="438548"/>
        <a:ext cx="3073444" cy="2519281"/>
      </dsp:txXfrm>
    </dsp:sp>
    <dsp:sp modelId="{F459161D-1D1C-264E-ADAB-D80F94D730F7}">
      <dsp:nvSpPr>
        <dsp:cNvPr id="0" name=""/>
        <dsp:cNvSpPr/>
      </dsp:nvSpPr>
      <dsp:spPr>
        <a:xfrm>
          <a:off x="3743548" y="210420"/>
          <a:ext cx="3126571" cy="2690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3138E1-65A8-F940-89B9-54524613C4F6}">
      <dsp:nvSpPr>
        <dsp:cNvPr id="0" name=""/>
        <dsp:cNvSpPr/>
      </dsp:nvSpPr>
      <dsp:spPr>
        <a:xfrm>
          <a:off x="3997725" y="451888"/>
          <a:ext cx="3126571" cy="269028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0" kern="1200" dirty="0">
              <a:latin typeface="+mj-lt"/>
            </a:rPr>
            <a:t>Surveys carried out have indicated end of life care services are both under utilized and not readily available, </a:t>
          </a:r>
        </a:p>
        <a:p>
          <a:pPr marL="0" lvl="0" indent="0" algn="ctr" defTabSz="711200">
            <a:lnSpc>
              <a:spcPct val="90000"/>
            </a:lnSpc>
            <a:spcBef>
              <a:spcPct val="0"/>
            </a:spcBef>
            <a:spcAft>
              <a:spcPct val="35000"/>
            </a:spcAft>
            <a:buNone/>
          </a:pPr>
          <a:r>
            <a:rPr lang="en-US" sz="1600" b="0" kern="1200" dirty="0">
              <a:latin typeface="+mj-lt"/>
            </a:rPr>
            <a:t>The UK is one of 80 countries which is the best place for end-of-life care. </a:t>
          </a:r>
        </a:p>
        <a:p>
          <a:pPr marL="0" lvl="0" indent="0" algn="ctr" defTabSz="711200">
            <a:lnSpc>
              <a:spcPct val="90000"/>
            </a:lnSpc>
            <a:spcBef>
              <a:spcPct val="0"/>
            </a:spcBef>
            <a:spcAft>
              <a:spcPct val="35000"/>
            </a:spcAft>
            <a:buNone/>
          </a:pPr>
          <a:r>
            <a:rPr lang="en-US" sz="1600" b="0" kern="1200" dirty="0">
              <a:latin typeface="+mj-lt"/>
            </a:rPr>
            <a:t>This is a result of the availability of skilled palliative care professionals, (Guardian, 2015)</a:t>
          </a:r>
        </a:p>
      </dsp:txBody>
      <dsp:txXfrm>
        <a:off x="4076521" y="530684"/>
        <a:ext cx="2968979" cy="2532695"/>
      </dsp:txXfrm>
    </dsp:sp>
    <dsp:sp modelId="{0E8AD80C-9770-1042-AFC8-C9AEB06A7E4F}">
      <dsp:nvSpPr>
        <dsp:cNvPr id="0" name=""/>
        <dsp:cNvSpPr/>
      </dsp:nvSpPr>
      <dsp:spPr>
        <a:xfrm>
          <a:off x="7378474" y="210420"/>
          <a:ext cx="2921283" cy="2690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900EA0-5734-394F-8792-C6DA29CF9AFC}">
      <dsp:nvSpPr>
        <dsp:cNvPr id="0" name=""/>
        <dsp:cNvSpPr/>
      </dsp:nvSpPr>
      <dsp:spPr>
        <a:xfrm>
          <a:off x="7632652" y="451888"/>
          <a:ext cx="2921283" cy="269028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kern="1200" dirty="0">
              <a:latin typeface="+mj-lt"/>
            </a:rPr>
            <a:t>In a time when the value of palliative end of life care has been amply demonstrated, the percentage is still not 100% as evidenced by statistics, patients did not make the most of the services provided (Johnston et al., 2008</a:t>
          </a:r>
          <a:r>
            <a:rPr lang="en-US" sz="1800" b="1" kern="1200" dirty="0"/>
            <a:t>)</a:t>
          </a:r>
          <a:endParaRPr lang="en-US" sz="1800" kern="1200" dirty="0"/>
        </a:p>
      </dsp:txBody>
      <dsp:txXfrm>
        <a:off x="7711448" y="530684"/>
        <a:ext cx="2763691" cy="25326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D2560-1D89-124A-AE74-B794CCDAF8DA}">
      <dsp:nvSpPr>
        <dsp:cNvPr id="0" name=""/>
        <dsp:cNvSpPr/>
      </dsp:nvSpPr>
      <dsp:spPr>
        <a:xfrm>
          <a:off x="0" y="2265"/>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F450722-D160-D549-9FED-AFB11F7D1A2A}">
      <dsp:nvSpPr>
        <dsp:cNvPr id="0" name=""/>
        <dsp:cNvSpPr/>
      </dsp:nvSpPr>
      <dsp:spPr>
        <a:xfrm>
          <a:off x="0" y="2265"/>
          <a:ext cx="5689600" cy="814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mj-lt"/>
            </a:rPr>
            <a:t>Maslow's hierarchy of requirements serves as a framework for comprehending what drives human behaviour. </a:t>
          </a:r>
          <a:endParaRPr lang="en-US" sz="1800" kern="1200" dirty="0">
            <a:latin typeface="+mj-lt"/>
          </a:endParaRPr>
        </a:p>
      </dsp:txBody>
      <dsp:txXfrm>
        <a:off x="0" y="2265"/>
        <a:ext cx="5689600" cy="814493"/>
      </dsp:txXfrm>
    </dsp:sp>
    <dsp:sp modelId="{19C1CBFE-04D1-BA48-A6D3-4E7B77A0F257}">
      <dsp:nvSpPr>
        <dsp:cNvPr id="0" name=""/>
        <dsp:cNvSpPr/>
      </dsp:nvSpPr>
      <dsp:spPr>
        <a:xfrm>
          <a:off x="0" y="816759"/>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344CB2A-4945-6A43-8BE2-4B347E596DD0}">
      <dsp:nvSpPr>
        <dsp:cNvPr id="0" name=""/>
        <dsp:cNvSpPr/>
      </dsp:nvSpPr>
      <dsp:spPr>
        <a:xfrm>
          <a:off x="0" y="816759"/>
          <a:ext cx="5689600" cy="814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mj-lt"/>
            </a:rPr>
            <a:t>Each level is represented by a particular incentive that translates to a different human need. </a:t>
          </a:r>
          <a:endParaRPr lang="en-US" sz="1800" kern="1200" dirty="0">
            <a:latin typeface="+mj-lt"/>
          </a:endParaRPr>
        </a:p>
      </dsp:txBody>
      <dsp:txXfrm>
        <a:off x="0" y="816759"/>
        <a:ext cx="5689600" cy="814493"/>
      </dsp:txXfrm>
    </dsp:sp>
    <dsp:sp modelId="{7E38AE11-504F-4248-B63E-691C283B5E1E}">
      <dsp:nvSpPr>
        <dsp:cNvPr id="0" name=""/>
        <dsp:cNvSpPr/>
      </dsp:nvSpPr>
      <dsp:spPr>
        <a:xfrm>
          <a:off x="0" y="1631252"/>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BC19AB4-E366-534F-93C9-9C4A3C1871DF}">
      <dsp:nvSpPr>
        <dsp:cNvPr id="0" name=""/>
        <dsp:cNvSpPr/>
      </dsp:nvSpPr>
      <dsp:spPr>
        <a:xfrm>
          <a:off x="0" y="1631252"/>
          <a:ext cx="5689600" cy="814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mj-lt"/>
            </a:rPr>
            <a:t>According to Maslow, humans are motivated to change and find fulfilment through personal development (Carlson and Buskist, 2013).</a:t>
          </a:r>
          <a:endParaRPr lang="en-US" sz="1800" kern="1200" dirty="0">
            <a:latin typeface="+mj-lt"/>
          </a:endParaRPr>
        </a:p>
      </dsp:txBody>
      <dsp:txXfrm>
        <a:off x="0" y="1631252"/>
        <a:ext cx="5689600" cy="814493"/>
      </dsp:txXfrm>
    </dsp:sp>
    <dsp:sp modelId="{7B53C49F-8FC8-DE43-A9DD-F6298C01A7FF}">
      <dsp:nvSpPr>
        <dsp:cNvPr id="0" name=""/>
        <dsp:cNvSpPr/>
      </dsp:nvSpPr>
      <dsp:spPr>
        <a:xfrm>
          <a:off x="0" y="2445745"/>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65674F2-923F-F141-B284-8BF6AA59485E}">
      <dsp:nvSpPr>
        <dsp:cNvPr id="0" name=""/>
        <dsp:cNvSpPr/>
      </dsp:nvSpPr>
      <dsp:spPr>
        <a:xfrm>
          <a:off x="0" y="2445745"/>
          <a:ext cx="5689600" cy="814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mj-lt"/>
            </a:rPr>
            <a:t>Applying Maslow's hierarchy of needs to elderly care, it is important for ageing people they also reach the peak of the hierarchy</a:t>
          </a:r>
        </a:p>
      </dsp:txBody>
      <dsp:txXfrm>
        <a:off x="0" y="2445745"/>
        <a:ext cx="5689600" cy="814493"/>
      </dsp:txXfrm>
    </dsp:sp>
    <dsp:sp modelId="{237AE3B0-F979-3D47-9BAB-6C5CFCB1F81F}">
      <dsp:nvSpPr>
        <dsp:cNvPr id="0" name=""/>
        <dsp:cNvSpPr/>
      </dsp:nvSpPr>
      <dsp:spPr>
        <a:xfrm>
          <a:off x="0" y="3260238"/>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177F741-8D70-B344-B452-B57F92B2875F}">
      <dsp:nvSpPr>
        <dsp:cNvPr id="0" name=""/>
        <dsp:cNvSpPr/>
      </dsp:nvSpPr>
      <dsp:spPr>
        <a:xfrm>
          <a:off x="0" y="3260238"/>
          <a:ext cx="5689600" cy="814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mj-lt"/>
            </a:rPr>
            <a:t>experience self-actualization in order to live a more fulfilled life </a:t>
          </a:r>
          <a:endParaRPr lang="en-US" sz="1800" kern="1200" dirty="0">
            <a:latin typeface="+mj-lt"/>
          </a:endParaRPr>
        </a:p>
      </dsp:txBody>
      <dsp:txXfrm>
        <a:off x="0" y="3260238"/>
        <a:ext cx="5689600" cy="814493"/>
      </dsp:txXfrm>
    </dsp:sp>
    <dsp:sp modelId="{FAF066CC-96D7-7B4B-B995-AF19DB4C87E0}">
      <dsp:nvSpPr>
        <dsp:cNvPr id="0" name=""/>
        <dsp:cNvSpPr/>
      </dsp:nvSpPr>
      <dsp:spPr>
        <a:xfrm>
          <a:off x="0" y="4074732"/>
          <a:ext cx="5689600" cy="0"/>
        </a:xfrm>
        <a:prstGeom prst="line">
          <a:avLst/>
        </a:prstGeom>
        <a:gradFill rotWithShape="0">
          <a:gsLst>
            <a:gs pos="0">
              <a:schemeClr val="accent1">
                <a:hueOff val="0"/>
                <a:satOff val="0"/>
                <a:lumOff val="0"/>
                <a:alphaOff val="0"/>
                <a:tint val="97000"/>
                <a:satMod val="100000"/>
                <a:lumMod val="102000"/>
              </a:schemeClr>
            </a:gs>
            <a:gs pos="50000">
              <a:schemeClr val="accent1">
                <a:hueOff val="0"/>
                <a:satOff val="0"/>
                <a:lumOff val="0"/>
                <a:alphaOff val="0"/>
                <a:shade val="100000"/>
                <a:satMod val="103000"/>
                <a:lumMod val="100000"/>
              </a:schemeClr>
            </a:gs>
            <a:gs pos="100000">
              <a:schemeClr val="accent1">
                <a:hueOff val="0"/>
                <a:satOff val="0"/>
                <a:lumOff val="0"/>
                <a:alphaOff val="0"/>
                <a:shade val="93000"/>
                <a:satMod val="110000"/>
                <a:lumMod val="99000"/>
              </a:schemeClr>
            </a:gs>
          </a:gsLst>
          <a:lin ang="5400000" scaled="0"/>
        </a:gradFill>
        <a:ln w="6350"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5F07FDE-A695-E44E-937B-0095CF45CD73}">
      <dsp:nvSpPr>
        <dsp:cNvPr id="0" name=""/>
        <dsp:cNvSpPr/>
      </dsp:nvSpPr>
      <dsp:spPr>
        <a:xfrm>
          <a:off x="0" y="4074732"/>
          <a:ext cx="5684043" cy="12101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mj-lt"/>
            </a:rPr>
            <a:t>experience purpose and meaning and not be at the bottom of the hierarchy. </a:t>
          </a:r>
          <a:endParaRPr lang="en-US" sz="1800" kern="1200" dirty="0">
            <a:latin typeface="+mj-lt"/>
          </a:endParaRPr>
        </a:p>
      </dsp:txBody>
      <dsp:txXfrm>
        <a:off x="0" y="4074732"/>
        <a:ext cx="5684043" cy="12101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F7B81E-346C-1F4C-B2D5-0B3C4387223B}" type="datetimeFigureOut">
              <a:rPr lang="en-US" smtClean="0"/>
              <a:t>3/2/23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939F3A-E8CB-7A4B-8634-670AB023C376}" type="slidenum">
              <a:rPr lang="en-US" smtClean="0"/>
              <a:t>‹#›</a:t>
            </a:fld>
            <a:endParaRPr lang="en-US"/>
          </a:p>
        </p:txBody>
      </p:sp>
    </p:spTree>
    <p:extLst>
      <p:ext uri="{BB962C8B-B14F-4D97-AF65-F5344CB8AC3E}">
        <p14:creationId xmlns:p14="http://schemas.microsoft.com/office/powerpoint/2010/main" val="126653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3</a:t>
            </a:fld>
            <a:endParaRPr lang="en-US"/>
          </a:p>
        </p:txBody>
      </p:sp>
    </p:spTree>
    <p:extLst>
      <p:ext uri="{BB962C8B-B14F-4D97-AF65-F5344CB8AC3E}">
        <p14:creationId xmlns:p14="http://schemas.microsoft.com/office/powerpoint/2010/main" val="2222265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4</a:t>
            </a:fld>
            <a:endParaRPr lang="en-US"/>
          </a:p>
        </p:txBody>
      </p:sp>
    </p:spTree>
    <p:extLst>
      <p:ext uri="{BB962C8B-B14F-4D97-AF65-F5344CB8AC3E}">
        <p14:creationId xmlns:p14="http://schemas.microsoft.com/office/powerpoint/2010/main" val="34416183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5</a:t>
            </a:fld>
            <a:endParaRPr lang="en-US"/>
          </a:p>
        </p:txBody>
      </p:sp>
    </p:spTree>
    <p:extLst>
      <p:ext uri="{BB962C8B-B14F-4D97-AF65-F5344CB8AC3E}">
        <p14:creationId xmlns:p14="http://schemas.microsoft.com/office/powerpoint/2010/main" val="672109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6</a:t>
            </a:fld>
            <a:endParaRPr lang="en-US"/>
          </a:p>
        </p:txBody>
      </p:sp>
    </p:spTree>
    <p:extLst>
      <p:ext uri="{BB962C8B-B14F-4D97-AF65-F5344CB8AC3E}">
        <p14:creationId xmlns:p14="http://schemas.microsoft.com/office/powerpoint/2010/main" val="1041374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7</a:t>
            </a:fld>
            <a:endParaRPr lang="en-US"/>
          </a:p>
        </p:txBody>
      </p:sp>
    </p:spTree>
    <p:extLst>
      <p:ext uri="{BB962C8B-B14F-4D97-AF65-F5344CB8AC3E}">
        <p14:creationId xmlns:p14="http://schemas.microsoft.com/office/powerpoint/2010/main" val="1890389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9</a:t>
            </a:fld>
            <a:endParaRPr lang="en-US"/>
          </a:p>
        </p:txBody>
      </p:sp>
    </p:spTree>
    <p:extLst>
      <p:ext uri="{BB962C8B-B14F-4D97-AF65-F5344CB8AC3E}">
        <p14:creationId xmlns:p14="http://schemas.microsoft.com/office/powerpoint/2010/main" val="4201130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10</a:t>
            </a:fld>
            <a:endParaRPr lang="en-US"/>
          </a:p>
        </p:txBody>
      </p:sp>
    </p:spTree>
    <p:extLst>
      <p:ext uri="{BB962C8B-B14F-4D97-AF65-F5344CB8AC3E}">
        <p14:creationId xmlns:p14="http://schemas.microsoft.com/office/powerpoint/2010/main" val="1888399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11</a:t>
            </a:fld>
            <a:endParaRPr lang="en-US"/>
          </a:p>
        </p:txBody>
      </p:sp>
    </p:spTree>
    <p:extLst>
      <p:ext uri="{BB962C8B-B14F-4D97-AF65-F5344CB8AC3E}">
        <p14:creationId xmlns:p14="http://schemas.microsoft.com/office/powerpoint/2010/main" val="1441279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12</a:t>
            </a:fld>
            <a:endParaRPr lang="en-US"/>
          </a:p>
        </p:txBody>
      </p:sp>
    </p:spTree>
    <p:extLst>
      <p:ext uri="{BB962C8B-B14F-4D97-AF65-F5344CB8AC3E}">
        <p14:creationId xmlns:p14="http://schemas.microsoft.com/office/powerpoint/2010/main" val="454207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13</a:t>
            </a:fld>
            <a:endParaRPr lang="en-US"/>
          </a:p>
        </p:txBody>
      </p:sp>
    </p:spTree>
    <p:extLst>
      <p:ext uri="{BB962C8B-B14F-4D97-AF65-F5344CB8AC3E}">
        <p14:creationId xmlns:p14="http://schemas.microsoft.com/office/powerpoint/2010/main" val="185831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17</a:t>
            </a:fld>
            <a:endParaRPr lang="en-US"/>
          </a:p>
        </p:txBody>
      </p:sp>
    </p:spTree>
    <p:extLst>
      <p:ext uri="{BB962C8B-B14F-4D97-AF65-F5344CB8AC3E}">
        <p14:creationId xmlns:p14="http://schemas.microsoft.com/office/powerpoint/2010/main" val="3238200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18</a:t>
            </a:fld>
            <a:endParaRPr lang="en-US"/>
          </a:p>
        </p:txBody>
      </p:sp>
    </p:spTree>
    <p:extLst>
      <p:ext uri="{BB962C8B-B14F-4D97-AF65-F5344CB8AC3E}">
        <p14:creationId xmlns:p14="http://schemas.microsoft.com/office/powerpoint/2010/main" val="4200151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20</a:t>
            </a:fld>
            <a:endParaRPr lang="en-US"/>
          </a:p>
        </p:txBody>
      </p:sp>
    </p:spTree>
    <p:extLst>
      <p:ext uri="{BB962C8B-B14F-4D97-AF65-F5344CB8AC3E}">
        <p14:creationId xmlns:p14="http://schemas.microsoft.com/office/powerpoint/2010/main" val="1609405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939F3A-E8CB-7A4B-8634-670AB023C376}" type="slidenum">
              <a:rPr lang="en-US" smtClean="0"/>
              <a:t>24</a:t>
            </a:fld>
            <a:endParaRPr lang="en-US"/>
          </a:p>
        </p:txBody>
      </p:sp>
    </p:spTree>
    <p:extLst>
      <p:ext uri="{BB962C8B-B14F-4D97-AF65-F5344CB8AC3E}">
        <p14:creationId xmlns:p14="http://schemas.microsoft.com/office/powerpoint/2010/main" val="1967044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9D0D92BC-42A9-434B-8530-ADBF4485E407}" type="datetimeFigureOut">
              <a:rPr lang="en-US" smtClean="0"/>
              <a:t>3/2/23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5153491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D0D92BC-42A9-434B-8530-ADBF4485E407}" type="datetimeFigureOut">
              <a:rPr lang="en-US" smtClean="0"/>
              <a:t>3/2/23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856982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9D0D92BC-42A9-434B-8530-ADBF4485E407}" type="datetimeFigureOut">
              <a:rPr lang="en-US" smtClean="0"/>
              <a:t>3/2/23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35046218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9D0D92BC-42A9-434B-8530-ADBF4485E407}" type="datetimeFigureOut">
              <a:rPr lang="en-US" smtClean="0"/>
              <a:t>3/2/23</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75760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9D0D92BC-42A9-434B-8530-ADBF4485E407}" type="datetimeFigureOut">
              <a:rPr lang="en-US" smtClean="0"/>
              <a:pPr/>
              <a:t>3/2/23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0289F9E-9962-4B7B-BA18-A15907CCC6BF}" type="slidenum">
              <a:rPr lang="en-US" smtClean="0"/>
              <a:pPr/>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1983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D0D92BC-42A9-434B-8530-ADBF4485E407}" type="datetimeFigureOut">
              <a:rPr lang="en-US" smtClean="0"/>
              <a:t>3/2/23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240176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0D92BC-42A9-434B-8530-ADBF4485E407}" type="datetimeFigureOut">
              <a:rPr lang="en-US" smtClean="0"/>
              <a:t>3/2/23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357463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9D0D92BC-42A9-434B-8530-ADBF4485E407}" type="datetimeFigureOut">
              <a:rPr lang="en-US" smtClean="0"/>
              <a:t>3/2/23</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781041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D0D92BC-42A9-434B-8530-ADBF4485E407}" type="datetimeFigureOut">
              <a:rPr lang="en-US" smtClean="0"/>
              <a:pPr/>
              <a:t>3/2/23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663670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D0D92BC-42A9-434B-8530-ADBF4485E407}" type="datetimeFigureOut">
              <a:rPr lang="en-US" smtClean="0"/>
              <a:t>3/2/23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588560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D0D92BC-42A9-434B-8530-ADBF4485E407}" type="datetimeFigureOut">
              <a:rPr lang="en-US" smtClean="0"/>
              <a:t>3/2/23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744237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9D0D92BC-42A9-434B-8530-ADBF4485E407}" type="datetimeFigureOut">
              <a:rPr lang="en-US" smtClean="0"/>
              <a:pPr/>
              <a:t>3/2/23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556692151"/>
      </p:ext>
    </p:extLst>
  </p:cSld>
  <p:clrMap bg1="lt1" tx1="dk1" bg2="lt2" tx2="dk2" accent1="accent1" accent2="accent2" accent3="accent3" accent4="accent4" accent5="accent5" accent6="accent6" hlink="hlink" folHlink="folHlink"/>
  <p:sldLayoutIdLst>
    <p:sldLayoutId id="2147484402" r:id="rId1"/>
    <p:sldLayoutId id="2147484403" r:id="rId2"/>
    <p:sldLayoutId id="2147484404" r:id="rId3"/>
    <p:sldLayoutId id="2147484405" r:id="rId4"/>
    <p:sldLayoutId id="2147484406" r:id="rId5"/>
    <p:sldLayoutId id="2147484407" r:id="rId6"/>
    <p:sldLayoutId id="2147484408" r:id="rId7"/>
    <p:sldLayoutId id="2147484409" r:id="rId8"/>
    <p:sldLayoutId id="2147484410" r:id="rId9"/>
    <p:sldLayoutId id="2147484411" r:id="rId10"/>
    <p:sldLayoutId id="2147484412"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microsoft.com/office/2018/10/relationships/comments" Target="../comments/modernComment_11B_E2C28043.xml"/><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104_D5C835F8.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5.xml"/><Relationship Id="rId3" Type="http://schemas.microsoft.com/office/2018/10/relationships/comments" Target="../comments/modernComment_10E_7E1BBB32.xml"/><Relationship Id="rId7" Type="http://schemas.openxmlformats.org/officeDocument/2006/relationships/diagramQuickStyle" Target="../diagrams/quickStyle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9.jpeg"/><Relationship Id="rId9" Type="http://schemas.microsoft.com/office/2007/relationships/diagramDrawing" Target="../diagrams/drawing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microsoft.com/office/2018/10/relationships/comments" Target="../comments/modernComment_10F_C636EB2E.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18/10/relationships/comments" Target="../comments/modernComment_120_EAF6F9F1.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microsoft.com/office/2018/10/relationships/comments" Target="../comments/modernComment_106_CE87AD7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18/10/relationships/comments" Target="../comments/modernComment_121_9E304371.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microsoft.com/office/2018/10/relationships/comments" Target="../comments/modernComment_123_D792C20A.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coronavirus.data.gov.uk/deaths" TargetMode="External"/><Relationship Id="rId3" Type="http://schemas.openxmlformats.org/officeDocument/2006/relationships/hyperlink" Target="https://ssrn.com/abstract=2188732" TargetMode="External"/><Relationship Id="rId7" Type="http://schemas.openxmlformats.org/officeDocument/2006/relationships/hyperlink" Target="https://www.communicationtheory.org/maslows-hierarchy-of-needs/maslow-hierarchy-of-needs-diagram/" TargetMode="External"/><Relationship Id="rId2" Type="http://schemas.openxmlformats.org/officeDocument/2006/relationships/hyperlink" Target="https://www.ageuk.org.uk/information-advice/money-legal/end-of-life-planning/" TargetMode="External"/><Relationship Id="rId1" Type="http://schemas.openxmlformats.org/officeDocument/2006/relationships/slideLayout" Target="../slideLayouts/slideLayout2.xml"/><Relationship Id="rId6" Type="http://schemas.openxmlformats.org/officeDocument/2006/relationships/hyperlink" Target="https://www.verywellmind.com/integrity-versus-despair-2795738" TargetMode="External"/><Relationship Id="rId5" Type="http://schemas.openxmlformats.org/officeDocument/2006/relationships/hyperlink" Target="https://ageing-better.org.uk/blogs/how-social-model-disability-can-help-us-add-life-years" TargetMode="External"/><Relationship Id="rId4" Type="http://schemas.openxmlformats.org/officeDocument/2006/relationships/hyperlink" Target="https://care.org.uk/cause/assisted-suicide/arguments-for-and-against-assisted-suicide-and-euthanasia"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gov.uk/guidance/equality-act-2010-guidance" TargetMode="External"/><Relationship Id="rId2" Type="http://schemas.openxmlformats.org/officeDocument/2006/relationships/hyperlink" Target="https://www.local.gov.uk/sites/default/files/documents/22.53%20End%20of%252" TargetMode="External"/><Relationship Id="rId1" Type="http://schemas.openxmlformats.org/officeDocument/2006/relationships/slideLayout" Target="../slideLayouts/slideLayout2.xml"/><Relationship Id="rId6" Type="http://schemas.openxmlformats.org/officeDocument/2006/relationships/hyperlink" Target="https://www.ageuk.org.uk/globalassets/age-uk/documents/reports-and-publications/reports-and-briefings/equality-and-human-rights/age-uk---human-rights-of-older-persons-and-their-comprehensive-care---(July-2017).pdf" TargetMode="External"/><Relationship Id="rId5" Type="http://schemas.openxmlformats.org/officeDocument/2006/relationships/hyperlink" Target="https://www.healthline.com/health/what-is-euthanasia" TargetMode="External"/><Relationship Id="rId4" Type="http://schemas.openxmlformats.org/officeDocument/2006/relationships/hyperlink" Target="https://www.nice.org.uk/guidance/ng142/documents/draft-guideline"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www.ncbi.nlm.nih.gov/pmc/articles/PMC3612319/" TargetMode="External"/><Relationship Id="rId3" Type="http://schemas.openxmlformats.org/officeDocument/2006/relationships/hyperlink" Target="https://www.journals.uchicago.edu/author/Freeman%2C+Lindsey+M" TargetMode="External"/><Relationship Id="rId7" Type="http://schemas.openxmlformats.org/officeDocument/2006/relationships/hyperlink" Target="https://www.mariecurie.org.uk/help/support/terminal-illness/preparing/end-of-life-care" TargetMode="External"/><Relationship Id="rId2" Type="http://schemas.openxmlformats.org/officeDocument/2006/relationships/hyperlink" Target="https://study.com/academy/lesson/psychosocial-theories-of-aging-activity-theory-continuity-theory-disengagement-theory.html" TargetMode="External"/><Relationship Id="rId1" Type="http://schemas.openxmlformats.org/officeDocument/2006/relationships/slideLayout" Target="../slideLayouts/slideLayout2.xml"/><Relationship Id="rId6" Type="http://schemas.openxmlformats.org/officeDocument/2006/relationships/hyperlink" Target="https://doi.org/10.1002/hast.937" TargetMode="External"/><Relationship Id="rId5" Type="http://schemas.openxmlformats.org/officeDocument/2006/relationships/hyperlink" Target="https://www.journals.uchicago.edu/author/Youngner%2C+Stuart+J" TargetMode="External"/><Relationship Id="rId4" Type="http://schemas.openxmlformats.org/officeDocument/2006/relationships/hyperlink" Target="https://www.journals.uchicago.edu/author/Rose%2C+Susannah+L" TargetMode="External"/><Relationship Id="rId9" Type="http://schemas.openxmlformats.org/officeDocument/2006/relationships/hyperlink" Target="https://www.simplypsychology.org/Erik-Erikson.html"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nhs.uk/conditions/end-of-life-care/care-in-a-care-home/" TargetMode="External"/><Relationship Id="rId7" Type="http://schemas.openxmlformats.org/officeDocument/2006/relationships/hyperlink" Target="https://www.nhs.uk/conditions/end-of-life-care/.(Accessed" TargetMode="External"/><Relationship Id="rId2" Type="http://schemas.openxmlformats.org/officeDocument/2006/relationships/hyperlink" Target="https://www.nhs.uk/conditions/end-of-life-care/what-it-involves-and-when-it-starts/" TargetMode="External"/><Relationship Id="rId1" Type="http://schemas.openxmlformats.org/officeDocument/2006/relationships/slideLayout" Target="../slideLayouts/slideLayout2.xml"/><Relationship Id="rId6" Type="http://schemas.openxmlformats.org/officeDocument/2006/relationships/hyperlink" Target="https://www.nhs.uk/conditions/end-of-life-care/" TargetMode="External"/><Relationship Id="rId5" Type="http://schemas.openxmlformats.org/officeDocument/2006/relationships/hyperlink" Target="https://www.nhs.uk/conditions/end-of-life-care/hospice-care/" TargetMode="External"/><Relationship Id="rId4" Type="http://schemas.openxmlformats.org/officeDocument/2006/relationships/hyperlink" Target="https://www.nhs.uk/conditions/end-of-life-care/where-you-can-receive-care/"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sciencedirect.com/topics/psychology/disengagement-theory" TargetMode="External"/><Relationship Id="rId2" Type="http://schemas.openxmlformats.org/officeDocument/2006/relationships/hyperlink" Target="https://www.ageuk.org.uk/globalassets/age-uk/documents/policy-positions/cross-cutting-issues/human-rights-policy-position-uk---aug-2018.pdf" TargetMode="External"/><Relationship Id="rId1" Type="http://schemas.openxmlformats.org/officeDocument/2006/relationships/slideLayout" Target="../slideLayouts/slideLayout2.xml"/><Relationship Id="rId4" Type="http://schemas.openxmlformats.org/officeDocument/2006/relationships/hyperlink" Target="https://simplemed.co.uk/subjects/population-and-social-science/models-of-health"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who.int/health-topics/palliative-care" TargetMode="External"/><Relationship Id="rId2" Type="http://schemas.openxmlformats.org/officeDocument/2006/relationships/hyperlink" Target="http://www.hpcintegration.ca/media/60044/TWF-framework-doc-Eng-2015-final-April1.pdf" TargetMode="External"/><Relationship Id="rId1" Type="http://schemas.openxmlformats.org/officeDocument/2006/relationships/slideLayout" Target="../slideLayouts/slideLayout2.xml"/><Relationship Id="rId6" Type="http://schemas.openxmlformats.org/officeDocument/2006/relationships/hyperlink" Target="https://www.volunteerguardian.com/blog/overview-dnr-orders" TargetMode="External"/><Relationship Id="rId5" Type="http://schemas.openxmlformats.org/officeDocument/2006/relationships/hyperlink" Target="https://www.england.nhs.uk/eolc/addressing-inequalities-in-end-of-life-care/" TargetMode="External"/><Relationship Id="rId4" Type="http://schemas.openxmlformats.org/officeDocument/2006/relationships/hyperlink" Target="https://www.who.int/news-room/fact-sheets/detail/palliative-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People holding hands">
            <a:extLst>
              <a:ext uri="{FF2B5EF4-FFF2-40B4-BE49-F238E27FC236}">
                <a16:creationId xmlns:a16="http://schemas.microsoft.com/office/drawing/2014/main" id="{5871979A-1F4B-F98A-95C9-5A40A0B166D7}"/>
              </a:ext>
            </a:extLst>
          </p:cNvPr>
          <p:cNvPicPr>
            <a:picLocks noChangeAspect="1"/>
          </p:cNvPicPr>
          <p:nvPr/>
        </p:nvPicPr>
        <p:blipFill rotWithShape="1">
          <a:blip r:embed="rId2">
            <a:alphaModFix/>
          </a:blip>
          <a:srcRect t="13883" b="1848"/>
          <a:stretch/>
        </p:blipFill>
        <p:spPr>
          <a:xfrm>
            <a:off x="-2" y="10"/>
            <a:ext cx="12192001" cy="6857990"/>
          </a:xfrm>
          <a:prstGeom prst="rect">
            <a:avLst/>
          </a:prstGeom>
        </p:spPr>
      </p:pic>
      <p:sp>
        <p:nvSpPr>
          <p:cNvPr id="2" name="Title 1">
            <a:extLst>
              <a:ext uri="{FF2B5EF4-FFF2-40B4-BE49-F238E27FC236}">
                <a16:creationId xmlns:a16="http://schemas.microsoft.com/office/drawing/2014/main" id="{0EBA4384-6948-5E08-5755-45FCA6742910}"/>
              </a:ext>
            </a:extLst>
          </p:cNvPr>
          <p:cNvSpPr>
            <a:spLocks noGrp="1"/>
          </p:cNvSpPr>
          <p:nvPr>
            <p:ph type="ctrTitle"/>
          </p:nvPr>
        </p:nvSpPr>
        <p:spPr>
          <a:xfrm>
            <a:off x="952500" y="3404558"/>
            <a:ext cx="7355457" cy="1560167"/>
          </a:xfrm>
        </p:spPr>
        <p:txBody>
          <a:bodyPr>
            <a:normAutofit/>
          </a:bodyPr>
          <a:lstStyle/>
          <a:p>
            <a:r>
              <a:rPr lang="en-US" dirty="0"/>
              <a:t>End of Life Care</a:t>
            </a:r>
          </a:p>
        </p:txBody>
      </p:sp>
      <p:sp>
        <p:nvSpPr>
          <p:cNvPr id="3" name="Subtitle 2">
            <a:extLst>
              <a:ext uri="{FF2B5EF4-FFF2-40B4-BE49-F238E27FC236}">
                <a16:creationId xmlns:a16="http://schemas.microsoft.com/office/drawing/2014/main" id="{8C502933-EE90-8BE9-7686-B007BA73E50C}"/>
              </a:ext>
            </a:extLst>
          </p:cNvPr>
          <p:cNvSpPr>
            <a:spLocks noGrp="1"/>
          </p:cNvSpPr>
          <p:nvPr>
            <p:ph type="subTitle" idx="1"/>
          </p:nvPr>
        </p:nvSpPr>
        <p:spPr>
          <a:xfrm>
            <a:off x="952500" y="5292529"/>
            <a:ext cx="7172325" cy="1279709"/>
          </a:xfrm>
        </p:spPr>
        <p:txBody>
          <a:bodyPr>
            <a:normAutofit/>
          </a:bodyPr>
          <a:lstStyle/>
          <a:p>
            <a:r>
              <a:rPr lang="en-US" sz="1200"/>
              <a:t>By Saiqa Bibi 2020850. </a:t>
            </a:r>
          </a:p>
          <a:p>
            <a:r>
              <a:rPr lang="en-US" sz="1200"/>
              <a:t>Module: Living with Care: The Older Person</a:t>
            </a:r>
          </a:p>
          <a:p>
            <a:r>
              <a:rPr lang="en-US" sz="1200"/>
              <a:t>Module Code: BMHP6009_BIRM</a:t>
            </a:r>
          </a:p>
          <a:p>
            <a:r>
              <a:rPr lang="en-US" sz="1200"/>
              <a:t>Lecturer: Joanne Davies</a:t>
            </a:r>
          </a:p>
          <a:p>
            <a:endParaRPr lang="en-US" dirty="0"/>
          </a:p>
        </p:txBody>
      </p:sp>
    </p:spTree>
    <p:extLst>
      <p:ext uri="{BB962C8B-B14F-4D97-AF65-F5344CB8AC3E}">
        <p14:creationId xmlns:p14="http://schemas.microsoft.com/office/powerpoint/2010/main" val="2960470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B5B4CD-082A-81E9-E618-C580F2DF491E}"/>
              </a:ext>
            </a:extLst>
          </p:cNvPr>
          <p:cNvSpPr>
            <a:spLocks noGrp="1"/>
          </p:cNvSpPr>
          <p:nvPr>
            <p:ph type="title"/>
          </p:nvPr>
        </p:nvSpPr>
        <p:spPr>
          <a:xfrm>
            <a:off x="2231136" y="467418"/>
            <a:ext cx="7729728" cy="1188720"/>
          </a:xfrm>
          <a:solidFill>
            <a:srgbClr val="FFFFFF"/>
          </a:solidFill>
        </p:spPr>
        <p:txBody>
          <a:bodyPr>
            <a:normAutofit/>
          </a:bodyPr>
          <a:lstStyle/>
          <a:p>
            <a:r>
              <a:rPr lang="en-US" dirty="0"/>
              <a:t>Introduction</a:t>
            </a:r>
            <a:endParaRPr lang="en-US"/>
          </a:p>
        </p:txBody>
      </p:sp>
      <p:sp>
        <p:nvSpPr>
          <p:cNvPr id="3" name="Content Placeholder 2">
            <a:extLst>
              <a:ext uri="{FF2B5EF4-FFF2-40B4-BE49-F238E27FC236}">
                <a16:creationId xmlns:a16="http://schemas.microsoft.com/office/drawing/2014/main" id="{6EA20F2E-082F-4CCD-4F25-5A230DEE1AA8}"/>
              </a:ext>
            </a:extLst>
          </p:cNvPr>
          <p:cNvSpPr>
            <a:spLocks noGrp="1"/>
          </p:cNvSpPr>
          <p:nvPr>
            <p:ph idx="1"/>
          </p:nvPr>
        </p:nvSpPr>
        <p:spPr>
          <a:xfrm>
            <a:off x="1706244" y="1769708"/>
            <a:ext cx="8779512" cy="3840135"/>
          </a:xfrm>
        </p:spPr>
        <p:txBody>
          <a:bodyPr>
            <a:normAutofit/>
          </a:bodyPr>
          <a:lstStyle/>
          <a:p>
            <a:pPr>
              <a:lnSpc>
                <a:spcPct val="90000"/>
              </a:lnSpc>
            </a:pPr>
            <a:r>
              <a:rPr lang="en-US" sz="1500" dirty="0">
                <a:solidFill>
                  <a:srgbClr val="404040"/>
                </a:solidFill>
                <a:latin typeface="+mj-lt"/>
                <a:cs typeface="Arial" panose="020B0604020202020204" pitchFamily="34" charset="0"/>
              </a:rPr>
              <a:t>This presentation will consist of looking into end-of-life care and palliative care. </a:t>
            </a:r>
          </a:p>
          <a:p>
            <a:pPr>
              <a:lnSpc>
                <a:spcPct val="90000"/>
              </a:lnSpc>
            </a:pPr>
            <a:r>
              <a:rPr lang="en-US" sz="1500" dirty="0">
                <a:solidFill>
                  <a:srgbClr val="404040"/>
                </a:solidFill>
                <a:latin typeface="+mj-lt"/>
                <a:cs typeface="Arial" panose="020B0604020202020204" pitchFamily="34" charset="0"/>
              </a:rPr>
              <a:t>The presentation will include discussing the provisions provided in different care settings and what the statistics show where quality of end-of-life care is given.</a:t>
            </a:r>
          </a:p>
          <a:p>
            <a:pPr>
              <a:lnSpc>
                <a:spcPct val="90000"/>
              </a:lnSpc>
            </a:pPr>
            <a:r>
              <a:rPr lang="en-US" sz="1500" dirty="0">
                <a:solidFill>
                  <a:srgbClr val="404040"/>
                </a:solidFill>
                <a:latin typeface="+mj-lt"/>
                <a:cs typeface="Arial" panose="020B0604020202020204" pitchFamily="34" charset="0"/>
              </a:rPr>
              <a:t>The gap between need and availability for palliative care will be highlighted and the legislations, theories and policies surrounding end of life will be explored</a:t>
            </a:r>
          </a:p>
          <a:p>
            <a:pPr>
              <a:lnSpc>
                <a:spcPct val="90000"/>
              </a:lnSpc>
            </a:pPr>
            <a:r>
              <a:rPr lang="en-US" sz="1500" dirty="0">
                <a:solidFill>
                  <a:srgbClr val="404040"/>
                </a:solidFill>
                <a:latin typeface="+mj-lt"/>
                <a:cs typeface="Arial" panose="020B0604020202020204" pitchFamily="34" charset="0"/>
              </a:rPr>
              <a:t> These factors will give a better understanding into the support and the needs available in the UK today. I will also critically examine the for and against arguments for euthanasia and what the laws state regarding euthanasia compared to other countries</a:t>
            </a:r>
          </a:p>
          <a:p>
            <a:pPr>
              <a:lnSpc>
                <a:spcPct val="90000"/>
              </a:lnSpc>
            </a:pPr>
            <a:r>
              <a:rPr lang="en-US" sz="1500" dirty="0">
                <a:solidFill>
                  <a:schemeClr val="tx1"/>
                </a:solidFill>
                <a:latin typeface="+mj-lt"/>
                <a:cs typeface="Arial" panose="020B0604020202020204" pitchFamily="34" charset="0"/>
              </a:rPr>
              <a:t>Overall, elderly people are living for longer, this is because there is a focus on a better quality of life and providing quality care for those nearing the end of their lives (</a:t>
            </a:r>
            <a:r>
              <a:rPr lang="en-US" sz="1500" dirty="0" err="1">
                <a:solidFill>
                  <a:schemeClr val="tx1"/>
                </a:solidFill>
                <a:latin typeface="+mj-lt"/>
                <a:cs typeface="Arial" panose="020B0604020202020204" pitchFamily="34" charset="0"/>
              </a:rPr>
              <a:t>gov.uk</a:t>
            </a:r>
            <a:r>
              <a:rPr lang="en-US" sz="1500" dirty="0">
                <a:solidFill>
                  <a:schemeClr val="tx1"/>
                </a:solidFill>
                <a:latin typeface="+mj-lt"/>
                <a:cs typeface="Arial" panose="020B0604020202020204" pitchFamily="34" charset="0"/>
              </a:rPr>
              <a:t>, no date)</a:t>
            </a:r>
            <a:endParaRPr lang="en-US" sz="1500" dirty="0">
              <a:solidFill>
                <a:srgbClr val="404040"/>
              </a:solidFill>
              <a:latin typeface="+mj-lt"/>
              <a:cs typeface="Arial" panose="020B0604020202020204" pitchFamily="34" charset="0"/>
            </a:endParaRPr>
          </a:p>
          <a:p>
            <a:pPr>
              <a:lnSpc>
                <a:spcPct val="90000"/>
              </a:lnSpc>
            </a:pPr>
            <a:r>
              <a:rPr lang="en-US" sz="1500" dirty="0">
                <a:solidFill>
                  <a:srgbClr val="404040"/>
                </a:solidFill>
                <a:latin typeface="+mj-lt"/>
                <a:cs typeface="Arial" panose="020B0604020202020204" pitchFamily="34" charset="0"/>
              </a:rPr>
              <a:t>Based on my research recommendations will be given on how end of life care can be improved and what care settings elderly people prefer to spend their last days</a:t>
            </a:r>
          </a:p>
          <a:p>
            <a:pPr marL="0" indent="0">
              <a:lnSpc>
                <a:spcPct val="90000"/>
              </a:lnSpc>
              <a:buNone/>
            </a:pPr>
            <a:endParaRPr lang="en-US" sz="1500" dirty="0">
              <a:solidFill>
                <a:srgbClr val="404040"/>
              </a:solidFill>
            </a:endParaRPr>
          </a:p>
          <a:p>
            <a:pPr>
              <a:lnSpc>
                <a:spcPct val="90000"/>
              </a:lnSpc>
            </a:pPr>
            <a:endParaRPr lang="en-US" sz="1500" dirty="0">
              <a:solidFill>
                <a:srgbClr val="404040"/>
              </a:solidFill>
            </a:endParaRPr>
          </a:p>
        </p:txBody>
      </p:sp>
    </p:spTree>
    <p:extLst>
      <p:ext uri="{BB962C8B-B14F-4D97-AF65-F5344CB8AC3E}">
        <p14:creationId xmlns:p14="http://schemas.microsoft.com/office/powerpoint/2010/main" val="3279211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1E628-2D6A-5D36-2B40-895EC77DDDDC}"/>
              </a:ext>
            </a:extLst>
          </p:cNvPr>
          <p:cNvSpPr>
            <a:spLocks noGrp="1"/>
          </p:cNvSpPr>
          <p:nvPr>
            <p:ph type="title"/>
          </p:nvPr>
        </p:nvSpPr>
        <p:spPr>
          <a:xfrm>
            <a:off x="1419224" y="426280"/>
            <a:ext cx="8329893" cy="1092958"/>
          </a:xfrm>
        </p:spPr>
        <p:txBody>
          <a:bodyPr>
            <a:normAutofit/>
          </a:bodyPr>
          <a:lstStyle/>
          <a:p>
            <a:pPr>
              <a:lnSpc>
                <a:spcPct val="110000"/>
              </a:lnSpc>
            </a:pPr>
            <a:r>
              <a:rPr lang="en-US" sz="2000" dirty="0"/>
              <a:t>What defines end of life care and palliative care?</a:t>
            </a:r>
          </a:p>
        </p:txBody>
      </p:sp>
      <p:graphicFrame>
        <p:nvGraphicFramePr>
          <p:cNvPr id="8" name="Content Placeholder 2">
            <a:extLst>
              <a:ext uri="{FF2B5EF4-FFF2-40B4-BE49-F238E27FC236}">
                <a16:creationId xmlns:a16="http://schemas.microsoft.com/office/drawing/2014/main" id="{74832DFC-05EA-C253-5127-569D79BEF293}"/>
              </a:ext>
            </a:extLst>
          </p:cNvPr>
          <p:cNvGraphicFramePr>
            <a:graphicFrameLocks noGrp="1"/>
          </p:cNvGraphicFramePr>
          <p:nvPr>
            <p:ph idx="1"/>
            <p:extLst>
              <p:ext uri="{D42A27DB-BD31-4B8C-83A1-F6EECF244321}">
                <p14:modId xmlns:p14="http://schemas.microsoft.com/office/powerpoint/2010/main" val="2875172169"/>
              </p:ext>
            </p:extLst>
          </p:nvPr>
        </p:nvGraphicFramePr>
        <p:xfrm>
          <a:off x="532370" y="1292734"/>
          <a:ext cx="6762750" cy="5675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World Health Organization (WHO) on Twitter: &quot;A team of #PalliativeCare  includes 👥 doctors 👥 nurses 👥 support workers 👥 pharmacists 👥 social  workers 👥 physiotherapists 👥 volunteers working together to support  patients">
            <a:extLst>
              <a:ext uri="{FF2B5EF4-FFF2-40B4-BE49-F238E27FC236}">
                <a16:creationId xmlns:a16="http://schemas.microsoft.com/office/drawing/2014/main" id="{CE77C77D-9EC0-3CB3-1D23-0A98CAD43E7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4214" r="6897"/>
          <a:stretch/>
        </p:blipFill>
        <p:spPr bwMode="auto">
          <a:xfrm>
            <a:off x="7879975" y="1964531"/>
            <a:ext cx="3359525" cy="29289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65F6E0F-298E-E9BD-C387-90C6D1BAD148}"/>
              </a:ext>
            </a:extLst>
          </p:cNvPr>
          <p:cNvSpPr txBox="1"/>
          <p:nvPr/>
        </p:nvSpPr>
        <p:spPr>
          <a:xfrm>
            <a:off x="7766920" y="4893468"/>
            <a:ext cx="3619499" cy="369332"/>
          </a:xfrm>
          <a:prstGeom prst="rect">
            <a:avLst/>
          </a:prstGeom>
          <a:noFill/>
        </p:spPr>
        <p:txBody>
          <a:bodyPr wrap="square" rtlCol="0">
            <a:spAutoFit/>
          </a:bodyPr>
          <a:lstStyle/>
          <a:p>
            <a:r>
              <a:rPr lang="en-US" dirty="0"/>
              <a:t>(World Health Organization, 2021)</a:t>
            </a:r>
          </a:p>
        </p:txBody>
      </p:sp>
    </p:spTree>
    <p:extLst>
      <p:ext uri="{BB962C8B-B14F-4D97-AF65-F5344CB8AC3E}">
        <p14:creationId xmlns:p14="http://schemas.microsoft.com/office/powerpoint/2010/main" val="195702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graphicFrame>
        <p:nvGraphicFramePr>
          <p:cNvPr id="8" name="Content Placeholder 2">
            <a:extLst>
              <a:ext uri="{FF2B5EF4-FFF2-40B4-BE49-F238E27FC236}">
                <a16:creationId xmlns:a16="http://schemas.microsoft.com/office/drawing/2014/main" id="{74832DFC-05EA-C253-5127-569D79BEF293}"/>
              </a:ext>
            </a:extLst>
          </p:cNvPr>
          <p:cNvGraphicFramePr>
            <a:graphicFrameLocks noGrp="1"/>
          </p:cNvGraphicFramePr>
          <p:nvPr>
            <p:ph idx="1"/>
            <p:extLst>
              <p:ext uri="{D42A27DB-BD31-4B8C-83A1-F6EECF244321}">
                <p14:modId xmlns:p14="http://schemas.microsoft.com/office/powerpoint/2010/main" val="4133229022"/>
              </p:ext>
            </p:extLst>
          </p:nvPr>
        </p:nvGraphicFramePr>
        <p:xfrm>
          <a:off x="374072" y="482138"/>
          <a:ext cx="11072553" cy="61264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tle 1">
            <a:extLst>
              <a:ext uri="{FF2B5EF4-FFF2-40B4-BE49-F238E27FC236}">
                <a16:creationId xmlns:a16="http://schemas.microsoft.com/office/drawing/2014/main" id="{78636AE1-D2A6-9D84-3C8E-35FEA1DD9B69}"/>
              </a:ext>
            </a:extLst>
          </p:cNvPr>
          <p:cNvSpPr>
            <a:spLocks noGrp="1"/>
          </p:cNvSpPr>
          <p:nvPr>
            <p:ph type="title"/>
          </p:nvPr>
        </p:nvSpPr>
        <p:spPr>
          <a:xfrm>
            <a:off x="2079624" y="482138"/>
            <a:ext cx="8329893" cy="1092958"/>
          </a:xfrm>
        </p:spPr>
        <p:txBody>
          <a:bodyPr>
            <a:normAutofit/>
          </a:bodyPr>
          <a:lstStyle/>
          <a:p>
            <a:pPr>
              <a:lnSpc>
                <a:spcPct val="110000"/>
              </a:lnSpc>
            </a:pPr>
            <a:r>
              <a:rPr lang="en-US" sz="2000" dirty="0"/>
              <a:t>What defines end of life care and palliative care?</a:t>
            </a:r>
          </a:p>
        </p:txBody>
      </p:sp>
    </p:spTree>
    <p:extLst>
      <p:ext uri="{BB962C8B-B14F-4D97-AF65-F5344CB8AC3E}">
        <p14:creationId xmlns:p14="http://schemas.microsoft.com/office/powerpoint/2010/main" val="3804397635"/>
      </p:ext>
    </p:extLst>
  </p:cSld>
  <p:clrMapOvr>
    <a:masterClrMapping/>
  </p:clrMapOvr>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7EAFAA4-859B-42B4-AC85-F32CFE695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2638990-7645-62D2-6D66-E358A287C346}"/>
              </a:ext>
            </a:extLst>
          </p:cNvPr>
          <p:cNvSpPr txBox="1"/>
          <p:nvPr/>
        </p:nvSpPr>
        <p:spPr>
          <a:xfrm>
            <a:off x="6905331" y="640080"/>
            <a:ext cx="4475892" cy="1188720"/>
          </a:xfrm>
          <a:prstGeom prst="rect">
            <a:avLst/>
          </a:prstGeom>
          <a:solidFill>
            <a:srgbClr val="FFFFFF"/>
          </a:solidFill>
          <a:ln>
            <a:solidFill>
              <a:srgbClr val="404040"/>
            </a:solidFill>
          </a:ln>
        </p:spPr>
        <p:txBody>
          <a:bodyPr vert="horz" lIns="182880" tIns="182880" rIns="182880" bIns="182880" rtlCol="0" anchor="ctr">
            <a:normAutofit/>
          </a:bodyPr>
          <a:lstStyle/>
          <a:p>
            <a:pPr algn="ctr" defTabSz="914400">
              <a:lnSpc>
                <a:spcPct val="90000"/>
              </a:lnSpc>
              <a:spcBef>
                <a:spcPct val="0"/>
              </a:spcBef>
              <a:spcAft>
                <a:spcPts val="600"/>
              </a:spcAft>
            </a:pPr>
            <a:r>
              <a:rPr lang="en-US" sz="2800" cap="all" spc="200">
                <a:solidFill>
                  <a:srgbClr val="262626"/>
                </a:solidFill>
                <a:latin typeface="+mj-lt"/>
                <a:ea typeface="+mj-ea"/>
                <a:cs typeface="+mj-cs"/>
              </a:rPr>
              <a:t>Provision available in care homes      </a:t>
            </a:r>
          </a:p>
        </p:txBody>
      </p:sp>
      <p:sp>
        <p:nvSpPr>
          <p:cNvPr id="1033" name="Rectangle 1032">
            <a:extLst>
              <a:ext uri="{FF2B5EF4-FFF2-40B4-BE49-F238E27FC236}">
                <a16:creationId xmlns:a16="http://schemas.microsoft.com/office/drawing/2014/main" id="{B3855DB9-46C3-47FA-992C-FC2BE58A7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A2B401D5-BF67-49A4-8617-0C6BD886C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0777"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are homes forced to drop nurse provision amid staffing crisis | Nursing  Times">
            <a:extLst>
              <a:ext uri="{FF2B5EF4-FFF2-40B4-BE49-F238E27FC236}">
                <a16:creationId xmlns:a16="http://schemas.microsoft.com/office/drawing/2014/main" id="{DD58803D-9037-78FF-C09C-35C144302E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414" r="3" b="3"/>
          <a:stretch/>
        </p:blipFill>
        <p:spPr bwMode="auto">
          <a:xfrm>
            <a:off x="1132454" y="1126397"/>
            <a:ext cx="3867912" cy="428853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5">
            <a:extLst>
              <a:ext uri="{FF2B5EF4-FFF2-40B4-BE49-F238E27FC236}">
                <a16:creationId xmlns:a16="http://schemas.microsoft.com/office/drawing/2014/main" id="{203B1D49-9B47-D1A8-D68F-2BBBB2A867FD}"/>
              </a:ext>
            </a:extLst>
          </p:cNvPr>
          <p:cNvSpPr txBox="1"/>
          <p:nvPr/>
        </p:nvSpPr>
        <p:spPr>
          <a:xfrm>
            <a:off x="6392617" y="1828800"/>
            <a:ext cx="5482859" cy="4736123"/>
          </a:xfrm>
          <a:prstGeom prst="rect">
            <a:avLst/>
          </a:prstGeom>
        </p:spPr>
        <p:txBody>
          <a:bodyPr vert="horz" lIns="91440" tIns="45720" rIns="91440" bIns="45720" rtlCol="0">
            <a:normAutofit/>
          </a:bodyPr>
          <a:lstStyle/>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latin typeface="+mj-lt"/>
            </a:endParaRPr>
          </a:p>
          <a:p>
            <a:pPr defTabSz="914400">
              <a:lnSpc>
                <a:spcPct val="90000"/>
              </a:lnSpc>
              <a:spcBef>
                <a:spcPts val="1000"/>
              </a:spcBef>
              <a:spcAft>
                <a:spcPts val="600"/>
              </a:spcAft>
              <a:buClr>
                <a:schemeClr val="accent2"/>
              </a:buClr>
              <a:buSzPct val="90000"/>
            </a:pPr>
            <a:r>
              <a:rPr lang="en-US" dirty="0">
                <a:solidFill>
                  <a:srgbClr val="FFFFFF"/>
                </a:solidFill>
                <a:latin typeface="+mj-lt"/>
              </a:rPr>
              <a:t>Trained staff giving round the clock care</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dirty="0">
              <a:solidFill>
                <a:srgbClr val="FFFFFF"/>
              </a:solidFill>
              <a:latin typeface="+mj-lt"/>
            </a:endParaRPr>
          </a:p>
          <a:p>
            <a:pPr defTabSz="914400">
              <a:lnSpc>
                <a:spcPct val="90000"/>
              </a:lnSpc>
              <a:spcBef>
                <a:spcPts val="1000"/>
              </a:spcBef>
              <a:spcAft>
                <a:spcPts val="600"/>
              </a:spcAft>
              <a:buClr>
                <a:schemeClr val="accent2"/>
              </a:buClr>
              <a:buSzPct val="90000"/>
            </a:pPr>
            <a:r>
              <a:rPr lang="en-US" dirty="0">
                <a:solidFill>
                  <a:srgbClr val="FFFFFF"/>
                </a:solidFill>
                <a:latin typeface="+mj-lt"/>
              </a:rPr>
              <a:t>Assisting with day-to-day hygiene care for example, bathing, dressing, providing food</a:t>
            </a:r>
          </a:p>
          <a:p>
            <a:pPr defTabSz="914400">
              <a:lnSpc>
                <a:spcPct val="90000"/>
              </a:lnSpc>
              <a:spcBef>
                <a:spcPts val="1000"/>
              </a:spcBef>
              <a:spcAft>
                <a:spcPts val="600"/>
              </a:spcAft>
              <a:buClr>
                <a:schemeClr val="accent2"/>
              </a:buClr>
              <a:buSzPct val="90000"/>
            </a:pPr>
            <a:endParaRPr lang="en-US" dirty="0">
              <a:solidFill>
                <a:srgbClr val="FFFFFF"/>
              </a:solidFill>
              <a:latin typeface="+mj-lt"/>
            </a:endParaRPr>
          </a:p>
          <a:p>
            <a:pPr defTabSz="914400">
              <a:lnSpc>
                <a:spcPct val="90000"/>
              </a:lnSpc>
              <a:spcBef>
                <a:spcPts val="1000"/>
              </a:spcBef>
              <a:spcAft>
                <a:spcPts val="600"/>
              </a:spcAft>
              <a:buClr>
                <a:schemeClr val="accent2"/>
              </a:buClr>
              <a:buSzPct val="90000"/>
            </a:pPr>
            <a:r>
              <a:rPr lang="en-US" dirty="0">
                <a:solidFill>
                  <a:srgbClr val="FFFFFF"/>
                </a:solidFill>
                <a:latin typeface="+mj-lt"/>
              </a:rPr>
              <a:t>Skilled nursing care in homes for residents </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dirty="0">
              <a:solidFill>
                <a:srgbClr val="FFFFFF"/>
              </a:solidFill>
              <a:latin typeface="+mj-lt"/>
            </a:endParaRPr>
          </a:p>
          <a:p>
            <a:pPr defTabSz="914400">
              <a:lnSpc>
                <a:spcPct val="90000"/>
              </a:lnSpc>
              <a:spcBef>
                <a:spcPts val="1000"/>
              </a:spcBef>
              <a:spcAft>
                <a:spcPts val="600"/>
              </a:spcAft>
              <a:buClr>
                <a:schemeClr val="accent2"/>
              </a:buClr>
              <a:buSzPct val="90000"/>
            </a:pPr>
            <a:r>
              <a:rPr lang="en-US" dirty="0">
                <a:solidFill>
                  <a:srgbClr val="FFFFFF"/>
                </a:solidFill>
                <a:latin typeface="+mj-lt"/>
              </a:rPr>
              <a:t>Emotional support provided for the elderly</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sz="1100" dirty="0">
                <a:solidFill>
                  <a:srgbClr val="FFFFFF"/>
                </a:solidFill>
                <a:latin typeface="+mj-lt"/>
              </a:rPr>
              <a:t>                                                                                           (</a:t>
            </a:r>
            <a:r>
              <a:rPr lang="en-US" sz="1100" dirty="0" err="1">
                <a:solidFill>
                  <a:srgbClr val="FFFFFF"/>
                </a:solidFill>
                <a:latin typeface="+mj-lt"/>
              </a:rPr>
              <a:t>nhs.uk</a:t>
            </a:r>
            <a:r>
              <a:rPr lang="en-US" sz="1100" dirty="0">
                <a:solidFill>
                  <a:srgbClr val="FFFFFF"/>
                </a:solidFill>
                <a:latin typeface="+mj-lt"/>
              </a:rPr>
              <a:t>, 2018).</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1100" dirty="0">
              <a:solidFill>
                <a:srgbClr val="FFFFFF"/>
              </a:solidFill>
            </a:endParaRPr>
          </a:p>
        </p:txBody>
      </p:sp>
      <p:sp>
        <p:nvSpPr>
          <p:cNvPr id="2" name="TextBox 1">
            <a:extLst>
              <a:ext uri="{FF2B5EF4-FFF2-40B4-BE49-F238E27FC236}">
                <a16:creationId xmlns:a16="http://schemas.microsoft.com/office/drawing/2014/main" id="{E3298B0A-01C3-043D-D486-27973C961B1B}"/>
              </a:ext>
            </a:extLst>
          </p:cNvPr>
          <p:cNvSpPr txBox="1"/>
          <p:nvPr/>
        </p:nvSpPr>
        <p:spPr>
          <a:xfrm>
            <a:off x="1881352" y="5734973"/>
            <a:ext cx="2417379" cy="369332"/>
          </a:xfrm>
          <a:prstGeom prst="rect">
            <a:avLst/>
          </a:prstGeom>
          <a:noFill/>
        </p:spPr>
        <p:txBody>
          <a:bodyPr wrap="square" rtlCol="0">
            <a:spAutoFit/>
          </a:bodyPr>
          <a:lstStyle/>
          <a:p>
            <a:r>
              <a:rPr lang="en-US" dirty="0"/>
              <a:t>(Mitchell, 2019)</a:t>
            </a:r>
          </a:p>
        </p:txBody>
      </p:sp>
    </p:spTree>
    <p:extLst>
      <p:ext uri="{BB962C8B-B14F-4D97-AF65-F5344CB8AC3E}">
        <p14:creationId xmlns:p14="http://schemas.microsoft.com/office/powerpoint/2010/main" val="115229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68" name="Rectangle 2056">
            <a:extLst>
              <a:ext uri="{FF2B5EF4-FFF2-40B4-BE49-F238E27FC236}">
                <a16:creationId xmlns:a16="http://schemas.microsoft.com/office/drawing/2014/main" id="{DCE53020-16B1-4BFB-A8FB-B8BE56A85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0313316-A113-3609-7612-59BCBC80B7AA}"/>
              </a:ext>
            </a:extLst>
          </p:cNvPr>
          <p:cNvSpPr txBox="1"/>
          <p:nvPr/>
        </p:nvSpPr>
        <p:spPr>
          <a:xfrm>
            <a:off x="6119732" y="1290025"/>
            <a:ext cx="5291327" cy="1188720"/>
          </a:xfrm>
          <a:prstGeom prst="rect">
            <a:avLst/>
          </a:prstGeom>
          <a:solidFill>
            <a:srgbClr val="FFFFFF"/>
          </a:solidFill>
          <a:ln>
            <a:solidFill>
              <a:srgbClr val="404040"/>
            </a:solidFill>
          </a:ln>
        </p:spPr>
        <p:txBody>
          <a:bodyPr vert="horz" lIns="182880" tIns="182880" rIns="182880" bIns="182880" rtlCol="0" anchor="ctr">
            <a:normAutofit/>
          </a:bodyPr>
          <a:lstStyle/>
          <a:p>
            <a:pPr algn="ctr" defTabSz="914400">
              <a:lnSpc>
                <a:spcPct val="90000"/>
              </a:lnSpc>
              <a:spcBef>
                <a:spcPct val="0"/>
              </a:spcBef>
              <a:spcAft>
                <a:spcPts val="600"/>
              </a:spcAft>
            </a:pPr>
            <a:r>
              <a:rPr lang="en-US" sz="2600" cap="all" spc="200">
                <a:solidFill>
                  <a:srgbClr val="262626"/>
                </a:solidFill>
                <a:latin typeface="+mj-lt"/>
                <a:ea typeface="+mj-ea"/>
                <a:cs typeface="+mj-cs"/>
              </a:rPr>
              <a:t>Provision available in hospitals     </a:t>
            </a:r>
          </a:p>
          <a:p>
            <a:pPr algn="ctr" defTabSz="914400">
              <a:lnSpc>
                <a:spcPct val="90000"/>
              </a:lnSpc>
              <a:spcBef>
                <a:spcPct val="0"/>
              </a:spcBef>
              <a:spcAft>
                <a:spcPts val="600"/>
              </a:spcAft>
            </a:pPr>
            <a:endParaRPr lang="en-US" sz="2600" cap="all" spc="200">
              <a:solidFill>
                <a:srgbClr val="262626"/>
              </a:solidFill>
              <a:latin typeface="+mj-lt"/>
              <a:ea typeface="+mj-ea"/>
              <a:cs typeface="+mj-cs"/>
            </a:endParaRPr>
          </a:p>
        </p:txBody>
      </p:sp>
      <p:sp>
        <p:nvSpPr>
          <p:cNvPr id="2070" name="Rectangle 2058">
            <a:extLst>
              <a:ext uri="{FF2B5EF4-FFF2-40B4-BE49-F238E27FC236}">
                <a16:creationId xmlns:a16="http://schemas.microsoft.com/office/drawing/2014/main" id="{C8B24EE2-AFD8-4D1F-BF93-37156C479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665" y="640080"/>
            <a:ext cx="4017264"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2" name="Rectangle 2060">
            <a:extLst>
              <a:ext uri="{FF2B5EF4-FFF2-40B4-BE49-F238E27FC236}">
                <a16:creationId xmlns:a16="http://schemas.microsoft.com/office/drawing/2014/main" id="{9E67304B-95E9-4EBF-BCB8-0F50367AE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9781" y="806357"/>
            <a:ext cx="3685032"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Making UK a better place to die: Patients in their final days present a  unique challenge to carers and hospices | The Independent | The Independent">
            <a:extLst>
              <a:ext uri="{FF2B5EF4-FFF2-40B4-BE49-F238E27FC236}">
                <a16:creationId xmlns:a16="http://schemas.microsoft.com/office/drawing/2014/main" id="{0333A894-6379-4951-BA53-A52DC26A71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13" r="29982" b="-2"/>
          <a:stretch/>
        </p:blipFill>
        <p:spPr bwMode="auto">
          <a:xfrm>
            <a:off x="1149821" y="1126397"/>
            <a:ext cx="3044952" cy="42885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B13468-CCA9-3372-5129-E357871E2415}"/>
              </a:ext>
            </a:extLst>
          </p:cNvPr>
          <p:cNvSpPr txBox="1"/>
          <p:nvPr/>
        </p:nvSpPr>
        <p:spPr>
          <a:xfrm>
            <a:off x="6119732" y="2858703"/>
            <a:ext cx="5285791" cy="3530374"/>
          </a:xfrm>
          <a:prstGeom prst="rect">
            <a:avLst/>
          </a:prstGeom>
        </p:spPr>
        <p:txBody>
          <a:bodyPr vert="horz" lIns="91440" tIns="45720" rIns="91440" bIns="45720" rtlCol="0">
            <a:normAutofit/>
          </a:bodyPr>
          <a:lstStyle/>
          <a:p>
            <a:pPr marL="285750" indent="-228600" defTabSz="914400">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skilled nurses providing 24-hour care </a:t>
            </a:r>
          </a:p>
          <a:p>
            <a:pPr marL="285750" indent="-228600" defTabSz="914400">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specialized care from palliative care teams that collaborate with and assist the hospitals medical staff including doctors, nurses, and other health and social workers (NHS Choices, 2019)</a:t>
            </a:r>
          </a:p>
          <a:p>
            <a:pPr marL="285750" indent="-228600" defTabSz="914400">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Expert guidance on managing symptoms and pain (NHS, 2018)</a:t>
            </a:r>
          </a:p>
          <a:p>
            <a:pPr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marL="285750"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marL="285750"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marL="285750"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marL="285750"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marL="285750"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a:p>
            <a:pPr indent="-228600" defTabSz="914400">
              <a:spcBef>
                <a:spcPts val="1000"/>
              </a:spcBef>
              <a:spcAft>
                <a:spcPts val="600"/>
              </a:spcAft>
              <a:buClr>
                <a:schemeClr val="accent2"/>
              </a:buClr>
              <a:buSzPct val="90000"/>
              <a:buFont typeface="Arial" panose="020B0604020202020204" pitchFamily="34" charset="0"/>
              <a:buChar char="•"/>
            </a:pPr>
            <a:endParaRPr lang="en-US" dirty="0">
              <a:solidFill>
                <a:srgbClr val="FFFFFF"/>
              </a:solidFill>
            </a:endParaRPr>
          </a:p>
        </p:txBody>
      </p:sp>
      <p:sp>
        <p:nvSpPr>
          <p:cNvPr id="6" name="TextBox 5">
            <a:extLst>
              <a:ext uri="{FF2B5EF4-FFF2-40B4-BE49-F238E27FC236}">
                <a16:creationId xmlns:a16="http://schemas.microsoft.com/office/drawing/2014/main" id="{9BD403C6-0F71-4179-BEFA-4A697FF8B002}"/>
              </a:ext>
            </a:extLst>
          </p:cNvPr>
          <p:cNvSpPr txBox="1"/>
          <p:nvPr/>
        </p:nvSpPr>
        <p:spPr>
          <a:xfrm>
            <a:off x="1149821" y="4986080"/>
            <a:ext cx="3044952" cy="428853"/>
          </a:xfrm>
          <a:prstGeom prst="rect">
            <a:avLst/>
          </a:prstGeom>
          <a:solidFill>
            <a:srgbClr val="000000">
              <a:alpha val="50000"/>
            </a:srgbClr>
          </a:solidFill>
          <a:ln>
            <a:noFill/>
          </a:ln>
        </p:spPr>
        <p:txBody>
          <a:bodyPr wrap="square" rtlCol="0">
            <a:noAutofit/>
          </a:bodyPr>
          <a:lstStyle/>
          <a:p>
            <a:pPr algn="ctr">
              <a:spcAft>
                <a:spcPts val="600"/>
              </a:spcAft>
            </a:pPr>
            <a:r>
              <a:rPr lang="en-US" sz="1300">
                <a:solidFill>
                  <a:srgbClr val="FFFFFF"/>
                </a:solidFill>
              </a:rPr>
              <a:t>(The Independent, 2015)</a:t>
            </a:r>
          </a:p>
        </p:txBody>
      </p:sp>
    </p:spTree>
    <p:extLst>
      <p:ext uri="{BB962C8B-B14F-4D97-AF65-F5344CB8AC3E}">
        <p14:creationId xmlns:p14="http://schemas.microsoft.com/office/powerpoint/2010/main" val="47592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125" name="Rectangle 5126">
            <a:extLst>
              <a:ext uri="{FF2B5EF4-FFF2-40B4-BE49-F238E27FC236}">
                <a16:creationId xmlns:a16="http://schemas.microsoft.com/office/drawing/2014/main" id="{DCE53020-16B1-4BFB-A8FB-B8BE56A85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3DB8651-D4CD-1350-297D-77A5C5D15AA7}"/>
              </a:ext>
            </a:extLst>
          </p:cNvPr>
          <p:cNvSpPr txBox="1"/>
          <p:nvPr/>
        </p:nvSpPr>
        <p:spPr>
          <a:xfrm>
            <a:off x="6237008" y="640080"/>
            <a:ext cx="5291327" cy="1188720"/>
          </a:xfrm>
          <a:prstGeom prst="rect">
            <a:avLst/>
          </a:prstGeom>
          <a:solidFill>
            <a:srgbClr val="FFFFFF"/>
          </a:solidFill>
          <a:ln>
            <a:solidFill>
              <a:srgbClr val="404040"/>
            </a:solidFill>
          </a:ln>
        </p:spPr>
        <p:txBody>
          <a:bodyPr vert="horz" lIns="182880" tIns="182880" rIns="182880" bIns="182880" rtlCol="0" anchor="ctr">
            <a:normAutofit/>
          </a:bodyPr>
          <a:lstStyle/>
          <a:p>
            <a:pPr algn="ctr" defTabSz="914400">
              <a:lnSpc>
                <a:spcPct val="90000"/>
              </a:lnSpc>
              <a:spcBef>
                <a:spcPct val="0"/>
              </a:spcBef>
              <a:spcAft>
                <a:spcPts val="600"/>
              </a:spcAft>
            </a:pPr>
            <a:r>
              <a:rPr lang="en-US" sz="2800" cap="all" spc="200">
                <a:solidFill>
                  <a:srgbClr val="262626"/>
                </a:solidFill>
                <a:latin typeface="+mj-lt"/>
                <a:ea typeface="+mj-ea"/>
                <a:cs typeface="+mj-cs"/>
              </a:rPr>
              <a:t>Provision available in hospices      </a:t>
            </a:r>
          </a:p>
        </p:txBody>
      </p:sp>
      <p:sp>
        <p:nvSpPr>
          <p:cNvPr id="5126" name="Rectangle 5128">
            <a:extLst>
              <a:ext uri="{FF2B5EF4-FFF2-40B4-BE49-F238E27FC236}">
                <a16:creationId xmlns:a16="http://schemas.microsoft.com/office/drawing/2014/main" id="{C8B24EE2-AFD8-4D1F-BF93-37156C479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665" y="640080"/>
            <a:ext cx="4017264"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28" name="Rectangle 5130">
            <a:extLst>
              <a:ext uri="{FF2B5EF4-FFF2-40B4-BE49-F238E27FC236}">
                <a16:creationId xmlns:a16="http://schemas.microsoft.com/office/drawing/2014/main" id="{9E67304B-95E9-4EBF-BCB8-0F50367AE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9781" y="806357"/>
            <a:ext cx="3685032"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Future of end of life care | Hospice UK">
            <a:extLst>
              <a:ext uri="{FF2B5EF4-FFF2-40B4-BE49-F238E27FC236}">
                <a16:creationId xmlns:a16="http://schemas.microsoft.com/office/drawing/2014/main" id="{0EDE0B1B-C5EF-5960-884F-B1390BAFF2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564" r="18784" b="-2"/>
          <a:stretch/>
        </p:blipFill>
        <p:spPr bwMode="auto">
          <a:xfrm>
            <a:off x="1149821" y="1126397"/>
            <a:ext cx="3044952" cy="428853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DED0454C-7A4F-1E36-12B6-36574F48359D}"/>
              </a:ext>
            </a:extLst>
          </p:cNvPr>
          <p:cNvSpPr txBox="1">
            <a:spLocks noGrp="1"/>
          </p:cNvSpPr>
          <p:nvPr>
            <p:ph idx="1"/>
          </p:nvPr>
        </p:nvSpPr>
        <p:spPr>
          <a:xfrm>
            <a:off x="5509846" y="2074985"/>
            <a:ext cx="6541477" cy="3826265"/>
          </a:xfrm>
          <a:prstGeom prst="rect">
            <a:avLst/>
          </a:prstGeom>
        </p:spPr>
        <p:txBody>
          <a:bodyPr vert="horz" lIns="91440" tIns="45720" rIns="91440" bIns="45720" rtlCol="0">
            <a:noAutofit/>
          </a:bodyPr>
          <a:lstStyle/>
          <a:p>
            <a:pPr marL="57150" indent="0">
              <a:lnSpc>
                <a:spcPct val="90000"/>
              </a:lnSpc>
              <a:buNone/>
            </a:pPr>
            <a:r>
              <a:rPr lang="en-US" dirty="0">
                <a:solidFill>
                  <a:srgbClr val="FFFFFF"/>
                </a:solidFill>
                <a:latin typeface="+mj-lt"/>
              </a:rPr>
              <a:t>Give options of day care visiting the hospice as an outpatient or provide inpatient care in a hospice</a:t>
            </a:r>
          </a:p>
          <a:p>
            <a:pPr marL="57150" indent="0">
              <a:lnSpc>
                <a:spcPct val="90000"/>
              </a:lnSpc>
              <a:buNone/>
            </a:pPr>
            <a:endParaRPr lang="en-US" dirty="0">
              <a:solidFill>
                <a:srgbClr val="FFFFFF"/>
              </a:solidFill>
              <a:latin typeface="+mj-lt"/>
            </a:endParaRPr>
          </a:p>
          <a:p>
            <a:pPr marL="57150" indent="0">
              <a:lnSpc>
                <a:spcPct val="90000"/>
              </a:lnSpc>
              <a:buNone/>
            </a:pPr>
            <a:r>
              <a:rPr lang="en-US" dirty="0">
                <a:solidFill>
                  <a:srgbClr val="FFFFFF"/>
                </a:solidFill>
                <a:latin typeface="+mj-lt"/>
              </a:rPr>
              <a:t>Can also have care provided at home when patients are diagnosed with a terminal illness</a:t>
            </a:r>
          </a:p>
          <a:p>
            <a:pPr marL="57150" indent="0">
              <a:lnSpc>
                <a:spcPct val="90000"/>
              </a:lnSpc>
              <a:buNone/>
            </a:pPr>
            <a:endParaRPr lang="en-US" dirty="0">
              <a:solidFill>
                <a:srgbClr val="FFFFFF"/>
              </a:solidFill>
              <a:latin typeface="+mj-lt"/>
            </a:endParaRPr>
          </a:p>
          <a:p>
            <a:pPr marL="0" indent="0">
              <a:lnSpc>
                <a:spcPct val="90000"/>
              </a:lnSpc>
              <a:buNone/>
            </a:pPr>
            <a:r>
              <a:rPr lang="en-US" dirty="0">
                <a:solidFill>
                  <a:srgbClr val="FFFFFF"/>
                </a:solidFill>
                <a:latin typeface="+mj-lt"/>
              </a:rPr>
              <a:t>Extended care provided for loved ones of the patient</a:t>
            </a:r>
          </a:p>
          <a:p>
            <a:pPr marL="0" indent="0">
              <a:lnSpc>
                <a:spcPct val="90000"/>
              </a:lnSpc>
              <a:buNone/>
            </a:pPr>
            <a:endParaRPr lang="en-US" dirty="0">
              <a:solidFill>
                <a:srgbClr val="FFFFFF"/>
              </a:solidFill>
              <a:latin typeface="+mj-lt"/>
            </a:endParaRPr>
          </a:p>
          <a:p>
            <a:pPr marL="0" indent="0">
              <a:lnSpc>
                <a:spcPct val="90000"/>
              </a:lnSpc>
              <a:buNone/>
            </a:pPr>
            <a:r>
              <a:rPr lang="en-US" dirty="0">
                <a:solidFill>
                  <a:srgbClr val="FFFFFF"/>
                </a:solidFill>
                <a:latin typeface="+mj-lt"/>
              </a:rPr>
              <a:t>After the patient passes away, care can continue for the bereaved (NHS, 2019)</a:t>
            </a:r>
          </a:p>
          <a:p>
            <a:pPr marL="0" indent="0">
              <a:lnSpc>
                <a:spcPct val="90000"/>
              </a:lnSpc>
              <a:buNone/>
            </a:pPr>
            <a:endParaRPr lang="en-US" dirty="0">
              <a:solidFill>
                <a:srgbClr val="FFFFFF"/>
              </a:solidFill>
              <a:latin typeface="+mj-lt"/>
            </a:endParaRPr>
          </a:p>
          <a:p>
            <a:pPr marL="0" indent="0">
              <a:lnSpc>
                <a:spcPct val="90000"/>
              </a:lnSpc>
              <a:buNone/>
            </a:pPr>
            <a:r>
              <a:rPr lang="en-US" dirty="0">
                <a:solidFill>
                  <a:srgbClr val="FFFFFF"/>
                </a:solidFill>
                <a:latin typeface="+mj-lt"/>
              </a:rPr>
              <a:t>Hospice care is a preferred choice for end-of-life care as it places a great importance on respect, dignity and an individuals wishes who is ill (NICE, no date)</a:t>
            </a:r>
          </a:p>
        </p:txBody>
      </p:sp>
      <p:sp>
        <p:nvSpPr>
          <p:cNvPr id="13" name="TextBox 12">
            <a:extLst>
              <a:ext uri="{FF2B5EF4-FFF2-40B4-BE49-F238E27FC236}">
                <a16:creationId xmlns:a16="http://schemas.microsoft.com/office/drawing/2014/main" id="{3B15C87A-1338-E054-9FB9-8819DACC813A}"/>
              </a:ext>
            </a:extLst>
          </p:cNvPr>
          <p:cNvSpPr txBox="1"/>
          <p:nvPr/>
        </p:nvSpPr>
        <p:spPr>
          <a:xfrm>
            <a:off x="1149821" y="4986080"/>
            <a:ext cx="3044952" cy="428853"/>
          </a:xfrm>
          <a:prstGeom prst="rect">
            <a:avLst/>
          </a:prstGeom>
          <a:solidFill>
            <a:srgbClr val="000000">
              <a:alpha val="50000"/>
            </a:srgbClr>
          </a:solidFill>
          <a:ln>
            <a:noFill/>
          </a:ln>
        </p:spPr>
        <p:txBody>
          <a:bodyPr wrap="square" rtlCol="0">
            <a:noAutofit/>
          </a:bodyPr>
          <a:lstStyle/>
          <a:p>
            <a:pPr algn="ctr">
              <a:spcAft>
                <a:spcPts val="600"/>
              </a:spcAft>
            </a:pPr>
            <a:r>
              <a:rPr lang="en-US" sz="1300">
                <a:solidFill>
                  <a:srgbClr val="FFFFFF"/>
                </a:solidFill>
              </a:rPr>
              <a:t>(Hospice UK, no date)</a:t>
            </a:r>
          </a:p>
        </p:txBody>
      </p:sp>
    </p:spTree>
    <p:extLst>
      <p:ext uri="{BB962C8B-B14F-4D97-AF65-F5344CB8AC3E}">
        <p14:creationId xmlns:p14="http://schemas.microsoft.com/office/powerpoint/2010/main" val="2139646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148" name="Rectangle 6150">
            <a:extLst>
              <a:ext uri="{FF2B5EF4-FFF2-40B4-BE49-F238E27FC236}">
                <a16:creationId xmlns:a16="http://schemas.microsoft.com/office/drawing/2014/main" id="{CCE8B9BA-24C1-4E5A-9093-9889A97118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590BB956-E7DE-F859-E584-6EC9A5805364}"/>
              </a:ext>
            </a:extLst>
          </p:cNvPr>
          <p:cNvSpPr>
            <a:spLocks noGrp="1"/>
          </p:cNvSpPr>
          <p:nvPr>
            <p:ph type="title"/>
          </p:nvPr>
        </p:nvSpPr>
        <p:spPr>
          <a:xfrm>
            <a:off x="6070892" y="640080"/>
            <a:ext cx="5291327" cy="1188720"/>
          </a:xfrm>
          <a:solidFill>
            <a:srgbClr val="FFFFFF"/>
          </a:solidFill>
          <a:ln>
            <a:solidFill>
              <a:srgbClr val="404040"/>
            </a:solidFill>
          </a:ln>
        </p:spPr>
        <p:txBody>
          <a:bodyPr vert="horz" lIns="182880" tIns="182880" rIns="182880" bIns="182880" rtlCol="0" anchor="ctr">
            <a:normAutofit/>
          </a:bodyPr>
          <a:lstStyle/>
          <a:p>
            <a:pPr>
              <a:spcAft>
                <a:spcPts val="600"/>
              </a:spcAft>
            </a:pPr>
            <a:r>
              <a:rPr lang="en-US" sz="2000"/>
              <a:t>Provision available at home</a:t>
            </a:r>
            <a:br>
              <a:rPr lang="en-US" sz="2000"/>
            </a:br>
            <a:r>
              <a:rPr lang="en-US" sz="2000"/>
              <a:t>                            </a:t>
            </a:r>
            <a:br>
              <a:rPr lang="en-US" sz="2000"/>
            </a:br>
            <a:endParaRPr lang="en-US" sz="2000"/>
          </a:p>
        </p:txBody>
      </p:sp>
      <p:sp>
        <p:nvSpPr>
          <p:cNvPr id="6149" name="Rectangle 6152">
            <a:extLst>
              <a:ext uri="{FF2B5EF4-FFF2-40B4-BE49-F238E27FC236}">
                <a16:creationId xmlns:a16="http://schemas.microsoft.com/office/drawing/2014/main" id="{B9C72BE9-6CCE-4BA0-86B7-77E743ED2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665" y="640080"/>
            <a:ext cx="4017264"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50" name="Rectangle 6154">
            <a:extLst>
              <a:ext uri="{FF2B5EF4-FFF2-40B4-BE49-F238E27FC236}">
                <a16:creationId xmlns:a16="http://schemas.microsoft.com/office/drawing/2014/main" id="{536037B0-5738-4712-B214-7927C9134A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9781" y="806357"/>
            <a:ext cx="3685032"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6146" name="Picture 2" descr="Home - Greater Manchester Palliative and End of Life Care">
            <a:extLst>
              <a:ext uri="{FF2B5EF4-FFF2-40B4-BE49-F238E27FC236}">
                <a16:creationId xmlns:a16="http://schemas.microsoft.com/office/drawing/2014/main" id="{17545488-B53F-43B3-182D-64B322F5A8E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94373" y="1592741"/>
            <a:ext cx="3355848" cy="33558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098FFAB-42DC-2F10-DC16-308E46604F35}"/>
              </a:ext>
            </a:extLst>
          </p:cNvPr>
          <p:cNvSpPr txBox="1"/>
          <p:nvPr/>
        </p:nvSpPr>
        <p:spPr>
          <a:xfrm>
            <a:off x="6110634" y="2396223"/>
            <a:ext cx="5285791" cy="3505027"/>
          </a:xfrm>
          <a:prstGeom prst="rect">
            <a:avLst/>
          </a:prstGeom>
        </p:spPr>
        <p:txBody>
          <a:bodyPr vert="horz" lIns="91440" tIns="45720" rIns="91440" bIns="45720" rtlCol="0">
            <a:noAutofit/>
          </a:bodyPr>
          <a:lstStyle/>
          <a:p>
            <a:pPr marL="285750"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Home visits from community nurses/palliative care nurses </a:t>
            </a:r>
          </a:p>
          <a:p>
            <a:pPr marL="285750"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providing practical and emotional care and support to the patients and those at home around the patient </a:t>
            </a:r>
          </a:p>
          <a:p>
            <a:pPr marL="285750"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Advice on managing symptoms and pain</a:t>
            </a:r>
          </a:p>
          <a:p>
            <a:pPr marL="285750"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The comfort of spending the last moments in the comfort of your own home</a:t>
            </a:r>
          </a:p>
          <a:p>
            <a:pPr marL="285750"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dirty="0">
              <a:solidFill>
                <a:srgbClr val="FFFFFF"/>
              </a:solidFill>
              <a:latin typeface="+mj-lt"/>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dirty="0">
                <a:solidFill>
                  <a:srgbClr val="FFFFFF"/>
                </a:solidFill>
                <a:latin typeface="+mj-lt"/>
              </a:rPr>
              <a:t>             (NHS Choices, 2019)</a:t>
            </a:r>
          </a:p>
        </p:txBody>
      </p:sp>
      <p:sp>
        <p:nvSpPr>
          <p:cNvPr id="8" name="TextBox 7">
            <a:extLst>
              <a:ext uri="{FF2B5EF4-FFF2-40B4-BE49-F238E27FC236}">
                <a16:creationId xmlns:a16="http://schemas.microsoft.com/office/drawing/2014/main" id="{5B4A3BB5-D329-ECFD-E385-C55F790224F5}"/>
              </a:ext>
            </a:extLst>
          </p:cNvPr>
          <p:cNvSpPr txBox="1"/>
          <p:nvPr/>
        </p:nvSpPr>
        <p:spPr>
          <a:xfrm>
            <a:off x="994373" y="5084131"/>
            <a:ext cx="3355848" cy="335584"/>
          </a:xfrm>
          <a:prstGeom prst="rect">
            <a:avLst/>
          </a:prstGeom>
          <a:solidFill>
            <a:srgbClr val="000000">
              <a:alpha val="50000"/>
            </a:srgbClr>
          </a:solidFill>
          <a:ln>
            <a:noFill/>
          </a:ln>
        </p:spPr>
        <p:txBody>
          <a:bodyPr wrap="square" rtlCol="0">
            <a:noAutofit/>
          </a:bodyPr>
          <a:lstStyle/>
          <a:p>
            <a:pPr algn="ctr">
              <a:spcAft>
                <a:spcPts val="600"/>
              </a:spcAft>
            </a:pPr>
            <a:r>
              <a:rPr lang="en-US" sz="1050" dirty="0">
                <a:solidFill>
                  <a:srgbClr val="FFFFFF"/>
                </a:solidFill>
              </a:rPr>
              <a:t>(Palliative and end of life care, no date)</a:t>
            </a:r>
          </a:p>
        </p:txBody>
      </p:sp>
    </p:spTree>
    <p:extLst>
      <p:ext uri="{BB962C8B-B14F-4D97-AF65-F5344CB8AC3E}">
        <p14:creationId xmlns:p14="http://schemas.microsoft.com/office/powerpoint/2010/main" val="3927075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EEAE2-A0FE-58F1-B4A3-0DA6B868BFCF}"/>
              </a:ext>
            </a:extLst>
          </p:cNvPr>
          <p:cNvSpPr>
            <a:spLocks noGrp="1"/>
          </p:cNvSpPr>
          <p:nvPr>
            <p:ph type="title"/>
          </p:nvPr>
        </p:nvSpPr>
        <p:spPr>
          <a:xfrm>
            <a:off x="2231136" y="964692"/>
            <a:ext cx="7729728" cy="1188720"/>
          </a:xfrm>
        </p:spPr>
        <p:txBody>
          <a:bodyPr>
            <a:normAutofit/>
          </a:bodyPr>
          <a:lstStyle/>
          <a:p>
            <a:r>
              <a:rPr lang="en-US"/>
              <a:t>The gap between need and availability – end of life care</a:t>
            </a:r>
          </a:p>
        </p:txBody>
      </p:sp>
      <p:graphicFrame>
        <p:nvGraphicFramePr>
          <p:cNvPr id="44" name="Content Placeholder 2">
            <a:extLst>
              <a:ext uri="{FF2B5EF4-FFF2-40B4-BE49-F238E27FC236}">
                <a16:creationId xmlns:a16="http://schemas.microsoft.com/office/drawing/2014/main" id="{E352FD18-1581-9AB9-0BA5-988E8F56902C}"/>
              </a:ext>
            </a:extLst>
          </p:cNvPr>
          <p:cNvGraphicFramePr>
            <a:graphicFrameLocks noGrp="1"/>
          </p:cNvGraphicFramePr>
          <p:nvPr>
            <p:ph idx="1"/>
            <p:extLst>
              <p:ext uri="{D42A27DB-BD31-4B8C-83A1-F6EECF244321}">
                <p14:modId xmlns:p14="http://schemas.microsoft.com/office/powerpoint/2010/main" val="3035175798"/>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1498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EEAE2-A0FE-58F1-B4A3-0DA6B868BFCF}"/>
              </a:ext>
            </a:extLst>
          </p:cNvPr>
          <p:cNvSpPr>
            <a:spLocks noGrp="1"/>
          </p:cNvSpPr>
          <p:nvPr>
            <p:ph type="title"/>
          </p:nvPr>
        </p:nvSpPr>
        <p:spPr>
          <a:xfrm>
            <a:off x="2231136" y="964692"/>
            <a:ext cx="7729728" cy="1188720"/>
          </a:xfrm>
        </p:spPr>
        <p:txBody>
          <a:bodyPr>
            <a:normAutofit/>
          </a:bodyPr>
          <a:lstStyle/>
          <a:p>
            <a:r>
              <a:rPr lang="en-US"/>
              <a:t>The gap between need and availability – end of life care</a:t>
            </a:r>
          </a:p>
        </p:txBody>
      </p:sp>
      <p:graphicFrame>
        <p:nvGraphicFramePr>
          <p:cNvPr id="44" name="Content Placeholder 2">
            <a:extLst>
              <a:ext uri="{FF2B5EF4-FFF2-40B4-BE49-F238E27FC236}">
                <a16:creationId xmlns:a16="http://schemas.microsoft.com/office/drawing/2014/main" id="{E352FD18-1581-9AB9-0BA5-988E8F56902C}"/>
              </a:ext>
            </a:extLst>
          </p:cNvPr>
          <p:cNvGraphicFramePr>
            <a:graphicFrameLocks noGrp="1"/>
          </p:cNvGraphicFramePr>
          <p:nvPr>
            <p:ph idx="1"/>
            <p:extLst>
              <p:ext uri="{D42A27DB-BD31-4B8C-83A1-F6EECF244321}">
                <p14:modId xmlns:p14="http://schemas.microsoft.com/office/powerpoint/2010/main" val="632291321"/>
              </p:ext>
            </p:extLst>
          </p:nvPr>
        </p:nvGraphicFramePr>
        <p:xfrm>
          <a:off x="965199" y="2393576"/>
          <a:ext cx="10558929" cy="33525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2761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196" name="Rectangle 8198">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1C9E19-5EA2-BEA7-EADE-4111E9DF7CD6}"/>
              </a:ext>
            </a:extLst>
          </p:cNvPr>
          <p:cNvSpPr>
            <a:spLocks noGrp="1"/>
          </p:cNvSpPr>
          <p:nvPr>
            <p:ph type="title"/>
          </p:nvPr>
        </p:nvSpPr>
        <p:spPr>
          <a:xfrm>
            <a:off x="6914588" y="420130"/>
            <a:ext cx="4475892" cy="852616"/>
          </a:xfrm>
          <a:solidFill>
            <a:srgbClr val="FFFFFF"/>
          </a:solidFill>
          <a:ln>
            <a:solidFill>
              <a:srgbClr val="404040"/>
            </a:solidFill>
          </a:ln>
        </p:spPr>
        <p:txBody>
          <a:bodyPr vert="horz" lIns="182880" tIns="182880" rIns="182880" bIns="182880" rtlCol="0" anchor="ctr">
            <a:normAutofit fontScale="90000"/>
          </a:bodyPr>
          <a:lstStyle/>
          <a:p>
            <a:r>
              <a:rPr lang="en-US" dirty="0"/>
              <a:t>Theories of Ageing</a:t>
            </a:r>
            <a:br>
              <a:rPr lang="en-US" dirty="0"/>
            </a:br>
            <a:endParaRPr lang="en-US" dirty="0"/>
          </a:p>
        </p:txBody>
      </p:sp>
      <p:sp>
        <p:nvSpPr>
          <p:cNvPr id="8197" name="Rectangle 8200">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8198" name="Rectangle 8202">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What is disengagement theory? | HowStuffWorks">
            <a:extLst>
              <a:ext uri="{FF2B5EF4-FFF2-40B4-BE49-F238E27FC236}">
                <a16:creationId xmlns:a16="http://schemas.microsoft.com/office/drawing/2014/main" id="{8BCCF717-D221-3615-4186-414BD6B0ABA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538054" y="970949"/>
            <a:ext cx="3060712" cy="45994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7F9A7D-ACB7-4D99-CC83-A434E4EB0467}"/>
              </a:ext>
            </a:extLst>
          </p:cNvPr>
          <p:cNvSpPr txBox="1"/>
          <p:nvPr/>
        </p:nvSpPr>
        <p:spPr>
          <a:xfrm>
            <a:off x="6096000" y="1405719"/>
            <a:ext cx="6096000" cy="5381509"/>
          </a:xfrm>
          <a:prstGeom prst="rect">
            <a:avLst/>
          </a:prstGeom>
        </p:spPr>
        <p:txBody>
          <a:bodyPr vert="horz" lIns="91440" tIns="45720" rIns="91440" bIns="45720" rtlCol="0">
            <a:normAutofit fontScale="62500" lnSpcReduction="20000"/>
          </a:bodyPr>
          <a:lstStyle/>
          <a:p>
            <a:pPr defTabSz="914400">
              <a:lnSpc>
                <a:spcPct val="90000"/>
              </a:lnSpc>
              <a:spcBef>
                <a:spcPts val="1000"/>
              </a:spcBef>
              <a:spcAft>
                <a:spcPts val="600"/>
              </a:spcAft>
              <a:buClr>
                <a:schemeClr val="accent2"/>
              </a:buClr>
              <a:buSzPct val="90000"/>
            </a:pPr>
            <a:r>
              <a:rPr lang="en-US" sz="2500" dirty="0">
                <a:solidFill>
                  <a:srgbClr val="FFFFFF"/>
                </a:solidFill>
                <a:latin typeface="+mj-lt"/>
              </a:rPr>
              <a:t>Disengagement theory – when elderly people disengage with society, have reduced interest in social activities.</a:t>
            </a:r>
          </a:p>
          <a:p>
            <a:pPr defTabSz="914400">
              <a:lnSpc>
                <a:spcPct val="90000"/>
              </a:lnSpc>
              <a:spcBef>
                <a:spcPts val="1000"/>
              </a:spcBef>
              <a:spcAft>
                <a:spcPts val="600"/>
              </a:spcAft>
              <a:buClr>
                <a:schemeClr val="accent2"/>
              </a:buClr>
              <a:buSzPct val="90000"/>
            </a:pPr>
            <a:endParaRPr lang="en-US" sz="2500" dirty="0">
              <a:solidFill>
                <a:srgbClr val="FFFFFF"/>
              </a:solidFill>
              <a:latin typeface="+mj-lt"/>
            </a:endParaRPr>
          </a:p>
          <a:p>
            <a:pPr defTabSz="914400">
              <a:lnSpc>
                <a:spcPct val="90000"/>
              </a:lnSpc>
              <a:spcBef>
                <a:spcPts val="1000"/>
              </a:spcBef>
              <a:spcAft>
                <a:spcPts val="600"/>
              </a:spcAft>
              <a:buClr>
                <a:schemeClr val="accent2"/>
              </a:buClr>
              <a:buSzPct val="90000"/>
            </a:pPr>
            <a:r>
              <a:rPr lang="en-US" sz="2500" dirty="0">
                <a:solidFill>
                  <a:srgbClr val="FFFFFF"/>
                </a:solidFill>
                <a:latin typeface="+mj-lt"/>
              </a:rPr>
              <a:t>It is suggested that as people age, they revert to the most effective social structures they have developed over time as they get older </a:t>
            </a:r>
          </a:p>
          <a:p>
            <a:pPr defTabSz="914400">
              <a:lnSpc>
                <a:spcPct val="90000"/>
              </a:lnSpc>
              <a:spcBef>
                <a:spcPts val="1000"/>
              </a:spcBef>
              <a:spcAft>
                <a:spcPts val="600"/>
              </a:spcAft>
              <a:buClr>
                <a:schemeClr val="accent2"/>
              </a:buClr>
              <a:buSzPct val="90000"/>
            </a:pPr>
            <a:endParaRPr lang="en-US" sz="2500" dirty="0">
              <a:solidFill>
                <a:srgbClr val="FFFFFF"/>
              </a:solidFill>
              <a:latin typeface="+mj-lt"/>
            </a:endParaRPr>
          </a:p>
          <a:p>
            <a:pPr defTabSz="914400">
              <a:lnSpc>
                <a:spcPct val="90000"/>
              </a:lnSpc>
              <a:spcBef>
                <a:spcPts val="1000"/>
              </a:spcBef>
              <a:spcAft>
                <a:spcPts val="600"/>
              </a:spcAft>
              <a:buClr>
                <a:schemeClr val="accent2"/>
              </a:buClr>
              <a:buSzPct val="90000"/>
            </a:pPr>
            <a:r>
              <a:rPr lang="en-US" sz="2500" dirty="0">
                <a:solidFill>
                  <a:srgbClr val="FFFFFF"/>
                </a:solidFill>
                <a:latin typeface="+mj-lt"/>
              </a:rPr>
              <a:t>Relating this to end of life care, disengaging can be due to decline of physical and mental abilities, social isolation for the elderly is not only normal but also preferable(Kowalczyk, 2019)</a:t>
            </a:r>
          </a:p>
          <a:p>
            <a:pPr defTabSz="914400">
              <a:lnSpc>
                <a:spcPct val="90000"/>
              </a:lnSpc>
              <a:spcBef>
                <a:spcPts val="1000"/>
              </a:spcBef>
              <a:spcAft>
                <a:spcPts val="600"/>
              </a:spcAft>
              <a:buClr>
                <a:schemeClr val="accent2"/>
              </a:buClr>
              <a:buSzPct val="90000"/>
            </a:pPr>
            <a:endParaRPr lang="en-US" sz="2500" dirty="0">
              <a:solidFill>
                <a:srgbClr val="FFFFFF"/>
              </a:solidFill>
              <a:latin typeface="+mj-lt"/>
            </a:endParaRPr>
          </a:p>
          <a:p>
            <a:pPr defTabSz="914400">
              <a:lnSpc>
                <a:spcPct val="90000"/>
              </a:lnSpc>
              <a:spcBef>
                <a:spcPts val="1000"/>
              </a:spcBef>
              <a:spcAft>
                <a:spcPts val="600"/>
              </a:spcAft>
              <a:buClr>
                <a:schemeClr val="accent2"/>
              </a:buClr>
              <a:buSzPct val="90000"/>
            </a:pPr>
            <a:r>
              <a:rPr lang="en-US" sz="2500" dirty="0">
                <a:solidFill>
                  <a:srgbClr val="FFFFFF"/>
                </a:solidFill>
                <a:latin typeface="+mj-lt"/>
              </a:rPr>
              <a:t>According to Cuming and Henry, (1961) the elderly are seen to reduce their social life spaces to societal demands and to get ready for their final years of life.  </a:t>
            </a:r>
          </a:p>
          <a:p>
            <a:pPr defTabSz="914400">
              <a:lnSpc>
                <a:spcPct val="90000"/>
              </a:lnSpc>
              <a:spcBef>
                <a:spcPts val="1000"/>
              </a:spcBef>
              <a:spcAft>
                <a:spcPts val="600"/>
              </a:spcAft>
              <a:buClr>
                <a:schemeClr val="accent2"/>
              </a:buClr>
              <a:buSzPct val="90000"/>
            </a:pPr>
            <a:endParaRPr lang="en-US" sz="2500" dirty="0">
              <a:solidFill>
                <a:srgbClr val="FFFFFF"/>
              </a:solidFill>
              <a:latin typeface="+mj-lt"/>
            </a:endParaRPr>
          </a:p>
          <a:p>
            <a:pPr defTabSz="914400">
              <a:lnSpc>
                <a:spcPct val="90000"/>
              </a:lnSpc>
              <a:spcBef>
                <a:spcPts val="1000"/>
              </a:spcBef>
              <a:spcAft>
                <a:spcPts val="600"/>
              </a:spcAft>
              <a:buClr>
                <a:schemeClr val="accent2"/>
              </a:buClr>
              <a:buSzPct val="90000"/>
            </a:pPr>
            <a:r>
              <a:rPr lang="en-US" sz="2500" dirty="0">
                <a:solidFill>
                  <a:srgbClr val="FFFFFF"/>
                </a:solidFill>
                <a:latin typeface="+mj-lt"/>
              </a:rPr>
              <a:t>It is a mutual disengagement from both older people towards society and society disengages from older people </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2500" dirty="0">
              <a:solidFill>
                <a:srgbClr val="FFFFFF"/>
              </a:solidFill>
              <a:latin typeface="+mj-lt"/>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r>
              <a:rPr lang="en-US" sz="2500" dirty="0">
                <a:solidFill>
                  <a:srgbClr val="FFFFFF"/>
                </a:solidFill>
                <a:latin typeface="+mj-lt"/>
              </a:rPr>
              <a:t>                                (Larkin, 2009).</a:t>
            </a: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a:p>
            <a:pPr indent="-228600" defTabSz="914400">
              <a:lnSpc>
                <a:spcPct val="90000"/>
              </a:lnSpc>
              <a:spcBef>
                <a:spcPts val="1000"/>
              </a:spcBef>
              <a:spcAft>
                <a:spcPts val="600"/>
              </a:spcAft>
              <a:buClr>
                <a:schemeClr val="accent2"/>
              </a:buClr>
              <a:buSzPct val="90000"/>
              <a:buFont typeface="Arial" panose="020B0604020202020204" pitchFamily="34" charset="0"/>
              <a:buChar char="•"/>
            </a:pPr>
            <a:endParaRPr lang="en-US" sz="700" dirty="0">
              <a:solidFill>
                <a:srgbClr val="FFFFFF"/>
              </a:solidFill>
            </a:endParaRPr>
          </a:p>
        </p:txBody>
      </p:sp>
      <p:sp>
        <p:nvSpPr>
          <p:cNvPr id="3" name="TextBox 2">
            <a:extLst>
              <a:ext uri="{FF2B5EF4-FFF2-40B4-BE49-F238E27FC236}">
                <a16:creationId xmlns:a16="http://schemas.microsoft.com/office/drawing/2014/main" id="{E9868856-2D6A-15D0-7A5F-1662F30F6A42}"/>
              </a:ext>
            </a:extLst>
          </p:cNvPr>
          <p:cNvSpPr txBox="1"/>
          <p:nvPr/>
        </p:nvSpPr>
        <p:spPr>
          <a:xfrm>
            <a:off x="1538054" y="5110438"/>
            <a:ext cx="3060712" cy="459943"/>
          </a:xfrm>
          <a:prstGeom prst="rect">
            <a:avLst/>
          </a:prstGeom>
          <a:solidFill>
            <a:srgbClr val="000000">
              <a:alpha val="50000"/>
            </a:srgbClr>
          </a:solidFill>
          <a:ln>
            <a:noFill/>
          </a:ln>
        </p:spPr>
        <p:txBody>
          <a:bodyPr wrap="square" rtlCol="0">
            <a:noAutofit/>
          </a:bodyPr>
          <a:lstStyle/>
          <a:p>
            <a:pPr algn="ctr">
              <a:spcAft>
                <a:spcPts val="600"/>
              </a:spcAft>
            </a:pPr>
            <a:r>
              <a:rPr lang="en-US" sz="1300">
                <a:solidFill>
                  <a:srgbClr val="FFFFFF"/>
                </a:solidFill>
              </a:rPr>
              <a:t>(Conger, 2009)</a:t>
            </a:r>
          </a:p>
        </p:txBody>
      </p:sp>
    </p:spTree>
    <p:extLst>
      <p:ext uri="{BB962C8B-B14F-4D97-AF65-F5344CB8AC3E}">
        <p14:creationId xmlns:p14="http://schemas.microsoft.com/office/powerpoint/2010/main" val="3586668024"/>
      </p:ext>
    </p:extLst>
  </p:cSld>
  <p:clrMapOvr>
    <a:masterClrMapping/>
  </p:clrMapOvr>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203" name="Rectangle 8202">
            <a:extLst>
              <a:ext uri="{FF2B5EF4-FFF2-40B4-BE49-F238E27FC236}">
                <a16:creationId xmlns:a16="http://schemas.microsoft.com/office/drawing/2014/main" id="{F7EAFAA4-859B-42B4-AC85-F32CFE695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7FD59CD-DF83-0F8C-0C39-FDE296F2CC85}"/>
              </a:ext>
            </a:extLst>
          </p:cNvPr>
          <p:cNvSpPr>
            <a:spLocks noGrp="1"/>
          </p:cNvSpPr>
          <p:nvPr>
            <p:ph type="title"/>
          </p:nvPr>
        </p:nvSpPr>
        <p:spPr>
          <a:xfrm>
            <a:off x="6923757" y="362390"/>
            <a:ext cx="4475892" cy="1188720"/>
          </a:xfrm>
          <a:solidFill>
            <a:srgbClr val="FFFFFF"/>
          </a:solidFill>
          <a:ln>
            <a:solidFill>
              <a:srgbClr val="404040"/>
            </a:solidFill>
          </a:ln>
        </p:spPr>
        <p:txBody>
          <a:bodyPr>
            <a:normAutofit/>
          </a:bodyPr>
          <a:lstStyle/>
          <a:p>
            <a:r>
              <a:rPr lang="en-US" dirty="0"/>
              <a:t>Activity Theory </a:t>
            </a:r>
            <a:endParaRPr lang="en-US"/>
          </a:p>
        </p:txBody>
      </p:sp>
      <p:sp>
        <p:nvSpPr>
          <p:cNvPr id="8205" name="Rectangle 8204">
            <a:extLst>
              <a:ext uri="{FF2B5EF4-FFF2-40B4-BE49-F238E27FC236}">
                <a16:creationId xmlns:a16="http://schemas.microsoft.com/office/drawing/2014/main" id="{B3855DB9-46C3-47FA-992C-FC2BE58A7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07" name="Rectangle 8206">
            <a:extLst>
              <a:ext uri="{FF2B5EF4-FFF2-40B4-BE49-F238E27FC236}">
                <a16:creationId xmlns:a16="http://schemas.microsoft.com/office/drawing/2014/main" id="{A2B401D5-BF67-49A4-8617-0C6BD886C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0777"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Theory of Change - Center for Age-Friendly Excellence">
            <a:extLst>
              <a:ext uri="{FF2B5EF4-FFF2-40B4-BE49-F238E27FC236}">
                <a16:creationId xmlns:a16="http://schemas.microsoft.com/office/drawing/2014/main" id="{3E554D95-3044-FDA0-76E3-465B29003F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974" r="18008" b="2"/>
          <a:stretch/>
        </p:blipFill>
        <p:spPr bwMode="auto">
          <a:xfrm>
            <a:off x="810777" y="806357"/>
            <a:ext cx="4189589" cy="464752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6E0E5BE1-3FBB-42CE-0EB0-B1423004ED28}"/>
              </a:ext>
            </a:extLst>
          </p:cNvPr>
          <p:cNvSpPr>
            <a:spLocks noGrp="1"/>
          </p:cNvSpPr>
          <p:nvPr>
            <p:ph idx="1"/>
          </p:nvPr>
        </p:nvSpPr>
        <p:spPr>
          <a:xfrm>
            <a:off x="6291510" y="1774210"/>
            <a:ext cx="5718520" cy="4913194"/>
          </a:xfrm>
        </p:spPr>
        <p:txBody>
          <a:bodyPr>
            <a:normAutofit/>
          </a:bodyPr>
          <a:lstStyle/>
          <a:p>
            <a:pPr defTabSz="914400">
              <a:lnSpc>
                <a:spcPct val="90000"/>
              </a:lnSpc>
              <a:spcAft>
                <a:spcPts val="600"/>
              </a:spcAft>
              <a:buClr>
                <a:schemeClr val="accent6"/>
              </a:buClr>
              <a:buSzPct val="90000"/>
              <a:buFont typeface="Wingdings" panose="05000000000000000000" pitchFamily="2" charset="2"/>
              <a:buChar char="§"/>
            </a:pPr>
            <a:r>
              <a:rPr lang="en-US" sz="1900" dirty="0">
                <a:solidFill>
                  <a:srgbClr val="FFFFFF"/>
                </a:solidFill>
                <a:latin typeface="+mj-lt"/>
              </a:rPr>
              <a:t>Elderly individuals are more likely to be content with their lives when they are active and participating in society</a:t>
            </a:r>
          </a:p>
          <a:p>
            <a:pPr defTabSz="914400">
              <a:lnSpc>
                <a:spcPct val="90000"/>
              </a:lnSpc>
              <a:spcAft>
                <a:spcPts val="600"/>
              </a:spcAft>
              <a:buClr>
                <a:schemeClr val="accent6"/>
              </a:buClr>
              <a:buSzPct val="90000"/>
              <a:buFont typeface="Wingdings" panose="05000000000000000000" pitchFamily="2" charset="2"/>
              <a:buChar char="§"/>
            </a:pPr>
            <a:r>
              <a:rPr lang="en-US" sz="1900" dirty="0">
                <a:solidFill>
                  <a:srgbClr val="FFFFFF"/>
                </a:solidFill>
                <a:latin typeface="+mj-lt"/>
              </a:rPr>
              <a:t>This is the complete parallel view of the disengagement theory (</a:t>
            </a:r>
            <a:r>
              <a:rPr lang="en-US" sz="1900" dirty="0" err="1">
                <a:solidFill>
                  <a:srgbClr val="FFFFFF"/>
                </a:solidFill>
                <a:latin typeface="+mj-lt"/>
              </a:rPr>
              <a:t>Maulk</a:t>
            </a:r>
            <a:r>
              <a:rPr lang="en-US" sz="1900" dirty="0">
                <a:solidFill>
                  <a:srgbClr val="FFFFFF"/>
                </a:solidFill>
                <a:latin typeface="+mj-lt"/>
              </a:rPr>
              <a:t>, 2010).</a:t>
            </a:r>
          </a:p>
          <a:p>
            <a:pPr defTabSz="914400">
              <a:lnSpc>
                <a:spcPct val="90000"/>
              </a:lnSpc>
              <a:spcAft>
                <a:spcPts val="600"/>
              </a:spcAft>
              <a:buClr>
                <a:schemeClr val="accent6"/>
              </a:buClr>
              <a:buSzPct val="90000"/>
              <a:buFont typeface="Wingdings" panose="05000000000000000000" pitchFamily="2" charset="2"/>
              <a:buChar char="§"/>
            </a:pPr>
            <a:r>
              <a:rPr lang="en-US" sz="1900" dirty="0">
                <a:solidFill>
                  <a:srgbClr val="FFFFFF"/>
                </a:solidFill>
                <a:latin typeface="+mj-lt"/>
              </a:rPr>
              <a:t>Erikson was one of the few theorists who focused on development throughout the duration of the full lifespan. </a:t>
            </a:r>
          </a:p>
          <a:p>
            <a:pPr defTabSz="914400">
              <a:lnSpc>
                <a:spcPct val="90000"/>
              </a:lnSpc>
              <a:spcAft>
                <a:spcPts val="600"/>
              </a:spcAft>
              <a:buClr>
                <a:schemeClr val="accent6"/>
              </a:buClr>
              <a:buSzPct val="90000"/>
              <a:buFont typeface="Wingdings" panose="05000000000000000000" pitchFamily="2" charset="2"/>
              <a:buChar char="§"/>
            </a:pPr>
            <a:r>
              <a:rPr lang="en-US" sz="1900" dirty="0">
                <a:solidFill>
                  <a:srgbClr val="FFFFFF"/>
                </a:solidFill>
                <a:latin typeface="+mj-lt"/>
              </a:rPr>
              <a:t>He believed ageing was a natural process of human development (Cherry, 2021).</a:t>
            </a:r>
          </a:p>
          <a:p>
            <a:pPr defTabSz="914400">
              <a:lnSpc>
                <a:spcPct val="90000"/>
              </a:lnSpc>
              <a:spcAft>
                <a:spcPts val="600"/>
              </a:spcAft>
              <a:buClr>
                <a:schemeClr val="accent6"/>
              </a:buClr>
              <a:buSzPct val="90000"/>
              <a:buFont typeface="Wingdings" panose="05000000000000000000" pitchFamily="2" charset="2"/>
              <a:buChar char="§"/>
            </a:pPr>
            <a:r>
              <a:rPr lang="en-US" sz="1900" dirty="0">
                <a:solidFill>
                  <a:srgbClr val="FFFFFF"/>
                </a:solidFill>
                <a:latin typeface="+mj-lt"/>
              </a:rPr>
              <a:t>According to Erickson, as we age and become senior citizens, less productive and consider living a retired life (Mcleod, 2018)</a:t>
            </a:r>
          </a:p>
          <a:p>
            <a:pPr marL="0" indent="0">
              <a:lnSpc>
                <a:spcPct val="90000"/>
              </a:lnSpc>
              <a:buNone/>
            </a:pPr>
            <a:endParaRPr lang="en-US" sz="1100" dirty="0">
              <a:solidFill>
                <a:srgbClr val="FFFFFF"/>
              </a:solidFill>
            </a:endParaRPr>
          </a:p>
        </p:txBody>
      </p:sp>
      <p:sp>
        <p:nvSpPr>
          <p:cNvPr id="10" name="TextBox 9">
            <a:extLst>
              <a:ext uri="{FF2B5EF4-FFF2-40B4-BE49-F238E27FC236}">
                <a16:creationId xmlns:a16="http://schemas.microsoft.com/office/drawing/2014/main" id="{DB0BC753-9EFC-BC3B-FDC4-F7402EE8B3BD}"/>
              </a:ext>
            </a:extLst>
          </p:cNvPr>
          <p:cNvSpPr txBox="1"/>
          <p:nvPr/>
        </p:nvSpPr>
        <p:spPr>
          <a:xfrm>
            <a:off x="1472622" y="5718613"/>
            <a:ext cx="2829418" cy="369332"/>
          </a:xfrm>
          <a:prstGeom prst="rect">
            <a:avLst/>
          </a:prstGeom>
          <a:noFill/>
        </p:spPr>
        <p:txBody>
          <a:bodyPr wrap="square" rtlCol="0">
            <a:spAutoFit/>
          </a:bodyPr>
          <a:lstStyle/>
          <a:p>
            <a:r>
              <a:rPr lang="en-US" dirty="0"/>
              <a:t>(</a:t>
            </a:r>
            <a:r>
              <a:rPr lang="en-US" dirty="0" err="1"/>
              <a:t>Princy</a:t>
            </a:r>
            <a:r>
              <a:rPr lang="en-US" dirty="0"/>
              <a:t> Francis M, 2018)</a:t>
            </a:r>
          </a:p>
        </p:txBody>
      </p:sp>
    </p:spTree>
    <p:extLst>
      <p:ext uri="{BB962C8B-B14F-4D97-AF65-F5344CB8AC3E}">
        <p14:creationId xmlns:p14="http://schemas.microsoft.com/office/powerpoint/2010/main" val="2358444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237" name="Rectangle 7236">
            <a:extLst>
              <a:ext uri="{FF2B5EF4-FFF2-40B4-BE49-F238E27FC236}">
                <a16:creationId xmlns:a16="http://schemas.microsoft.com/office/drawing/2014/main" id="{F7EAFAA4-859B-42B4-AC85-F32CFE695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A9966E-42CA-FB2E-2CCD-4AD6245FEA03}"/>
              </a:ext>
            </a:extLst>
          </p:cNvPr>
          <p:cNvSpPr>
            <a:spLocks noGrp="1"/>
          </p:cNvSpPr>
          <p:nvPr>
            <p:ph type="title"/>
          </p:nvPr>
        </p:nvSpPr>
        <p:spPr>
          <a:xfrm>
            <a:off x="6905331" y="307812"/>
            <a:ext cx="4475892" cy="997089"/>
          </a:xfrm>
          <a:solidFill>
            <a:srgbClr val="FFFFFF"/>
          </a:solidFill>
          <a:ln>
            <a:solidFill>
              <a:srgbClr val="404040"/>
            </a:solidFill>
          </a:ln>
        </p:spPr>
        <p:txBody>
          <a:bodyPr vert="horz" lIns="91440" tIns="45720" rIns="91440" bIns="45720" rtlCol="0">
            <a:normAutofit fontScale="90000"/>
          </a:bodyPr>
          <a:lstStyle/>
          <a:p>
            <a:r>
              <a:rPr lang="en-US" sz="2600"/>
              <a:t>Maslow’s Hierarchy – applying to elderly care </a:t>
            </a:r>
            <a:endParaRPr lang="en-US" sz="2600" dirty="0"/>
          </a:p>
        </p:txBody>
      </p:sp>
      <p:sp>
        <p:nvSpPr>
          <p:cNvPr id="7239" name="Rectangle 7238">
            <a:extLst>
              <a:ext uri="{FF2B5EF4-FFF2-40B4-BE49-F238E27FC236}">
                <a16:creationId xmlns:a16="http://schemas.microsoft.com/office/drawing/2014/main" id="{B3855DB9-46C3-47FA-992C-FC2BE58A7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41" name="Rectangle 7240">
            <a:extLst>
              <a:ext uri="{FF2B5EF4-FFF2-40B4-BE49-F238E27FC236}">
                <a16:creationId xmlns:a16="http://schemas.microsoft.com/office/drawing/2014/main" id="{A2B401D5-BF67-49A4-8617-0C6BD886C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0777"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4" name="Picture 6" descr="Grey's Psychology: &quot;When you know who you are, it's easier to know what  you're about, what you really need.&quot; (9x04, I Saw Her Standing There)">
            <a:extLst>
              <a:ext uri="{FF2B5EF4-FFF2-40B4-BE49-F238E27FC236}">
                <a16:creationId xmlns:a16="http://schemas.microsoft.com/office/drawing/2014/main" id="{594EB488-3678-0EDF-4D8F-4143E7AE26E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528" r="19494" b="-2"/>
          <a:stretch/>
        </p:blipFill>
        <p:spPr bwMode="auto">
          <a:xfrm>
            <a:off x="1132454" y="1126397"/>
            <a:ext cx="3867912" cy="428853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214" name="TextBox 5">
            <a:extLst>
              <a:ext uri="{FF2B5EF4-FFF2-40B4-BE49-F238E27FC236}">
                <a16:creationId xmlns:a16="http://schemas.microsoft.com/office/drawing/2014/main" id="{D201A90F-CB5B-814F-C4D6-6455179CFF4C}"/>
              </a:ext>
            </a:extLst>
          </p:cNvPr>
          <p:cNvGraphicFramePr/>
          <p:nvPr>
            <p:extLst>
              <p:ext uri="{D42A27DB-BD31-4B8C-83A1-F6EECF244321}">
                <p14:modId xmlns:p14="http://schemas.microsoft.com/office/powerpoint/2010/main" val="3683786536"/>
              </p:ext>
            </p:extLst>
          </p:nvPr>
        </p:nvGraphicFramePr>
        <p:xfrm>
          <a:off x="6310742" y="1465384"/>
          <a:ext cx="5689600" cy="528710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TextBox 2">
            <a:extLst>
              <a:ext uri="{FF2B5EF4-FFF2-40B4-BE49-F238E27FC236}">
                <a16:creationId xmlns:a16="http://schemas.microsoft.com/office/drawing/2014/main" id="{B8926CA0-E037-777C-3FC7-9170AD5C44BB}"/>
              </a:ext>
            </a:extLst>
          </p:cNvPr>
          <p:cNvSpPr txBox="1"/>
          <p:nvPr/>
        </p:nvSpPr>
        <p:spPr>
          <a:xfrm>
            <a:off x="2110626" y="5436453"/>
            <a:ext cx="2192215" cy="276999"/>
          </a:xfrm>
          <a:prstGeom prst="rect">
            <a:avLst/>
          </a:prstGeom>
          <a:noFill/>
        </p:spPr>
        <p:txBody>
          <a:bodyPr wrap="square" rtlCol="0">
            <a:spAutoFit/>
          </a:bodyPr>
          <a:lstStyle/>
          <a:p>
            <a:r>
              <a:rPr lang="en-US" sz="1200" dirty="0"/>
              <a:t>(Communication Theory, 2011)</a:t>
            </a:r>
          </a:p>
        </p:txBody>
      </p:sp>
    </p:spTree>
    <p:extLst>
      <p:ext uri="{BB962C8B-B14F-4D97-AF65-F5344CB8AC3E}">
        <p14:creationId xmlns:p14="http://schemas.microsoft.com/office/powerpoint/2010/main" val="2115746610"/>
      </p:ext>
    </p:extLst>
  </p:cSld>
  <p:clrMapOvr>
    <a:masterClrMapping/>
  </p:clrMapOvr>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CB5CE-B56E-7A20-DE17-57BEED5996B8}"/>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Policy and interventions </a:t>
            </a:r>
          </a:p>
        </p:txBody>
      </p:sp>
      <p:sp>
        <p:nvSpPr>
          <p:cNvPr id="29"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1D6E8F-22C7-8348-9151-DB10796D0408}"/>
              </a:ext>
            </a:extLst>
          </p:cNvPr>
          <p:cNvSpPr>
            <a:spLocks noGrp="1"/>
          </p:cNvSpPr>
          <p:nvPr>
            <p:ph idx="1"/>
          </p:nvPr>
        </p:nvSpPr>
        <p:spPr>
          <a:xfrm>
            <a:off x="5568287" y="586854"/>
            <a:ext cx="6482686" cy="5977718"/>
          </a:xfrm>
        </p:spPr>
        <p:txBody>
          <a:bodyPr anchor="ctr">
            <a:normAutofit fontScale="85000" lnSpcReduction="20000"/>
          </a:bodyPr>
          <a:lstStyle/>
          <a:p>
            <a:pPr marL="171450" indent="-171450">
              <a:lnSpc>
                <a:spcPct val="90000"/>
              </a:lnSpc>
              <a:buFont typeface="Wingdings" pitchFamily="2" charset="2"/>
              <a:buChar char="§"/>
            </a:pPr>
            <a:r>
              <a:rPr lang="en-US" sz="1900" dirty="0">
                <a:solidFill>
                  <a:schemeClr val="bg1"/>
                </a:solidFill>
                <a:latin typeface="+mj-lt"/>
              </a:rPr>
              <a:t>The Care Act (2014) establishes the regulatory framework for councils with social obligations to assist people who are nearing the end of their life, along with their carers and families.</a:t>
            </a:r>
          </a:p>
          <a:p>
            <a:pPr marL="0" indent="0">
              <a:lnSpc>
                <a:spcPct val="90000"/>
              </a:lnSpc>
              <a:buNone/>
            </a:pPr>
            <a:endParaRPr lang="en-US" sz="1900" dirty="0">
              <a:solidFill>
                <a:schemeClr val="bg1"/>
              </a:solidFill>
              <a:latin typeface="+mj-lt"/>
            </a:endParaRPr>
          </a:p>
          <a:p>
            <a:pPr marL="171450" indent="-171450">
              <a:lnSpc>
                <a:spcPct val="90000"/>
              </a:lnSpc>
              <a:buFont typeface="Wingdings" pitchFamily="2" charset="2"/>
              <a:buChar char="§"/>
            </a:pPr>
            <a:r>
              <a:rPr lang="en-US" sz="1900" dirty="0">
                <a:solidFill>
                  <a:schemeClr val="bg1"/>
                </a:solidFill>
                <a:latin typeface="+mj-lt"/>
              </a:rPr>
              <a:t>Although policy is acknowledged to be a significant factor in determining the success of end-of-life care, there is little research that seeks to investigate how this occurs or to speculate on the mechanisms that connect policy to better results (Barker, et al 2021)</a:t>
            </a:r>
          </a:p>
          <a:p>
            <a:pPr marL="171450" indent="-171450">
              <a:lnSpc>
                <a:spcPct val="90000"/>
              </a:lnSpc>
              <a:buFont typeface="Wingdings" pitchFamily="2" charset="2"/>
              <a:buChar char="§"/>
            </a:pPr>
            <a:endParaRPr lang="en-US" sz="1900" dirty="0">
              <a:solidFill>
                <a:schemeClr val="bg1"/>
              </a:solidFill>
              <a:latin typeface="+mj-lt"/>
            </a:endParaRPr>
          </a:p>
          <a:p>
            <a:pPr marL="171450" indent="-171450">
              <a:lnSpc>
                <a:spcPct val="90000"/>
              </a:lnSpc>
              <a:buFont typeface="Wingdings" pitchFamily="2" charset="2"/>
              <a:buChar char="§"/>
            </a:pPr>
            <a:r>
              <a:rPr lang="en-US" sz="1900" dirty="0">
                <a:solidFill>
                  <a:schemeClr val="bg1"/>
                </a:solidFill>
                <a:latin typeface="+mj-lt"/>
              </a:rPr>
              <a:t>Age is one of the ten protected characteristics of the Equality Act 2010) and doesn’t allow one to be discriminated on because of age (Gov. UK, 2013)</a:t>
            </a:r>
          </a:p>
          <a:p>
            <a:pPr marL="171450" indent="-171450">
              <a:lnSpc>
                <a:spcPct val="90000"/>
              </a:lnSpc>
              <a:buFont typeface="Wingdings" pitchFamily="2" charset="2"/>
              <a:buChar char="§"/>
            </a:pPr>
            <a:endParaRPr lang="en-US" sz="1900" dirty="0">
              <a:solidFill>
                <a:schemeClr val="bg1"/>
              </a:solidFill>
              <a:latin typeface="+mj-lt"/>
            </a:endParaRPr>
          </a:p>
          <a:p>
            <a:pPr marL="171450" indent="-171450">
              <a:lnSpc>
                <a:spcPct val="90000"/>
              </a:lnSpc>
              <a:buFont typeface="Wingdings" pitchFamily="2" charset="2"/>
              <a:buChar char="§"/>
            </a:pPr>
            <a:r>
              <a:rPr lang="en-US" sz="1900" dirty="0">
                <a:solidFill>
                  <a:schemeClr val="bg1"/>
                </a:solidFill>
                <a:latin typeface="+mj-lt"/>
              </a:rPr>
              <a:t>The Human Rights Act, (1998) addresses the rights of elderly people to freedom, respect, equality and dignity (Age UK, 2017)</a:t>
            </a:r>
          </a:p>
          <a:p>
            <a:pPr marL="171450" indent="-171450">
              <a:lnSpc>
                <a:spcPct val="90000"/>
              </a:lnSpc>
              <a:buFont typeface="Wingdings" pitchFamily="2" charset="2"/>
              <a:buChar char="§"/>
            </a:pPr>
            <a:endParaRPr lang="en-US" sz="1900" dirty="0">
              <a:solidFill>
                <a:schemeClr val="bg1"/>
              </a:solidFill>
              <a:latin typeface="+mj-lt"/>
            </a:endParaRPr>
          </a:p>
          <a:p>
            <a:pPr marL="171450" indent="-171450">
              <a:lnSpc>
                <a:spcPct val="90000"/>
              </a:lnSpc>
              <a:buFont typeface="Wingdings" pitchFamily="2" charset="2"/>
              <a:buChar char="§"/>
            </a:pPr>
            <a:endParaRPr lang="en-US" sz="1900" dirty="0">
              <a:solidFill>
                <a:schemeClr val="bg1"/>
              </a:solidFill>
              <a:latin typeface="+mj-lt"/>
            </a:endParaRPr>
          </a:p>
          <a:p>
            <a:pPr marL="171450" indent="-171450">
              <a:lnSpc>
                <a:spcPct val="90000"/>
              </a:lnSpc>
              <a:buFont typeface="Wingdings" pitchFamily="2" charset="2"/>
              <a:buChar char="§"/>
            </a:pPr>
            <a:r>
              <a:rPr lang="en-US" sz="1900" dirty="0">
                <a:solidFill>
                  <a:schemeClr val="bg1"/>
                </a:solidFill>
                <a:latin typeface="+mj-lt"/>
              </a:rPr>
              <a:t>According to Age UK (2019) the Human Rights Act should be upheld and strengthened for the best interests of the elderly. The current legislation offers a solid foundation for combating abuse of the rights and needs of older people </a:t>
            </a:r>
          </a:p>
          <a:p>
            <a:pPr marL="171450" indent="-171450">
              <a:lnSpc>
                <a:spcPct val="90000"/>
              </a:lnSpc>
              <a:buFont typeface="Wingdings" pitchFamily="2" charset="2"/>
              <a:buChar char="§"/>
            </a:pPr>
            <a:endParaRPr lang="en-US" sz="1900" dirty="0">
              <a:solidFill>
                <a:schemeClr val="bg1"/>
              </a:solidFill>
              <a:latin typeface="+mj-lt"/>
            </a:endParaRPr>
          </a:p>
          <a:p>
            <a:pPr marL="171450" indent="-171450">
              <a:lnSpc>
                <a:spcPct val="90000"/>
              </a:lnSpc>
            </a:pPr>
            <a:r>
              <a:rPr lang="en-US" sz="1900" dirty="0">
                <a:solidFill>
                  <a:schemeClr val="bg1"/>
                </a:solidFill>
                <a:latin typeface="+mj-lt"/>
              </a:rPr>
              <a:t>Walker (2009) believes that in order to comprehend social policy, one must first have a basic understanding of ageing.</a:t>
            </a:r>
          </a:p>
          <a:p>
            <a:pPr marL="171450" indent="-171450">
              <a:lnSpc>
                <a:spcPct val="90000"/>
              </a:lnSpc>
              <a:buFont typeface="Wingdings" pitchFamily="2" charset="2"/>
              <a:buChar char="§"/>
            </a:pPr>
            <a:endParaRPr lang="en-US" sz="1500" dirty="0">
              <a:solidFill>
                <a:schemeClr val="bg1"/>
              </a:solidFill>
            </a:endParaRPr>
          </a:p>
          <a:p>
            <a:pPr marL="6160" indent="0">
              <a:lnSpc>
                <a:spcPct val="90000"/>
              </a:lnSpc>
              <a:buNone/>
            </a:pPr>
            <a:endParaRPr lang="en-US" sz="1500" dirty="0">
              <a:solidFill>
                <a:schemeClr val="bg1"/>
              </a:solidFill>
            </a:endParaRPr>
          </a:p>
        </p:txBody>
      </p:sp>
    </p:spTree>
    <p:extLst>
      <p:ext uri="{BB962C8B-B14F-4D97-AF65-F5344CB8AC3E}">
        <p14:creationId xmlns:p14="http://schemas.microsoft.com/office/powerpoint/2010/main" val="368797726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8" name="Rectangle 27">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0818ED-04C8-BFF8-AF26-05CF198CB3D6}"/>
              </a:ext>
            </a:extLst>
          </p:cNvPr>
          <p:cNvSpPr>
            <a:spLocks noGrp="1"/>
          </p:cNvSpPr>
          <p:nvPr>
            <p:ph type="title"/>
          </p:nvPr>
        </p:nvSpPr>
        <p:spPr>
          <a:xfrm>
            <a:off x="6726049" y="362390"/>
            <a:ext cx="4475892" cy="1188720"/>
          </a:xfrm>
          <a:solidFill>
            <a:srgbClr val="FFFFFF"/>
          </a:solidFill>
          <a:ln>
            <a:solidFill>
              <a:srgbClr val="404040"/>
            </a:solidFill>
          </a:ln>
        </p:spPr>
        <p:txBody>
          <a:bodyPr>
            <a:normAutofit/>
          </a:bodyPr>
          <a:lstStyle/>
          <a:p>
            <a:r>
              <a:rPr lang="en-US" sz="2000" dirty="0"/>
              <a:t>Medical model and social model applied to </a:t>
            </a:r>
            <a:br>
              <a:rPr lang="en-US" sz="2000" dirty="0"/>
            </a:br>
            <a:r>
              <a:rPr lang="en-US" sz="2000" dirty="0"/>
              <a:t>end of life care</a:t>
            </a:r>
          </a:p>
        </p:txBody>
      </p:sp>
      <p:sp>
        <p:nvSpPr>
          <p:cNvPr id="40" name="Rectangle 29">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42" name="Rectangle 31">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4" descr="Analysing medical x-ray results">
            <a:extLst>
              <a:ext uri="{FF2B5EF4-FFF2-40B4-BE49-F238E27FC236}">
                <a16:creationId xmlns:a16="http://schemas.microsoft.com/office/drawing/2014/main" id="{480BFDC2-DF5A-52D8-E89E-AA3BC1997F23}"/>
              </a:ext>
            </a:extLst>
          </p:cNvPr>
          <p:cNvPicPr>
            <a:picLocks noChangeAspect="1"/>
          </p:cNvPicPr>
          <p:nvPr/>
        </p:nvPicPr>
        <p:blipFill rotWithShape="1">
          <a:blip r:embed="rId3"/>
          <a:srcRect t="15728" r="-1" b="-1"/>
          <a:stretch/>
        </p:blipFill>
        <p:spPr>
          <a:xfrm>
            <a:off x="988626" y="2100752"/>
            <a:ext cx="4159568" cy="2339826"/>
          </a:xfrm>
          <a:prstGeom prst="rect">
            <a:avLst/>
          </a:prstGeom>
        </p:spPr>
      </p:pic>
      <p:sp>
        <p:nvSpPr>
          <p:cNvPr id="3" name="Content Placeholder 2">
            <a:extLst>
              <a:ext uri="{FF2B5EF4-FFF2-40B4-BE49-F238E27FC236}">
                <a16:creationId xmlns:a16="http://schemas.microsoft.com/office/drawing/2014/main" id="{013DD9ED-76A4-A8EB-DE1D-2F35D115F159}"/>
              </a:ext>
            </a:extLst>
          </p:cNvPr>
          <p:cNvSpPr>
            <a:spLocks noGrp="1"/>
          </p:cNvSpPr>
          <p:nvPr>
            <p:ph idx="1"/>
          </p:nvPr>
        </p:nvSpPr>
        <p:spPr>
          <a:xfrm>
            <a:off x="6242436" y="2251881"/>
            <a:ext cx="5826211" cy="4243730"/>
          </a:xfrm>
        </p:spPr>
        <p:txBody>
          <a:bodyPr>
            <a:normAutofit/>
          </a:bodyPr>
          <a:lstStyle/>
          <a:p>
            <a:pPr>
              <a:lnSpc>
                <a:spcPct val="90000"/>
              </a:lnSpc>
            </a:pPr>
            <a:r>
              <a:rPr lang="en-US" dirty="0">
                <a:solidFill>
                  <a:srgbClr val="FFFFFF"/>
                </a:solidFill>
                <a:latin typeface="+mj-lt"/>
              </a:rPr>
              <a:t>According to the medical model, being healthy means not having any disease. WHO defines health as a complete state of well-being, not simply the absence of disease (</a:t>
            </a:r>
            <a:r>
              <a:rPr lang="en-US" dirty="0" err="1">
                <a:solidFill>
                  <a:srgbClr val="FFFFFF"/>
                </a:solidFill>
                <a:latin typeface="+mj-lt"/>
              </a:rPr>
              <a:t>Swannack</a:t>
            </a:r>
            <a:r>
              <a:rPr lang="en-US" dirty="0">
                <a:solidFill>
                  <a:srgbClr val="FFFFFF"/>
                </a:solidFill>
                <a:latin typeface="+mj-lt"/>
              </a:rPr>
              <a:t> and Appleby, 2019).</a:t>
            </a:r>
          </a:p>
          <a:p>
            <a:pPr marL="171450" indent="-171450">
              <a:lnSpc>
                <a:spcPct val="90000"/>
              </a:lnSpc>
              <a:buFont typeface="Wingdings" pitchFamily="2" charset="2"/>
              <a:buChar char="§"/>
            </a:pPr>
            <a:endParaRPr lang="en-US" dirty="0">
              <a:solidFill>
                <a:srgbClr val="FFFFFF"/>
              </a:solidFill>
              <a:latin typeface="+mj-lt"/>
            </a:endParaRPr>
          </a:p>
          <a:p>
            <a:pPr marL="0" indent="0">
              <a:lnSpc>
                <a:spcPct val="90000"/>
              </a:lnSpc>
              <a:buNone/>
            </a:pPr>
            <a:endParaRPr lang="en-US" dirty="0">
              <a:solidFill>
                <a:srgbClr val="FFFFFF"/>
              </a:solidFill>
              <a:latin typeface="+mj-lt"/>
            </a:endParaRPr>
          </a:p>
          <a:p>
            <a:pPr>
              <a:lnSpc>
                <a:spcPct val="90000"/>
              </a:lnSpc>
            </a:pPr>
            <a:r>
              <a:rPr lang="en-US" dirty="0">
                <a:solidFill>
                  <a:srgbClr val="FFFFFF"/>
                </a:solidFill>
                <a:latin typeface="+mj-lt"/>
              </a:rPr>
              <a:t>The social model places a strong focus on the significance of addressing the causes of poor health, such as social problems. This method places more emphasis on the societal causes of sickness than it does on the abnormal body functions (Centre for Better Ageing, 2021)</a:t>
            </a:r>
          </a:p>
          <a:p>
            <a:pPr marL="285750" indent="-285750">
              <a:lnSpc>
                <a:spcPct val="90000"/>
              </a:lnSpc>
              <a:buFont typeface="Wingdings" pitchFamily="2" charset="2"/>
              <a:buChar char="§"/>
            </a:pPr>
            <a:endParaRPr lang="en-US" dirty="0">
              <a:solidFill>
                <a:srgbClr val="FFFFFF"/>
              </a:solidFill>
            </a:endParaRPr>
          </a:p>
          <a:p>
            <a:pPr marL="171450" indent="-171450">
              <a:lnSpc>
                <a:spcPct val="90000"/>
              </a:lnSpc>
              <a:buFont typeface="Wingdings" pitchFamily="2" charset="2"/>
              <a:buChar char="§"/>
            </a:pPr>
            <a:endParaRPr lang="en-US" dirty="0">
              <a:solidFill>
                <a:srgbClr val="FFFFFF"/>
              </a:solidFill>
            </a:endParaRPr>
          </a:p>
          <a:p>
            <a:pPr marL="285750" indent="-285750">
              <a:lnSpc>
                <a:spcPct val="90000"/>
              </a:lnSpc>
              <a:buFont typeface="Wingdings" pitchFamily="2" charset="2"/>
              <a:buChar char="§"/>
            </a:pPr>
            <a:endParaRPr lang="en-US" dirty="0">
              <a:solidFill>
                <a:srgbClr val="FFFFFF"/>
              </a:solidFill>
            </a:endParaRPr>
          </a:p>
          <a:p>
            <a:pPr marL="6160" indent="0">
              <a:lnSpc>
                <a:spcPct val="90000"/>
              </a:lnSpc>
              <a:buNone/>
            </a:pPr>
            <a:endParaRPr lang="en-US" sz="900" dirty="0">
              <a:solidFill>
                <a:srgbClr val="FFFFFF"/>
              </a:solidFill>
            </a:endParaRPr>
          </a:p>
        </p:txBody>
      </p:sp>
    </p:spTree>
    <p:extLst>
      <p:ext uri="{BB962C8B-B14F-4D97-AF65-F5344CB8AC3E}">
        <p14:creationId xmlns:p14="http://schemas.microsoft.com/office/powerpoint/2010/main" val="3325487918"/>
      </p:ext>
    </p:extLst>
  </p:cSld>
  <p:clrMapOvr>
    <a:masterClrMapping/>
  </p:clrMapOvr>
  <p:extLst>
    <p:ext uri="{6950BFC3-D8DA-4A85-94F7-54DA5524770B}">
      <p188:commentRel xmlns:p188="http://schemas.microsoft.com/office/powerpoint/2018/8/main" r:id="rId2"/>
    </p:ext>
  </p:extLs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8" name="Rectangle 27">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0818ED-04C8-BFF8-AF26-05CF198CB3D6}"/>
              </a:ext>
            </a:extLst>
          </p:cNvPr>
          <p:cNvSpPr>
            <a:spLocks noGrp="1"/>
          </p:cNvSpPr>
          <p:nvPr>
            <p:ph type="title"/>
          </p:nvPr>
        </p:nvSpPr>
        <p:spPr>
          <a:xfrm>
            <a:off x="6726049" y="362390"/>
            <a:ext cx="4475892" cy="1188720"/>
          </a:xfrm>
          <a:solidFill>
            <a:srgbClr val="FFFFFF"/>
          </a:solidFill>
          <a:ln>
            <a:solidFill>
              <a:srgbClr val="404040"/>
            </a:solidFill>
          </a:ln>
        </p:spPr>
        <p:txBody>
          <a:bodyPr>
            <a:normAutofit/>
          </a:bodyPr>
          <a:lstStyle/>
          <a:p>
            <a:r>
              <a:rPr lang="en-US" sz="2000" dirty="0"/>
              <a:t>Medical model and social model applied to </a:t>
            </a:r>
            <a:br>
              <a:rPr lang="en-US" sz="2000" dirty="0"/>
            </a:br>
            <a:r>
              <a:rPr lang="en-US" sz="2000" dirty="0"/>
              <a:t>end of life care</a:t>
            </a:r>
          </a:p>
        </p:txBody>
      </p:sp>
      <p:sp>
        <p:nvSpPr>
          <p:cNvPr id="40" name="Rectangle 29">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42" name="Rectangle 31">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4" descr="Analysing medical x-ray results">
            <a:extLst>
              <a:ext uri="{FF2B5EF4-FFF2-40B4-BE49-F238E27FC236}">
                <a16:creationId xmlns:a16="http://schemas.microsoft.com/office/drawing/2014/main" id="{480BFDC2-DF5A-52D8-E89E-AA3BC1997F23}"/>
              </a:ext>
            </a:extLst>
          </p:cNvPr>
          <p:cNvPicPr>
            <a:picLocks noChangeAspect="1"/>
          </p:cNvPicPr>
          <p:nvPr/>
        </p:nvPicPr>
        <p:blipFill rotWithShape="1">
          <a:blip r:embed="rId2"/>
          <a:srcRect t="15728" r="-1" b="-1"/>
          <a:stretch/>
        </p:blipFill>
        <p:spPr>
          <a:xfrm>
            <a:off x="988626" y="2100752"/>
            <a:ext cx="4159568" cy="2339826"/>
          </a:xfrm>
          <a:prstGeom prst="rect">
            <a:avLst/>
          </a:prstGeom>
        </p:spPr>
      </p:pic>
      <p:sp>
        <p:nvSpPr>
          <p:cNvPr id="3" name="Content Placeholder 2">
            <a:extLst>
              <a:ext uri="{FF2B5EF4-FFF2-40B4-BE49-F238E27FC236}">
                <a16:creationId xmlns:a16="http://schemas.microsoft.com/office/drawing/2014/main" id="{013DD9ED-76A4-A8EB-DE1D-2F35D115F159}"/>
              </a:ext>
            </a:extLst>
          </p:cNvPr>
          <p:cNvSpPr>
            <a:spLocks noGrp="1"/>
          </p:cNvSpPr>
          <p:nvPr>
            <p:ph idx="1"/>
          </p:nvPr>
        </p:nvSpPr>
        <p:spPr>
          <a:xfrm>
            <a:off x="6096000" y="1692876"/>
            <a:ext cx="5826211" cy="5165124"/>
          </a:xfrm>
        </p:spPr>
        <p:txBody>
          <a:bodyPr>
            <a:normAutofit/>
          </a:bodyPr>
          <a:lstStyle/>
          <a:p>
            <a:pPr marL="0" indent="0">
              <a:lnSpc>
                <a:spcPct val="90000"/>
              </a:lnSpc>
              <a:buNone/>
            </a:pPr>
            <a:r>
              <a:rPr lang="en-US" dirty="0">
                <a:solidFill>
                  <a:srgbClr val="FFFFFF"/>
                </a:solidFill>
              </a:rPr>
              <a:t>End of life should be treated with the social model of care    as it provides a holistic approach. helps to identify barriers whereas the medical model will focus on treating the pain (Scope, 2014)</a:t>
            </a:r>
          </a:p>
          <a:p>
            <a:pPr marL="0" indent="0">
              <a:lnSpc>
                <a:spcPct val="90000"/>
              </a:lnSpc>
              <a:buNone/>
            </a:pPr>
            <a:endParaRPr lang="en-US" dirty="0">
              <a:solidFill>
                <a:srgbClr val="FFFFFF"/>
              </a:solidFill>
            </a:endParaRPr>
          </a:p>
          <a:p>
            <a:pPr marL="171450" indent="-171450">
              <a:lnSpc>
                <a:spcPct val="90000"/>
              </a:lnSpc>
              <a:buFont typeface="Wingdings" pitchFamily="2" charset="2"/>
              <a:buChar char="§"/>
            </a:pPr>
            <a:endParaRPr lang="en-US" dirty="0">
              <a:solidFill>
                <a:srgbClr val="FFFFFF"/>
              </a:solidFill>
            </a:endParaRPr>
          </a:p>
          <a:p>
            <a:pPr marL="0" indent="0">
              <a:lnSpc>
                <a:spcPct val="90000"/>
              </a:lnSpc>
              <a:buNone/>
            </a:pPr>
            <a:r>
              <a:rPr lang="en-US" dirty="0">
                <a:solidFill>
                  <a:srgbClr val="FFFFFF"/>
                </a:solidFill>
              </a:rPr>
              <a:t>A common thread of quality end of life care is advocacy. It is nursing care that incudes symptom and pain management, ethical decision making and support during the death and dying process for the elderly (Hebert, 2011)</a:t>
            </a:r>
          </a:p>
          <a:p>
            <a:pPr marL="285750" indent="-285750">
              <a:lnSpc>
                <a:spcPct val="90000"/>
              </a:lnSpc>
              <a:buFont typeface="Wingdings" pitchFamily="2" charset="2"/>
              <a:buChar char="§"/>
            </a:pPr>
            <a:endParaRPr lang="en-US" dirty="0">
              <a:solidFill>
                <a:srgbClr val="FFFFFF"/>
              </a:solidFill>
            </a:endParaRPr>
          </a:p>
          <a:p>
            <a:pPr marL="285750" indent="-285750">
              <a:lnSpc>
                <a:spcPct val="90000"/>
              </a:lnSpc>
              <a:buFont typeface="Wingdings" pitchFamily="2" charset="2"/>
              <a:buChar char="§"/>
            </a:pPr>
            <a:endParaRPr lang="en-US" dirty="0">
              <a:solidFill>
                <a:srgbClr val="FFFFFF"/>
              </a:solidFill>
            </a:endParaRPr>
          </a:p>
          <a:p>
            <a:pPr marL="0" indent="0">
              <a:lnSpc>
                <a:spcPct val="90000"/>
              </a:lnSpc>
              <a:buNone/>
            </a:pPr>
            <a:r>
              <a:rPr lang="en-US" dirty="0">
                <a:solidFill>
                  <a:srgbClr val="FFFFFF"/>
                </a:solidFill>
              </a:rPr>
              <a:t>The person-</a:t>
            </a:r>
            <a:r>
              <a:rPr lang="en-US" dirty="0" err="1">
                <a:solidFill>
                  <a:srgbClr val="FFFFFF"/>
                </a:solidFill>
              </a:rPr>
              <a:t>centred</a:t>
            </a:r>
            <a:r>
              <a:rPr lang="en-US" dirty="0">
                <a:solidFill>
                  <a:srgbClr val="FFFFFF"/>
                </a:solidFill>
              </a:rPr>
              <a:t> approach should be at the fore-front of end-of-life care, prioritizing a patients and their families needs and care (Fang and Tanaka, 2022). </a:t>
            </a:r>
          </a:p>
          <a:p>
            <a:pPr marL="6160" indent="0">
              <a:lnSpc>
                <a:spcPct val="90000"/>
              </a:lnSpc>
              <a:buNone/>
            </a:pPr>
            <a:endParaRPr lang="en-US" sz="900" dirty="0">
              <a:solidFill>
                <a:srgbClr val="FFFFFF"/>
              </a:solidFill>
            </a:endParaRPr>
          </a:p>
        </p:txBody>
      </p:sp>
    </p:spTree>
    <p:extLst>
      <p:ext uri="{BB962C8B-B14F-4D97-AF65-F5344CB8AC3E}">
        <p14:creationId xmlns:p14="http://schemas.microsoft.com/office/powerpoint/2010/main" val="1702511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6" name="Rectangle 60">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0818ED-04C8-BFF8-AF26-05CF198CB3D6}"/>
              </a:ext>
            </a:extLst>
          </p:cNvPr>
          <p:cNvSpPr>
            <a:spLocks noGrp="1"/>
          </p:cNvSpPr>
          <p:nvPr>
            <p:ph type="title"/>
          </p:nvPr>
        </p:nvSpPr>
        <p:spPr>
          <a:xfrm>
            <a:off x="6923757" y="521399"/>
            <a:ext cx="4475892" cy="1188720"/>
          </a:xfrm>
          <a:solidFill>
            <a:srgbClr val="FFFFFF"/>
          </a:solidFill>
          <a:ln>
            <a:solidFill>
              <a:srgbClr val="404040"/>
            </a:solidFill>
          </a:ln>
        </p:spPr>
        <p:txBody>
          <a:bodyPr>
            <a:normAutofit/>
          </a:bodyPr>
          <a:lstStyle/>
          <a:p>
            <a:r>
              <a:rPr lang="en-US" dirty="0"/>
              <a:t>Planning for end of life</a:t>
            </a:r>
          </a:p>
        </p:txBody>
      </p:sp>
      <p:sp>
        <p:nvSpPr>
          <p:cNvPr id="67" name="Rectangle 62">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65" name="Rectangle 64">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Types of Power of Attorney UK - confidencewills.co.uk">
            <a:extLst>
              <a:ext uri="{FF2B5EF4-FFF2-40B4-BE49-F238E27FC236}">
                <a16:creationId xmlns:a16="http://schemas.microsoft.com/office/drawing/2014/main" id="{7C18DF3B-6777-FCBF-DFDB-AC9EC3B2E75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88626" y="2022795"/>
            <a:ext cx="4159568" cy="249574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D6C5AA4D-B5AD-729F-87A0-0924B817C8C5}"/>
              </a:ext>
            </a:extLst>
          </p:cNvPr>
          <p:cNvSpPr>
            <a:spLocks noGrp="1"/>
          </p:cNvSpPr>
          <p:nvPr>
            <p:ph idx="1"/>
          </p:nvPr>
        </p:nvSpPr>
        <p:spPr>
          <a:xfrm>
            <a:off x="6388896" y="1868380"/>
            <a:ext cx="5533291" cy="4831358"/>
          </a:xfrm>
        </p:spPr>
        <p:txBody>
          <a:bodyPr>
            <a:normAutofit/>
          </a:bodyPr>
          <a:lstStyle/>
          <a:p>
            <a:pPr marL="0" indent="0" defTabSz="914400">
              <a:lnSpc>
                <a:spcPct val="90000"/>
              </a:lnSpc>
              <a:spcBef>
                <a:spcPts val="500"/>
              </a:spcBef>
              <a:spcAft>
                <a:spcPts val="600"/>
              </a:spcAft>
              <a:buClr>
                <a:schemeClr val="accent6"/>
              </a:buClr>
              <a:buSzPct val="90000"/>
              <a:buNone/>
            </a:pPr>
            <a:r>
              <a:rPr lang="en-US" b="1" dirty="0">
                <a:solidFill>
                  <a:srgbClr val="FFFFFF"/>
                </a:solidFill>
                <a:latin typeface="+mj-lt"/>
              </a:rPr>
              <a:t>Lasting power of attorney</a:t>
            </a:r>
          </a:p>
          <a:p>
            <a:pPr marL="0" indent="0" defTabSz="914400">
              <a:lnSpc>
                <a:spcPct val="90000"/>
              </a:lnSpc>
              <a:spcBef>
                <a:spcPts val="500"/>
              </a:spcBef>
              <a:spcAft>
                <a:spcPts val="600"/>
              </a:spcAft>
              <a:buClr>
                <a:schemeClr val="accent6"/>
              </a:buClr>
              <a:buSzPct val="90000"/>
              <a:buNone/>
            </a:pPr>
            <a:r>
              <a:rPr lang="en-US" dirty="0">
                <a:solidFill>
                  <a:srgbClr val="FFFFFF"/>
                </a:solidFill>
                <a:latin typeface="+mj-lt"/>
              </a:rPr>
              <a:t>If you become incapable of decision making in the future, a legal document  designating someone to make decisions concerning your care whilst you are alive(NHS Choices, 2019)</a:t>
            </a:r>
          </a:p>
          <a:p>
            <a:pPr marL="0" indent="0" defTabSz="914400">
              <a:lnSpc>
                <a:spcPct val="90000"/>
              </a:lnSpc>
              <a:spcBef>
                <a:spcPts val="500"/>
              </a:spcBef>
              <a:spcAft>
                <a:spcPts val="600"/>
              </a:spcAft>
              <a:buClr>
                <a:schemeClr val="accent6"/>
              </a:buClr>
              <a:buSzPct val="90000"/>
              <a:buNone/>
            </a:pPr>
            <a:endParaRPr lang="en-US" sz="1600" dirty="0">
              <a:solidFill>
                <a:srgbClr val="FFFFFF"/>
              </a:solidFill>
              <a:latin typeface="+mj-lt"/>
            </a:endParaRPr>
          </a:p>
          <a:p>
            <a:pPr indent="-338328" defTabSz="914400">
              <a:lnSpc>
                <a:spcPct val="90000"/>
              </a:lnSpc>
              <a:spcBef>
                <a:spcPts val="500"/>
              </a:spcBef>
              <a:spcAft>
                <a:spcPts val="600"/>
              </a:spcAft>
              <a:buClr>
                <a:schemeClr val="accent6"/>
              </a:buClr>
              <a:buSzPct val="90000"/>
              <a:buFont typeface="Wingdings" panose="05000000000000000000" pitchFamily="2" charset="2"/>
              <a:buChar char="§"/>
            </a:pPr>
            <a:endParaRPr lang="en-US" sz="1600" dirty="0">
              <a:solidFill>
                <a:srgbClr val="FFFFFF"/>
              </a:solidFill>
              <a:latin typeface="+mj-lt"/>
            </a:endParaRPr>
          </a:p>
          <a:p>
            <a:pPr indent="-338328" defTabSz="914400">
              <a:lnSpc>
                <a:spcPct val="90000"/>
              </a:lnSpc>
              <a:spcBef>
                <a:spcPts val="500"/>
              </a:spcBef>
              <a:spcAft>
                <a:spcPts val="600"/>
              </a:spcAft>
              <a:buClr>
                <a:schemeClr val="accent6"/>
              </a:buClr>
              <a:buSzPct val="90000"/>
              <a:buFont typeface="Wingdings" panose="05000000000000000000" pitchFamily="2" charset="2"/>
              <a:buChar char="§"/>
            </a:pPr>
            <a:endParaRPr lang="en-US" sz="1600" dirty="0">
              <a:solidFill>
                <a:srgbClr val="FFFFFF"/>
              </a:solidFill>
              <a:latin typeface="+mj-lt"/>
            </a:endParaRPr>
          </a:p>
          <a:p>
            <a:pPr marL="0" indent="0" defTabSz="914400">
              <a:lnSpc>
                <a:spcPct val="90000"/>
              </a:lnSpc>
              <a:spcBef>
                <a:spcPts val="500"/>
              </a:spcBef>
              <a:spcAft>
                <a:spcPts val="600"/>
              </a:spcAft>
              <a:buClr>
                <a:schemeClr val="accent6"/>
              </a:buClr>
              <a:buSzPct val="90000"/>
              <a:buNone/>
            </a:pPr>
            <a:r>
              <a:rPr lang="en-US" b="1" dirty="0">
                <a:solidFill>
                  <a:srgbClr val="FFFFFF"/>
                </a:solidFill>
                <a:latin typeface="+mj-lt"/>
              </a:rPr>
              <a:t>Living Wills</a:t>
            </a:r>
          </a:p>
          <a:p>
            <a:pPr marL="0" indent="0" defTabSz="914400">
              <a:lnSpc>
                <a:spcPct val="90000"/>
              </a:lnSpc>
              <a:spcBef>
                <a:spcPts val="500"/>
              </a:spcBef>
              <a:spcAft>
                <a:spcPts val="600"/>
              </a:spcAft>
              <a:buClr>
                <a:schemeClr val="accent6"/>
              </a:buClr>
              <a:buSzPct val="90000"/>
              <a:buNone/>
            </a:pPr>
            <a:r>
              <a:rPr lang="en-US" dirty="0">
                <a:solidFill>
                  <a:srgbClr val="FFFFFF"/>
                </a:solidFill>
                <a:latin typeface="+mj-lt"/>
              </a:rPr>
              <a:t>Many people who get to the end of their lives they don’t always have loved ones to make important decisions for them, living wills allows them to express preferences for medical care and to refuse certain treatments in specific circumstances (Age UK, no date)</a:t>
            </a:r>
          </a:p>
          <a:p>
            <a:pPr marL="285750" indent="-285750" defTabSz="914400">
              <a:lnSpc>
                <a:spcPct val="90000"/>
              </a:lnSpc>
              <a:spcBef>
                <a:spcPts val="500"/>
              </a:spcBef>
              <a:spcAft>
                <a:spcPts val="600"/>
              </a:spcAft>
              <a:buClr>
                <a:schemeClr val="accent6"/>
              </a:buClr>
              <a:buSzPct val="90000"/>
              <a:buFont typeface="Wingdings" pitchFamily="2" charset="2"/>
              <a:buChar char="§"/>
            </a:pPr>
            <a:endParaRPr lang="en-US" sz="1400" dirty="0">
              <a:solidFill>
                <a:srgbClr val="FFFFFF"/>
              </a:solidFill>
            </a:endParaRPr>
          </a:p>
          <a:p>
            <a:pPr>
              <a:lnSpc>
                <a:spcPct val="90000"/>
              </a:lnSpc>
            </a:pPr>
            <a:endParaRPr lang="en-US" sz="1100" dirty="0">
              <a:solidFill>
                <a:srgbClr val="FFFFFF"/>
              </a:solidFill>
            </a:endParaRPr>
          </a:p>
        </p:txBody>
      </p:sp>
      <p:sp>
        <p:nvSpPr>
          <p:cNvPr id="4" name="TextBox 3">
            <a:extLst>
              <a:ext uri="{FF2B5EF4-FFF2-40B4-BE49-F238E27FC236}">
                <a16:creationId xmlns:a16="http://schemas.microsoft.com/office/drawing/2014/main" id="{FF47E471-19D5-0038-08D9-86C02A862016}"/>
              </a:ext>
            </a:extLst>
          </p:cNvPr>
          <p:cNvSpPr txBox="1"/>
          <p:nvPr/>
        </p:nvSpPr>
        <p:spPr>
          <a:xfrm>
            <a:off x="1965960" y="5710011"/>
            <a:ext cx="6096000" cy="341632"/>
          </a:xfrm>
          <a:prstGeom prst="rect">
            <a:avLst/>
          </a:prstGeom>
          <a:noFill/>
        </p:spPr>
        <p:txBody>
          <a:bodyPr wrap="square">
            <a:spAutoFit/>
          </a:bodyPr>
          <a:lstStyle/>
          <a:p>
            <a:pPr marL="0" indent="0" defTabSz="914400">
              <a:lnSpc>
                <a:spcPct val="90000"/>
              </a:lnSpc>
              <a:spcBef>
                <a:spcPts val="500"/>
              </a:spcBef>
              <a:spcAft>
                <a:spcPts val="600"/>
              </a:spcAft>
              <a:buClr>
                <a:schemeClr val="accent6"/>
              </a:buClr>
              <a:buSzPct val="90000"/>
              <a:buNone/>
            </a:pPr>
            <a:r>
              <a:rPr lang="en-US" dirty="0">
                <a:latin typeface="+mj-lt"/>
              </a:rPr>
              <a:t>(Age UK, no date)</a:t>
            </a:r>
          </a:p>
        </p:txBody>
      </p:sp>
    </p:spTree>
    <p:extLst>
      <p:ext uri="{BB962C8B-B14F-4D97-AF65-F5344CB8AC3E}">
        <p14:creationId xmlns:p14="http://schemas.microsoft.com/office/powerpoint/2010/main" val="951794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8" name="Rectangle 71">
            <a:extLst>
              <a:ext uri="{FF2B5EF4-FFF2-40B4-BE49-F238E27FC236}">
                <a16:creationId xmlns:a16="http://schemas.microsoft.com/office/drawing/2014/main" id="{8DCA398B-8CB4-4C0C-89C6-A8AB6F78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0818ED-04C8-BFF8-AF26-05CF198CB3D6}"/>
              </a:ext>
            </a:extLst>
          </p:cNvPr>
          <p:cNvSpPr>
            <a:spLocks noGrp="1"/>
          </p:cNvSpPr>
          <p:nvPr>
            <p:ph type="title"/>
          </p:nvPr>
        </p:nvSpPr>
        <p:spPr>
          <a:xfrm>
            <a:off x="804672" y="1290025"/>
            <a:ext cx="4475892" cy="1188720"/>
          </a:xfrm>
          <a:solidFill>
            <a:srgbClr val="FFFFFF"/>
          </a:solidFill>
          <a:ln>
            <a:solidFill>
              <a:srgbClr val="404040"/>
            </a:solidFill>
          </a:ln>
        </p:spPr>
        <p:txBody>
          <a:bodyPr>
            <a:normAutofit/>
          </a:bodyPr>
          <a:lstStyle/>
          <a:p>
            <a:r>
              <a:rPr lang="en-US" dirty="0"/>
              <a:t>Planning for end of life</a:t>
            </a:r>
          </a:p>
        </p:txBody>
      </p:sp>
      <p:sp>
        <p:nvSpPr>
          <p:cNvPr id="7" name="Content Placeholder 6">
            <a:extLst>
              <a:ext uri="{FF2B5EF4-FFF2-40B4-BE49-F238E27FC236}">
                <a16:creationId xmlns:a16="http://schemas.microsoft.com/office/drawing/2014/main" id="{ED43DB3A-22EF-99AD-F3F0-94C504604F9F}"/>
              </a:ext>
            </a:extLst>
          </p:cNvPr>
          <p:cNvSpPr txBox="1">
            <a:spLocks noGrp="1"/>
          </p:cNvSpPr>
          <p:nvPr>
            <p:ph idx="1"/>
          </p:nvPr>
        </p:nvSpPr>
        <p:spPr>
          <a:xfrm>
            <a:off x="804672" y="2858703"/>
            <a:ext cx="4475892" cy="3042547"/>
          </a:xfrm>
          <a:prstGeom prst="rect">
            <a:avLst/>
          </a:prstGeom>
        </p:spPr>
        <p:txBody>
          <a:bodyPr rtlCol="0">
            <a:normAutofit lnSpcReduction="10000"/>
          </a:bodyPr>
          <a:lstStyle/>
          <a:p>
            <a:pPr>
              <a:lnSpc>
                <a:spcPct val="90000"/>
              </a:lnSpc>
            </a:pPr>
            <a:endParaRPr lang="en-US" sz="1500" b="1" dirty="0">
              <a:solidFill>
                <a:srgbClr val="FFFFFF"/>
              </a:solidFill>
            </a:endParaRPr>
          </a:p>
          <a:p>
            <a:pPr>
              <a:lnSpc>
                <a:spcPct val="90000"/>
              </a:lnSpc>
            </a:pPr>
            <a:r>
              <a:rPr lang="en-US" b="1" dirty="0">
                <a:solidFill>
                  <a:srgbClr val="FFFFFF"/>
                </a:solidFill>
                <a:latin typeface="+mj-lt"/>
              </a:rPr>
              <a:t>Making a will</a:t>
            </a:r>
          </a:p>
          <a:p>
            <a:pPr>
              <a:lnSpc>
                <a:spcPct val="90000"/>
              </a:lnSpc>
            </a:pPr>
            <a:r>
              <a:rPr lang="en-US" dirty="0">
                <a:solidFill>
                  <a:srgbClr val="FFFFFF"/>
                </a:solidFill>
                <a:latin typeface="+mj-lt"/>
              </a:rPr>
              <a:t>Ensuring your wishes are met and how your assets need to be distributed (Age UK, no date)</a:t>
            </a:r>
          </a:p>
          <a:p>
            <a:pPr marL="285750" indent="-285750" defTabSz="914400">
              <a:lnSpc>
                <a:spcPct val="90000"/>
              </a:lnSpc>
              <a:spcBef>
                <a:spcPts val="500"/>
              </a:spcBef>
              <a:spcAft>
                <a:spcPts val="600"/>
              </a:spcAft>
              <a:buClr>
                <a:schemeClr val="accent6"/>
              </a:buClr>
              <a:buSzPct val="90000"/>
              <a:buFont typeface="Wingdings" pitchFamily="2" charset="2"/>
              <a:buChar char="§"/>
            </a:pPr>
            <a:endParaRPr lang="en-US" dirty="0">
              <a:solidFill>
                <a:srgbClr val="FFFFFF"/>
              </a:solidFill>
              <a:latin typeface="+mj-lt"/>
            </a:endParaRPr>
          </a:p>
          <a:p>
            <a:pPr defTabSz="914400">
              <a:lnSpc>
                <a:spcPct val="90000"/>
              </a:lnSpc>
              <a:spcBef>
                <a:spcPts val="500"/>
              </a:spcBef>
              <a:spcAft>
                <a:spcPts val="600"/>
              </a:spcAft>
              <a:buClr>
                <a:schemeClr val="accent6"/>
              </a:buClr>
              <a:buSzPct val="90000"/>
            </a:pPr>
            <a:r>
              <a:rPr lang="en-US" b="1" dirty="0">
                <a:solidFill>
                  <a:srgbClr val="FFFFFF"/>
                </a:solidFill>
                <a:latin typeface="+mj-lt"/>
              </a:rPr>
              <a:t>DNR’S</a:t>
            </a:r>
          </a:p>
          <a:p>
            <a:pPr defTabSz="914400">
              <a:lnSpc>
                <a:spcPct val="90000"/>
              </a:lnSpc>
              <a:spcBef>
                <a:spcPts val="500"/>
              </a:spcBef>
              <a:spcAft>
                <a:spcPts val="600"/>
              </a:spcAft>
              <a:buClr>
                <a:schemeClr val="accent6"/>
              </a:buClr>
              <a:buSzPct val="90000"/>
            </a:pPr>
            <a:r>
              <a:rPr lang="en-US" dirty="0">
                <a:solidFill>
                  <a:srgbClr val="FFFFFF"/>
                </a:solidFill>
                <a:latin typeface="+mj-lt"/>
              </a:rPr>
              <a:t>An order which allows a terminally ill person to not be resuscitated to save their life (</a:t>
            </a:r>
            <a:r>
              <a:rPr lang="en-US" dirty="0">
                <a:solidFill>
                  <a:schemeClr val="bg1"/>
                </a:solidFill>
                <a:latin typeface="+mj-lt"/>
              </a:rPr>
              <a:t>The Guardian, </a:t>
            </a:r>
            <a:r>
              <a:rPr lang="en-US" dirty="0">
                <a:solidFill>
                  <a:srgbClr val="FFFFFF"/>
                </a:solidFill>
                <a:latin typeface="+mj-lt"/>
              </a:rPr>
              <a:t>2019)</a:t>
            </a:r>
          </a:p>
          <a:p>
            <a:pPr defTabSz="914400">
              <a:lnSpc>
                <a:spcPct val="90000"/>
              </a:lnSpc>
              <a:spcBef>
                <a:spcPts val="500"/>
              </a:spcBef>
              <a:spcAft>
                <a:spcPts val="600"/>
              </a:spcAft>
              <a:buClr>
                <a:schemeClr val="accent6"/>
              </a:buClr>
              <a:buSzPct val="90000"/>
            </a:pPr>
            <a:endParaRPr lang="en-US" sz="1500" b="1" dirty="0">
              <a:solidFill>
                <a:schemeClr val="bg1"/>
              </a:solidFill>
            </a:endParaRPr>
          </a:p>
          <a:p>
            <a:pPr defTabSz="914400">
              <a:lnSpc>
                <a:spcPct val="90000"/>
              </a:lnSpc>
              <a:spcBef>
                <a:spcPts val="500"/>
              </a:spcBef>
              <a:spcAft>
                <a:spcPts val="600"/>
              </a:spcAft>
              <a:buClr>
                <a:schemeClr val="accent6"/>
              </a:buClr>
              <a:buSzPct val="90000"/>
            </a:pPr>
            <a:endParaRPr lang="en-US" sz="1500" b="1" dirty="0">
              <a:solidFill>
                <a:srgbClr val="FFFFFF"/>
              </a:solidFill>
            </a:endParaRPr>
          </a:p>
          <a:p>
            <a:pPr indent="-338328" defTabSz="914400">
              <a:lnSpc>
                <a:spcPct val="90000"/>
              </a:lnSpc>
              <a:spcBef>
                <a:spcPts val="500"/>
              </a:spcBef>
              <a:spcAft>
                <a:spcPts val="600"/>
              </a:spcAft>
              <a:buClr>
                <a:schemeClr val="accent6"/>
              </a:buClr>
              <a:buSzPct val="90000"/>
              <a:buFont typeface="Wingdings" panose="05000000000000000000" pitchFamily="2" charset="2"/>
              <a:buChar char="§"/>
            </a:pPr>
            <a:endParaRPr lang="en-US" sz="1500" dirty="0">
              <a:solidFill>
                <a:srgbClr val="FFFFFF"/>
              </a:solidFill>
            </a:endParaRPr>
          </a:p>
          <a:p>
            <a:pPr defTabSz="914400">
              <a:lnSpc>
                <a:spcPct val="90000"/>
              </a:lnSpc>
              <a:spcBef>
                <a:spcPts val="500"/>
              </a:spcBef>
              <a:spcAft>
                <a:spcPts val="600"/>
              </a:spcAft>
              <a:buClr>
                <a:schemeClr val="accent6"/>
              </a:buClr>
              <a:buSzPct val="90000"/>
            </a:pPr>
            <a:endParaRPr lang="en-US" sz="1500" dirty="0">
              <a:solidFill>
                <a:srgbClr val="FFFFFF"/>
              </a:solidFill>
            </a:endParaRPr>
          </a:p>
        </p:txBody>
      </p:sp>
      <p:sp>
        <p:nvSpPr>
          <p:cNvPr id="79" name="Rectangle 73">
            <a:extLst>
              <a:ext uri="{FF2B5EF4-FFF2-40B4-BE49-F238E27FC236}">
                <a16:creationId xmlns:a16="http://schemas.microsoft.com/office/drawing/2014/main" id="{9E8345C6-0280-4226-BD83-7333BA6C3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3032"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5">
            <a:extLst>
              <a:ext uri="{FF2B5EF4-FFF2-40B4-BE49-F238E27FC236}">
                <a16:creationId xmlns:a16="http://schemas.microsoft.com/office/drawing/2014/main" id="{99823778-D290-4538-B146-1F73C3755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843"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a:extLst>
              <a:ext uri="{FF2B5EF4-FFF2-40B4-BE49-F238E27FC236}">
                <a16:creationId xmlns:a16="http://schemas.microsoft.com/office/drawing/2014/main" id="{1B90695A-56B4-750D-BE22-979019BB52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065" r="742" b="-1"/>
          <a:stretch/>
        </p:blipFill>
        <p:spPr bwMode="auto">
          <a:xfrm>
            <a:off x="7208520" y="1126397"/>
            <a:ext cx="3867912" cy="4288536"/>
          </a:xfrm>
          <a:prstGeom prst="rect">
            <a:avLst/>
          </a:prstGeom>
          <a:noFill/>
          <a:ln w="31750">
            <a:noFill/>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5D3D4AA-43C2-E17E-BA6E-C957CB2031E8}"/>
              </a:ext>
            </a:extLst>
          </p:cNvPr>
          <p:cNvSpPr txBox="1"/>
          <p:nvPr/>
        </p:nvSpPr>
        <p:spPr>
          <a:xfrm>
            <a:off x="7848600" y="6007930"/>
            <a:ext cx="6096000" cy="341632"/>
          </a:xfrm>
          <a:prstGeom prst="rect">
            <a:avLst/>
          </a:prstGeom>
          <a:noFill/>
        </p:spPr>
        <p:txBody>
          <a:bodyPr wrap="square">
            <a:spAutoFit/>
          </a:bodyPr>
          <a:lstStyle/>
          <a:p>
            <a:pPr defTabSz="914400">
              <a:lnSpc>
                <a:spcPct val="90000"/>
              </a:lnSpc>
              <a:spcBef>
                <a:spcPts val="500"/>
              </a:spcBef>
              <a:spcAft>
                <a:spcPts val="600"/>
              </a:spcAft>
              <a:buClr>
                <a:schemeClr val="accent6"/>
              </a:buClr>
              <a:buSzPct val="90000"/>
            </a:pPr>
            <a:r>
              <a:rPr lang="en-US" dirty="0">
                <a:latin typeface="+mj-lt"/>
              </a:rPr>
              <a:t>(The Guardian, 2019)</a:t>
            </a:r>
          </a:p>
        </p:txBody>
      </p:sp>
    </p:spTree>
    <p:extLst>
      <p:ext uri="{BB962C8B-B14F-4D97-AF65-F5344CB8AC3E}">
        <p14:creationId xmlns:p14="http://schemas.microsoft.com/office/powerpoint/2010/main" val="3942054385"/>
      </p:ext>
    </p:extLst>
  </p:cSld>
  <p:clrMapOvr>
    <a:masterClrMapping/>
  </p:clrMapOvr>
  <p:extLst>
    <p:ext uri="{6950BFC3-D8DA-4A85-94F7-54DA5524770B}">
      <p188:commentRel xmlns:p188="http://schemas.microsoft.com/office/powerpoint/2018/8/main" r:id="rId3"/>
    </p:ext>
  </p:extLs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4342" name="Rectangle 14344">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334759-9E0C-0A69-4780-AAACC0D7BD39}"/>
              </a:ext>
            </a:extLst>
          </p:cNvPr>
          <p:cNvSpPr>
            <a:spLocks noGrp="1"/>
          </p:cNvSpPr>
          <p:nvPr>
            <p:ph type="title"/>
          </p:nvPr>
        </p:nvSpPr>
        <p:spPr>
          <a:xfrm>
            <a:off x="6923757" y="1290025"/>
            <a:ext cx="4475892" cy="1188720"/>
          </a:xfrm>
          <a:solidFill>
            <a:srgbClr val="FFFFFF"/>
          </a:solidFill>
          <a:ln>
            <a:solidFill>
              <a:srgbClr val="404040"/>
            </a:solidFill>
          </a:ln>
        </p:spPr>
        <p:txBody>
          <a:bodyPr vert="horz" lIns="182880" tIns="182880" rIns="182880" bIns="182880" rtlCol="0" anchor="ctr">
            <a:normAutofit/>
          </a:bodyPr>
          <a:lstStyle/>
          <a:p>
            <a:r>
              <a:rPr lang="en-US" dirty="0"/>
              <a:t>WHAT IS EUTHANASIA?</a:t>
            </a:r>
            <a:endParaRPr lang="en-US"/>
          </a:p>
        </p:txBody>
      </p:sp>
      <p:sp>
        <p:nvSpPr>
          <p:cNvPr id="14344" name="Rectangle 14346">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4346" name="Rectangle 14348">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40" name="Picture 4" descr="Euthanasia word cloud concept, Art Print | Barewalls Posters &amp; Prints |  bwc39101515">
            <a:extLst>
              <a:ext uri="{FF2B5EF4-FFF2-40B4-BE49-F238E27FC236}">
                <a16:creationId xmlns:a16="http://schemas.microsoft.com/office/drawing/2014/main" id="{56A698C8-FA47-53E9-ADAE-34A6145DFE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07" r="-1" b="-1"/>
          <a:stretch/>
        </p:blipFill>
        <p:spPr bwMode="auto">
          <a:xfrm>
            <a:off x="988626" y="1814732"/>
            <a:ext cx="4159568" cy="2911866"/>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7E319F86-0423-801C-21CA-BFBF94A90304}"/>
              </a:ext>
            </a:extLst>
          </p:cNvPr>
          <p:cNvSpPr txBox="1"/>
          <p:nvPr/>
        </p:nvSpPr>
        <p:spPr>
          <a:xfrm>
            <a:off x="6923757" y="2858703"/>
            <a:ext cx="4475892" cy="3460035"/>
          </a:xfrm>
          <a:prstGeom prst="rect">
            <a:avLst/>
          </a:prstGeom>
        </p:spPr>
        <p:txBody>
          <a:bodyPr vert="horz" lIns="91440" tIns="45720" rIns="91440" bIns="45720" rtlCol="0">
            <a:normAutofit/>
          </a:bodyPr>
          <a:lstStyle/>
          <a:p>
            <a:pPr lvl="0" defTabSz="914400">
              <a:spcBef>
                <a:spcPts val="1000"/>
              </a:spcBef>
              <a:spcAft>
                <a:spcPts val="600"/>
              </a:spcAft>
              <a:buClr>
                <a:schemeClr val="accent2"/>
              </a:buClr>
              <a:buSzPct val="90000"/>
            </a:pPr>
            <a:r>
              <a:rPr lang="en-US" dirty="0">
                <a:solidFill>
                  <a:srgbClr val="FFFFFF"/>
                </a:solidFill>
                <a:latin typeface="+mj-lt"/>
              </a:rPr>
              <a:t>The (NHS, 2020) states Euthanasia is the deliberate taking of a person’s life to eliminate their suffering. For example, if a doctor was to purposefully administer a drug to a patient with a terminal condition with the intention of ending their life (Holland, 2019)</a:t>
            </a:r>
          </a:p>
        </p:txBody>
      </p:sp>
    </p:spTree>
    <p:extLst>
      <p:ext uri="{BB962C8B-B14F-4D97-AF65-F5344CB8AC3E}">
        <p14:creationId xmlns:p14="http://schemas.microsoft.com/office/powerpoint/2010/main" val="3464998264"/>
      </p:ext>
    </p:extLst>
  </p:cSld>
  <p:clrMapOvr>
    <a:masterClrMapping/>
  </p:clrMapOvr>
  <p:extLst>
    <p:ext uri="{6950BFC3-D8DA-4A85-94F7-54DA5524770B}">
      <p188:commentRel xmlns:p188="http://schemas.microsoft.com/office/powerpoint/2018/8/main" r:id="rId2"/>
    </p:ext>
  </p:extLs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5364" name="Rectangle 15366">
            <a:extLst>
              <a:ext uri="{FF2B5EF4-FFF2-40B4-BE49-F238E27FC236}">
                <a16:creationId xmlns:a16="http://schemas.microsoft.com/office/drawing/2014/main" id="{F7EAFAA4-859B-42B4-AC85-F32CFE695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8A0170-3354-D9E5-1CD6-B4BCBD51F0D3}"/>
              </a:ext>
            </a:extLst>
          </p:cNvPr>
          <p:cNvSpPr>
            <a:spLocks noGrp="1"/>
          </p:cNvSpPr>
          <p:nvPr>
            <p:ph type="title"/>
          </p:nvPr>
        </p:nvSpPr>
        <p:spPr>
          <a:xfrm>
            <a:off x="6775476" y="532037"/>
            <a:ext cx="4475892" cy="1188720"/>
          </a:xfrm>
          <a:solidFill>
            <a:srgbClr val="FFFFFF"/>
          </a:solidFill>
          <a:ln>
            <a:solidFill>
              <a:srgbClr val="404040"/>
            </a:solidFill>
          </a:ln>
        </p:spPr>
        <p:txBody>
          <a:bodyPr>
            <a:normAutofit/>
          </a:bodyPr>
          <a:lstStyle/>
          <a:p>
            <a:r>
              <a:rPr lang="en-US" sz="2600" dirty="0"/>
              <a:t>Types of euthanasia</a:t>
            </a:r>
            <a:br>
              <a:rPr lang="en-US" sz="2600" dirty="0"/>
            </a:br>
            <a:endParaRPr lang="en-US" sz="2600" dirty="0"/>
          </a:p>
        </p:txBody>
      </p:sp>
      <p:sp>
        <p:nvSpPr>
          <p:cNvPr id="15365" name="Rectangle 15368">
            <a:extLst>
              <a:ext uri="{FF2B5EF4-FFF2-40B4-BE49-F238E27FC236}">
                <a16:creationId xmlns:a16="http://schemas.microsoft.com/office/drawing/2014/main" id="{B3855DB9-46C3-47FA-992C-FC2BE58A7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66" name="Rectangle 15370">
            <a:extLst>
              <a:ext uri="{FF2B5EF4-FFF2-40B4-BE49-F238E27FC236}">
                <a16:creationId xmlns:a16="http://schemas.microsoft.com/office/drawing/2014/main" id="{A2B401D5-BF67-49A4-8617-0C6BD886C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0777"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6 Types of Euthanasia and the Language of the Euthanasia Debate">
            <a:extLst>
              <a:ext uri="{FF2B5EF4-FFF2-40B4-BE49-F238E27FC236}">
                <a16:creationId xmlns:a16="http://schemas.microsoft.com/office/drawing/2014/main" id="{58A31FF4-2315-F06C-751B-67FBC3FDFC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67" r="26222"/>
          <a:stretch/>
        </p:blipFill>
        <p:spPr bwMode="auto">
          <a:xfrm>
            <a:off x="1132454" y="1126397"/>
            <a:ext cx="3867912" cy="428853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DA47EC4-9EDC-D818-E28C-35CD5CE03AC2}"/>
              </a:ext>
            </a:extLst>
          </p:cNvPr>
          <p:cNvSpPr>
            <a:spLocks noGrp="1"/>
          </p:cNvSpPr>
          <p:nvPr>
            <p:ph idx="1"/>
          </p:nvPr>
        </p:nvSpPr>
        <p:spPr>
          <a:xfrm>
            <a:off x="6152992" y="1949357"/>
            <a:ext cx="5720860" cy="4984843"/>
          </a:xfrm>
        </p:spPr>
        <p:txBody>
          <a:bodyPr>
            <a:normAutofit/>
          </a:bodyPr>
          <a:lstStyle/>
          <a:p>
            <a:pPr>
              <a:lnSpc>
                <a:spcPct val="90000"/>
              </a:lnSpc>
            </a:pPr>
            <a:r>
              <a:rPr lang="en-US" sz="1700" dirty="0">
                <a:solidFill>
                  <a:srgbClr val="FFFFFF"/>
                </a:solidFill>
                <a:latin typeface="+mj-lt"/>
              </a:rPr>
              <a:t>There are five types of euthanasia</a:t>
            </a:r>
          </a:p>
          <a:p>
            <a:pPr>
              <a:lnSpc>
                <a:spcPct val="90000"/>
              </a:lnSpc>
            </a:pPr>
            <a:r>
              <a:rPr lang="en-US" sz="1700" dirty="0">
                <a:solidFill>
                  <a:srgbClr val="FFFFFF"/>
                </a:solidFill>
                <a:latin typeface="+mj-lt"/>
              </a:rPr>
              <a:t>voluntary euthanasia – where a person consciously decides to die and requests assistance in doing so</a:t>
            </a:r>
          </a:p>
          <a:p>
            <a:pPr>
              <a:lnSpc>
                <a:spcPct val="90000"/>
              </a:lnSpc>
            </a:pPr>
            <a:endParaRPr lang="en-US" sz="1700" dirty="0">
              <a:solidFill>
                <a:srgbClr val="FFFFFF"/>
              </a:solidFill>
              <a:latin typeface="+mj-lt"/>
            </a:endParaRPr>
          </a:p>
          <a:p>
            <a:pPr>
              <a:lnSpc>
                <a:spcPct val="90000"/>
              </a:lnSpc>
            </a:pPr>
            <a:r>
              <a:rPr lang="en-US" sz="1700" dirty="0">
                <a:solidFill>
                  <a:srgbClr val="FFFFFF"/>
                </a:solidFill>
                <a:latin typeface="+mj-lt"/>
              </a:rPr>
              <a:t>non voluntary euthanasia – when an ill person can’t consent possibly due to being in a coma and someone else takes a decision on their behalf (NHS, 2020)</a:t>
            </a:r>
          </a:p>
          <a:p>
            <a:pPr lvl="0">
              <a:lnSpc>
                <a:spcPct val="90000"/>
              </a:lnSpc>
            </a:pPr>
            <a:endParaRPr lang="en-US" sz="1700" dirty="0">
              <a:solidFill>
                <a:srgbClr val="FFFFFF"/>
              </a:solidFill>
              <a:latin typeface="+mj-lt"/>
            </a:endParaRPr>
          </a:p>
          <a:p>
            <a:pPr lvl="0">
              <a:lnSpc>
                <a:spcPct val="90000"/>
              </a:lnSpc>
            </a:pPr>
            <a:r>
              <a:rPr lang="en-US" sz="1700" dirty="0">
                <a:solidFill>
                  <a:srgbClr val="FFFFFF"/>
                </a:solidFill>
                <a:latin typeface="+mj-lt"/>
              </a:rPr>
              <a:t>Active euthanasia: active patient death, such as administering a deadly amount of a medication through an injection</a:t>
            </a:r>
          </a:p>
          <a:p>
            <a:pPr lvl="0">
              <a:lnSpc>
                <a:spcPct val="90000"/>
              </a:lnSpc>
            </a:pPr>
            <a:endParaRPr lang="en-US" sz="1700" dirty="0">
              <a:solidFill>
                <a:srgbClr val="FFFFFF"/>
              </a:solidFill>
              <a:latin typeface="+mj-lt"/>
            </a:endParaRPr>
          </a:p>
          <a:p>
            <a:pPr lvl="0">
              <a:lnSpc>
                <a:spcPct val="90000"/>
              </a:lnSpc>
            </a:pPr>
            <a:r>
              <a:rPr lang="en-US" sz="1700" dirty="0">
                <a:solidFill>
                  <a:srgbClr val="FFFFFF"/>
                </a:solidFill>
                <a:latin typeface="+mj-lt"/>
              </a:rPr>
              <a:t>Passive euthanasia; withholding artificial life support, such as a ventilator or feeding tube, on purpose to causse a patient to pass away (Brassington, 2020)</a:t>
            </a:r>
          </a:p>
          <a:p>
            <a:pPr>
              <a:lnSpc>
                <a:spcPct val="90000"/>
              </a:lnSpc>
            </a:pPr>
            <a:r>
              <a:rPr lang="en-US" sz="1700" dirty="0">
                <a:solidFill>
                  <a:srgbClr val="FFFFFF"/>
                </a:solidFill>
                <a:latin typeface="+mj-lt"/>
              </a:rPr>
              <a:t>Assisted suicide:  the purposeful aiding of another person in committing suicide (NHS, 2020)</a:t>
            </a:r>
          </a:p>
          <a:p>
            <a:pPr lvl="0">
              <a:lnSpc>
                <a:spcPct val="90000"/>
              </a:lnSpc>
            </a:pPr>
            <a:endParaRPr lang="en-US" sz="1000" dirty="0">
              <a:solidFill>
                <a:srgbClr val="FFFFFF"/>
              </a:solidFill>
            </a:endParaRPr>
          </a:p>
          <a:p>
            <a:pPr lvl="0">
              <a:lnSpc>
                <a:spcPct val="90000"/>
              </a:lnSpc>
            </a:pPr>
            <a:endParaRPr lang="en-US" sz="1000" dirty="0">
              <a:solidFill>
                <a:srgbClr val="FFFFFF"/>
              </a:solidFill>
            </a:endParaRPr>
          </a:p>
          <a:p>
            <a:pPr>
              <a:lnSpc>
                <a:spcPct val="90000"/>
              </a:lnSpc>
            </a:pPr>
            <a:endParaRPr lang="en-US" sz="1000" dirty="0">
              <a:solidFill>
                <a:srgbClr val="FFFFFF"/>
              </a:solidFill>
            </a:endParaRPr>
          </a:p>
          <a:p>
            <a:pPr>
              <a:lnSpc>
                <a:spcPct val="90000"/>
              </a:lnSpc>
            </a:pPr>
            <a:endParaRPr lang="en-US" sz="1000" dirty="0">
              <a:solidFill>
                <a:srgbClr val="FFFFFF"/>
              </a:solidFill>
            </a:endParaRPr>
          </a:p>
          <a:p>
            <a:pPr>
              <a:lnSpc>
                <a:spcPct val="90000"/>
              </a:lnSpc>
            </a:pPr>
            <a:endParaRPr lang="en-GB" sz="1000" dirty="0">
              <a:solidFill>
                <a:srgbClr val="FFFFFF"/>
              </a:solidFill>
            </a:endParaRPr>
          </a:p>
          <a:p>
            <a:pPr>
              <a:lnSpc>
                <a:spcPct val="90000"/>
              </a:lnSpc>
            </a:pPr>
            <a:endParaRPr lang="en-US" sz="1000" dirty="0">
              <a:solidFill>
                <a:srgbClr val="FFFFFF"/>
              </a:solidFill>
            </a:endParaRPr>
          </a:p>
        </p:txBody>
      </p:sp>
      <p:sp>
        <p:nvSpPr>
          <p:cNvPr id="5" name="TextBox 4">
            <a:extLst>
              <a:ext uri="{FF2B5EF4-FFF2-40B4-BE49-F238E27FC236}">
                <a16:creationId xmlns:a16="http://schemas.microsoft.com/office/drawing/2014/main" id="{DA87AA7F-F780-DFCD-78D1-65119249C137}"/>
              </a:ext>
            </a:extLst>
          </p:cNvPr>
          <p:cNvSpPr txBox="1"/>
          <p:nvPr/>
        </p:nvSpPr>
        <p:spPr>
          <a:xfrm>
            <a:off x="1783080" y="5876288"/>
            <a:ext cx="6096000" cy="341632"/>
          </a:xfrm>
          <a:prstGeom prst="rect">
            <a:avLst/>
          </a:prstGeom>
          <a:noFill/>
        </p:spPr>
        <p:txBody>
          <a:bodyPr wrap="square">
            <a:spAutoFit/>
          </a:bodyPr>
          <a:lstStyle/>
          <a:p>
            <a:pPr lvl="0">
              <a:lnSpc>
                <a:spcPct val="90000"/>
              </a:lnSpc>
            </a:pPr>
            <a:r>
              <a:rPr lang="en-US" sz="1800" dirty="0">
                <a:solidFill>
                  <a:srgbClr val="FFFFFF"/>
                </a:solidFill>
                <a:latin typeface="+mj-lt"/>
              </a:rPr>
              <a:t>(</a:t>
            </a:r>
            <a:r>
              <a:rPr lang="en-US" sz="1800" dirty="0">
                <a:latin typeface="+mj-lt"/>
              </a:rPr>
              <a:t>Brassington, 2020)</a:t>
            </a:r>
          </a:p>
        </p:txBody>
      </p:sp>
    </p:spTree>
    <p:extLst>
      <p:ext uri="{BB962C8B-B14F-4D97-AF65-F5344CB8AC3E}">
        <p14:creationId xmlns:p14="http://schemas.microsoft.com/office/powerpoint/2010/main" val="148897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97948F-7479-6670-933F-106A584485BD}"/>
              </a:ext>
            </a:extLst>
          </p:cNvPr>
          <p:cNvSpPr>
            <a:spLocks noGrp="1"/>
          </p:cNvSpPr>
          <p:nvPr>
            <p:ph type="title"/>
          </p:nvPr>
        </p:nvSpPr>
        <p:spPr>
          <a:xfrm>
            <a:off x="2231136" y="467418"/>
            <a:ext cx="7729728" cy="1188720"/>
          </a:xfrm>
          <a:solidFill>
            <a:srgbClr val="FFFFFF"/>
          </a:solidFill>
        </p:spPr>
        <p:txBody>
          <a:bodyPr>
            <a:normAutofit/>
          </a:bodyPr>
          <a:lstStyle/>
          <a:p>
            <a:r>
              <a:rPr lang="en-US" dirty="0"/>
              <a:t>Arguments for euthanasia</a:t>
            </a:r>
            <a:endParaRPr lang="en-US"/>
          </a:p>
        </p:txBody>
      </p:sp>
      <p:sp>
        <p:nvSpPr>
          <p:cNvPr id="3" name="Content Placeholder 2">
            <a:extLst>
              <a:ext uri="{FF2B5EF4-FFF2-40B4-BE49-F238E27FC236}">
                <a16:creationId xmlns:a16="http://schemas.microsoft.com/office/drawing/2014/main" id="{82F2ABB0-D0D6-3F52-4741-26707B5EA5CA}"/>
              </a:ext>
            </a:extLst>
          </p:cNvPr>
          <p:cNvSpPr>
            <a:spLocks noGrp="1"/>
          </p:cNvSpPr>
          <p:nvPr>
            <p:ph idx="1"/>
          </p:nvPr>
        </p:nvSpPr>
        <p:spPr>
          <a:xfrm>
            <a:off x="1249680" y="1656138"/>
            <a:ext cx="9880092" cy="3953706"/>
          </a:xfrm>
        </p:spPr>
        <p:txBody>
          <a:bodyPr>
            <a:normAutofit fontScale="92500" lnSpcReduction="10000"/>
          </a:bodyPr>
          <a:lstStyle/>
          <a:p>
            <a:pPr marL="0" indent="0">
              <a:lnSpc>
                <a:spcPct val="90000"/>
              </a:lnSpc>
              <a:buNone/>
            </a:pPr>
            <a:endParaRPr lang="en-US" dirty="0">
              <a:solidFill>
                <a:srgbClr val="404040"/>
              </a:solidFill>
            </a:endParaRPr>
          </a:p>
          <a:p>
            <a:pPr>
              <a:lnSpc>
                <a:spcPct val="90000"/>
              </a:lnSpc>
            </a:pPr>
            <a:r>
              <a:rPr lang="en-US" sz="1900" dirty="0">
                <a:solidFill>
                  <a:srgbClr val="404040"/>
                </a:solidFill>
                <a:latin typeface="+mj-lt"/>
              </a:rPr>
              <a:t>Supporters of assisted suicide argue that letting individuals pass away with dignity is more compassionate than making them live with suffering (NHS, 2020).</a:t>
            </a:r>
          </a:p>
          <a:p>
            <a:pPr>
              <a:lnSpc>
                <a:spcPct val="90000"/>
              </a:lnSpc>
            </a:pPr>
            <a:endParaRPr lang="en-US" sz="1900" dirty="0">
              <a:solidFill>
                <a:srgbClr val="404040"/>
              </a:solidFill>
              <a:latin typeface="+mj-lt"/>
            </a:endParaRPr>
          </a:p>
          <a:p>
            <a:pPr>
              <a:lnSpc>
                <a:spcPct val="90000"/>
              </a:lnSpc>
            </a:pPr>
            <a:r>
              <a:rPr lang="en-US" sz="1900" dirty="0">
                <a:solidFill>
                  <a:srgbClr val="404040"/>
                </a:solidFill>
                <a:latin typeface="+mj-lt"/>
              </a:rPr>
              <a:t>Euthanasia helps to alleviate severe pain</a:t>
            </a:r>
          </a:p>
          <a:p>
            <a:pPr>
              <a:lnSpc>
                <a:spcPct val="90000"/>
              </a:lnSpc>
            </a:pPr>
            <a:endParaRPr lang="en-US" sz="1900" dirty="0">
              <a:solidFill>
                <a:srgbClr val="404040"/>
              </a:solidFill>
              <a:latin typeface="+mj-lt"/>
            </a:endParaRPr>
          </a:p>
          <a:p>
            <a:pPr>
              <a:lnSpc>
                <a:spcPct val="90000"/>
              </a:lnSpc>
            </a:pPr>
            <a:r>
              <a:rPr lang="en-US" sz="1900" dirty="0">
                <a:solidFill>
                  <a:srgbClr val="404040"/>
                </a:solidFill>
                <a:latin typeface="+mj-lt"/>
              </a:rPr>
              <a:t>Euthanasia provides an effective way of relief when a person's quality of life is poor  (Freeman, 2018)</a:t>
            </a:r>
          </a:p>
          <a:p>
            <a:pPr>
              <a:lnSpc>
                <a:spcPct val="90000"/>
              </a:lnSpc>
            </a:pPr>
            <a:endParaRPr lang="en-US" sz="1900" dirty="0">
              <a:solidFill>
                <a:srgbClr val="404040"/>
              </a:solidFill>
              <a:latin typeface="+mj-lt"/>
            </a:endParaRPr>
          </a:p>
          <a:p>
            <a:pPr>
              <a:lnSpc>
                <a:spcPct val="90000"/>
              </a:lnSpc>
            </a:pPr>
            <a:r>
              <a:rPr lang="en-US" sz="1900" dirty="0">
                <a:solidFill>
                  <a:srgbClr val="404040"/>
                </a:solidFill>
                <a:latin typeface="+mj-lt"/>
              </a:rPr>
              <a:t>Many terminally ill patients look towards the medics to aid in dying to relieve the suffering.</a:t>
            </a:r>
          </a:p>
          <a:p>
            <a:pPr>
              <a:lnSpc>
                <a:spcPct val="90000"/>
              </a:lnSpc>
            </a:pPr>
            <a:endParaRPr lang="en-US" sz="1900" dirty="0">
              <a:solidFill>
                <a:srgbClr val="404040"/>
              </a:solidFill>
              <a:latin typeface="+mj-lt"/>
            </a:endParaRPr>
          </a:p>
          <a:p>
            <a:pPr>
              <a:lnSpc>
                <a:spcPct val="90000"/>
              </a:lnSpc>
            </a:pPr>
            <a:r>
              <a:rPr lang="en-US" sz="1900" dirty="0">
                <a:solidFill>
                  <a:srgbClr val="404040"/>
                </a:solidFill>
                <a:latin typeface="+mj-lt"/>
              </a:rPr>
              <a:t>According to studies, 13 to 19 per cent of American medics have assisted in ‘physician-assisted suicide’ (Rodriquez, 2001)</a:t>
            </a:r>
          </a:p>
          <a:p>
            <a:pPr>
              <a:lnSpc>
                <a:spcPct val="90000"/>
              </a:lnSpc>
            </a:pPr>
            <a:endParaRPr lang="en-US" dirty="0">
              <a:solidFill>
                <a:srgbClr val="404040"/>
              </a:solidFill>
            </a:endParaRPr>
          </a:p>
          <a:p>
            <a:pPr marL="6160" indent="0">
              <a:lnSpc>
                <a:spcPct val="90000"/>
              </a:lnSpc>
              <a:buNone/>
            </a:pPr>
            <a:endParaRPr lang="en-US" dirty="0">
              <a:solidFill>
                <a:srgbClr val="404040"/>
              </a:solidFill>
            </a:endParaRPr>
          </a:p>
          <a:p>
            <a:pPr>
              <a:lnSpc>
                <a:spcPct val="90000"/>
              </a:lnSpc>
            </a:pPr>
            <a:endParaRPr lang="en-US" dirty="0">
              <a:solidFill>
                <a:srgbClr val="404040"/>
              </a:solidFill>
            </a:endParaRPr>
          </a:p>
          <a:p>
            <a:pPr>
              <a:lnSpc>
                <a:spcPct val="90000"/>
              </a:lnSpc>
            </a:pPr>
            <a:endParaRPr lang="en-US" dirty="0">
              <a:solidFill>
                <a:srgbClr val="404040"/>
              </a:solidFill>
            </a:endParaRPr>
          </a:p>
          <a:p>
            <a:pPr>
              <a:lnSpc>
                <a:spcPct val="90000"/>
              </a:lnSpc>
            </a:pPr>
            <a:endParaRPr lang="en-US" dirty="0">
              <a:solidFill>
                <a:srgbClr val="404040"/>
              </a:solidFill>
            </a:endParaRPr>
          </a:p>
          <a:p>
            <a:pPr>
              <a:lnSpc>
                <a:spcPct val="90000"/>
              </a:lnSpc>
            </a:pPr>
            <a:endParaRPr lang="en-US" dirty="0">
              <a:solidFill>
                <a:srgbClr val="404040"/>
              </a:solidFill>
            </a:endParaRPr>
          </a:p>
        </p:txBody>
      </p:sp>
    </p:spTree>
    <p:extLst>
      <p:ext uri="{BB962C8B-B14F-4D97-AF65-F5344CB8AC3E}">
        <p14:creationId xmlns:p14="http://schemas.microsoft.com/office/powerpoint/2010/main" val="1829817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FC2FCE-0115-5B25-8E82-6C5138EA1B90}"/>
              </a:ext>
            </a:extLst>
          </p:cNvPr>
          <p:cNvSpPr>
            <a:spLocks noGrp="1"/>
          </p:cNvSpPr>
          <p:nvPr>
            <p:ph type="title"/>
          </p:nvPr>
        </p:nvSpPr>
        <p:spPr>
          <a:xfrm>
            <a:off x="2231136" y="467418"/>
            <a:ext cx="7729728" cy="1188720"/>
          </a:xfrm>
          <a:solidFill>
            <a:srgbClr val="FFFFFF"/>
          </a:solidFill>
        </p:spPr>
        <p:txBody>
          <a:bodyPr>
            <a:normAutofit/>
          </a:bodyPr>
          <a:lstStyle/>
          <a:p>
            <a:r>
              <a:rPr lang="en-US" dirty="0"/>
              <a:t>Arguments against euthanasia </a:t>
            </a:r>
            <a:endParaRPr lang="en-US"/>
          </a:p>
        </p:txBody>
      </p:sp>
      <p:sp>
        <p:nvSpPr>
          <p:cNvPr id="3" name="Content Placeholder 2">
            <a:extLst>
              <a:ext uri="{FF2B5EF4-FFF2-40B4-BE49-F238E27FC236}">
                <a16:creationId xmlns:a16="http://schemas.microsoft.com/office/drawing/2014/main" id="{E7B004AD-66C1-4580-63F7-88B87D55629E}"/>
              </a:ext>
            </a:extLst>
          </p:cNvPr>
          <p:cNvSpPr>
            <a:spLocks noGrp="1"/>
          </p:cNvSpPr>
          <p:nvPr>
            <p:ph idx="1"/>
          </p:nvPr>
        </p:nvSpPr>
        <p:spPr>
          <a:xfrm>
            <a:off x="1249680" y="1843591"/>
            <a:ext cx="9880092" cy="3629362"/>
          </a:xfrm>
        </p:spPr>
        <p:txBody>
          <a:bodyPr>
            <a:normAutofit/>
          </a:bodyPr>
          <a:lstStyle/>
          <a:p>
            <a:pPr>
              <a:lnSpc>
                <a:spcPct val="90000"/>
              </a:lnSpc>
            </a:pPr>
            <a:endParaRPr lang="en-US" sz="1600" dirty="0">
              <a:solidFill>
                <a:srgbClr val="404040"/>
              </a:solidFill>
            </a:endParaRPr>
          </a:p>
          <a:p>
            <a:pPr>
              <a:lnSpc>
                <a:spcPct val="90000"/>
              </a:lnSpc>
            </a:pPr>
            <a:r>
              <a:rPr lang="en-US" dirty="0">
                <a:solidFill>
                  <a:srgbClr val="404040"/>
                </a:solidFill>
              </a:rPr>
              <a:t>Opponents of euthanasia contend that if support is given to the rights for dignified death, those with terminal conditions will be removed from our civilized society (Math and Chaturvedi, 2012)</a:t>
            </a:r>
          </a:p>
          <a:p>
            <a:pPr>
              <a:lnSpc>
                <a:spcPct val="90000"/>
              </a:lnSpc>
            </a:pPr>
            <a:endParaRPr lang="en-US" dirty="0">
              <a:solidFill>
                <a:srgbClr val="404040"/>
              </a:solidFill>
            </a:endParaRPr>
          </a:p>
          <a:p>
            <a:pPr>
              <a:lnSpc>
                <a:spcPct val="90000"/>
              </a:lnSpc>
            </a:pPr>
            <a:r>
              <a:rPr lang="en-US" dirty="0">
                <a:solidFill>
                  <a:srgbClr val="404040"/>
                </a:solidFill>
              </a:rPr>
              <a:t>The arguments against euthanasia and assisted suicide is that it will make things worse rather than better since it will place a greater emphasis on individual choice than was previously the case with the entire issue of dying.</a:t>
            </a:r>
          </a:p>
          <a:p>
            <a:pPr>
              <a:lnSpc>
                <a:spcPct val="90000"/>
              </a:lnSpc>
            </a:pPr>
            <a:endParaRPr lang="en-US" dirty="0">
              <a:solidFill>
                <a:srgbClr val="404040"/>
              </a:solidFill>
            </a:endParaRPr>
          </a:p>
          <a:p>
            <a:pPr>
              <a:lnSpc>
                <a:spcPct val="90000"/>
              </a:lnSpc>
            </a:pPr>
            <a:r>
              <a:rPr lang="en-US" dirty="0">
                <a:solidFill>
                  <a:srgbClr val="404040"/>
                </a:solidFill>
              </a:rPr>
              <a:t>People will feel morally bound to get rid of their unwanted presence from their loved ones, it will make death more intolerable. The problems that euthanasia supporters believe it would resolve will only get more severe (Girard, 2022)</a:t>
            </a:r>
          </a:p>
          <a:p>
            <a:pPr>
              <a:lnSpc>
                <a:spcPct val="90000"/>
              </a:lnSpc>
            </a:pPr>
            <a:endParaRPr lang="en-US" sz="1100" dirty="0">
              <a:solidFill>
                <a:srgbClr val="404040"/>
              </a:solidFill>
            </a:endParaRPr>
          </a:p>
          <a:p>
            <a:pPr>
              <a:lnSpc>
                <a:spcPct val="90000"/>
              </a:lnSpc>
            </a:pPr>
            <a:endParaRPr lang="en-US" sz="1100" dirty="0">
              <a:solidFill>
                <a:srgbClr val="404040"/>
              </a:solidFill>
            </a:endParaRPr>
          </a:p>
          <a:p>
            <a:pPr>
              <a:lnSpc>
                <a:spcPct val="90000"/>
              </a:lnSpc>
            </a:pPr>
            <a:endParaRPr lang="en-US" sz="1100" dirty="0">
              <a:solidFill>
                <a:srgbClr val="404040"/>
              </a:solidFill>
            </a:endParaRPr>
          </a:p>
          <a:p>
            <a:pPr>
              <a:lnSpc>
                <a:spcPct val="90000"/>
              </a:lnSpc>
            </a:pPr>
            <a:endParaRPr lang="en-US" sz="1100" dirty="0">
              <a:solidFill>
                <a:srgbClr val="404040"/>
              </a:solidFill>
            </a:endParaRPr>
          </a:p>
          <a:p>
            <a:pPr>
              <a:lnSpc>
                <a:spcPct val="90000"/>
              </a:lnSpc>
            </a:pPr>
            <a:endParaRPr lang="en-US" sz="1100" dirty="0">
              <a:solidFill>
                <a:srgbClr val="404040"/>
              </a:solidFill>
            </a:endParaRPr>
          </a:p>
        </p:txBody>
      </p:sp>
    </p:spTree>
    <p:extLst>
      <p:ext uri="{BB962C8B-B14F-4D97-AF65-F5344CB8AC3E}">
        <p14:creationId xmlns:p14="http://schemas.microsoft.com/office/powerpoint/2010/main" val="2114299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3564" name="Rectangle 23558">
            <a:extLst>
              <a:ext uri="{FF2B5EF4-FFF2-40B4-BE49-F238E27FC236}">
                <a16:creationId xmlns:a16="http://schemas.microsoft.com/office/drawing/2014/main" id="{343EE4E4-4F6E-4D0C-8241-7422485C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9085"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84AD1C-4378-4AA6-AD11-931258370F1D}"/>
              </a:ext>
            </a:extLst>
          </p:cNvPr>
          <p:cNvSpPr>
            <a:spLocks noGrp="1"/>
          </p:cNvSpPr>
          <p:nvPr>
            <p:ph type="title"/>
          </p:nvPr>
        </p:nvSpPr>
        <p:spPr>
          <a:xfrm>
            <a:off x="6930149" y="469409"/>
            <a:ext cx="4475892" cy="1188720"/>
          </a:xfrm>
          <a:solidFill>
            <a:srgbClr val="FFFFFF"/>
          </a:solidFill>
          <a:ln>
            <a:solidFill>
              <a:srgbClr val="404040"/>
            </a:solidFill>
          </a:ln>
        </p:spPr>
        <p:txBody>
          <a:bodyPr>
            <a:normAutofit/>
          </a:bodyPr>
          <a:lstStyle/>
          <a:p>
            <a:r>
              <a:rPr lang="en-US" dirty="0"/>
              <a:t>What the law says about euthanasia</a:t>
            </a:r>
          </a:p>
        </p:txBody>
      </p:sp>
      <p:sp>
        <p:nvSpPr>
          <p:cNvPr id="23565" name="Rectangle 23560">
            <a:extLst>
              <a:ext uri="{FF2B5EF4-FFF2-40B4-BE49-F238E27FC236}">
                <a16:creationId xmlns:a16="http://schemas.microsoft.com/office/drawing/2014/main" id="{39CDFF21-67C6-4C4C-9A1C-C7726D3D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966"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3563" name="Rectangle 23562">
            <a:extLst>
              <a:ext uri="{FF2B5EF4-FFF2-40B4-BE49-F238E27FC236}">
                <a16:creationId xmlns:a16="http://schemas.microsoft.com/office/drawing/2014/main" id="{E98F8D60-BC6F-4B41-9481-5F49C96A1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a:extLst>
              <a:ext uri="{FF2B5EF4-FFF2-40B4-BE49-F238E27FC236}">
                <a16:creationId xmlns:a16="http://schemas.microsoft.com/office/drawing/2014/main" id="{AE367FFB-E63D-27FD-9821-F27B29A42B7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88626" y="1190881"/>
            <a:ext cx="4159568" cy="415956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0468EF4-F50C-1536-96B2-BC091BA3B76B}"/>
              </a:ext>
            </a:extLst>
          </p:cNvPr>
          <p:cNvSpPr>
            <a:spLocks noGrp="1"/>
          </p:cNvSpPr>
          <p:nvPr>
            <p:ph idx="1"/>
          </p:nvPr>
        </p:nvSpPr>
        <p:spPr>
          <a:xfrm>
            <a:off x="6201508" y="1875692"/>
            <a:ext cx="5884984" cy="3607918"/>
          </a:xfrm>
        </p:spPr>
        <p:txBody>
          <a:bodyPr>
            <a:normAutofit fontScale="92500" lnSpcReduction="10000"/>
          </a:bodyPr>
          <a:lstStyle/>
          <a:p>
            <a:pPr>
              <a:lnSpc>
                <a:spcPct val="90000"/>
              </a:lnSpc>
            </a:pPr>
            <a:r>
              <a:rPr lang="en-US" dirty="0">
                <a:solidFill>
                  <a:srgbClr val="FFFFFF"/>
                </a:solidFill>
              </a:rPr>
              <a:t>Euthanasia is illegal in the UK and can carry a penalty of life imprisonment as it would be seen as manslaughter or murder however it is legal in many other countries including the US where they allow ‘assisted dying’ (NHS, 2020)</a:t>
            </a:r>
          </a:p>
          <a:p>
            <a:pPr>
              <a:lnSpc>
                <a:spcPct val="90000"/>
              </a:lnSpc>
            </a:pPr>
            <a:endParaRPr lang="en-US" dirty="0">
              <a:solidFill>
                <a:srgbClr val="FFFFFF"/>
              </a:solidFill>
            </a:endParaRPr>
          </a:p>
          <a:p>
            <a:pPr>
              <a:lnSpc>
                <a:spcPct val="90000"/>
              </a:lnSpc>
            </a:pPr>
            <a:r>
              <a:rPr lang="en-US" dirty="0">
                <a:solidFill>
                  <a:srgbClr val="FFFFFF"/>
                </a:solidFill>
              </a:rPr>
              <a:t>The level of care provided to individuals who are terminally ill has significantly decreased in Holland as a result of legalized euthanasia (Math and Chaturvedi,2012)</a:t>
            </a:r>
          </a:p>
          <a:p>
            <a:pPr>
              <a:lnSpc>
                <a:spcPct val="90000"/>
              </a:lnSpc>
            </a:pPr>
            <a:endParaRPr lang="en-US" dirty="0">
              <a:solidFill>
                <a:srgbClr val="FFFFFF"/>
              </a:solidFill>
            </a:endParaRPr>
          </a:p>
          <a:p>
            <a:pPr>
              <a:lnSpc>
                <a:spcPct val="90000"/>
              </a:lnSpc>
            </a:pPr>
            <a:r>
              <a:rPr lang="en-US" dirty="0">
                <a:solidFill>
                  <a:srgbClr val="FFFFFF"/>
                </a:solidFill>
              </a:rPr>
              <a:t> Acts of euthanasia and assisted suicide are illegal in many countries such as Australia however prosecutions have been very rare. In many cases of euthanasia and assisted suicide the patients suffering unbearably want to ‘die with dignity’ and remain adamant on ending their lives ( Bartels, et al 2010)</a:t>
            </a:r>
          </a:p>
          <a:p>
            <a:pPr>
              <a:lnSpc>
                <a:spcPct val="90000"/>
              </a:lnSpc>
            </a:pPr>
            <a:endParaRPr lang="en-US" sz="1100" dirty="0">
              <a:solidFill>
                <a:srgbClr val="FFFFFF"/>
              </a:solidFill>
            </a:endParaRPr>
          </a:p>
          <a:p>
            <a:pPr>
              <a:lnSpc>
                <a:spcPct val="90000"/>
              </a:lnSpc>
            </a:pPr>
            <a:endParaRPr lang="en-US" sz="1100" dirty="0">
              <a:solidFill>
                <a:srgbClr val="FFFFFF"/>
              </a:solidFill>
            </a:endParaRPr>
          </a:p>
        </p:txBody>
      </p:sp>
      <p:sp>
        <p:nvSpPr>
          <p:cNvPr id="4" name="TextBox 3">
            <a:extLst>
              <a:ext uri="{FF2B5EF4-FFF2-40B4-BE49-F238E27FC236}">
                <a16:creationId xmlns:a16="http://schemas.microsoft.com/office/drawing/2014/main" id="{D22619CA-AFA0-622D-7043-34F15CDEEDCB}"/>
              </a:ext>
            </a:extLst>
          </p:cNvPr>
          <p:cNvSpPr txBox="1"/>
          <p:nvPr/>
        </p:nvSpPr>
        <p:spPr>
          <a:xfrm>
            <a:off x="1459523" y="5734973"/>
            <a:ext cx="2778369" cy="369332"/>
          </a:xfrm>
          <a:prstGeom prst="rect">
            <a:avLst/>
          </a:prstGeom>
          <a:noFill/>
        </p:spPr>
        <p:txBody>
          <a:bodyPr wrap="square" rtlCol="0">
            <a:spAutoFit/>
          </a:bodyPr>
          <a:lstStyle/>
          <a:p>
            <a:r>
              <a:rPr lang="en-US" dirty="0"/>
              <a:t>(Buchholz, no date)</a:t>
            </a:r>
          </a:p>
        </p:txBody>
      </p:sp>
      <p:sp>
        <p:nvSpPr>
          <p:cNvPr id="6" name="TextBox 5">
            <a:extLst>
              <a:ext uri="{FF2B5EF4-FFF2-40B4-BE49-F238E27FC236}">
                <a16:creationId xmlns:a16="http://schemas.microsoft.com/office/drawing/2014/main" id="{A11D5ACA-622E-85E0-8339-0D6B32A6262B}"/>
              </a:ext>
            </a:extLst>
          </p:cNvPr>
          <p:cNvSpPr txBox="1"/>
          <p:nvPr/>
        </p:nvSpPr>
        <p:spPr>
          <a:xfrm>
            <a:off x="6104612" y="6056459"/>
            <a:ext cx="6101860" cy="646331"/>
          </a:xfrm>
          <a:prstGeom prst="rect">
            <a:avLst/>
          </a:prstGeom>
          <a:noFill/>
        </p:spPr>
        <p:txBody>
          <a:bodyPr wrap="square">
            <a:spAutoFit/>
          </a:bodyPr>
          <a:lstStyle/>
          <a:p>
            <a:r>
              <a:rPr lang="en-US" sz="1800" i="1" dirty="0">
                <a:solidFill>
                  <a:schemeClr val="bg1"/>
                </a:solidFill>
              </a:rPr>
              <a:t> </a:t>
            </a:r>
            <a:r>
              <a:rPr lang="en-US" sz="1800" b="0" i="1" u="none" strike="noStrike" dirty="0">
                <a:solidFill>
                  <a:schemeClr val="bg1"/>
                </a:solidFill>
                <a:effectLst/>
                <a:latin typeface="+mj-lt"/>
              </a:rPr>
              <a:t>“We have no control over how we arrive in the world but at the end of life we should have control over how we leave it.” (Stuart, 2022)</a:t>
            </a:r>
            <a:endParaRPr lang="en-US" dirty="0">
              <a:latin typeface="+mj-lt"/>
            </a:endParaRPr>
          </a:p>
        </p:txBody>
      </p:sp>
    </p:spTree>
    <p:extLst>
      <p:ext uri="{BB962C8B-B14F-4D97-AF65-F5344CB8AC3E}">
        <p14:creationId xmlns:p14="http://schemas.microsoft.com/office/powerpoint/2010/main" val="4047106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61AA72-C227-EC81-F609-3527F6271013}"/>
              </a:ext>
            </a:extLst>
          </p:cNvPr>
          <p:cNvSpPr>
            <a:spLocks noGrp="1"/>
          </p:cNvSpPr>
          <p:nvPr>
            <p:ph type="title"/>
          </p:nvPr>
        </p:nvSpPr>
        <p:spPr>
          <a:xfrm>
            <a:off x="2230954" y="123444"/>
            <a:ext cx="7729728" cy="1188720"/>
          </a:xfrm>
          <a:solidFill>
            <a:srgbClr val="FFFFFF"/>
          </a:solidFill>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E2637328-313C-B3D8-64A1-561F56A449F3}"/>
              </a:ext>
            </a:extLst>
          </p:cNvPr>
          <p:cNvSpPr>
            <a:spLocks noGrp="1"/>
          </p:cNvSpPr>
          <p:nvPr>
            <p:ph idx="1"/>
          </p:nvPr>
        </p:nvSpPr>
        <p:spPr>
          <a:xfrm>
            <a:off x="1249680" y="1435608"/>
            <a:ext cx="9692640" cy="4549140"/>
          </a:xfrm>
        </p:spPr>
        <p:txBody>
          <a:bodyPr>
            <a:normAutofit fontScale="92500" lnSpcReduction="10000"/>
          </a:bodyPr>
          <a:lstStyle/>
          <a:p>
            <a:r>
              <a:rPr lang="en-US" sz="1600" dirty="0">
                <a:solidFill>
                  <a:srgbClr val="404040"/>
                </a:solidFill>
                <a:latin typeface="+mj-lt"/>
              </a:rPr>
              <a:t>To summarize end of life care is providing the care and support for those in their final years. Palliative care is an essential component of an integrated, people centred healthcare system. The most preferred end of life care is hospice care as there is quality one to one care provided dependent on the individuals wishes.</a:t>
            </a:r>
          </a:p>
          <a:p>
            <a:r>
              <a:rPr lang="en-US" sz="1600" dirty="0">
                <a:solidFill>
                  <a:srgbClr val="404040"/>
                </a:solidFill>
                <a:latin typeface="+mj-lt"/>
              </a:rPr>
              <a:t>End of life care services are under utilized; the UK is one amongst some countries which offers skilled palliative care. In some cases, palliative care is only provided when sickness is at its most advanced stage. DNR’s and Living wills can be useful for the elderly to ensure their wishes are fulfilled for end of life.</a:t>
            </a:r>
          </a:p>
          <a:p>
            <a:r>
              <a:rPr lang="en-US" sz="1600" dirty="0">
                <a:solidFill>
                  <a:srgbClr val="404040"/>
                </a:solidFill>
                <a:latin typeface="+mj-lt"/>
              </a:rPr>
              <a:t>Applying Maslow’s hierarchy theory to end of life care shows the elderly should reach the peak of self actualization. </a:t>
            </a:r>
          </a:p>
          <a:p>
            <a:r>
              <a:rPr lang="en-US" sz="1600" dirty="0">
                <a:solidFill>
                  <a:srgbClr val="404040"/>
                </a:solidFill>
                <a:latin typeface="+mj-lt"/>
              </a:rPr>
              <a:t>Applying both the medical model and social model to end of life care, it is the social model that should be treated for end-of-life care, it provides a holistic approach and overcomes barriers that can make life difficult for elderly people.</a:t>
            </a:r>
          </a:p>
          <a:p>
            <a:r>
              <a:rPr lang="en-US" sz="1600" dirty="0">
                <a:solidFill>
                  <a:srgbClr val="404040"/>
                </a:solidFill>
                <a:latin typeface="+mj-lt"/>
              </a:rPr>
              <a:t>Advocacy is available in end-of-life care, it is professional nursing care that aids ethical decisions, symptom control and support for the death and dying process</a:t>
            </a:r>
          </a:p>
          <a:p>
            <a:r>
              <a:rPr lang="en-US" sz="1600" dirty="0">
                <a:solidFill>
                  <a:srgbClr val="404040"/>
                </a:solidFill>
                <a:latin typeface="+mj-lt"/>
              </a:rPr>
              <a:t>Euthanasia is defined as a deliberate act of taking someone's life to eliminate suffering. The supporter for euthanasia argue that letting individuals pass away with dignity is far better than allowing them to live with suffering</a:t>
            </a:r>
          </a:p>
          <a:p>
            <a:pPr>
              <a:lnSpc>
                <a:spcPct val="90000"/>
              </a:lnSpc>
            </a:pPr>
            <a:r>
              <a:rPr lang="en-US" sz="1600" dirty="0">
                <a:solidFill>
                  <a:srgbClr val="404040"/>
                </a:solidFill>
                <a:latin typeface="+mj-lt"/>
              </a:rPr>
              <a:t>Whereas opponents of euthanasia contend that if support is given to the rights for dignified death, those with terminal conditions will be removed from our civilized society (Math and Chaturvedi, 2012)</a:t>
            </a:r>
          </a:p>
          <a:p>
            <a:pPr>
              <a:lnSpc>
                <a:spcPct val="90000"/>
              </a:lnSpc>
            </a:pPr>
            <a:r>
              <a:rPr lang="en-US" sz="1600" dirty="0">
                <a:solidFill>
                  <a:srgbClr val="404040"/>
                </a:solidFill>
                <a:latin typeface="+mj-lt"/>
              </a:rPr>
              <a:t>Euthanasia is against the law in the UK however in some countries it is legalized where  assisted dying is allowed.</a:t>
            </a:r>
          </a:p>
          <a:p>
            <a:endParaRPr lang="en-US" sz="1600"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a:p>
            <a:pPr marL="0" indent="0">
              <a:buNone/>
            </a:pPr>
            <a:endParaRPr lang="en-US" dirty="0">
              <a:solidFill>
                <a:srgbClr val="404040"/>
              </a:solidFill>
            </a:endParaRPr>
          </a:p>
        </p:txBody>
      </p:sp>
    </p:spTree>
    <p:extLst>
      <p:ext uri="{BB962C8B-B14F-4D97-AF65-F5344CB8AC3E}">
        <p14:creationId xmlns:p14="http://schemas.microsoft.com/office/powerpoint/2010/main" val="2653963121"/>
      </p:ext>
    </p:extLst>
  </p:cSld>
  <p:clrMapOvr>
    <a:masterClrMapping/>
  </p:clrMapOvr>
  <p:extLst>
    <p:ext uri="{6950BFC3-D8DA-4A85-94F7-54DA5524770B}">
      <p188:commentRel xmlns:p188="http://schemas.microsoft.com/office/powerpoint/2018/8/main" r:id="rId3"/>
    </p:ext>
  </p:extLs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61AA72-C227-EC81-F609-3527F6271013}"/>
              </a:ext>
            </a:extLst>
          </p:cNvPr>
          <p:cNvSpPr>
            <a:spLocks noGrp="1"/>
          </p:cNvSpPr>
          <p:nvPr>
            <p:ph type="title"/>
          </p:nvPr>
        </p:nvSpPr>
        <p:spPr>
          <a:xfrm>
            <a:off x="2231136" y="187452"/>
            <a:ext cx="7729728" cy="1188720"/>
          </a:xfrm>
          <a:solidFill>
            <a:srgbClr val="FFFFFF"/>
          </a:solidFill>
        </p:spPr>
        <p:txBody>
          <a:bodyPr>
            <a:normAutofit/>
          </a:bodyPr>
          <a:lstStyle/>
          <a:p>
            <a:r>
              <a:rPr lang="en-US" dirty="0"/>
              <a:t>recommendations</a:t>
            </a:r>
          </a:p>
        </p:txBody>
      </p:sp>
      <p:sp>
        <p:nvSpPr>
          <p:cNvPr id="3" name="Content Placeholder 2">
            <a:extLst>
              <a:ext uri="{FF2B5EF4-FFF2-40B4-BE49-F238E27FC236}">
                <a16:creationId xmlns:a16="http://schemas.microsoft.com/office/drawing/2014/main" id="{E2637328-313C-B3D8-64A1-561F56A449F3}"/>
              </a:ext>
            </a:extLst>
          </p:cNvPr>
          <p:cNvSpPr>
            <a:spLocks noGrp="1"/>
          </p:cNvSpPr>
          <p:nvPr>
            <p:ph idx="1"/>
          </p:nvPr>
        </p:nvSpPr>
        <p:spPr>
          <a:xfrm>
            <a:off x="1249680" y="1376173"/>
            <a:ext cx="9692640" cy="4361688"/>
          </a:xfrm>
        </p:spPr>
        <p:txBody>
          <a:bodyPr>
            <a:normAutofit fontScale="92500" lnSpcReduction="10000"/>
          </a:bodyPr>
          <a:lstStyle/>
          <a:p>
            <a:r>
              <a:rPr lang="en-US" dirty="0">
                <a:solidFill>
                  <a:srgbClr val="404040"/>
                </a:solidFill>
              </a:rPr>
              <a:t>My recommendations are palliative care should be provided in a hospice setting in order for a better quality of death, hospice care can be provided in a hospice or at home however care is not always provided for due to funding, etc. </a:t>
            </a:r>
          </a:p>
          <a:p>
            <a:r>
              <a:rPr lang="en-US" dirty="0">
                <a:solidFill>
                  <a:srgbClr val="404040"/>
                </a:solidFill>
              </a:rPr>
              <a:t>In order to overcome this barrier,  my recommendation is the third-party sector such as charities like Marie Curie can assist with funding in order to improve palliative care and have it more readily available.</a:t>
            </a:r>
          </a:p>
          <a:p>
            <a:r>
              <a:rPr lang="en-US" dirty="0">
                <a:solidFill>
                  <a:srgbClr val="404040"/>
                </a:solidFill>
              </a:rPr>
              <a:t>I think its also vital to help engage the elderly people just because people are old, they still have rights as it states in the Human rights Act.  however, some people do distance themselves from society as they have no family, friends for support and can be quite lonely</a:t>
            </a:r>
          </a:p>
          <a:p>
            <a:r>
              <a:rPr lang="en-US" dirty="0">
                <a:solidFill>
                  <a:srgbClr val="404040"/>
                </a:solidFill>
              </a:rPr>
              <a:t>To overcome this, it is important to keep them engaged in society using Maslow's theory this can assist towards reaching the peak of self actualization, my recommendation would be to implement the activity theory maybe set up social clubs at centres to focus on end-of-life care patients</a:t>
            </a:r>
          </a:p>
          <a:p>
            <a:r>
              <a:rPr lang="en-US" dirty="0">
                <a:solidFill>
                  <a:srgbClr val="404040"/>
                </a:solidFill>
              </a:rPr>
              <a:t>Finally, person centred care approach is essential for end-of-life care, a barrier to this could possibly be training. To overcome this, I recommend it be made a legal requirement for the health and social professionals providing end of life care and it should be continued throughout the end-of-life care just because someone is old, they are still entitled to quality end of life care.</a:t>
            </a:r>
          </a:p>
          <a:p>
            <a:endParaRPr lang="en-US" dirty="0">
              <a:solidFill>
                <a:srgbClr val="404040"/>
              </a:solidFill>
            </a:endParaRPr>
          </a:p>
        </p:txBody>
      </p:sp>
    </p:spTree>
    <p:extLst>
      <p:ext uri="{BB962C8B-B14F-4D97-AF65-F5344CB8AC3E}">
        <p14:creationId xmlns:p14="http://schemas.microsoft.com/office/powerpoint/2010/main" val="3616719370"/>
      </p:ext>
    </p:extLst>
  </p:cSld>
  <p:clrMapOvr>
    <a:masterClrMapping/>
  </p:clrMapOvr>
  <p:extLst>
    <p:ext uri="{6950BFC3-D8DA-4A85-94F7-54DA5524770B}">
      <p188:commentRel xmlns:p188="http://schemas.microsoft.com/office/powerpoint/2018/8/main" r:id="rId2"/>
    </p:ext>
  </p:extLs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2">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4">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26">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14D884-8130-DA85-3E0E-77CEADD2E6D7}"/>
              </a:ext>
            </a:extLst>
          </p:cNvPr>
          <p:cNvSpPr>
            <a:spLocks noGrp="1"/>
          </p:cNvSpPr>
          <p:nvPr>
            <p:ph type="title"/>
          </p:nvPr>
        </p:nvSpPr>
        <p:spPr>
          <a:xfrm>
            <a:off x="2231136" y="59436"/>
            <a:ext cx="7729728" cy="1188720"/>
          </a:xfrm>
          <a:prstGeom prst="ellipse">
            <a:avLst/>
          </a:prstGeom>
          <a:solidFill>
            <a:srgbClr val="FFFFFF"/>
          </a:solidFill>
        </p:spPr>
        <p:txBody>
          <a:bodyPr>
            <a:normAutofit/>
          </a:bodyPr>
          <a:lstStyle/>
          <a:p>
            <a:r>
              <a:rPr lang="en-US" dirty="0"/>
              <a:t>references</a:t>
            </a:r>
          </a:p>
        </p:txBody>
      </p:sp>
      <p:sp>
        <p:nvSpPr>
          <p:cNvPr id="3" name="Content Placeholder 2">
            <a:extLst>
              <a:ext uri="{FF2B5EF4-FFF2-40B4-BE49-F238E27FC236}">
                <a16:creationId xmlns:a16="http://schemas.microsoft.com/office/drawing/2014/main" id="{7CEEDAB5-F1AF-80EE-42B7-3E7D389E3CDD}"/>
              </a:ext>
            </a:extLst>
          </p:cNvPr>
          <p:cNvSpPr>
            <a:spLocks noGrp="1"/>
          </p:cNvSpPr>
          <p:nvPr>
            <p:ph idx="1"/>
          </p:nvPr>
        </p:nvSpPr>
        <p:spPr>
          <a:xfrm>
            <a:off x="937846" y="1248156"/>
            <a:ext cx="10191926" cy="4736592"/>
          </a:xfrm>
        </p:spPr>
        <p:txBody>
          <a:bodyPr>
            <a:normAutofit fontScale="25000" lnSpcReduction="20000"/>
          </a:bodyPr>
          <a:lstStyle/>
          <a:p>
            <a:pPr>
              <a:lnSpc>
                <a:spcPct val="90000"/>
              </a:lnSpc>
            </a:pPr>
            <a:r>
              <a:rPr lang="en-GB" sz="6400" b="0" i="0" u="none" strike="noStrike" dirty="0">
                <a:solidFill>
                  <a:srgbClr val="404040"/>
                </a:solidFill>
                <a:effectLst/>
                <a:latin typeface="+mj-lt"/>
                <a:cs typeface="Arial" panose="020B0604020202020204" pitchFamily="34" charset="0"/>
              </a:rPr>
              <a:t>Age </a:t>
            </a:r>
            <a:r>
              <a:rPr lang="en-GB" sz="6400" b="0" i="0" u="none" strike="noStrike" dirty="0">
                <a:solidFill>
                  <a:schemeClr val="tx1"/>
                </a:solidFill>
                <a:effectLst/>
                <a:latin typeface="+mj-lt"/>
                <a:cs typeface="Arial" panose="020B0604020202020204" pitchFamily="34" charset="0"/>
              </a:rPr>
              <a:t>UK. (n</a:t>
            </a:r>
            <a:r>
              <a:rPr lang="en-GB" sz="6400" dirty="0">
                <a:solidFill>
                  <a:schemeClr val="tx1"/>
                </a:solidFill>
                <a:latin typeface="+mj-lt"/>
                <a:cs typeface="Arial" panose="020B0604020202020204" pitchFamily="34" charset="0"/>
              </a:rPr>
              <a:t>o date). </a:t>
            </a:r>
            <a:r>
              <a:rPr lang="en-GB" sz="6400" b="0" i="0" u="none" strike="noStrike" dirty="0">
                <a:solidFill>
                  <a:schemeClr val="tx1"/>
                </a:solidFill>
                <a:effectLst/>
                <a:latin typeface="+mj-lt"/>
                <a:cs typeface="Arial" panose="020B0604020202020204" pitchFamily="34" charset="0"/>
              </a:rPr>
              <a:t> </a:t>
            </a:r>
            <a:r>
              <a:rPr lang="en-GB" sz="6400" b="0" i="1" u="none" strike="noStrike" dirty="0">
                <a:solidFill>
                  <a:srgbClr val="404040"/>
                </a:solidFill>
                <a:effectLst/>
                <a:latin typeface="+mj-lt"/>
                <a:cs typeface="Arial" panose="020B0604020202020204" pitchFamily="34" charset="0"/>
              </a:rPr>
              <a:t>End of life planning</a:t>
            </a:r>
            <a:r>
              <a:rPr lang="en-GB" sz="6400" b="0" i="0" u="none" strike="noStrike" dirty="0">
                <a:solidFill>
                  <a:srgbClr val="404040"/>
                </a:solidFill>
                <a:effectLst/>
                <a:latin typeface="+mj-lt"/>
                <a:cs typeface="Arial" panose="020B0604020202020204" pitchFamily="34" charset="0"/>
              </a:rPr>
              <a:t>. Available at: </a:t>
            </a:r>
            <a:r>
              <a:rPr lang="en-GB" sz="6400" b="0" i="0" u="none" strike="noStrike" dirty="0">
                <a:solidFill>
                  <a:srgbClr val="404040"/>
                </a:solidFill>
                <a:effectLst/>
                <a:latin typeface="+mj-lt"/>
                <a:cs typeface="Arial" panose="020B0604020202020204" pitchFamily="34" charset="0"/>
                <a:hlinkClick r:id="rId2">
                  <a:extLst>
                    <a:ext uri="{A12FA001-AC4F-418D-AE19-62706E023703}">
                      <ahyp:hlinkClr xmlns:ahyp="http://schemas.microsoft.com/office/drawing/2018/hyperlinkcolor" val="tx"/>
                    </a:ext>
                  </a:extLst>
                </a:hlinkClick>
              </a:rPr>
              <a:t>https://www.ageuk.org.uk/information-advice/money-legal/end-of-life-planning/</a:t>
            </a:r>
            <a:r>
              <a:rPr lang="en-GB" sz="6400" b="0" i="0" u="none" strike="noStrike" dirty="0">
                <a:solidFill>
                  <a:srgbClr val="404040"/>
                </a:solidFill>
                <a:effectLst/>
                <a:latin typeface="+mj-lt"/>
                <a:cs typeface="Arial" panose="020B0604020202020204" pitchFamily="34" charset="0"/>
              </a:rPr>
              <a:t>. </a:t>
            </a:r>
            <a:r>
              <a:rPr lang="en-GB" sz="6400" dirty="0">
                <a:solidFill>
                  <a:schemeClr val="tx1"/>
                </a:solidFill>
                <a:latin typeface="+mj-lt"/>
                <a:cs typeface="Arial" panose="020B0604020202020204" pitchFamily="34" charset="0"/>
              </a:rPr>
              <a:t>(</a:t>
            </a:r>
            <a:r>
              <a:rPr lang="en-GB" sz="6400" b="0" i="0" u="none" strike="noStrike" dirty="0">
                <a:effectLst/>
                <a:latin typeface="+mj-lt"/>
                <a:cs typeface="Arial" panose="020B0604020202020204" pitchFamily="34" charset="0"/>
              </a:rPr>
              <a:t>Accessed: 2 </a:t>
            </a:r>
            <a:r>
              <a:rPr lang="en-GB" sz="6400" dirty="0">
                <a:latin typeface="+mj-lt"/>
                <a:cs typeface="Arial" panose="020B0604020202020204" pitchFamily="34" charset="0"/>
              </a:rPr>
              <a:t>F</a:t>
            </a:r>
            <a:r>
              <a:rPr lang="en-GB" sz="6400" b="0" i="0" u="none" strike="noStrike" dirty="0">
                <a:effectLst/>
                <a:latin typeface="+mj-lt"/>
                <a:cs typeface="Arial" panose="020B0604020202020204" pitchFamily="34" charset="0"/>
              </a:rPr>
              <a:t>ebruary 2023) </a:t>
            </a:r>
            <a:endParaRPr lang="en-GB" sz="6400" b="0" i="0" u="none" strike="noStrike" dirty="0">
              <a:solidFill>
                <a:srgbClr val="404040"/>
              </a:solidFill>
              <a:effectLst/>
              <a:latin typeface="+mj-lt"/>
              <a:cs typeface="Arial" panose="020B0604020202020204" pitchFamily="34" charset="0"/>
            </a:endParaRPr>
          </a:p>
          <a:p>
            <a:pPr>
              <a:lnSpc>
                <a:spcPct val="90000"/>
              </a:lnSpc>
            </a:pPr>
            <a:r>
              <a:rPr lang="en-GB" sz="6400" b="0" i="0" u="none" strike="noStrike" dirty="0">
                <a:solidFill>
                  <a:srgbClr val="404040"/>
                </a:solidFill>
                <a:effectLst/>
                <a:latin typeface="+mj-lt"/>
                <a:cs typeface="Arial" panose="020B0604020202020204" pitchFamily="34" charset="0"/>
              </a:rPr>
              <a:t>Bartels, </a:t>
            </a:r>
            <a:r>
              <a:rPr lang="en-GB" sz="6400" b="0" i="0" u="none" strike="noStrike" dirty="0" err="1">
                <a:solidFill>
                  <a:srgbClr val="404040"/>
                </a:solidFill>
                <a:effectLst/>
                <a:latin typeface="+mj-lt"/>
                <a:cs typeface="Arial" panose="020B0604020202020204" pitchFamily="34" charset="0"/>
              </a:rPr>
              <a:t>Lorana</a:t>
            </a:r>
            <a:r>
              <a:rPr lang="en-GB" sz="6400" b="0" i="0" u="none" strike="noStrike" dirty="0">
                <a:solidFill>
                  <a:srgbClr val="404040"/>
                </a:solidFill>
                <a:effectLst/>
                <a:latin typeface="+mj-lt"/>
                <a:cs typeface="Arial" panose="020B0604020202020204" pitchFamily="34" charset="0"/>
              </a:rPr>
              <a:t> and </a:t>
            </a:r>
            <a:r>
              <a:rPr lang="en-GB" sz="6400" b="0" i="0" u="none" strike="noStrike" dirty="0" err="1">
                <a:solidFill>
                  <a:srgbClr val="404040"/>
                </a:solidFill>
                <a:effectLst/>
                <a:latin typeface="+mj-lt"/>
                <a:cs typeface="Arial" panose="020B0604020202020204" pitchFamily="34" charset="0"/>
              </a:rPr>
              <a:t>Otlowski</a:t>
            </a:r>
            <a:r>
              <a:rPr lang="en-GB" sz="6400" b="0" i="0" u="none" strike="noStrike" dirty="0">
                <a:solidFill>
                  <a:srgbClr val="404040"/>
                </a:solidFill>
                <a:effectLst/>
                <a:latin typeface="+mj-lt"/>
                <a:cs typeface="Arial" panose="020B0604020202020204" pitchFamily="34" charset="0"/>
              </a:rPr>
              <a:t>, Margaret, A Right to Die? Euthanasia and the Law in Australia (2010). Journal of Law and Medicine, 17: pp.532-555, Available at SSRN: </a:t>
            </a:r>
            <a:r>
              <a:rPr lang="en-GB" sz="6400" b="0" i="0" u="sng" dirty="0">
                <a:solidFill>
                  <a:srgbClr val="404040"/>
                </a:solidFill>
                <a:effectLst/>
                <a:latin typeface="+mj-lt"/>
                <a:cs typeface="Arial" panose="020B0604020202020204" pitchFamily="34" charset="0"/>
                <a:hlinkClick r:id="rId3">
                  <a:extLst>
                    <a:ext uri="{A12FA001-AC4F-418D-AE19-62706E023703}">
                      <ahyp:hlinkClr xmlns:ahyp="http://schemas.microsoft.com/office/drawing/2018/hyperlinkcolor" val="tx"/>
                    </a:ext>
                  </a:extLst>
                </a:hlinkClick>
              </a:rPr>
              <a:t>https://ssrn.com/abstract=2188732</a:t>
            </a:r>
            <a:r>
              <a:rPr lang="en-GB" sz="6400" b="0" i="0" u="sng" dirty="0">
                <a:solidFill>
                  <a:srgbClr val="404040"/>
                </a:solidFill>
                <a:effectLst/>
                <a:latin typeface="+mj-lt"/>
                <a:cs typeface="Arial" panose="020B0604020202020204" pitchFamily="34" charset="0"/>
              </a:rPr>
              <a:t> </a:t>
            </a:r>
            <a:r>
              <a:rPr lang="en-GB" sz="6400" dirty="0">
                <a:solidFill>
                  <a:srgbClr val="404040"/>
                </a:solidFill>
                <a:latin typeface="+mj-lt"/>
              </a:rPr>
              <a:t>(</a:t>
            </a:r>
            <a:r>
              <a:rPr lang="en-GB" sz="6400" b="0" i="0" u="none" strike="noStrike" dirty="0">
                <a:solidFill>
                  <a:srgbClr val="404040"/>
                </a:solidFill>
                <a:effectLst/>
                <a:latin typeface="+mj-lt"/>
              </a:rPr>
              <a:t>Accessed: 24 February 2023)</a:t>
            </a:r>
            <a:endParaRPr lang="en-GB" sz="6400" b="0" i="0" u="sng" dirty="0">
              <a:solidFill>
                <a:srgbClr val="404040"/>
              </a:solidFill>
              <a:effectLst/>
              <a:latin typeface="+mj-lt"/>
              <a:cs typeface="Arial" panose="020B0604020202020204" pitchFamily="34" charset="0"/>
            </a:endParaRPr>
          </a:p>
          <a:p>
            <a:pPr>
              <a:lnSpc>
                <a:spcPct val="90000"/>
              </a:lnSpc>
            </a:pPr>
            <a:r>
              <a:rPr lang="en-GB" sz="6400" b="0" i="0" u="none" strike="noStrike" dirty="0">
                <a:solidFill>
                  <a:srgbClr val="404040"/>
                </a:solidFill>
                <a:effectLst/>
                <a:latin typeface="+mj-lt"/>
              </a:rPr>
              <a:t>Buchholz, K. (</a:t>
            </a:r>
            <a:r>
              <a:rPr lang="en-GB" sz="6400" b="0" i="0" u="none" strike="noStrike" dirty="0" err="1">
                <a:solidFill>
                  <a:srgbClr val="404040"/>
                </a:solidFill>
                <a:effectLst/>
                <a:latin typeface="+mj-lt"/>
              </a:rPr>
              <a:t>no.date</a:t>
            </a:r>
            <a:r>
              <a:rPr lang="en-GB" sz="6400" b="0" i="0" u="none" strike="noStrike" dirty="0">
                <a:solidFill>
                  <a:srgbClr val="404040"/>
                </a:solidFill>
                <a:effectLst/>
                <a:latin typeface="+mj-lt"/>
              </a:rPr>
              <a:t>) </a:t>
            </a:r>
            <a:r>
              <a:rPr lang="en-GB" sz="6400" b="0" i="1" u="none" strike="noStrike" dirty="0">
                <a:solidFill>
                  <a:srgbClr val="404040"/>
                </a:solidFill>
                <a:effectLst/>
                <a:latin typeface="+mj-lt"/>
              </a:rPr>
              <a:t>Where Most People Die By Assisted Suicide [Infographic]</a:t>
            </a:r>
            <a:r>
              <a:rPr lang="en-GB" sz="6400" b="0" i="0" u="none" strike="noStrike" dirty="0">
                <a:solidFill>
                  <a:srgbClr val="404040"/>
                </a:solidFill>
                <a:effectLst/>
                <a:latin typeface="+mj-lt"/>
              </a:rPr>
              <a:t>. Forbes. Available at: https://</a:t>
            </a:r>
            <a:r>
              <a:rPr lang="en-GB" sz="6400" b="0" i="0" u="none" strike="noStrike" dirty="0" err="1">
                <a:solidFill>
                  <a:srgbClr val="404040"/>
                </a:solidFill>
                <a:effectLst/>
                <a:latin typeface="+mj-lt"/>
              </a:rPr>
              <a:t>www.forbes.com</a:t>
            </a:r>
            <a:r>
              <a:rPr lang="en-GB" sz="6400" b="0" i="0" u="none" strike="noStrike" dirty="0">
                <a:solidFill>
                  <a:srgbClr val="404040"/>
                </a:solidFill>
                <a:effectLst/>
                <a:latin typeface="+mj-lt"/>
              </a:rPr>
              <a:t>/sites/</a:t>
            </a:r>
            <a:r>
              <a:rPr lang="en-GB" sz="6400" b="0" i="0" u="none" strike="noStrike" dirty="0" err="1">
                <a:solidFill>
                  <a:srgbClr val="404040"/>
                </a:solidFill>
                <a:effectLst/>
                <a:latin typeface="+mj-lt"/>
              </a:rPr>
              <a:t>katharinabuchholz</a:t>
            </a:r>
            <a:r>
              <a:rPr lang="en-GB" sz="6400" b="0" i="0" u="none" strike="noStrike" dirty="0">
                <a:solidFill>
                  <a:srgbClr val="404040"/>
                </a:solidFill>
                <a:effectLst/>
                <a:latin typeface="+mj-lt"/>
              </a:rPr>
              <a:t>/2022/08/12/where-most-people-die-by-assisted-suicide-infographic/?</a:t>
            </a:r>
            <a:r>
              <a:rPr lang="en-GB" sz="6400" b="0" i="0" u="none" strike="noStrike" dirty="0" err="1">
                <a:solidFill>
                  <a:srgbClr val="404040"/>
                </a:solidFill>
                <a:effectLst/>
                <a:latin typeface="+mj-lt"/>
              </a:rPr>
              <a:t>sh</a:t>
            </a:r>
            <a:r>
              <a:rPr lang="en-GB" sz="6400" b="0" i="0" u="none" strike="noStrike" dirty="0">
                <a:solidFill>
                  <a:srgbClr val="404040"/>
                </a:solidFill>
                <a:effectLst/>
                <a:latin typeface="+mj-lt"/>
              </a:rPr>
              <a:t>=609d55af49a3 </a:t>
            </a:r>
            <a:r>
              <a:rPr lang="en-GB" sz="6400" dirty="0">
                <a:solidFill>
                  <a:srgbClr val="404040"/>
                </a:solidFill>
                <a:latin typeface="+mj-lt"/>
              </a:rPr>
              <a:t>(</a:t>
            </a:r>
            <a:r>
              <a:rPr lang="en-GB" sz="6400" b="0" i="0" u="none" strike="noStrike" dirty="0">
                <a:solidFill>
                  <a:srgbClr val="404040"/>
                </a:solidFill>
                <a:effectLst/>
                <a:latin typeface="+mj-lt"/>
              </a:rPr>
              <a:t>Accessed: 24 February2023)</a:t>
            </a:r>
          </a:p>
          <a:p>
            <a:pPr>
              <a:lnSpc>
                <a:spcPct val="90000"/>
              </a:lnSpc>
            </a:pPr>
            <a:r>
              <a:rPr lang="en-GB" sz="6400" b="0" i="0" u="none" strike="noStrike" dirty="0">
                <a:solidFill>
                  <a:srgbClr val="404040"/>
                </a:solidFill>
                <a:effectLst/>
                <a:latin typeface="+mj-lt"/>
              </a:rPr>
              <a:t>Brassington, I. (2020). What passive euthanasia is. </a:t>
            </a:r>
            <a:r>
              <a:rPr lang="en-GB" sz="6400" b="0" i="1" u="none" strike="noStrike" dirty="0">
                <a:solidFill>
                  <a:srgbClr val="404040"/>
                </a:solidFill>
                <a:effectLst/>
                <a:latin typeface="+mj-lt"/>
              </a:rPr>
              <a:t>BMC Medical Ethics</a:t>
            </a:r>
            <a:r>
              <a:rPr lang="en-GB" sz="6400" b="0" i="0" u="none" strike="noStrike" dirty="0">
                <a:solidFill>
                  <a:srgbClr val="404040"/>
                </a:solidFill>
                <a:effectLst/>
                <a:latin typeface="+mj-lt"/>
              </a:rPr>
              <a:t>, 21(1). </a:t>
            </a:r>
            <a:r>
              <a:rPr lang="en-GB" sz="6400" b="0" i="0" u="none" strike="noStrike" dirty="0" err="1">
                <a:solidFill>
                  <a:srgbClr val="404040"/>
                </a:solidFill>
                <a:effectLst/>
                <a:latin typeface="+mj-lt"/>
              </a:rPr>
              <a:t>doi:https</a:t>
            </a:r>
            <a:r>
              <a:rPr lang="en-GB" sz="6400" b="0" i="0" u="none" strike="noStrike" dirty="0">
                <a:solidFill>
                  <a:srgbClr val="404040"/>
                </a:solidFill>
                <a:effectLst/>
                <a:latin typeface="+mj-lt"/>
              </a:rPr>
              <a:t>://</a:t>
            </a:r>
            <a:r>
              <a:rPr lang="en-GB" sz="6400" b="0" i="0" u="none" strike="noStrike" dirty="0" err="1">
                <a:solidFill>
                  <a:srgbClr val="404040"/>
                </a:solidFill>
                <a:effectLst/>
                <a:latin typeface="+mj-lt"/>
              </a:rPr>
              <a:t>doi.org</a:t>
            </a:r>
            <a:r>
              <a:rPr lang="en-GB" sz="6400" b="0" i="0" u="none" strike="noStrike" dirty="0">
                <a:solidFill>
                  <a:srgbClr val="404040"/>
                </a:solidFill>
                <a:effectLst/>
                <a:latin typeface="+mj-lt"/>
              </a:rPr>
              <a:t>/10.1186/s12910-020-00481-7.</a:t>
            </a:r>
            <a:endParaRPr lang="en-GB" sz="6400" b="0" i="0" u="sng" dirty="0">
              <a:solidFill>
                <a:srgbClr val="404040"/>
              </a:solidFill>
              <a:effectLst/>
              <a:latin typeface="+mj-lt"/>
              <a:cs typeface="Arial" panose="020B0604020202020204" pitchFamily="34" charset="0"/>
            </a:endParaRPr>
          </a:p>
          <a:p>
            <a:pPr>
              <a:lnSpc>
                <a:spcPct val="90000"/>
              </a:lnSpc>
            </a:pPr>
            <a:r>
              <a:rPr lang="en-GB" sz="6400" b="0" i="0" u="none" strike="noStrike" dirty="0">
                <a:solidFill>
                  <a:srgbClr val="404040"/>
                </a:solidFill>
                <a:effectLst/>
                <a:latin typeface="+mj-lt"/>
                <a:cs typeface="Arial" panose="020B0604020202020204" pitchFamily="34" charset="0"/>
              </a:rPr>
              <a:t>CARE. (2022). </a:t>
            </a:r>
            <a:r>
              <a:rPr lang="en-GB" sz="6400" b="0" i="1" u="none" strike="noStrike" dirty="0">
                <a:solidFill>
                  <a:srgbClr val="404040"/>
                </a:solidFill>
                <a:effectLst/>
                <a:latin typeface="+mj-lt"/>
                <a:cs typeface="Arial" panose="020B0604020202020204" pitchFamily="34" charset="0"/>
              </a:rPr>
              <a:t>Arguments for and against assisted suicide and euthanasia</a:t>
            </a:r>
            <a:r>
              <a:rPr lang="en-GB" sz="6400" b="0" i="0" u="none" strike="noStrike" dirty="0">
                <a:solidFill>
                  <a:srgbClr val="404040"/>
                </a:solidFill>
                <a:effectLst/>
                <a:latin typeface="+mj-lt"/>
                <a:cs typeface="Arial" panose="020B0604020202020204" pitchFamily="34" charset="0"/>
              </a:rPr>
              <a:t>. Available at: </a:t>
            </a:r>
            <a:r>
              <a:rPr lang="en-GB" sz="6400" b="0" i="0" u="none" strike="noStrike" dirty="0">
                <a:solidFill>
                  <a:srgbClr val="404040"/>
                </a:solidFill>
                <a:effectLst/>
                <a:latin typeface="+mj-lt"/>
                <a:cs typeface="Arial" panose="020B0604020202020204" pitchFamily="34" charset="0"/>
                <a:hlinkClick r:id="rId4">
                  <a:extLst>
                    <a:ext uri="{A12FA001-AC4F-418D-AE19-62706E023703}">
                      <ahyp:hlinkClr xmlns:ahyp="http://schemas.microsoft.com/office/drawing/2018/hyperlinkcolor" val="tx"/>
                    </a:ext>
                  </a:extLst>
                </a:hlinkClick>
              </a:rPr>
              <a:t>https://care.org.uk/cause/assisted-suicide/arguments-for-and-against-assisted-suicide-and-euthanasia</a:t>
            </a:r>
            <a:r>
              <a:rPr lang="en-GB" sz="6400" b="0" i="0" u="none" strike="noStrike" dirty="0">
                <a:solidFill>
                  <a:srgbClr val="404040"/>
                </a:solidFill>
                <a:effectLst/>
                <a:latin typeface="+mj-lt"/>
                <a:cs typeface="Arial" panose="020B0604020202020204" pitchFamily="34" charset="0"/>
              </a:rPr>
              <a:t>. </a:t>
            </a:r>
            <a:r>
              <a:rPr lang="en-GB" sz="6400" dirty="0">
                <a:solidFill>
                  <a:srgbClr val="404040"/>
                </a:solidFill>
                <a:latin typeface="+mj-lt"/>
              </a:rPr>
              <a:t>(</a:t>
            </a:r>
            <a:r>
              <a:rPr lang="en-GB" sz="6400" b="0" i="0" u="none" strike="noStrike" dirty="0">
                <a:solidFill>
                  <a:srgbClr val="404040"/>
                </a:solidFill>
                <a:effectLst/>
                <a:latin typeface="+mj-lt"/>
              </a:rPr>
              <a:t>Accessed: 24 February 2023)</a:t>
            </a:r>
            <a:endParaRPr lang="en-GB" sz="6400" b="0" i="0" u="none" strike="noStrike" dirty="0">
              <a:solidFill>
                <a:srgbClr val="404040"/>
              </a:solidFill>
              <a:effectLst/>
              <a:latin typeface="+mj-lt"/>
              <a:cs typeface="Arial" panose="020B0604020202020204" pitchFamily="34" charset="0"/>
            </a:endParaRPr>
          </a:p>
          <a:p>
            <a:pPr>
              <a:lnSpc>
                <a:spcPct val="90000"/>
              </a:lnSpc>
            </a:pPr>
            <a:r>
              <a:rPr lang="en-GB" sz="6400" dirty="0">
                <a:solidFill>
                  <a:srgbClr val="404040"/>
                </a:solidFill>
                <a:latin typeface="+mj-lt"/>
                <a:cs typeface="Arial" panose="020B0604020202020204" pitchFamily="34" charset="0"/>
              </a:rPr>
              <a:t>Centre for Ageing Better (2021) </a:t>
            </a:r>
            <a:r>
              <a:rPr lang="en-GB" sz="6400" i="1" dirty="0">
                <a:solidFill>
                  <a:srgbClr val="404040"/>
                </a:solidFill>
                <a:latin typeface="+mj-lt"/>
                <a:cs typeface="Arial" panose="020B0604020202020204" pitchFamily="34" charset="0"/>
              </a:rPr>
              <a:t>How the social model of disability can help us add life to years </a:t>
            </a:r>
            <a:r>
              <a:rPr lang="en-GB" sz="6400" dirty="0">
                <a:solidFill>
                  <a:srgbClr val="404040"/>
                </a:solidFill>
                <a:latin typeface="+mj-lt"/>
                <a:cs typeface="Arial" panose="020B0604020202020204" pitchFamily="34" charset="0"/>
              </a:rPr>
              <a:t>Available at: </a:t>
            </a:r>
            <a:r>
              <a:rPr lang="en-GB" sz="6400" dirty="0">
                <a:solidFill>
                  <a:srgbClr val="404040"/>
                </a:solidFill>
                <a:latin typeface="+mj-lt"/>
                <a:cs typeface="Arial" panose="020B0604020202020204" pitchFamily="34" charset="0"/>
                <a:hlinkClick r:id="rId5">
                  <a:extLst>
                    <a:ext uri="{A12FA001-AC4F-418D-AE19-62706E023703}">
                      <ahyp:hlinkClr xmlns:ahyp="http://schemas.microsoft.com/office/drawing/2018/hyperlinkcolor" val="tx"/>
                    </a:ext>
                  </a:extLst>
                </a:hlinkClick>
              </a:rPr>
              <a:t>https://ageing-better.org.uk/blogs/how-social-model-disability-can-help-us-add-life-years</a:t>
            </a:r>
            <a:r>
              <a:rPr lang="en-GB" sz="6400" dirty="0">
                <a:solidFill>
                  <a:srgbClr val="404040"/>
                </a:solidFill>
                <a:latin typeface="+mj-lt"/>
                <a:cs typeface="Arial" panose="020B0604020202020204" pitchFamily="34" charset="0"/>
              </a:rPr>
              <a:t> (Accessed: 7 February 2023).</a:t>
            </a:r>
            <a:endParaRPr lang="en-GB" sz="6400" b="1" dirty="0">
              <a:solidFill>
                <a:srgbClr val="404040"/>
              </a:solidFill>
              <a:latin typeface="+mj-lt"/>
              <a:cs typeface="Arial" panose="020B0604020202020204" pitchFamily="34" charset="0"/>
            </a:endParaRPr>
          </a:p>
          <a:p>
            <a:pPr>
              <a:lnSpc>
                <a:spcPct val="90000"/>
              </a:lnSpc>
            </a:pPr>
            <a:r>
              <a:rPr lang="en-GB" sz="6400" b="0" i="0" u="none" strike="noStrike" dirty="0">
                <a:solidFill>
                  <a:srgbClr val="404040"/>
                </a:solidFill>
                <a:effectLst/>
                <a:latin typeface="+mj-lt"/>
                <a:cs typeface="Arial" panose="020B0604020202020204" pitchFamily="34" charset="0"/>
              </a:rPr>
              <a:t>Cherry, K. (2021). </a:t>
            </a:r>
            <a:r>
              <a:rPr lang="en-GB" sz="6400" b="0" i="1" u="none" strike="noStrike" dirty="0">
                <a:solidFill>
                  <a:srgbClr val="404040"/>
                </a:solidFill>
                <a:effectLst/>
                <a:latin typeface="+mj-lt"/>
                <a:cs typeface="Arial" panose="020B0604020202020204" pitchFamily="34" charset="0"/>
              </a:rPr>
              <a:t>Integrity vs. Despair in Psychosocial Development</a:t>
            </a:r>
            <a:r>
              <a:rPr lang="en-GB" sz="6400" b="0" i="0" u="none" strike="noStrike" dirty="0">
                <a:solidFill>
                  <a:srgbClr val="404040"/>
                </a:solidFill>
                <a:effectLst/>
                <a:latin typeface="+mj-lt"/>
                <a:cs typeface="Arial" panose="020B0604020202020204" pitchFamily="34" charset="0"/>
              </a:rPr>
              <a:t>. </a:t>
            </a:r>
            <a:r>
              <a:rPr lang="en-GB" sz="6400" b="0" i="0" u="none" strike="noStrike" dirty="0" err="1">
                <a:solidFill>
                  <a:srgbClr val="404040"/>
                </a:solidFill>
                <a:effectLst/>
                <a:latin typeface="+mj-lt"/>
                <a:cs typeface="Arial" panose="020B0604020202020204" pitchFamily="34" charset="0"/>
              </a:rPr>
              <a:t>Verywell</a:t>
            </a:r>
            <a:r>
              <a:rPr lang="en-GB" sz="6400" b="0" i="0" u="none" strike="noStrike" dirty="0">
                <a:solidFill>
                  <a:srgbClr val="404040"/>
                </a:solidFill>
                <a:effectLst/>
                <a:latin typeface="+mj-lt"/>
                <a:cs typeface="Arial" panose="020B0604020202020204" pitchFamily="34" charset="0"/>
              </a:rPr>
              <a:t> Mind. Available at: </a:t>
            </a:r>
            <a:r>
              <a:rPr lang="en-GB" sz="6400" b="0" i="0" u="none" strike="noStrike" dirty="0">
                <a:solidFill>
                  <a:srgbClr val="404040"/>
                </a:solidFill>
                <a:effectLst/>
                <a:latin typeface="+mj-lt"/>
                <a:cs typeface="Arial" panose="020B0604020202020204" pitchFamily="34" charset="0"/>
                <a:hlinkClick r:id="rId6"/>
              </a:rPr>
              <a:t>https://www.verywellmind.com/integrity-versus-despair-2795738</a:t>
            </a:r>
            <a:r>
              <a:rPr lang="en-GB" sz="6400" b="0" i="0" u="none" strike="noStrike" dirty="0">
                <a:solidFill>
                  <a:srgbClr val="404040"/>
                </a:solidFill>
                <a:effectLst/>
                <a:latin typeface="+mj-lt"/>
                <a:cs typeface="Arial" panose="020B0604020202020204" pitchFamily="34" charset="0"/>
              </a:rPr>
              <a:t>. </a:t>
            </a:r>
            <a:r>
              <a:rPr lang="en-GB" sz="6400" dirty="0">
                <a:solidFill>
                  <a:srgbClr val="404040"/>
                </a:solidFill>
                <a:latin typeface="+mj-lt"/>
              </a:rPr>
              <a:t>(</a:t>
            </a:r>
            <a:r>
              <a:rPr lang="en-GB" sz="6400" b="0" i="0" u="none" strike="noStrike" dirty="0">
                <a:solidFill>
                  <a:srgbClr val="404040"/>
                </a:solidFill>
                <a:effectLst/>
                <a:latin typeface="+mj-lt"/>
              </a:rPr>
              <a:t>Accessed: 24 February 2023)</a:t>
            </a:r>
          </a:p>
          <a:p>
            <a:pPr>
              <a:lnSpc>
                <a:spcPct val="90000"/>
              </a:lnSpc>
            </a:pPr>
            <a:r>
              <a:rPr lang="en-GB" sz="6400" b="0" i="0" u="none" strike="noStrike" dirty="0">
                <a:solidFill>
                  <a:srgbClr val="2C3E50"/>
                </a:solidFill>
                <a:effectLst/>
                <a:latin typeface="+mj-lt"/>
              </a:rPr>
              <a:t>Communication Theory. (2011). </a:t>
            </a:r>
            <a:r>
              <a:rPr lang="en-GB" sz="6400" b="0" i="1" u="none" strike="noStrike" dirty="0" err="1">
                <a:solidFill>
                  <a:srgbClr val="2C3E50"/>
                </a:solidFill>
                <a:effectLst/>
                <a:latin typeface="+mj-lt"/>
              </a:rPr>
              <a:t>maslow</a:t>
            </a:r>
            <a:r>
              <a:rPr lang="en-GB" sz="6400" b="0" i="1" u="none" strike="noStrike" dirty="0">
                <a:solidFill>
                  <a:srgbClr val="2C3E50"/>
                </a:solidFill>
                <a:effectLst/>
                <a:latin typeface="+mj-lt"/>
              </a:rPr>
              <a:t> hierarchy of needs diagram</a:t>
            </a:r>
            <a:r>
              <a:rPr lang="en-GB" sz="6400" b="0" i="0" u="none" strike="noStrike" dirty="0">
                <a:solidFill>
                  <a:srgbClr val="2C3E50"/>
                </a:solidFill>
                <a:effectLst/>
                <a:latin typeface="+mj-lt"/>
              </a:rPr>
              <a:t>. Available at: </a:t>
            </a:r>
            <a:r>
              <a:rPr lang="en-GB" sz="6400" b="0" i="0" u="none" strike="noStrike" dirty="0">
                <a:solidFill>
                  <a:srgbClr val="2C3E50"/>
                </a:solidFill>
                <a:effectLst/>
                <a:latin typeface="+mj-lt"/>
                <a:hlinkClick r:id="rId7"/>
              </a:rPr>
              <a:t>https://www.communicationtheory.org/maslows-hierarchy-of-needs/maslow-hierarchy-of-needs-diagram/</a:t>
            </a:r>
            <a:r>
              <a:rPr lang="en-GB" sz="6400" b="0" i="0" u="none" strike="noStrike" dirty="0">
                <a:solidFill>
                  <a:srgbClr val="2C3E50"/>
                </a:solidFill>
                <a:effectLst/>
                <a:latin typeface="+mj-lt"/>
              </a:rPr>
              <a:t> (Accessed: 24 February 2023)</a:t>
            </a:r>
            <a:endParaRPr lang="en-GB" sz="6400" b="0" i="0" u="none" strike="noStrike" dirty="0">
              <a:solidFill>
                <a:srgbClr val="404040"/>
              </a:solidFill>
              <a:effectLst/>
              <a:latin typeface="+mj-lt"/>
              <a:cs typeface="Arial" panose="020B0604020202020204" pitchFamily="34" charset="0"/>
            </a:endParaRPr>
          </a:p>
          <a:p>
            <a:pPr>
              <a:lnSpc>
                <a:spcPct val="90000"/>
              </a:lnSpc>
            </a:pPr>
            <a:r>
              <a:rPr lang="en-GB" sz="6400" dirty="0" err="1">
                <a:solidFill>
                  <a:srgbClr val="404040"/>
                </a:solidFill>
                <a:latin typeface="+mj-lt"/>
                <a:cs typeface="Arial" panose="020B0604020202020204" pitchFamily="34" charset="0"/>
              </a:rPr>
              <a:t>G</a:t>
            </a:r>
            <a:r>
              <a:rPr lang="en-GB" sz="6400" b="0" i="0" u="none" strike="noStrike" dirty="0" err="1">
                <a:solidFill>
                  <a:srgbClr val="404040"/>
                </a:solidFill>
                <a:effectLst/>
                <a:latin typeface="+mj-lt"/>
                <a:cs typeface="Arial" panose="020B0604020202020204" pitchFamily="34" charset="0"/>
              </a:rPr>
              <a:t>ov.</a:t>
            </a:r>
            <a:r>
              <a:rPr lang="en-GB" sz="6400" dirty="0" err="1">
                <a:solidFill>
                  <a:srgbClr val="404040"/>
                </a:solidFill>
                <a:latin typeface="+mj-lt"/>
                <a:cs typeface="Arial" panose="020B0604020202020204" pitchFamily="34" charset="0"/>
              </a:rPr>
              <a:t>UK</a:t>
            </a:r>
            <a:r>
              <a:rPr lang="en-GB" sz="6400" b="0" i="0" u="none" strike="noStrike" dirty="0">
                <a:solidFill>
                  <a:srgbClr val="404040"/>
                </a:solidFill>
                <a:effectLst/>
                <a:latin typeface="+mj-lt"/>
                <a:cs typeface="Arial" panose="020B0604020202020204" pitchFamily="34" charset="0"/>
              </a:rPr>
              <a:t>. (no date). </a:t>
            </a:r>
            <a:r>
              <a:rPr lang="en-GB" sz="6400" b="0" i="1" u="none" strike="noStrike" dirty="0">
                <a:solidFill>
                  <a:srgbClr val="404040"/>
                </a:solidFill>
                <a:effectLst/>
                <a:latin typeface="+mj-lt"/>
                <a:cs typeface="Arial" panose="020B0604020202020204" pitchFamily="34" charset="0"/>
              </a:rPr>
              <a:t>Coronavirus (COVID-19) in the UK</a:t>
            </a:r>
            <a:r>
              <a:rPr lang="en-GB" sz="6400" b="0" i="0" u="none" strike="noStrike" dirty="0">
                <a:solidFill>
                  <a:srgbClr val="404040"/>
                </a:solidFill>
                <a:effectLst/>
                <a:latin typeface="+mj-lt"/>
                <a:cs typeface="Arial" panose="020B0604020202020204" pitchFamily="34" charset="0"/>
              </a:rPr>
              <a:t>. Available at: </a:t>
            </a:r>
            <a:r>
              <a:rPr lang="en-GB" sz="6400" b="0" i="0" u="none" strike="noStrike" dirty="0">
                <a:solidFill>
                  <a:srgbClr val="404040"/>
                </a:solidFill>
                <a:effectLst/>
                <a:latin typeface="+mj-lt"/>
                <a:cs typeface="Arial" panose="020B0604020202020204" pitchFamily="34" charset="0"/>
                <a:hlinkClick r:id="rId8"/>
              </a:rPr>
              <a:t>https://coronavirus.data.gov.uk/deaths</a:t>
            </a:r>
            <a:r>
              <a:rPr lang="en-GB" sz="6400" b="0" i="0" u="none" strike="noStrike" dirty="0">
                <a:solidFill>
                  <a:srgbClr val="404040"/>
                </a:solidFill>
                <a:effectLst/>
                <a:latin typeface="+mj-lt"/>
                <a:cs typeface="Arial" panose="020B0604020202020204" pitchFamily="34" charset="0"/>
              </a:rPr>
              <a:t> </a:t>
            </a:r>
            <a:r>
              <a:rPr lang="en-GB" sz="6400" dirty="0">
                <a:solidFill>
                  <a:srgbClr val="404040"/>
                </a:solidFill>
                <a:latin typeface="+mj-lt"/>
              </a:rPr>
              <a:t>(</a:t>
            </a:r>
            <a:r>
              <a:rPr lang="en-GB" sz="6400" b="0" i="0" u="none" strike="noStrike" dirty="0">
                <a:solidFill>
                  <a:srgbClr val="404040"/>
                </a:solidFill>
                <a:effectLst/>
                <a:latin typeface="+mj-lt"/>
              </a:rPr>
              <a:t>Accessed: 24 February 2023)</a:t>
            </a:r>
          </a:p>
          <a:p>
            <a:pPr>
              <a:lnSpc>
                <a:spcPct val="90000"/>
              </a:lnSpc>
            </a:pPr>
            <a:endParaRPr lang="en-GB" sz="4500" b="0" i="0" u="none" strike="noStrike" dirty="0">
              <a:solidFill>
                <a:srgbClr val="404040"/>
              </a:solidFill>
              <a:effectLst/>
              <a:highlight>
                <a:srgbClr val="FFFF00"/>
              </a:highlight>
              <a:latin typeface="+mj-lt"/>
              <a:cs typeface="Arial" panose="020B0604020202020204" pitchFamily="34" charset="0"/>
            </a:endParaRPr>
          </a:p>
          <a:p>
            <a:pPr>
              <a:lnSpc>
                <a:spcPct val="90000"/>
              </a:lnSpc>
            </a:pPr>
            <a:endParaRPr lang="en-GB" sz="500" b="0" i="0" u="none" strike="noStrike" dirty="0">
              <a:solidFill>
                <a:srgbClr val="404040"/>
              </a:solidFill>
              <a:effectLst/>
              <a:latin typeface="Arial" panose="020B0604020202020204" pitchFamily="34" charset="0"/>
              <a:cs typeface="Arial" panose="020B0604020202020204" pitchFamily="34" charset="0"/>
            </a:endParaRPr>
          </a:p>
          <a:p>
            <a:pPr marL="0" indent="0">
              <a:lnSpc>
                <a:spcPct val="90000"/>
              </a:lnSpc>
              <a:buNone/>
            </a:pPr>
            <a:endParaRPr lang="en-GB" sz="500" b="0" i="0" u="none" strike="noStrike" dirty="0">
              <a:solidFill>
                <a:srgbClr val="404040"/>
              </a:solidFill>
              <a:effectLst/>
              <a:latin typeface="Calibri" panose="020F0502020204030204" pitchFamily="34" charset="0"/>
            </a:endParaRPr>
          </a:p>
        </p:txBody>
      </p:sp>
    </p:spTree>
    <p:extLst>
      <p:ext uri="{BB962C8B-B14F-4D97-AF65-F5344CB8AC3E}">
        <p14:creationId xmlns:p14="http://schemas.microsoft.com/office/powerpoint/2010/main" val="994509228"/>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36A154-D2FC-7544-5C49-F6434BAF6F6E}"/>
              </a:ext>
            </a:extLst>
          </p:cNvPr>
          <p:cNvSpPr>
            <a:spLocks noGrp="1"/>
          </p:cNvSpPr>
          <p:nvPr>
            <p:ph idx="1"/>
          </p:nvPr>
        </p:nvSpPr>
        <p:spPr>
          <a:xfrm>
            <a:off x="257175" y="400050"/>
            <a:ext cx="11687175" cy="6186488"/>
          </a:xfrm>
        </p:spPr>
        <p:txBody>
          <a:bodyPr>
            <a:normAutofit fontScale="77500" lnSpcReduction="20000"/>
          </a:bodyPr>
          <a:lstStyle/>
          <a:p>
            <a:pPr>
              <a:lnSpc>
                <a:spcPct val="90000"/>
              </a:lnSpc>
            </a:pPr>
            <a:r>
              <a:rPr lang="en-GB" sz="2100" b="0" i="0" u="none" strike="noStrike" dirty="0">
                <a:solidFill>
                  <a:srgbClr val="404040"/>
                </a:solidFill>
                <a:effectLst/>
                <a:latin typeface="+mj-lt"/>
                <a:cs typeface="Arial" panose="020B0604020202020204" pitchFamily="34" charset="0"/>
              </a:rPr>
              <a:t>End of life care Guide for councils Guidance. (no date) Available at: </a:t>
            </a:r>
            <a:r>
              <a:rPr lang="en-GB" sz="2100" b="0" i="0" u="none" strike="noStrike" dirty="0">
                <a:solidFill>
                  <a:srgbClr val="404040"/>
                </a:solidFill>
                <a:effectLst/>
                <a:latin typeface="+mj-lt"/>
                <a:cs typeface="Arial" panose="020B0604020202020204" pitchFamily="34" charset="0"/>
                <a:hlinkClick r:id="rId2">
                  <a:extLst>
                    <a:ext uri="{A12FA001-AC4F-418D-AE19-62706E023703}">
                      <ahyp:hlinkClr xmlns:ahyp="http://schemas.microsoft.com/office/drawing/2018/hyperlinkcolor" val="tx"/>
                    </a:ext>
                  </a:extLst>
                </a:hlinkClick>
              </a:rPr>
              <a:t>https://www.local.gov.uk/sites/default/files/documents/22.53%20End%20of%2</a:t>
            </a:r>
            <a:r>
              <a:rPr lang="en-GB" sz="2100" b="0" i="0" u="none" strike="noStrike" dirty="0">
                <a:solidFill>
                  <a:srgbClr val="404040"/>
                </a:solidFill>
                <a:effectLst/>
                <a:latin typeface="+mj-lt"/>
                <a:cs typeface="Arial" panose="020B0604020202020204" pitchFamily="34" charset="0"/>
              </a:rPr>
              <a:t>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pPr>
            <a:endParaRPr lang="en-GB" sz="2100" b="0" i="0" u="none" strike="noStrike" dirty="0">
              <a:solidFill>
                <a:srgbClr val="404040"/>
              </a:solidFill>
              <a:effectLst/>
              <a:latin typeface="+mj-lt"/>
              <a:cs typeface="Arial" panose="020B0604020202020204" pitchFamily="34" charset="0"/>
            </a:endParaRPr>
          </a:p>
          <a:p>
            <a:pPr>
              <a:lnSpc>
                <a:spcPct val="90000"/>
              </a:lnSpc>
            </a:pPr>
            <a:r>
              <a:rPr lang="en-GB" sz="2100" b="0" i="0" u="none" strike="noStrike" dirty="0">
                <a:solidFill>
                  <a:srgbClr val="404040"/>
                </a:solidFill>
                <a:effectLst/>
                <a:latin typeface="+mj-lt"/>
              </a:rPr>
              <a:t>Fang, C. and Tanaka, M. (2022). An exploration of person-centred approach in end-of-life care policies in England and Japan. </a:t>
            </a:r>
            <a:r>
              <a:rPr lang="en-GB" sz="2100" b="0" i="1" u="none" strike="noStrike" dirty="0">
                <a:solidFill>
                  <a:srgbClr val="404040"/>
                </a:solidFill>
                <a:effectLst/>
                <a:latin typeface="+mj-lt"/>
              </a:rPr>
              <a:t>BMC Palliative Care</a:t>
            </a:r>
            <a:r>
              <a:rPr lang="en-GB" sz="2100" b="0" i="0" u="none" strike="noStrike" dirty="0">
                <a:solidFill>
                  <a:srgbClr val="404040"/>
                </a:solidFill>
                <a:effectLst/>
                <a:latin typeface="+mj-lt"/>
              </a:rPr>
              <a:t>, 21(1). </a:t>
            </a:r>
            <a:r>
              <a:rPr lang="en-GB" sz="2100" b="0" i="0" u="none" strike="noStrike" dirty="0" err="1">
                <a:solidFill>
                  <a:srgbClr val="404040"/>
                </a:solidFill>
                <a:effectLst/>
                <a:latin typeface="+mj-lt"/>
              </a:rPr>
              <a:t>doi:https</a:t>
            </a:r>
            <a:r>
              <a:rPr lang="en-GB" sz="2100" b="0" i="0" u="none" strike="noStrike" dirty="0">
                <a:solidFill>
                  <a:srgbClr val="404040"/>
                </a:solidFill>
                <a:effectLst/>
                <a:latin typeface="+mj-lt"/>
              </a:rPr>
              <a:t>://</a:t>
            </a:r>
            <a:r>
              <a:rPr lang="en-GB" sz="2100" b="0" i="0" u="none" strike="noStrike" dirty="0" err="1">
                <a:solidFill>
                  <a:srgbClr val="404040"/>
                </a:solidFill>
                <a:effectLst/>
                <a:latin typeface="+mj-lt"/>
              </a:rPr>
              <a:t>doi.org</a:t>
            </a:r>
            <a:r>
              <a:rPr lang="en-GB" sz="2100" b="0" i="0" u="none" strike="noStrike" dirty="0">
                <a:solidFill>
                  <a:srgbClr val="404040"/>
                </a:solidFill>
                <a:effectLst/>
                <a:latin typeface="+mj-lt"/>
              </a:rPr>
              <a:t>/10.1186/s12904-022-00965-w.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pPr>
            <a:endParaRPr lang="en-GB" sz="2100" b="0" i="0" u="none" strike="noStrike" dirty="0">
              <a:solidFill>
                <a:srgbClr val="2C3E50"/>
              </a:solidFill>
              <a:effectLst/>
              <a:latin typeface="+mj-lt"/>
            </a:endParaRPr>
          </a:p>
          <a:p>
            <a:pPr>
              <a:lnSpc>
                <a:spcPct val="90000"/>
              </a:lnSpc>
            </a:pPr>
            <a:r>
              <a:rPr lang="en-GB" sz="2100" b="0" i="0" u="none" strike="noStrike" dirty="0">
                <a:solidFill>
                  <a:srgbClr val="2C3E50"/>
                </a:solidFill>
                <a:effectLst/>
                <a:latin typeface="+mj-lt"/>
              </a:rPr>
              <a:t>GOV.UK (2013). </a:t>
            </a:r>
            <a:r>
              <a:rPr lang="en-GB" sz="2100" b="0" i="1" u="none" strike="noStrike" dirty="0">
                <a:solidFill>
                  <a:srgbClr val="2C3E50"/>
                </a:solidFill>
                <a:effectLst/>
                <a:latin typeface="+mj-lt"/>
              </a:rPr>
              <a:t>Equality Act 2010</a:t>
            </a:r>
            <a:r>
              <a:rPr lang="en-GB" sz="2100" b="0" i="0" u="none" strike="noStrike" dirty="0">
                <a:solidFill>
                  <a:srgbClr val="2C3E50"/>
                </a:solidFill>
                <a:effectLst/>
                <a:latin typeface="+mj-lt"/>
              </a:rPr>
              <a:t>. GOV.UK. Available at: </a:t>
            </a:r>
            <a:r>
              <a:rPr lang="en-GB" sz="2100" b="0" i="0" u="none" strike="noStrike" dirty="0">
                <a:solidFill>
                  <a:srgbClr val="2C3E50"/>
                </a:solidFill>
                <a:effectLst/>
                <a:latin typeface="+mj-lt"/>
                <a:hlinkClick r:id="rId3"/>
              </a:rPr>
              <a:t>https://www.gov.uk/guidance/equality-act-2010-guidance</a:t>
            </a:r>
            <a:r>
              <a:rPr lang="en-GB" sz="2100" b="0" i="0" u="none" strike="noStrike" dirty="0">
                <a:solidFill>
                  <a:srgbClr val="2C3E50"/>
                </a:solidFill>
                <a:effectLst/>
                <a:latin typeface="+mj-lt"/>
              </a:rPr>
              <a:t>.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pPr>
            <a:endParaRPr lang="en-GB" sz="2100" b="0" i="0" u="none" strike="noStrike" dirty="0">
              <a:solidFill>
                <a:srgbClr val="404040"/>
              </a:solidFill>
              <a:effectLst/>
              <a:latin typeface="+mj-lt"/>
            </a:endParaRPr>
          </a:p>
          <a:p>
            <a:pPr>
              <a:lnSpc>
                <a:spcPct val="90000"/>
              </a:lnSpc>
            </a:pPr>
            <a:r>
              <a:rPr lang="en-GB" sz="2100" b="0" i="0" u="none" strike="noStrike" dirty="0">
                <a:solidFill>
                  <a:srgbClr val="404040"/>
                </a:solidFill>
                <a:effectLst/>
                <a:latin typeface="+mj-lt"/>
              </a:rPr>
              <a:t>Greater Manchester Palliative and End of Life Care. (no date) </a:t>
            </a:r>
            <a:r>
              <a:rPr lang="en-GB" sz="2100" b="0" i="1" u="none" strike="noStrike" dirty="0">
                <a:solidFill>
                  <a:srgbClr val="404040"/>
                </a:solidFill>
                <a:effectLst/>
                <a:latin typeface="+mj-lt"/>
              </a:rPr>
              <a:t>Home</a:t>
            </a:r>
            <a:r>
              <a:rPr lang="en-GB" sz="2100" b="0" i="0" u="none" strike="noStrike" dirty="0">
                <a:solidFill>
                  <a:srgbClr val="404040"/>
                </a:solidFill>
                <a:effectLst/>
                <a:latin typeface="+mj-lt"/>
              </a:rPr>
              <a:t>. Available at: https://</a:t>
            </a:r>
            <a:r>
              <a:rPr lang="en-GB" sz="2100" b="0" i="0" u="none" strike="noStrike" dirty="0" err="1">
                <a:solidFill>
                  <a:srgbClr val="404040"/>
                </a:solidFill>
                <a:effectLst/>
                <a:latin typeface="+mj-lt"/>
              </a:rPr>
              <a:t>peolc.net</a:t>
            </a:r>
            <a:r>
              <a:rPr lang="en-GB" sz="2100" b="0" i="0" u="none" strike="noStrike" dirty="0">
                <a:solidFill>
                  <a:srgbClr val="404040"/>
                </a:solidFill>
                <a:effectLst/>
                <a:latin typeface="+mj-lt"/>
              </a:rPr>
              <a:t> </a:t>
            </a:r>
            <a:r>
              <a:rPr lang="en-GB" sz="2100" dirty="0">
                <a:solidFill>
                  <a:srgbClr val="404040"/>
                </a:solidFill>
                <a:latin typeface="+mj-lt"/>
              </a:rPr>
              <a:t>(</a:t>
            </a:r>
            <a:r>
              <a:rPr lang="en-GB" sz="2100" b="0" i="0" u="none" strike="noStrike" dirty="0">
                <a:solidFill>
                  <a:srgbClr val="404040"/>
                </a:solidFill>
                <a:effectLst/>
                <a:latin typeface="+mj-lt"/>
              </a:rPr>
              <a:t>Accessed: 15 February 2023).</a:t>
            </a:r>
          </a:p>
          <a:p>
            <a:pPr>
              <a:lnSpc>
                <a:spcPct val="90000"/>
              </a:lnSpc>
            </a:pPr>
            <a:r>
              <a:rPr lang="en-GB" sz="2100" b="0" i="0" u="none" strike="noStrike" dirty="0">
                <a:solidFill>
                  <a:srgbClr val="2C3E50"/>
                </a:solidFill>
                <a:effectLst/>
                <a:latin typeface="+mj-lt"/>
              </a:rPr>
              <a:t>Guideline End of life care for adults: service delivery 4. (no date). Available at: </a:t>
            </a:r>
            <a:r>
              <a:rPr lang="en-GB" sz="2100" b="0" i="0" u="none" strike="noStrike" dirty="0">
                <a:solidFill>
                  <a:srgbClr val="2C3E50"/>
                </a:solidFill>
                <a:effectLst/>
                <a:latin typeface="+mj-lt"/>
                <a:hlinkClick r:id="rId4"/>
              </a:rPr>
              <a:t>https://www.nice.org.uk/guidance/ng142/documents/draft-guideline</a:t>
            </a:r>
            <a:r>
              <a:rPr lang="en-GB" sz="2100" b="0" i="0" u="none" strike="noStrike" dirty="0">
                <a:solidFill>
                  <a:srgbClr val="2C3E50"/>
                </a:solidFill>
                <a:effectLst/>
                <a:latin typeface="+mj-lt"/>
              </a:rPr>
              <a:t>.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pPr>
            <a:endParaRPr lang="en-GB" sz="2100" b="0" i="0" u="none" strike="noStrike" dirty="0">
              <a:solidFill>
                <a:srgbClr val="404040"/>
              </a:solidFill>
              <a:effectLst/>
              <a:latin typeface="+mj-lt"/>
              <a:cs typeface="Arial" panose="020B0604020202020204" pitchFamily="34" charset="0"/>
            </a:endParaRPr>
          </a:p>
          <a:p>
            <a:pPr>
              <a:lnSpc>
                <a:spcPct val="90000"/>
              </a:lnSpc>
            </a:pPr>
            <a:r>
              <a:rPr lang="en-GB" sz="2100" b="0" i="0" u="none" strike="noStrike" dirty="0">
                <a:solidFill>
                  <a:srgbClr val="404040"/>
                </a:solidFill>
                <a:effectLst/>
                <a:latin typeface="+mj-lt"/>
                <a:cs typeface="Arial" panose="020B0604020202020204" pitchFamily="34" charset="0"/>
              </a:rPr>
              <a:t>Hawley, P. (2017). Barriers to Access to Palliative Care. </a:t>
            </a:r>
            <a:r>
              <a:rPr lang="en-GB" sz="2100" b="0" i="1" u="none" strike="noStrike" dirty="0">
                <a:solidFill>
                  <a:srgbClr val="404040"/>
                </a:solidFill>
                <a:effectLst/>
                <a:latin typeface="+mj-lt"/>
                <a:cs typeface="Arial" panose="020B0604020202020204" pitchFamily="34" charset="0"/>
              </a:rPr>
              <a:t>Palliative Care: Research and Treatment</a:t>
            </a:r>
            <a:r>
              <a:rPr lang="en-GB" sz="2100" b="0" i="0" u="none" strike="noStrike" dirty="0">
                <a:solidFill>
                  <a:srgbClr val="404040"/>
                </a:solidFill>
                <a:effectLst/>
                <a:latin typeface="+mj-lt"/>
                <a:cs typeface="Arial" panose="020B0604020202020204" pitchFamily="34" charset="0"/>
              </a:rPr>
              <a:t>, 10(1), p.117822421668888. doi:10.1177/1178224216688887</a:t>
            </a:r>
          </a:p>
          <a:p>
            <a:pPr>
              <a:lnSpc>
                <a:spcPct val="90000"/>
              </a:lnSpc>
            </a:pPr>
            <a:r>
              <a:rPr lang="en-GB" sz="2100" b="0" i="0" u="none" strike="noStrike" dirty="0">
                <a:solidFill>
                  <a:srgbClr val="2C3E50"/>
                </a:solidFill>
                <a:effectLst/>
                <a:latin typeface="+mj-lt"/>
              </a:rPr>
              <a:t>Hebert, K., Moore, H. and Rooney, J. (2011). The Nurse Advocate in End-of-Life Care. </a:t>
            </a:r>
            <a:r>
              <a:rPr lang="en-GB" sz="2100" b="0" i="1" u="none" strike="noStrike" dirty="0">
                <a:solidFill>
                  <a:srgbClr val="2C3E50"/>
                </a:solidFill>
                <a:effectLst/>
                <a:latin typeface="+mj-lt"/>
              </a:rPr>
              <a:t>The Ochsner journal</a:t>
            </a:r>
            <a:r>
              <a:rPr lang="en-GB" sz="2100" b="0" i="0" u="none" strike="noStrike" dirty="0">
                <a:solidFill>
                  <a:srgbClr val="2C3E50"/>
                </a:solidFill>
                <a:effectLst/>
                <a:latin typeface="+mj-lt"/>
              </a:rPr>
              <a:t>, 11(4), pp.325–9. Available at: https://</a:t>
            </a:r>
            <a:r>
              <a:rPr lang="en-GB" sz="2100" b="0" i="0" u="none" strike="noStrike" dirty="0" err="1">
                <a:solidFill>
                  <a:srgbClr val="2C3E50"/>
                </a:solidFill>
                <a:effectLst/>
                <a:latin typeface="+mj-lt"/>
              </a:rPr>
              <a:t>www.ncbi.nlm.nih.gov</a:t>
            </a:r>
            <a:r>
              <a:rPr lang="en-GB" sz="2100" b="0" i="0" u="none" strike="noStrike" dirty="0">
                <a:solidFill>
                  <a:srgbClr val="2C3E50"/>
                </a:solidFill>
                <a:effectLst/>
                <a:latin typeface="+mj-lt"/>
              </a:rPr>
              <a:t>/</a:t>
            </a:r>
            <a:r>
              <a:rPr lang="en-GB" sz="2100" b="0" i="0" u="none" strike="noStrike" dirty="0" err="1">
                <a:solidFill>
                  <a:srgbClr val="2C3E50"/>
                </a:solidFill>
                <a:effectLst/>
                <a:latin typeface="+mj-lt"/>
              </a:rPr>
              <a:t>pmc</a:t>
            </a:r>
            <a:r>
              <a:rPr lang="en-GB" sz="2100" b="0" i="0" u="none" strike="noStrike" dirty="0">
                <a:solidFill>
                  <a:srgbClr val="2C3E50"/>
                </a:solidFill>
                <a:effectLst/>
                <a:latin typeface="+mj-lt"/>
              </a:rPr>
              <a:t>/articles/PMC3241064/.</a:t>
            </a:r>
            <a:endParaRPr lang="en-GB" sz="2100" b="0" i="0" u="none" strike="noStrike" dirty="0">
              <a:solidFill>
                <a:srgbClr val="404040"/>
              </a:solidFill>
              <a:effectLst/>
              <a:latin typeface="+mj-lt"/>
              <a:cs typeface="Arial" panose="020B0604020202020204" pitchFamily="34" charset="0"/>
            </a:endParaRPr>
          </a:p>
          <a:p>
            <a:pPr>
              <a:lnSpc>
                <a:spcPct val="90000"/>
              </a:lnSpc>
            </a:pPr>
            <a:r>
              <a:rPr lang="en-GB" sz="2100" b="0" i="0" u="none" strike="noStrike" dirty="0">
                <a:solidFill>
                  <a:srgbClr val="404040"/>
                </a:solidFill>
                <a:effectLst/>
                <a:latin typeface="+mj-lt"/>
                <a:cs typeface="Arial" panose="020B0604020202020204" pitchFamily="34" charset="0"/>
              </a:rPr>
              <a:t>Holland, K. (2019). </a:t>
            </a:r>
            <a:r>
              <a:rPr lang="en-GB" sz="2100" b="0" i="1" u="none" strike="noStrike" dirty="0">
                <a:solidFill>
                  <a:srgbClr val="404040"/>
                </a:solidFill>
                <a:effectLst/>
                <a:latin typeface="+mj-lt"/>
                <a:cs typeface="Arial" panose="020B0604020202020204" pitchFamily="34" charset="0"/>
              </a:rPr>
              <a:t>Euthanasia: Understanding the Facts</a:t>
            </a:r>
            <a:r>
              <a:rPr lang="en-GB" sz="2100" b="0" i="0" u="none" strike="noStrike" dirty="0">
                <a:solidFill>
                  <a:srgbClr val="404040"/>
                </a:solidFill>
                <a:effectLst/>
                <a:latin typeface="+mj-lt"/>
                <a:cs typeface="Arial" panose="020B0604020202020204" pitchFamily="34" charset="0"/>
              </a:rPr>
              <a:t>. Healthline. Available at: </a:t>
            </a:r>
            <a:r>
              <a:rPr lang="en-GB" sz="2100" b="0" i="0" u="none" strike="noStrike" dirty="0">
                <a:solidFill>
                  <a:srgbClr val="404040"/>
                </a:solidFill>
                <a:effectLst/>
                <a:latin typeface="+mj-lt"/>
                <a:cs typeface="Arial" panose="020B0604020202020204" pitchFamily="34" charset="0"/>
                <a:hlinkClick r:id="rId5">
                  <a:extLst>
                    <a:ext uri="{A12FA001-AC4F-418D-AE19-62706E023703}">
                      <ahyp:hlinkClr xmlns:ahyp="http://schemas.microsoft.com/office/drawing/2018/hyperlinkcolor" val="tx"/>
                    </a:ext>
                  </a:extLst>
                </a:hlinkClick>
              </a:rPr>
              <a:t>https://www.healthline.com/health/what-is-euthanasia</a:t>
            </a:r>
            <a:r>
              <a:rPr lang="en-GB" sz="2100" b="0" i="0" u="none" strike="noStrike" dirty="0">
                <a:solidFill>
                  <a:srgbClr val="404040"/>
                </a:solidFill>
                <a:effectLst/>
                <a:latin typeface="+mj-lt"/>
                <a:cs typeface="Arial" panose="020B0604020202020204" pitchFamily="34" charset="0"/>
              </a:rPr>
              <a:t>.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pPr>
            <a:endParaRPr lang="en-GB" sz="2100" b="0" i="0" u="none" strike="noStrike" dirty="0">
              <a:solidFill>
                <a:srgbClr val="404040"/>
              </a:solidFill>
              <a:effectLst/>
              <a:latin typeface="+mj-lt"/>
              <a:cs typeface="Arial" panose="020B0604020202020204" pitchFamily="34" charset="0"/>
            </a:endParaRPr>
          </a:p>
          <a:p>
            <a:pPr>
              <a:lnSpc>
                <a:spcPct val="90000"/>
              </a:lnSpc>
            </a:pPr>
            <a:r>
              <a:rPr lang="en-GB" sz="2100" b="0" i="0" u="none" strike="noStrike" dirty="0">
                <a:solidFill>
                  <a:srgbClr val="404040"/>
                </a:solidFill>
                <a:effectLst/>
                <a:latin typeface="+mj-lt"/>
              </a:rPr>
              <a:t>Hospice UK. (no date) </a:t>
            </a:r>
            <a:r>
              <a:rPr lang="en-GB" sz="2100" b="0" i="1" u="none" strike="noStrike" dirty="0">
                <a:solidFill>
                  <a:srgbClr val="404040"/>
                </a:solidFill>
                <a:effectLst/>
                <a:latin typeface="+mj-lt"/>
              </a:rPr>
              <a:t>Future of end of life care</a:t>
            </a:r>
            <a:r>
              <a:rPr lang="en-GB" sz="2100" b="0" i="0" u="none" strike="noStrike" dirty="0">
                <a:solidFill>
                  <a:srgbClr val="404040"/>
                </a:solidFill>
                <a:effectLst/>
                <a:latin typeface="+mj-lt"/>
              </a:rPr>
              <a:t>. Available at: https://</a:t>
            </a:r>
            <a:r>
              <a:rPr lang="en-GB" sz="2100" b="0" i="0" u="none" strike="noStrike" dirty="0" err="1">
                <a:solidFill>
                  <a:srgbClr val="404040"/>
                </a:solidFill>
                <a:effectLst/>
                <a:latin typeface="+mj-lt"/>
              </a:rPr>
              <a:t>www.hospiceuk.org</a:t>
            </a:r>
            <a:r>
              <a:rPr lang="en-GB" sz="2100" b="0" i="0" u="none" strike="noStrike" dirty="0">
                <a:solidFill>
                  <a:srgbClr val="404040"/>
                </a:solidFill>
                <a:effectLst/>
                <a:latin typeface="+mj-lt"/>
              </a:rPr>
              <a:t>/innovation-hub/future-of-end-of-life-care (Accessed: 15 February 2023).</a:t>
            </a:r>
            <a:endParaRPr lang="en-GB" sz="2100" b="0" i="0" u="none" strike="noStrike" dirty="0">
              <a:solidFill>
                <a:srgbClr val="404040"/>
              </a:solidFill>
              <a:effectLst/>
              <a:latin typeface="+mj-lt"/>
              <a:cs typeface="Arial" panose="020B0604020202020204" pitchFamily="34" charset="0"/>
            </a:endParaRPr>
          </a:p>
          <a:p>
            <a:pPr>
              <a:lnSpc>
                <a:spcPct val="90000"/>
              </a:lnSpc>
              <a:buFont typeface="Wingdings" pitchFamily="2" charset="2"/>
              <a:buChar char="§"/>
            </a:pPr>
            <a:r>
              <a:rPr lang="en-GB" sz="2100" b="0" i="0" u="none" strike="noStrike" dirty="0">
                <a:solidFill>
                  <a:srgbClr val="2C3E50"/>
                </a:solidFill>
                <a:effectLst/>
                <a:latin typeface="+mj-lt"/>
              </a:rPr>
              <a:t>Human rights of older persons and their comprehensive care. (2017). Available at: </a:t>
            </a:r>
            <a:r>
              <a:rPr lang="en-GB" sz="2100" b="0" i="0" u="none" strike="noStrike" dirty="0">
                <a:solidFill>
                  <a:srgbClr val="2C3E50"/>
                </a:solidFill>
                <a:effectLst/>
                <a:latin typeface="+mj-lt"/>
                <a:hlinkClick r:id="rId6"/>
              </a:rPr>
              <a:t>https://www.ageuk.org.uk/globalassets/age-uk/documents/reports-and-publications/reports-and-briefings/equality-and-human-rights/age-uk---human-rights-of-older-persons-and-their-comprehensive-care---(July-2017).pdf</a:t>
            </a:r>
            <a:r>
              <a:rPr lang="en-GB" sz="2100" b="0" i="0" u="none" strike="noStrike" dirty="0">
                <a:solidFill>
                  <a:srgbClr val="2C3E50"/>
                </a:solidFill>
                <a:effectLst/>
                <a:latin typeface="+mj-lt"/>
              </a:rPr>
              <a:t>. </a:t>
            </a:r>
            <a:r>
              <a:rPr lang="en-GB" sz="2100" dirty="0">
                <a:solidFill>
                  <a:srgbClr val="404040"/>
                </a:solidFill>
                <a:latin typeface="+mj-lt"/>
              </a:rPr>
              <a:t>(</a:t>
            </a:r>
            <a:r>
              <a:rPr lang="en-GB" sz="2100" b="0" i="0" u="none" strike="noStrike" dirty="0">
                <a:solidFill>
                  <a:srgbClr val="404040"/>
                </a:solidFill>
                <a:effectLst/>
                <a:latin typeface="+mj-lt"/>
              </a:rPr>
              <a:t>Accessed: 24 February 2023)</a:t>
            </a:r>
          </a:p>
          <a:p>
            <a:pPr>
              <a:lnSpc>
                <a:spcPct val="90000"/>
              </a:lnSpc>
              <a:buFont typeface="Wingdings" pitchFamily="2" charset="2"/>
              <a:buChar char="§"/>
            </a:pPr>
            <a:endParaRPr lang="en-GB" sz="1900" b="0" i="0" u="none" strike="noStrike" dirty="0">
              <a:solidFill>
                <a:srgbClr val="404040"/>
              </a:solidFill>
              <a:effectLst/>
              <a:latin typeface="+mj-lt"/>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2104242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9B7C7F-DBE1-C8EE-5997-AD5E455323C3}"/>
              </a:ext>
            </a:extLst>
          </p:cNvPr>
          <p:cNvSpPr>
            <a:spLocks noGrp="1"/>
          </p:cNvSpPr>
          <p:nvPr>
            <p:ph idx="1"/>
          </p:nvPr>
        </p:nvSpPr>
        <p:spPr>
          <a:xfrm>
            <a:off x="450376" y="736979"/>
            <a:ext cx="11436824" cy="5813945"/>
          </a:xfrm>
        </p:spPr>
        <p:txBody>
          <a:bodyPr>
            <a:normAutofit fontScale="85000" lnSpcReduction="20000"/>
          </a:bodyPr>
          <a:lstStyle/>
          <a:p>
            <a:pPr>
              <a:lnSpc>
                <a:spcPct val="90000"/>
              </a:lnSpc>
              <a:buFont typeface="Wingdings" pitchFamily="2" charset="2"/>
              <a:buChar char="§"/>
            </a:pPr>
            <a:r>
              <a:rPr lang="en-GB" sz="1900" b="0" i="0" u="none" strike="noStrike" dirty="0">
                <a:solidFill>
                  <a:srgbClr val="404040"/>
                </a:solidFill>
                <a:effectLst/>
                <a:latin typeface="+mj-lt"/>
                <a:cs typeface="Arial" panose="020B0604020202020204" pitchFamily="34" charset="0"/>
              </a:rPr>
              <a:t>Justice. (2021). </a:t>
            </a:r>
            <a:r>
              <a:rPr lang="en-GB" sz="1900" b="0" i="1" u="none" strike="noStrike" dirty="0">
                <a:solidFill>
                  <a:srgbClr val="404040"/>
                </a:solidFill>
                <a:effectLst/>
                <a:latin typeface="+mj-lt"/>
                <a:cs typeface="Arial" panose="020B0604020202020204" pitchFamily="34" charset="0"/>
              </a:rPr>
              <a:t>Types of Power of Attorney UK - </a:t>
            </a:r>
            <a:r>
              <a:rPr lang="en-GB" sz="1900" b="0" i="1" u="none" strike="noStrike" dirty="0" err="1">
                <a:solidFill>
                  <a:srgbClr val="404040"/>
                </a:solidFill>
                <a:effectLst/>
                <a:latin typeface="+mj-lt"/>
                <a:cs typeface="Arial" panose="020B0604020202020204" pitchFamily="34" charset="0"/>
              </a:rPr>
              <a:t>confidencewills.co.uk</a:t>
            </a:r>
            <a:r>
              <a:rPr lang="en-GB" sz="1900" b="0" i="0" u="none" strike="noStrike" dirty="0">
                <a:solidFill>
                  <a:srgbClr val="404040"/>
                </a:solidFill>
                <a:effectLst/>
                <a:latin typeface="+mj-lt"/>
                <a:cs typeface="Arial" panose="020B0604020202020204" pitchFamily="34" charset="0"/>
              </a:rPr>
              <a:t>.. Available at: https://</a:t>
            </a:r>
            <a:r>
              <a:rPr lang="en-GB" sz="1900" b="0" i="0" u="none" strike="noStrike" dirty="0" err="1">
                <a:solidFill>
                  <a:srgbClr val="404040"/>
                </a:solidFill>
                <a:effectLst/>
                <a:latin typeface="+mj-lt"/>
                <a:cs typeface="Arial" panose="020B0604020202020204" pitchFamily="34" charset="0"/>
              </a:rPr>
              <a:t>confidencewills.co.uk</a:t>
            </a:r>
            <a:r>
              <a:rPr lang="en-GB" sz="1900" b="0" i="0" u="none" strike="noStrike" dirty="0">
                <a:solidFill>
                  <a:srgbClr val="404040"/>
                </a:solidFill>
                <a:effectLst/>
                <a:latin typeface="+mj-lt"/>
                <a:cs typeface="Arial" panose="020B0604020202020204" pitchFamily="34" charset="0"/>
              </a:rPr>
              <a:t>/knowledge-centre/types-of-power-of-attorney-</a:t>
            </a:r>
            <a:r>
              <a:rPr lang="en-GB" sz="1900" b="0" i="0" u="none" strike="noStrike" dirty="0" err="1">
                <a:solidFill>
                  <a:srgbClr val="404040"/>
                </a:solidFill>
                <a:effectLst/>
                <a:latin typeface="+mj-lt"/>
                <a:cs typeface="Arial" panose="020B0604020202020204" pitchFamily="34" charset="0"/>
              </a:rPr>
              <a:t>uk</a:t>
            </a:r>
            <a:r>
              <a:rPr lang="en-GB" sz="1900" b="0" i="0" u="none" strike="noStrike" dirty="0">
                <a:solidFill>
                  <a:srgbClr val="404040"/>
                </a:solidFill>
                <a:effectLst/>
                <a:latin typeface="+mj-lt"/>
                <a:cs typeface="Arial" panose="020B0604020202020204" pitchFamily="34" charset="0"/>
              </a:rPr>
              <a:t>/ (Accessed: 1 February 2023).</a:t>
            </a:r>
          </a:p>
          <a:p>
            <a:pPr>
              <a:lnSpc>
                <a:spcPct val="90000"/>
              </a:lnSpc>
            </a:pPr>
            <a:r>
              <a:rPr lang="en-GB" sz="1900" b="0" i="0" u="none" strike="noStrike" dirty="0">
                <a:solidFill>
                  <a:srgbClr val="404040"/>
                </a:solidFill>
                <a:effectLst/>
                <a:latin typeface="+mj-lt"/>
                <a:cs typeface="Arial" panose="020B0604020202020204" pitchFamily="34" charset="0"/>
              </a:rPr>
              <a:t>Johnston, D.L., Nagel, K., Friedman, D.L., Meza, J.L., Hurwitz, C.A. and </a:t>
            </a:r>
            <a:r>
              <a:rPr lang="en-GB" sz="1900" b="0" i="0" u="none" strike="noStrike" dirty="0" err="1">
                <a:solidFill>
                  <a:srgbClr val="404040"/>
                </a:solidFill>
                <a:effectLst/>
                <a:latin typeface="+mj-lt"/>
                <a:cs typeface="Arial" panose="020B0604020202020204" pitchFamily="34" charset="0"/>
              </a:rPr>
              <a:t>Friebert</a:t>
            </a:r>
            <a:r>
              <a:rPr lang="en-GB" sz="1900" b="0" i="0" u="none" strike="noStrike" dirty="0">
                <a:solidFill>
                  <a:srgbClr val="404040"/>
                </a:solidFill>
                <a:effectLst/>
                <a:latin typeface="+mj-lt"/>
                <a:cs typeface="Arial" panose="020B0604020202020204" pitchFamily="34" charset="0"/>
              </a:rPr>
              <a:t>, S. (2008). Availability and Use of Palliative Care and End-of-Life Services for Paediatric Oncology Patients. </a:t>
            </a:r>
            <a:r>
              <a:rPr lang="en-GB" sz="1900" b="0" i="1" u="none" strike="noStrike" dirty="0">
                <a:solidFill>
                  <a:srgbClr val="404040"/>
                </a:solidFill>
                <a:effectLst/>
                <a:latin typeface="+mj-lt"/>
                <a:cs typeface="Arial" panose="020B0604020202020204" pitchFamily="34" charset="0"/>
              </a:rPr>
              <a:t>Journal of Clinical Oncology</a:t>
            </a:r>
            <a:r>
              <a:rPr lang="en-GB" sz="1900" b="0" i="0" u="none" strike="noStrike" dirty="0">
                <a:solidFill>
                  <a:srgbClr val="404040"/>
                </a:solidFill>
                <a:effectLst/>
                <a:latin typeface="+mj-lt"/>
                <a:cs typeface="Arial" panose="020B0604020202020204" pitchFamily="34" charset="0"/>
              </a:rPr>
              <a:t>, 26(28), pp.4646–4650. doi:10.1200/jco.2008.16.1562.</a:t>
            </a:r>
          </a:p>
          <a:p>
            <a:pPr>
              <a:lnSpc>
                <a:spcPct val="90000"/>
              </a:lnSpc>
            </a:pPr>
            <a:r>
              <a:rPr lang="en-GB" sz="1900" b="0" i="0" u="none" strike="noStrike" dirty="0">
                <a:solidFill>
                  <a:srgbClr val="2C3E50"/>
                </a:solidFill>
                <a:effectLst/>
                <a:latin typeface="+mj-lt"/>
              </a:rPr>
              <a:t>Kowalczyk, D. (2019). </a:t>
            </a:r>
            <a:r>
              <a:rPr lang="en-GB" sz="1900" b="0" i="1" u="none" strike="noStrike" dirty="0">
                <a:solidFill>
                  <a:srgbClr val="2C3E50"/>
                </a:solidFill>
                <a:effectLst/>
                <a:latin typeface="+mj-lt"/>
              </a:rPr>
              <a:t>Psychosocial Theories of Aging: Activity Theory, Continuity Theory &amp; Disengagement Theory - Video &amp; Lesson Transcript | </a:t>
            </a:r>
            <a:r>
              <a:rPr lang="en-GB" sz="1900" b="0" i="1" u="none" strike="noStrike" dirty="0" err="1">
                <a:solidFill>
                  <a:srgbClr val="2C3E50"/>
                </a:solidFill>
                <a:effectLst/>
                <a:latin typeface="+mj-lt"/>
              </a:rPr>
              <a:t>Study.com</a:t>
            </a:r>
            <a:r>
              <a:rPr lang="en-GB" sz="1900" b="0" i="0" u="none" strike="noStrike" dirty="0">
                <a:solidFill>
                  <a:srgbClr val="2C3E50"/>
                </a:solidFill>
                <a:effectLst/>
                <a:latin typeface="+mj-lt"/>
              </a:rPr>
              <a:t>. Available at: </a:t>
            </a:r>
            <a:r>
              <a:rPr lang="en-GB" sz="1900" b="0" i="0" u="none" strike="noStrike" dirty="0">
                <a:solidFill>
                  <a:srgbClr val="2C3E50"/>
                </a:solidFill>
                <a:effectLst/>
                <a:latin typeface="+mj-lt"/>
                <a:hlinkClick r:id="rId2"/>
              </a:rPr>
              <a:t>https://study.com/academy/lesson/psychosocial-theories-of-aging-activity-theory-continuity-theory-disengagement-theory.html</a:t>
            </a:r>
            <a:r>
              <a:rPr lang="en-GB" sz="1900" b="0" i="0" u="none" strike="noStrike" dirty="0">
                <a:solidFill>
                  <a:srgbClr val="2C3E50"/>
                </a:solidFill>
                <a:effectLst/>
                <a:latin typeface="+mj-lt"/>
              </a:rPr>
              <a:t> </a:t>
            </a:r>
            <a:r>
              <a:rPr lang="en-GB" sz="1900" dirty="0">
                <a:solidFill>
                  <a:srgbClr val="404040"/>
                </a:solidFill>
                <a:latin typeface="+mj-lt"/>
              </a:rPr>
              <a:t>(</a:t>
            </a:r>
            <a:r>
              <a:rPr lang="en-GB" sz="1900" b="0" i="0" u="none" strike="noStrike" dirty="0">
                <a:solidFill>
                  <a:srgbClr val="404040"/>
                </a:solidFill>
                <a:effectLst/>
                <a:latin typeface="+mj-lt"/>
              </a:rPr>
              <a:t>Accessed: 24 February 2023)</a:t>
            </a:r>
          </a:p>
          <a:p>
            <a:pPr>
              <a:lnSpc>
                <a:spcPct val="90000"/>
              </a:lnSpc>
            </a:pPr>
            <a:endParaRPr lang="en-GB" sz="1900" b="0" i="0" u="none" strike="noStrike" dirty="0">
              <a:solidFill>
                <a:srgbClr val="404040"/>
              </a:solidFill>
              <a:effectLst/>
              <a:latin typeface="+mj-lt"/>
              <a:cs typeface="Arial" panose="020B0604020202020204" pitchFamily="34" charset="0"/>
            </a:endParaRPr>
          </a:p>
          <a:p>
            <a:pPr>
              <a:lnSpc>
                <a:spcPct val="90000"/>
              </a:lnSpc>
            </a:pPr>
            <a:r>
              <a:rPr lang="en-GB" altLang="en-US" sz="1900" dirty="0">
                <a:solidFill>
                  <a:srgbClr val="404040"/>
                </a:solidFill>
                <a:latin typeface="+mj-lt"/>
                <a:ea typeface="Calibri" panose="020F0502020204030204" pitchFamily="34" charset="0"/>
                <a:cs typeface="Arial" panose="020B0604020202020204" pitchFamily="34" charset="0"/>
              </a:rPr>
              <a:t>Larkin, M. (2009</a:t>
            </a:r>
            <a:r>
              <a:rPr lang="en-GB" altLang="en-US" sz="1900" i="1" dirty="0">
                <a:solidFill>
                  <a:srgbClr val="404040"/>
                </a:solidFill>
                <a:latin typeface="+mj-lt"/>
                <a:ea typeface="Calibri" panose="020F0502020204030204" pitchFamily="34" charset="0"/>
                <a:cs typeface="Arial" panose="020B0604020202020204" pitchFamily="34" charset="0"/>
              </a:rPr>
              <a:t>) Vulnerable Groups in Health and Social Care</a:t>
            </a:r>
            <a:r>
              <a:rPr lang="en-GB" altLang="en-US" sz="1900" dirty="0">
                <a:solidFill>
                  <a:srgbClr val="404040"/>
                </a:solidFill>
                <a:latin typeface="+mj-lt"/>
                <a:ea typeface="Calibri" panose="020F0502020204030204" pitchFamily="34" charset="0"/>
                <a:cs typeface="Arial" panose="020B0604020202020204" pitchFamily="34" charset="0"/>
              </a:rPr>
              <a:t>. London: Sage Publications Ltd.</a:t>
            </a:r>
          </a:p>
          <a:p>
            <a:pPr>
              <a:lnSpc>
                <a:spcPct val="90000"/>
              </a:lnSpc>
            </a:pPr>
            <a:r>
              <a:rPr lang="en-GB" sz="1900" b="0" i="0" u="none" strike="noStrike" dirty="0">
                <a:solidFill>
                  <a:srgbClr val="404040"/>
                </a:solidFill>
                <a:effectLst/>
                <a:latin typeface="+mj-lt"/>
                <a:hlinkClick r:id="rId3" tooltip="Lindsey M. Freeman">
                  <a:extLst>
                    <a:ext uri="{A12FA001-AC4F-418D-AE19-62706E023703}">
                      <ahyp:hlinkClr xmlns:ahyp="http://schemas.microsoft.com/office/drawing/2018/hyperlinkcolor" val="tx"/>
                    </a:ext>
                  </a:extLst>
                </a:hlinkClick>
              </a:rPr>
              <a:t>Lindsey M. Freeman</a:t>
            </a:r>
            <a:r>
              <a:rPr lang="en-GB" sz="1900" b="0" i="0" u="none" strike="noStrike" dirty="0">
                <a:solidFill>
                  <a:srgbClr val="404040"/>
                </a:solidFill>
                <a:effectLst/>
                <a:latin typeface="+mj-lt"/>
              </a:rPr>
              <a:t>, </a:t>
            </a:r>
            <a:r>
              <a:rPr lang="en-GB" sz="1900" b="0" i="0" u="none" strike="noStrike" dirty="0">
                <a:solidFill>
                  <a:srgbClr val="404040"/>
                </a:solidFill>
                <a:effectLst/>
                <a:latin typeface="+mj-lt"/>
                <a:hlinkClick r:id="rId4" tooltip="Susannah L. Rose">
                  <a:extLst>
                    <a:ext uri="{A12FA001-AC4F-418D-AE19-62706E023703}">
                      <ahyp:hlinkClr xmlns:ahyp="http://schemas.microsoft.com/office/drawing/2018/hyperlinkcolor" val="tx"/>
                    </a:ext>
                  </a:extLst>
                </a:hlinkClick>
              </a:rPr>
              <a:t>Susannah L. Rose</a:t>
            </a:r>
            <a:r>
              <a:rPr lang="en-GB" sz="1900" b="0" i="0" u="none" strike="noStrike" dirty="0">
                <a:solidFill>
                  <a:srgbClr val="404040"/>
                </a:solidFill>
                <a:effectLst/>
                <a:latin typeface="+mj-lt"/>
              </a:rPr>
              <a:t>, </a:t>
            </a:r>
            <a:r>
              <a:rPr lang="en-GB" sz="1900" b="0" i="0" u="none" strike="noStrike" dirty="0">
                <a:solidFill>
                  <a:srgbClr val="404040"/>
                </a:solidFill>
                <a:effectLst/>
                <a:latin typeface="+mj-lt"/>
                <a:hlinkClick r:id="rId5" tooltip="Stuart J. Youngner">
                  <a:extLst>
                    <a:ext uri="{A12FA001-AC4F-418D-AE19-62706E023703}">
                      <ahyp:hlinkClr xmlns:ahyp="http://schemas.microsoft.com/office/drawing/2018/hyperlinkcolor" val="tx"/>
                    </a:ext>
                  </a:extLst>
                </a:hlinkClick>
              </a:rPr>
              <a:t>Stuart J. Youngner</a:t>
            </a:r>
            <a:r>
              <a:rPr lang="en-GB" sz="1900" b="0" i="0" u="none" strike="noStrike" dirty="0">
                <a:solidFill>
                  <a:srgbClr val="404040"/>
                </a:solidFill>
                <a:effectLst/>
                <a:latin typeface="+mj-lt"/>
              </a:rPr>
              <a:t> </a:t>
            </a:r>
            <a:r>
              <a:rPr lang="en-GB" sz="1900" b="0" i="0" u="none" strike="noStrike" dirty="0">
                <a:solidFill>
                  <a:srgbClr val="404040"/>
                </a:solidFill>
                <a:effectLst/>
                <a:latin typeface="+mj-lt"/>
                <a:hlinkClick r:id="rId6" tooltip="Poverty: Not a Justification for Banning Physician‐Assisted Death">
                  <a:extLst>
                    <a:ext uri="{A12FA001-AC4F-418D-AE19-62706E023703}">
                      <ahyp:hlinkClr xmlns:ahyp="http://schemas.microsoft.com/office/drawing/2018/hyperlinkcolor" val="tx"/>
                    </a:ext>
                  </a:extLst>
                </a:hlinkClick>
              </a:rPr>
              <a:t>Poverty: Not a Justification for Banning Physician‐Assisted Death</a:t>
            </a:r>
            <a:r>
              <a:rPr lang="en-GB" sz="1900" b="0" i="0" u="none" strike="noStrike" dirty="0">
                <a:solidFill>
                  <a:srgbClr val="404040"/>
                </a:solidFill>
                <a:effectLst/>
                <a:latin typeface="+mj-lt"/>
              </a:rPr>
              <a:t>, Hastings </a:t>
            </a:r>
            <a:r>
              <a:rPr lang="en-GB" sz="1900" b="0" i="0" u="none" strike="noStrike" dirty="0" err="1">
                <a:solidFill>
                  <a:srgbClr val="404040"/>
                </a:solidFill>
                <a:effectLst/>
                <a:latin typeface="+mj-lt"/>
              </a:rPr>
              <a:t>Center</a:t>
            </a:r>
            <a:r>
              <a:rPr lang="en-GB" sz="1900" b="0" i="0" u="none" strike="noStrike" dirty="0">
                <a:solidFill>
                  <a:srgbClr val="404040"/>
                </a:solidFill>
                <a:effectLst/>
                <a:latin typeface="+mj-lt"/>
              </a:rPr>
              <a:t> Report 48, no.66 (Dec 2018): 38–46.</a:t>
            </a:r>
            <a:r>
              <a:rPr lang="en-GB" sz="1900" b="0" i="0" u="none" strike="noStrike" dirty="0">
                <a:solidFill>
                  <a:srgbClr val="404040"/>
                </a:solidFill>
                <a:effectLst/>
                <a:latin typeface="+mj-lt"/>
                <a:hlinkClick r:id="rId6">
                  <a:extLst>
                    <a:ext uri="{A12FA001-AC4F-418D-AE19-62706E023703}">
                      <ahyp:hlinkClr xmlns:ahyp="http://schemas.microsoft.com/office/drawing/2018/hyperlinkcolor" val="tx"/>
                    </a:ext>
                  </a:extLst>
                </a:hlinkClick>
              </a:rPr>
              <a:t>https://doi.org/10.1002/hast.937</a:t>
            </a:r>
            <a:r>
              <a:rPr lang="en-GB" sz="1900" b="0" i="0" u="none" strike="noStrike" dirty="0">
                <a:solidFill>
                  <a:srgbClr val="404040"/>
                </a:solidFill>
                <a:effectLst/>
                <a:latin typeface="+mj-lt"/>
              </a:rPr>
              <a:t> </a:t>
            </a:r>
            <a:r>
              <a:rPr lang="en-GB" sz="1900" dirty="0">
                <a:solidFill>
                  <a:srgbClr val="404040"/>
                </a:solidFill>
                <a:latin typeface="+mj-lt"/>
              </a:rPr>
              <a:t>(</a:t>
            </a:r>
            <a:r>
              <a:rPr lang="en-GB" sz="1900" b="0" i="0" u="none" strike="noStrike" dirty="0">
                <a:solidFill>
                  <a:srgbClr val="404040"/>
                </a:solidFill>
                <a:effectLst/>
                <a:latin typeface="+mj-lt"/>
              </a:rPr>
              <a:t>Accessed: 24 February 2023)</a:t>
            </a:r>
          </a:p>
          <a:p>
            <a:pPr>
              <a:lnSpc>
                <a:spcPct val="90000"/>
              </a:lnSpc>
            </a:pPr>
            <a:endParaRPr lang="en-GB" altLang="en-US" sz="1900" dirty="0">
              <a:solidFill>
                <a:srgbClr val="404040"/>
              </a:solidFill>
              <a:latin typeface="+mj-lt"/>
              <a:ea typeface="Calibri" panose="020F0502020204030204" pitchFamily="34" charset="0"/>
              <a:cs typeface="Arial" panose="020B0604020202020204" pitchFamily="34" charset="0"/>
            </a:endParaRPr>
          </a:p>
          <a:p>
            <a:pPr>
              <a:lnSpc>
                <a:spcPct val="90000"/>
              </a:lnSpc>
            </a:pPr>
            <a:r>
              <a:rPr lang="en-GB" sz="1900" b="0" i="0" u="none" strike="noStrike" dirty="0">
                <a:solidFill>
                  <a:srgbClr val="404040"/>
                </a:solidFill>
                <a:effectLst/>
                <a:latin typeface="+mj-lt"/>
              </a:rPr>
              <a:t>Marie Curie. (no date.). </a:t>
            </a:r>
            <a:r>
              <a:rPr lang="en-GB" sz="1900" b="0" i="1" u="none" strike="noStrike" dirty="0">
                <a:solidFill>
                  <a:srgbClr val="404040"/>
                </a:solidFill>
                <a:effectLst/>
                <a:latin typeface="+mj-lt"/>
              </a:rPr>
              <a:t>What is end of life care?</a:t>
            </a:r>
            <a:r>
              <a:rPr lang="en-GB" sz="1900" b="0" i="0" u="none" strike="noStrike" dirty="0">
                <a:solidFill>
                  <a:srgbClr val="404040"/>
                </a:solidFill>
                <a:effectLst/>
                <a:latin typeface="+mj-lt"/>
              </a:rPr>
              <a:t> Available at: </a:t>
            </a:r>
            <a:r>
              <a:rPr lang="en-GB" sz="1900" b="0" i="0" u="none" strike="noStrike" dirty="0">
                <a:solidFill>
                  <a:srgbClr val="404040"/>
                </a:solidFill>
                <a:effectLst/>
                <a:latin typeface="+mj-lt"/>
                <a:hlinkClick r:id="rId7">
                  <a:extLst>
                    <a:ext uri="{A12FA001-AC4F-418D-AE19-62706E023703}">
                      <ahyp:hlinkClr xmlns:ahyp="http://schemas.microsoft.com/office/drawing/2018/hyperlinkcolor" val="tx"/>
                    </a:ext>
                  </a:extLst>
                </a:hlinkClick>
              </a:rPr>
              <a:t>https://www.mariecurie.org.uk/help/support/terminal-illness/preparing/end-of-life-care</a:t>
            </a:r>
            <a:r>
              <a:rPr lang="en-GB" sz="1900" b="0" i="0" u="none" strike="noStrike" dirty="0">
                <a:solidFill>
                  <a:srgbClr val="404040"/>
                </a:solidFill>
                <a:effectLst/>
                <a:latin typeface="+mj-lt"/>
              </a:rPr>
              <a:t>. </a:t>
            </a:r>
            <a:r>
              <a:rPr lang="en-GB" sz="1900" dirty="0">
                <a:solidFill>
                  <a:srgbClr val="404040"/>
                </a:solidFill>
                <a:latin typeface="+mj-lt"/>
              </a:rPr>
              <a:t>(</a:t>
            </a:r>
            <a:r>
              <a:rPr lang="en-GB" sz="1900" b="0" i="0" u="none" strike="noStrike" dirty="0">
                <a:solidFill>
                  <a:srgbClr val="404040"/>
                </a:solidFill>
                <a:effectLst/>
                <a:latin typeface="+mj-lt"/>
              </a:rPr>
              <a:t>Accessed: 24 February 2023)</a:t>
            </a:r>
          </a:p>
          <a:p>
            <a:pPr>
              <a:lnSpc>
                <a:spcPct val="90000"/>
              </a:lnSpc>
            </a:pPr>
            <a:endParaRPr lang="en-GB" sz="1900" b="0" i="0" u="none" strike="noStrike" dirty="0">
              <a:solidFill>
                <a:srgbClr val="404040"/>
              </a:solidFill>
              <a:effectLst/>
              <a:latin typeface="+mj-lt"/>
            </a:endParaRPr>
          </a:p>
          <a:p>
            <a:pPr>
              <a:lnSpc>
                <a:spcPct val="90000"/>
              </a:lnSpc>
            </a:pPr>
            <a:r>
              <a:rPr lang="en-GB" sz="1900" b="0" i="0" u="none" strike="noStrike" dirty="0">
                <a:solidFill>
                  <a:srgbClr val="404040"/>
                </a:solidFill>
                <a:effectLst/>
                <a:latin typeface="+mj-lt"/>
              </a:rPr>
              <a:t>Marie Curie. (no date). </a:t>
            </a:r>
            <a:r>
              <a:rPr lang="en-GB" sz="1900" b="0" i="1" u="none" strike="noStrike" dirty="0">
                <a:solidFill>
                  <a:srgbClr val="404040"/>
                </a:solidFill>
                <a:effectLst/>
                <a:latin typeface="+mj-lt"/>
              </a:rPr>
              <a:t>How specialist training is improving end of life care in care homes</a:t>
            </a:r>
            <a:r>
              <a:rPr lang="en-GB" sz="1900" b="0" i="0" u="none" strike="noStrike" dirty="0">
                <a:solidFill>
                  <a:srgbClr val="404040"/>
                </a:solidFill>
                <a:effectLst/>
                <a:latin typeface="+mj-lt"/>
              </a:rPr>
              <a:t>. Available at: https://</a:t>
            </a:r>
            <a:r>
              <a:rPr lang="en-GB" sz="1900" b="0" i="0" u="none" strike="noStrike" dirty="0" err="1">
                <a:solidFill>
                  <a:srgbClr val="404040"/>
                </a:solidFill>
                <a:effectLst/>
                <a:latin typeface="+mj-lt"/>
              </a:rPr>
              <a:t>www.mariecurie.org.uk</a:t>
            </a:r>
            <a:r>
              <a:rPr lang="en-GB" sz="1900" b="0" i="0" u="none" strike="noStrike" dirty="0">
                <a:solidFill>
                  <a:srgbClr val="404040"/>
                </a:solidFill>
                <a:effectLst/>
                <a:latin typeface="+mj-lt"/>
              </a:rPr>
              <a:t>/blog/care-home-training/142250 [Accessed: 15 February 2023</a:t>
            </a:r>
            <a:r>
              <a:rPr lang="en-GB" sz="1900" dirty="0">
                <a:solidFill>
                  <a:srgbClr val="404040"/>
                </a:solidFill>
                <a:latin typeface="+mj-lt"/>
              </a:rPr>
              <a:t>).</a:t>
            </a:r>
            <a:endParaRPr lang="en-GB" sz="1900" b="0" i="0" u="none" strike="noStrike" dirty="0">
              <a:solidFill>
                <a:srgbClr val="404040"/>
              </a:solidFill>
              <a:effectLst/>
              <a:latin typeface="+mj-lt"/>
            </a:endParaRPr>
          </a:p>
          <a:p>
            <a:pPr>
              <a:lnSpc>
                <a:spcPct val="90000"/>
              </a:lnSpc>
            </a:pPr>
            <a:r>
              <a:rPr lang="en-GB" sz="1900" b="0" i="0" u="none" strike="noStrike" dirty="0">
                <a:solidFill>
                  <a:srgbClr val="404040"/>
                </a:solidFill>
                <a:effectLst/>
                <a:latin typeface="+mj-lt"/>
              </a:rPr>
              <a:t>Math, S.B. and Chaturvedi, S.K. (2012). Euthanasia: right to life vs right to die. </a:t>
            </a:r>
            <a:r>
              <a:rPr lang="en-GB" sz="1900" b="0" i="1" u="none" strike="noStrike" dirty="0">
                <a:solidFill>
                  <a:srgbClr val="404040"/>
                </a:solidFill>
                <a:effectLst/>
                <a:latin typeface="+mj-lt"/>
              </a:rPr>
              <a:t>The Indian Journal of Medical Research</a:t>
            </a:r>
            <a:r>
              <a:rPr lang="en-GB" sz="1900" b="0" i="0" u="none" strike="noStrike" dirty="0">
                <a:solidFill>
                  <a:srgbClr val="404040"/>
                </a:solidFill>
                <a:effectLst/>
                <a:latin typeface="+mj-lt"/>
              </a:rPr>
              <a:t>,136(6), pp.899–902. Available at: </a:t>
            </a:r>
            <a:r>
              <a:rPr lang="en-GB" sz="1900" b="0" i="0" u="none" strike="noStrike" dirty="0">
                <a:solidFill>
                  <a:srgbClr val="404040"/>
                </a:solidFill>
                <a:effectLst/>
                <a:latin typeface="+mj-lt"/>
                <a:hlinkClick r:id="rId8"/>
              </a:rPr>
              <a:t>https://www.ncbi.nlm.nih.gov/pmc/articles/PMC3612319/</a:t>
            </a:r>
            <a:r>
              <a:rPr lang="en-GB" sz="1900" b="0" i="0" u="none" strike="noStrike" dirty="0">
                <a:solidFill>
                  <a:srgbClr val="404040"/>
                </a:solidFill>
                <a:effectLst/>
                <a:latin typeface="+mj-lt"/>
              </a:rPr>
              <a:t>. </a:t>
            </a:r>
            <a:r>
              <a:rPr lang="en-GB" sz="1900" dirty="0">
                <a:solidFill>
                  <a:srgbClr val="404040"/>
                </a:solidFill>
                <a:latin typeface="+mj-lt"/>
              </a:rPr>
              <a:t>(</a:t>
            </a:r>
            <a:r>
              <a:rPr lang="en-GB" sz="1900" b="0" i="0" u="none" strike="noStrike" dirty="0">
                <a:solidFill>
                  <a:srgbClr val="404040"/>
                </a:solidFill>
                <a:effectLst/>
                <a:latin typeface="+mj-lt"/>
              </a:rPr>
              <a:t>Accessed: 24 February 2023)</a:t>
            </a:r>
          </a:p>
          <a:p>
            <a:pPr>
              <a:lnSpc>
                <a:spcPct val="90000"/>
              </a:lnSpc>
            </a:pPr>
            <a:endParaRPr lang="en-GB" sz="1900" b="0" i="0" u="none" strike="noStrike" dirty="0">
              <a:solidFill>
                <a:srgbClr val="404040"/>
              </a:solidFill>
              <a:effectLst/>
              <a:latin typeface="+mj-lt"/>
            </a:endParaRPr>
          </a:p>
          <a:p>
            <a:pPr>
              <a:lnSpc>
                <a:spcPct val="90000"/>
              </a:lnSpc>
            </a:pPr>
            <a:r>
              <a:rPr lang="en-GB" altLang="en-US" sz="1900" dirty="0" err="1">
                <a:solidFill>
                  <a:srgbClr val="404040"/>
                </a:solidFill>
                <a:latin typeface="+mj-lt"/>
                <a:ea typeface="Calibri" panose="020F0502020204030204" pitchFamily="34" charset="0"/>
              </a:rPr>
              <a:t>Maulk</a:t>
            </a:r>
            <a:r>
              <a:rPr lang="en-GB" altLang="en-US" sz="1900" dirty="0">
                <a:solidFill>
                  <a:srgbClr val="404040"/>
                </a:solidFill>
                <a:latin typeface="+mj-lt"/>
                <a:ea typeface="Calibri" panose="020F0502020204030204" pitchFamily="34" charset="0"/>
              </a:rPr>
              <a:t>, K. (2010) </a:t>
            </a:r>
            <a:r>
              <a:rPr lang="en-GB" altLang="en-US" sz="1900" i="1" dirty="0">
                <a:solidFill>
                  <a:srgbClr val="404040"/>
                </a:solidFill>
                <a:latin typeface="+mj-lt"/>
                <a:ea typeface="Calibri" panose="020F0502020204030204" pitchFamily="34" charset="0"/>
              </a:rPr>
              <a:t>Gerontological Nursing: Competencies for Care 2</a:t>
            </a:r>
            <a:r>
              <a:rPr lang="en-GB" altLang="en-US" sz="1900" i="1" baseline="30000" dirty="0">
                <a:solidFill>
                  <a:srgbClr val="404040"/>
                </a:solidFill>
                <a:latin typeface="+mj-lt"/>
                <a:ea typeface="Calibri" panose="020F0502020204030204" pitchFamily="34" charset="0"/>
              </a:rPr>
              <a:t>nd</a:t>
            </a:r>
            <a:r>
              <a:rPr lang="en-GB" altLang="en-US" sz="1900" i="1" dirty="0">
                <a:solidFill>
                  <a:srgbClr val="404040"/>
                </a:solidFill>
                <a:latin typeface="+mj-lt"/>
                <a:ea typeface="Calibri" panose="020F0502020204030204" pitchFamily="34" charset="0"/>
              </a:rPr>
              <a:t> </a:t>
            </a:r>
            <a:r>
              <a:rPr lang="en-GB" altLang="en-US" sz="1900" i="1" dirty="0" err="1">
                <a:solidFill>
                  <a:srgbClr val="404040"/>
                </a:solidFill>
                <a:latin typeface="+mj-lt"/>
                <a:ea typeface="Calibri" panose="020F0502020204030204" pitchFamily="34" charset="0"/>
              </a:rPr>
              <a:t>edn</a:t>
            </a:r>
            <a:r>
              <a:rPr lang="en-GB" altLang="en-US" sz="1900" i="1" dirty="0">
                <a:solidFill>
                  <a:srgbClr val="404040"/>
                </a:solidFill>
                <a:latin typeface="+mj-lt"/>
                <a:ea typeface="Calibri" panose="020F0502020204030204" pitchFamily="34" charset="0"/>
              </a:rPr>
              <a:t>.</a:t>
            </a:r>
            <a:r>
              <a:rPr lang="en-GB" altLang="en-US" sz="1900" dirty="0">
                <a:solidFill>
                  <a:srgbClr val="404040"/>
                </a:solidFill>
                <a:latin typeface="+mj-lt"/>
                <a:ea typeface="Calibri" panose="020F0502020204030204" pitchFamily="34" charset="0"/>
              </a:rPr>
              <a:t> London: Jones and Bartlett Publishers International.</a:t>
            </a:r>
          </a:p>
          <a:p>
            <a:pPr>
              <a:lnSpc>
                <a:spcPct val="90000"/>
              </a:lnSpc>
            </a:pPr>
            <a:r>
              <a:rPr lang="en-GB" sz="1900" b="0" i="0" u="none" strike="noStrike" dirty="0" err="1">
                <a:solidFill>
                  <a:srgbClr val="2C3E50"/>
                </a:solidFill>
                <a:effectLst/>
                <a:latin typeface="+mj-lt"/>
              </a:rPr>
              <a:t>Mcleod</a:t>
            </a:r>
            <a:r>
              <a:rPr lang="en-GB" sz="1900" b="0" i="0" u="none" strike="noStrike" dirty="0">
                <a:solidFill>
                  <a:srgbClr val="2C3E50"/>
                </a:solidFill>
                <a:effectLst/>
                <a:latin typeface="+mj-lt"/>
              </a:rPr>
              <a:t>, S. (2018). </a:t>
            </a:r>
            <a:r>
              <a:rPr lang="en-GB" sz="1900" b="0" i="1" u="none" strike="noStrike" dirty="0">
                <a:solidFill>
                  <a:srgbClr val="2C3E50"/>
                </a:solidFill>
                <a:effectLst/>
                <a:latin typeface="+mj-lt"/>
              </a:rPr>
              <a:t>Erik </a:t>
            </a:r>
            <a:r>
              <a:rPr lang="en-GB" sz="1900" b="0" i="1" u="none" strike="noStrike" dirty="0" err="1">
                <a:solidFill>
                  <a:srgbClr val="2C3E50"/>
                </a:solidFill>
                <a:effectLst/>
                <a:latin typeface="+mj-lt"/>
              </a:rPr>
              <a:t>erikson’s</a:t>
            </a:r>
            <a:r>
              <a:rPr lang="en-GB" sz="1900" b="0" i="1" u="none" strike="noStrike" dirty="0">
                <a:solidFill>
                  <a:srgbClr val="2C3E50"/>
                </a:solidFill>
                <a:effectLst/>
                <a:latin typeface="+mj-lt"/>
              </a:rPr>
              <a:t> stages of psychosocial development</a:t>
            </a:r>
            <a:r>
              <a:rPr lang="en-GB" sz="1900" b="0" i="0" u="none" strike="noStrike" dirty="0">
                <a:solidFill>
                  <a:srgbClr val="2C3E50"/>
                </a:solidFill>
                <a:effectLst/>
                <a:latin typeface="+mj-lt"/>
              </a:rPr>
              <a:t>. Simply Psychology. Available at: </a:t>
            </a:r>
            <a:r>
              <a:rPr lang="en-GB" sz="1900" b="0" i="0" u="none" strike="noStrike" dirty="0">
                <a:solidFill>
                  <a:srgbClr val="2C3E50"/>
                </a:solidFill>
                <a:effectLst/>
                <a:latin typeface="+mj-lt"/>
                <a:hlinkClick r:id="rId9"/>
              </a:rPr>
              <a:t>https://www.simplypsychology.org/Erik-Erikson.html</a:t>
            </a:r>
            <a:r>
              <a:rPr lang="en-GB" sz="1900" b="0" i="0" u="none" strike="noStrike" dirty="0">
                <a:solidFill>
                  <a:srgbClr val="2C3E50"/>
                </a:solidFill>
                <a:effectLst/>
                <a:latin typeface="+mj-lt"/>
              </a:rPr>
              <a:t> </a:t>
            </a:r>
            <a:r>
              <a:rPr lang="en-GB" sz="1900" dirty="0">
                <a:solidFill>
                  <a:srgbClr val="404040"/>
                </a:solidFill>
                <a:latin typeface="+mj-lt"/>
              </a:rPr>
              <a:t>(</a:t>
            </a:r>
            <a:r>
              <a:rPr lang="en-GB" sz="1900" b="0" i="0" u="none" strike="noStrike" dirty="0">
                <a:solidFill>
                  <a:srgbClr val="404040"/>
                </a:solidFill>
                <a:effectLst/>
                <a:latin typeface="+mj-lt"/>
              </a:rPr>
              <a:t>Accessed: 24 February 2023)</a:t>
            </a:r>
          </a:p>
          <a:p>
            <a:pPr>
              <a:lnSpc>
                <a:spcPct val="90000"/>
              </a:lnSpc>
            </a:pPr>
            <a:endParaRPr lang="en-GB" sz="1800" dirty="0">
              <a:solidFill>
                <a:srgbClr val="404040"/>
              </a:solidFill>
              <a:latin typeface="+mj-lt"/>
              <a:cs typeface="Arial" panose="020B0604020202020204" pitchFamily="34" charset="0"/>
            </a:endParaRPr>
          </a:p>
          <a:p>
            <a:endParaRPr lang="en-US" dirty="0"/>
          </a:p>
        </p:txBody>
      </p:sp>
    </p:spTree>
    <p:extLst>
      <p:ext uri="{BB962C8B-B14F-4D97-AF65-F5344CB8AC3E}">
        <p14:creationId xmlns:p14="http://schemas.microsoft.com/office/powerpoint/2010/main" val="2791267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EEDAB5-F1AF-80EE-42B7-3E7D389E3CDD}"/>
              </a:ext>
            </a:extLst>
          </p:cNvPr>
          <p:cNvSpPr>
            <a:spLocks noGrp="1"/>
          </p:cNvSpPr>
          <p:nvPr>
            <p:ph idx="1"/>
          </p:nvPr>
        </p:nvSpPr>
        <p:spPr>
          <a:xfrm>
            <a:off x="268941" y="268942"/>
            <a:ext cx="11564471" cy="6331150"/>
          </a:xfrm>
        </p:spPr>
        <p:txBody>
          <a:bodyPr>
            <a:normAutofit/>
          </a:bodyPr>
          <a:lstStyle/>
          <a:p>
            <a:r>
              <a:rPr lang="en-GB" sz="1700" b="0" i="0" u="none" strike="noStrike" dirty="0">
                <a:effectLst/>
                <a:latin typeface="+mj-lt"/>
                <a:cs typeface="Arial" panose="020B0604020202020204" pitchFamily="34" charset="0"/>
              </a:rPr>
              <a:t>NHS (2018). </a:t>
            </a:r>
            <a:r>
              <a:rPr lang="en-GB" sz="1700" b="0" i="1" u="none" strike="noStrike" dirty="0">
                <a:effectLst/>
                <a:latin typeface="+mj-lt"/>
                <a:cs typeface="Arial" panose="020B0604020202020204" pitchFamily="34" charset="0"/>
              </a:rPr>
              <a:t>End of life care</a:t>
            </a:r>
            <a:r>
              <a:rPr lang="en-GB" sz="1700" b="0" i="0" u="none" strike="noStrike" dirty="0">
                <a:effectLst/>
                <a:latin typeface="+mj-lt"/>
                <a:cs typeface="Arial" panose="020B0604020202020204" pitchFamily="34" charset="0"/>
              </a:rPr>
              <a:t>. Available at: </a:t>
            </a:r>
            <a:r>
              <a:rPr lang="en-GB" sz="1700" b="0" i="0" u="none" strike="noStrike" dirty="0">
                <a:effectLst/>
                <a:latin typeface="+mj-lt"/>
                <a:cs typeface="Arial" panose="020B0604020202020204" pitchFamily="34" charset="0"/>
                <a:hlinkClick r:id="rId2">
                  <a:extLst>
                    <a:ext uri="{A12FA001-AC4F-418D-AE19-62706E023703}">
                      <ahyp:hlinkClr xmlns:ahyp="http://schemas.microsoft.com/office/drawing/2018/hyperlinkcolor" val="tx"/>
                    </a:ext>
                  </a:extLst>
                </a:hlinkClick>
              </a:rPr>
              <a:t>https://www.nhs.uk/conditions/end-of-life-care/what-it-involves-and-when-it-starts/</a:t>
            </a:r>
            <a:r>
              <a:rPr lang="en-GB" sz="1700" b="0" i="0" u="none" strike="noStrike" dirty="0">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dirty="0" err="1">
                <a:latin typeface="+mj-lt"/>
                <a:cs typeface="Arial" panose="020B0604020202020204" pitchFamily="34" charset="0"/>
              </a:rPr>
              <a:t>N</a:t>
            </a:r>
            <a:r>
              <a:rPr lang="en-GB" sz="1700" b="0" i="0" u="none" strike="noStrike" dirty="0" err="1">
                <a:effectLst/>
                <a:latin typeface="+mj-lt"/>
                <a:cs typeface="Arial" panose="020B0604020202020204" pitchFamily="34" charset="0"/>
              </a:rPr>
              <a:t>hs.uk</a:t>
            </a:r>
            <a:r>
              <a:rPr lang="en-GB" sz="1700" b="0" i="0" u="none" strike="noStrike" dirty="0">
                <a:effectLst/>
                <a:latin typeface="+mj-lt"/>
                <a:cs typeface="Arial" panose="020B0604020202020204" pitchFamily="34" charset="0"/>
              </a:rPr>
              <a:t>. (2018). </a:t>
            </a:r>
            <a:r>
              <a:rPr lang="en-GB" sz="1700" b="0" i="1" u="none" strike="noStrike" dirty="0">
                <a:effectLst/>
                <a:latin typeface="+mj-lt"/>
                <a:cs typeface="Arial" panose="020B0604020202020204" pitchFamily="34" charset="0"/>
              </a:rPr>
              <a:t>Care in a care home</a:t>
            </a:r>
            <a:r>
              <a:rPr lang="en-GB" sz="1700" b="0" i="0" u="none" strike="noStrike" dirty="0">
                <a:effectLst/>
                <a:latin typeface="+mj-lt"/>
                <a:cs typeface="Arial" panose="020B0604020202020204" pitchFamily="34" charset="0"/>
              </a:rPr>
              <a:t>. Available at: </a:t>
            </a:r>
            <a:r>
              <a:rPr lang="en-GB" sz="1700" b="0" i="0" u="none" strike="noStrike" dirty="0">
                <a:effectLst/>
                <a:latin typeface="+mj-lt"/>
                <a:cs typeface="Arial" panose="020B0604020202020204" pitchFamily="34" charset="0"/>
                <a:hlinkClick r:id="rId3">
                  <a:extLst>
                    <a:ext uri="{A12FA001-AC4F-418D-AE19-62706E023703}">
                      <ahyp:hlinkClr xmlns:ahyp="http://schemas.microsoft.com/office/drawing/2018/hyperlinkcolor" val="tx"/>
                    </a:ext>
                  </a:extLst>
                </a:hlinkClick>
              </a:rPr>
              <a:t>https://www.nhs.uk/conditions/end-of-life-care/care-in-a-care-home/</a:t>
            </a:r>
            <a:r>
              <a:rPr lang="en-GB" sz="1700" b="0" i="0" u="none" strike="noStrike" dirty="0">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b="0" i="0" u="none" strike="noStrike" dirty="0">
                <a:effectLst/>
                <a:latin typeface="+mj-lt"/>
                <a:cs typeface="Arial" panose="020B0604020202020204" pitchFamily="34" charset="0"/>
              </a:rPr>
              <a:t>NHS Choices (2019). </a:t>
            </a:r>
            <a:r>
              <a:rPr lang="en-GB" sz="1700" b="0" i="1" u="none" strike="noStrike" dirty="0">
                <a:effectLst/>
                <a:latin typeface="+mj-lt"/>
                <a:cs typeface="Arial" panose="020B0604020202020204" pitchFamily="34" charset="0"/>
              </a:rPr>
              <a:t>End of life care</a:t>
            </a:r>
            <a:r>
              <a:rPr lang="en-GB" sz="1700" b="0" i="0" u="none" strike="noStrike" dirty="0">
                <a:effectLst/>
                <a:latin typeface="+mj-lt"/>
                <a:cs typeface="Arial" panose="020B0604020202020204" pitchFamily="34" charset="0"/>
              </a:rPr>
              <a:t>. </a:t>
            </a:r>
            <a:r>
              <a:rPr lang="en-GB" sz="1700" dirty="0">
                <a:latin typeface="+mj-lt"/>
                <a:cs typeface="Arial" panose="020B0604020202020204" pitchFamily="34" charset="0"/>
              </a:rPr>
              <a:t> </a:t>
            </a:r>
            <a:r>
              <a:rPr lang="en-GB" sz="1700" b="0" i="0" u="none" strike="noStrike" dirty="0">
                <a:effectLst/>
                <a:latin typeface="+mj-lt"/>
                <a:cs typeface="Arial" panose="020B0604020202020204" pitchFamily="34" charset="0"/>
              </a:rPr>
              <a:t>Available at: </a:t>
            </a:r>
            <a:r>
              <a:rPr lang="en-GB" sz="1700" b="0" i="0" u="none" strike="noStrike" dirty="0">
                <a:effectLst/>
                <a:latin typeface="+mj-lt"/>
                <a:cs typeface="Arial" panose="020B0604020202020204" pitchFamily="34" charset="0"/>
                <a:hlinkClick r:id="rId4">
                  <a:extLst>
                    <a:ext uri="{A12FA001-AC4F-418D-AE19-62706E023703}">
                      <ahyp:hlinkClr xmlns:ahyp="http://schemas.microsoft.com/office/drawing/2018/hyperlinkcolor" val="tx"/>
                    </a:ext>
                  </a:extLst>
                </a:hlinkClick>
              </a:rPr>
              <a:t>https://www.nhs.uk/conditions/end-of-life-care/where-you-can-receive-care/</a:t>
            </a:r>
            <a:r>
              <a:rPr lang="en-GB" sz="1700" b="0" i="0" u="none" strike="noStrike" dirty="0">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b="0" i="0" u="none" strike="noStrike" dirty="0">
                <a:effectLst/>
                <a:latin typeface="+mj-lt"/>
                <a:cs typeface="Arial" panose="020B0604020202020204" pitchFamily="34" charset="0"/>
              </a:rPr>
              <a:t>NHS Choices (2019). </a:t>
            </a:r>
            <a:r>
              <a:rPr lang="en-GB" sz="1700" b="0" i="1" u="none" strike="noStrike" dirty="0">
                <a:effectLst/>
                <a:latin typeface="+mj-lt"/>
                <a:cs typeface="Arial" panose="020B0604020202020204" pitchFamily="34" charset="0"/>
              </a:rPr>
              <a:t>End of life care</a:t>
            </a:r>
            <a:r>
              <a:rPr lang="en-GB" sz="1700" b="0" i="0" u="none" strike="noStrike" dirty="0">
                <a:effectLst/>
                <a:latin typeface="+mj-lt"/>
                <a:cs typeface="Arial" panose="020B0604020202020204" pitchFamily="34" charset="0"/>
              </a:rPr>
              <a:t>.  Available at: </a:t>
            </a:r>
            <a:r>
              <a:rPr lang="en-GB" sz="1700" b="0" i="0" u="none" strike="noStrike" dirty="0">
                <a:effectLst/>
                <a:latin typeface="+mj-lt"/>
                <a:cs typeface="Arial" panose="020B0604020202020204" pitchFamily="34" charset="0"/>
                <a:hlinkClick r:id="rId5">
                  <a:extLst>
                    <a:ext uri="{A12FA001-AC4F-418D-AE19-62706E023703}">
                      <ahyp:hlinkClr xmlns:ahyp="http://schemas.microsoft.com/office/drawing/2018/hyperlinkcolor" val="tx"/>
                    </a:ext>
                  </a:extLst>
                </a:hlinkClick>
              </a:rPr>
              <a:t>https://www.nhs.uk/conditions/end-of-life-care/hospice-care/</a:t>
            </a:r>
            <a:r>
              <a:rPr lang="en-GB" sz="1700" b="0" i="0" u="none" strike="noStrike" dirty="0">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b="0" i="0" u="none" strike="noStrike" dirty="0">
                <a:effectLst/>
                <a:latin typeface="+mj-lt"/>
                <a:cs typeface="Arial" panose="020B0604020202020204" pitchFamily="34" charset="0"/>
              </a:rPr>
              <a:t>NHS Choices (2019). </a:t>
            </a:r>
            <a:r>
              <a:rPr lang="en-GB" sz="1700" b="0" i="1" u="none" strike="noStrike" dirty="0">
                <a:effectLst/>
                <a:latin typeface="+mj-lt"/>
                <a:cs typeface="Arial" panose="020B0604020202020204" pitchFamily="34" charset="0"/>
              </a:rPr>
              <a:t>End of life care</a:t>
            </a:r>
            <a:r>
              <a:rPr lang="en-GB" sz="1700" b="0" i="0" u="none" strike="noStrike" dirty="0">
                <a:effectLst/>
                <a:latin typeface="+mj-lt"/>
                <a:cs typeface="Arial" panose="020B0604020202020204" pitchFamily="34" charset="0"/>
              </a:rPr>
              <a:t>.. Available at: </a:t>
            </a:r>
            <a:r>
              <a:rPr lang="en-GB" sz="1700" b="0" i="0" u="none" strike="noStrike" dirty="0">
                <a:effectLst/>
                <a:latin typeface="+mj-lt"/>
                <a:cs typeface="Arial" panose="020B0604020202020204" pitchFamily="34" charset="0"/>
                <a:hlinkClick r:id="rId6">
                  <a:extLst>
                    <a:ext uri="{A12FA001-AC4F-418D-AE19-62706E023703}">
                      <ahyp:hlinkClr xmlns:ahyp="http://schemas.microsoft.com/office/drawing/2018/hyperlinkcolor" val="tx"/>
                    </a:ext>
                  </a:extLst>
                </a:hlinkClick>
              </a:rPr>
              <a:t>https://www.nhs.uk/conditions/end-of-life-care/</a:t>
            </a:r>
            <a:r>
              <a:rPr lang="en-GB" sz="1700" b="0" i="0" u="none" strike="noStrike" dirty="0">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b="0" i="0" u="none" strike="noStrike" dirty="0">
                <a:effectLst/>
                <a:latin typeface="+mj-lt"/>
                <a:cs typeface="Arial" panose="020B0604020202020204" pitchFamily="34" charset="0"/>
              </a:rPr>
              <a:t>NHS Choices (2019). </a:t>
            </a:r>
            <a:r>
              <a:rPr lang="en-GB" sz="1700" b="0" i="1" u="none" strike="noStrike" dirty="0">
                <a:effectLst/>
                <a:latin typeface="+mj-lt"/>
                <a:cs typeface="Arial" panose="020B0604020202020204" pitchFamily="34" charset="0"/>
              </a:rPr>
              <a:t>End of life care</a:t>
            </a:r>
            <a:r>
              <a:rPr lang="en-GB" sz="1700" b="0" i="0" u="none" strike="noStrike" dirty="0">
                <a:effectLst/>
                <a:latin typeface="+mj-lt"/>
                <a:cs typeface="Arial" panose="020B0604020202020204" pitchFamily="34" charset="0"/>
              </a:rPr>
              <a:t>. Available at: </a:t>
            </a:r>
            <a:r>
              <a:rPr lang="en-GB" sz="1700" b="0" i="0" u="none" strike="noStrike" dirty="0">
                <a:solidFill>
                  <a:srgbClr val="00B0F0"/>
                </a:solidFill>
                <a:effectLst/>
                <a:latin typeface="+mj-lt"/>
                <a:cs typeface="Arial" panose="020B0604020202020204" pitchFamily="34" charset="0"/>
                <a:hlinkClick r:id="rId7">
                  <a:extLst>
                    <a:ext uri="{A12FA001-AC4F-418D-AE19-62706E023703}">
                      <ahyp:hlinkClr xmlns:ahyp="http://schemas.microsoft.com/office/drawing/2018/hyperlinkcolor" val="tx"/>
                    </a:ext>
                  </a:extLst>
                </a:hlinkClick>
              </a:rPr>
              <a:t>https://www.nhs.uk/conditions/end-of-life-care/.  </a:t>
            </a:r>
            <a:r>
              <a:rPr lang="en-GB" sz="1700" b="0" i="0" u="none" strike="noStrike" dirty="0">
                <a:solidFill>
                  <a:srgbClr val="00B0F0"/>
                </a:solidFill>
                <a:effectLst/>
                <a:latin typeface="+mj-lt"/>
                <a:cs typeface="Arial" panose="020B0604020202020204" pitchFamily="34" charset="0"/>
              </a:rPr>
              <a:t> </a:t>
            </a:r>
            <a:r>
              <a:rPr lang="en-GB" sz="1700" dirty="0">
                <a:solidFill>
                  <a:schemeClr val="tx1"/>
                </a:solidFill>
                <a:latin typeface="+mj-lt"/>
                <a:cs typeface="Arial" panose="020B0604020202020204" pitchFamily="34" charset="0"/>
              </a:rPr>
              <a:t>(</a:t>
            </a:r>
            <a:r>
              <a:rPr lang="en-GB" sz="1700" b="0" i="0" u="none" strike="noStrike" dirty="0">
                <a:effectLst/>
                <a:latin typeface="+mj-lt"/>
                <a:cs typeface="Arial" panose="020B0604020202020204" pitchFamily="34" charset="0"/>
              </a:rPr>
              <a:t>Accessed: 2 </a:t>
            </a:r>
            <a:r>
              <a:rPr lang="en-GB" sz="1700" dirty="0">
                <a:latin typeface="+mj-lt"/>
                <a:cs typeface="Arial" panose="020B0604020202020204" pitchFamily="34" charset="0"/>
              </a:rPr>
              <a:t>F</a:t>
            </a:r>
            <a:r>
              <a:rPr lang="en-GB" sz="1700" b="0" i="0" u="none" strike="noStrike" dirty="0">
                <a:effectLst/>
                <a:latin typeface="+mj-lt"/>
                <a:cs typeface="Arial" panose="020B0604020202020204" pitchFamily="34" charset="0"/>
              </a:rPr>
              <a:t>ebruary 2023) </a:t>
            </a:r>
          </a:p>
          <a:p>
            <a:r>
              <a:rPr lang="en-GB" sz="1700" b="0" i="0" u="none" strike="noStrike" dirty="0">
                <a:solidFill>
                  <a:srgbClr val="2C3E50"/>
                </a:solidFill>
                <a:effectLst/>
                <a:latin typeface="+mj-lt"/>
              </a:rPr>
              <a:t>NHS (2020). </a:t>
            </a:r>
            <a:r>
              <a:rPr lang="en-GB" sz="1700" b="0" i="1" u="none" strike="noStrike" dirty="0">
                <a:solidFill>
                  <a:srgbClr val="2C3E50"/>
                </a:solidFill>
                <a:effectLst/>
                <a:latin typeface="+mj-lt"/>
              </a:rPr>
              <a:t>Euthanasia and Assisted Suicide</a:t>
            </a:r>
            <a:r>
              <a:rPr lang="en-GB" sz="1700" b="0" i="0" u="none" strike="noStrike" dirty="0">
                <a:solidFill>
                  <a:srgbClr val="2C3E50"/>
                </a:solidFill>
                <a:effectLst/>
                <a:latin typeface="+mj-lt"/>
              </a:rPr>
              <a:t>. Available at: https://</a:t>
            </a:r>
            <a:r>
              <a:rPr lang="en-GB" sz="1700" b="0" i="0" u="none" strike="noStrike" dirty="0" err="1">
                <a:solidFill>
                  <a:srgbClr val="2C3E50"/>
                </a:solidFill>
                <a:effectLst/>
                <a:latin typeface="+mj-lt"/>
              </a:rPr>
              <a:t>www.nhs.uk</a:t>
            </a:r>
            <a:r>
              <a:rPr lang="en-GB" sz="1700" b="0" i="0" u="none" strike="noStrike" dirty="0">
                <a:solidFill>
                  <a:srgbClr val="2C3E50"/>
                </a:solidFill>
                <a:effectLst/>
                <a:latin typeface="+mj-lt"/>
              </a:rPr>
              <a:t>/conditions/euthanasia-and-assisted-suicide/</a:t>
            </a:r>
            <a:r>
              <a:rPr lang="en-GB" sz="1700" dirty="0">
                <a:latin typeface="+mj-lt"/>
                <a:cs typeface="Arial" panose="020B0604020202020204" pitchFamily="34" charset="0"/>
              </a:rPr>
              <a:t>(Accessed: 1 March 2023)</a:t>
            </a:r>
            <a:endParaRPr lang="en-GB" sz="1700" b="0" i="0" u="none" strike="noStrike" dirty="0">
              <a:effectLst/>
              <a:latin typeface="+mj-lt"/>
              <a:cs typeface="Arial" panose="020B0604020202020204" pitchFamily="34" charset="0"/>
            </a:endParaRPr>
          </a:p>
          <a:p>
            <a:r>
              <a:rPr lang="en-GB" sz="1700" b="0" i="0" u="none" strike="noStrike" dirty="0">
                <a:effectLst/>
                <a:latin typeface="+mj-lt"/>
                <a:cs typeface="Arial" panose="020B0604020202020204" pitchFamily="34" charset="0"/>
              </a:rPr>
              <a:t>Neil R. Carlson, William </a:t>
            </a:r>
            <a:r>
              <a:rPr lang="en-GB" sz="1700" b="0" i="0" u="none" strike="noStrike" dirty="0" err="1">
                <a:effectLst/>
                <a:latin typeface="+mj-lt"/>
                <a:cs typeface="Arial" panose="020B0604020202020204" pitchFamily="34" charset="0"/>
              </a:rPr>
              <a:t>Buskist</a:t>
            </a:r>
            <a:r>
              <a:rPr lang="en-GB" sz="1700" b="0" i="0" u="none" strike="noStrike" dirty="0">
                <a:effectLst/>
                <a:latin typeface="+mj-lt"/>
                <a:cs typeface="Arial" panose="020B0604020202020204" pitchFamily="34" charset="0"/>
              </a:rPr>
              <a:t>, Michael E. </a:t>
            </a:r>
            <a:r>
              <a:rPr lang="en-GB" sz="1700" b="0" i="0" u="none" strike="noStrike" dirty="0" err="1">
                <a:effectLst/>
                <a:latin typeface="+mj-lt"/>
                <a:cs typeface="Arial" panose="020B0604020202020204" pitchFamily="34" charset="0"/>
              </a:rPr>
              <a:t>Enzle</a:t>
            </a:r>
            <a:r>
              <a:rPr lang="en-GB" sz="1700" b="0" i="0" u="none" strike="noStrike" dirty="0">
                <a:effectLst/>
                <a:latin typeface="+mj-lt"/>
                <a:cs typeface="Arial" panose="020B0604020202020204" pitchFamily="34" charset="0"/>
              </a:rPr>
              <a:t>, and C. Donald </a:t>
            </a:r>
            <a:r>
              <a:rPr lang="en-GB" sz="1700" b="0" i="0" u="none" strike="noStrike" dirty="0" err="1">
                <a:effectLst/>
                <a:latin typeface="+mj-lt"/>
                <a:cs typeface="Arial" panose="020B0604020202020204" pitchFamily="34" charset="0"/>
              </a:rPr>
              <a:t>Heth</a:t>
            </a:r>
            <a:r>
              <a:rPr lang="en-GB" sz="1700" b="0" i="0" u="none" strike="noStrike" dirty="0">
                <a:effectLst/>
                <a:latin typeface="+mj-lt"/>
                <a:cs typeface="Arial" panose="020B0604020202020204" pitchFamily="34" charset="0"/>
              </a:rPr>
              <a:t> (2018) (authors) Psychology: The Science of Behaviour. Toronto, Ontario: Pearson Education Canada Ltd., 2002, 701 pp., ISBN 0-13-0393606-6. Reviewed by: George Alder.</a:t>
            </a:r>
            <a:endParaRPr lang="en-GB" sz="1700" dirty="0">
              <a:highlight>
                <a:srgbClr val="FFFF00"/>
              </a:highlight>
              <a:latin typeface="+mj-lt"/>
            </a:endParaRPr>
          </a:p>
          <a:p>
            <a:r>
              <a:rPr lang="en-GB" sz="1700" b="0" i="0" u="none" strike="noStrike" dirty="0">
                <a:effectLst/>
                <a:latin typeface="+mj-lt"/>
              </a:rPr>
              <a:t>NHS (2020). </a:t>
            </a:r>
            <a:r>
              <a:rPr lang="en-GB" sz="1700" b="0" i="1" u="none" strike="noStrike" dirty="0">
                <a:effectLst/>
                <a:latin typeface="+mj-lt"/>
              </a:rPr>
              <a:t>Euthanasia and Assisted Suicide</a:t>
            </a:r>
            <a:r>
              <a:rPr lang="en-GB" sz="1700" b="0" i="0" u="none" strike="noStrike" dirty="0">
                <a:effectLst/>
                <a:latin typeface="+mj-lt"/>
              </a:rPr>
              <a:t>. Available at: https://www.nhs.uk/conditions/euthanasia-and-assisted-suicide/.</a:t>
            </a:r>
            <a:r>
              <a:rPr lang="en-GB" sz="1700" b="0" i="0" u="none" strike="noStrike" dirty="0">
                <a:effectLst/>
                <a:latin typeface="+mj-lt"/>
                <a:cs typeface="Arial" panose="020B0604020202020204" pitchFamily="34" charset="0"/>
              </a:rPr>
              <a:t> (Accessed: 2 February 2023).</a:t>
            </a:r>
            <a:endParaRPr lang="en-GB" sz="1700" b="0" i="0" u="none" strike="noStrike" dirty="0">
              <a:effectLst/>
              <a:latin typeface="+mj-lt"/>
            </a:endParaRPr>
          </a:p>
          <a:p>
            <a:pPr marL="6160" indent="0">
              <a:buNone/>
            </a:pPr>
            <a:r>
              <a:rPr lang="en-GB" sz="1100" b="0" i="0" u="none" strike="noStrike" dirty="0">
                <a:effectLst/>
                <a:latin typeface="Calibri" panose="020F0502020204030204" pitchFamily="34" charset="0"/>
              </a:rPr>
              <a:t>  </a:t>
            </a:r>
          </a:p>
        </p:txBody>
      </p:sp>
    </p:spTree>
    <p:extLst>
      <p:ext uri="{BB962C8B-B14F-4D97-AF65-F5344CB8AC3E}">
        <p14:creationId xmlns:p14="http://schemas.microsoft.com/office/powerpoint/2010/main" val="7419072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02C8E1-E822-C963-C388-D4873A672A46}"/>
              </a:ext>
            </a:extLst>
          </p:cNvPr>
          <p:cNvSpPr>
            <a:spLocks noGrp="1"/>
          </p:cNvSpPr>
          <p:nvPr>
            <p:ph idx="1"/>
          </p:nvPr>
        </p:nvSpPr>
        <p:spPr>
          <a:xfrm>
            <a:off x="566928" y="438912"/>
            <a:ext cx="11064240" cy="6071616"/>
          </a:xfrm>
        </p:spPr>
        <p:txBody>
          <a:bodyPr>
            <a:normAutofit lnSpcReduction="10000"/>
          </a:bodyPr>
          <a:lstStyle/>
          <a:p>
            <a:r>
              <a:rPr lang="en-GB" sz="1800" b="0" i="0" u="none" strike="noStrike" dirty="0">
                <a:effectLst/>
                <a:latin typeface="+mj-lt"/>
              </a:rPr>
              <a:t>Pierce, M. and Timonen, V., (2010). A discussion paper on theories of ageing and approaches to welfare in Ireland, north and south.</a:t>
            </a:r>
          </a:p>
          <a:p>
            <a:r>
              <a:rPr lang="en-GB" sz="1800" b="0" i="0" u="none" strike="noStrike" dirty="0">
                <a:solidFill>
                  <a:srgbClr val="2C3E50"/>
                </a:solidFill>
                <a:effectLst/>
                <a:latin typeface="+mj-lt"/>
              </a:rPr>
              <a:t>Policy Position Paper Human Rights United Kingdom. (2018). Available at: </a:t>
            </a:r>
            <a:r>
              <a:rPr lang="en-GB" sz="1800" b="0" i="0" u="none" strike="noStrike" dirty="0">
                <a:solidFill>
                  <a:srgbClr val="2C3E50"/>
                </a:solidFill>
                <a:effectLst/>
                <a:latin typeface="+mj-lt"/>
                <a:hlinkClick r:id="rId2"/>
              </a:rPr>
              <a:t>https://www.ageuk.org.uk/globalassets/age-uk/documents/policy-positions/cross-cutting-issues/human-rights-policy-position-uk---aug-2018.pdf</a:t>
            </a:r>
            <a:r>
              <a:rPr lang="en-GB" sz="1800" b="0" i="0" u="none" strike="noStrike" dirty="0">
                <a:solidFill>
                  <a:srgbClr val="2C3E50"/>
                </a:solidFill>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24 February 2023)</a:t>
            </a:r>
          </a:p>
          <a:p>
            <a:endParaRPr lang="en-GB" sz="1800" b="0" i="0" u="none" strike="noStrike" dirty="0">
              <a:effectLst/>
              <a:latin typeface="+mj-lt"/>
            </a:endParaRPr>
          </a:p>
          <a:p>
            <a:r>
              <a:rPr lang="en-GB" sz="1800" b="0" i="0" u="none" strike="noStrike" dirty="0">
                <a:effectLst/>
                <a:latin typeface="+mj-lt"/>
              </a:rPr>
              <a:t>Rodriquez, E. (2001). The Arguments for Euthanasia and Physician-Assisted Suicide: Ethical Reflection. </a:t>
            </a:r>
            <a:r>
              <a:rPr lang="en-GB" sz="1800" b="0" i="1" u="none" strike="noStrike" dirty="0">
                <a:effectLst/>
                <a:latin typeface="+mj-lt"/>
              </a:rPr>
              <a:t>The Linacre Quarterly</a:t>
            </a:r>
            <a:r>
              <a:rPr lang="en-GB" sz="1800" b="0" i="0" u="none" strike="noStrike" dirty="0">
                <a:effectLst/>
                <a:latin typeface="+mj-lt"/>
              </a:rPr>
              <a:t>, 68(3), pp.251–261. doi:10.1080/20508549.2001.11877616.</a:t>
            </a:r>
          </a:p>
          <a:p>
            <a:r>
              <a:rPr lang="en-GB" sz="1800" b="0" i="0" u="none" strike="noStrike" dirty="0">
                <a:solidFill>
                  <a:srgbClr val="2C3E50"/>
                </a:solidFill>
                <a:effectLst/>
                <a:latin typeface="+mj-lt"/>
              </a:rPr>
              <a:t>Science Direct (2016). </a:t>
            </a:r>
            <a:r>
              <a:rPr lang="en-GB" sz="1800" b="0" i="1" u="none" strike="noStrike" dirty="0">
                <a:solidFill>
                  <a:srgbClr val="2C3E50"/>
                </a:solidFill>
                <a:effectLst/>
                <a:latin typeface="+mj-lt"/>
              </a:rPr>
              <a:t>Disengagement Theory - an overview | ScienceDirect Topics</a:t>
            </a:r>
            <a:r>
              <a:rPr lang="en-GB" sz="1800" b="0" i="0" u="none" strike="noStrike" dirty="0">
                <a:solidFill>
                  <a:srgbClr val="2C3E50"/>
                </a:solidFill>
                <a:effectLst/>
                <a:latin typeface="+mj-lt"/>
              </a:rPr>
              <a:t>. Available at: </a:t>
            </a:r>
            <a:r>
              <a:rPr lang="en-GB" sz="1800" b="0" i="0" u="none" strike="noStrike" dirty="0">
                <a:solidFill>
                  <a:srgbClr val="2C3E50"/>
                </a:solidFill>
                <a:effectLst/>
                <a:latin typeface="+mj-lt"/>
                <a:hlinkClick r:id="rId3"/>
              </a:rPr>
              <a:t>https://www.sciencedirect.com/topics/psychology/disengagement-theory</a:t>
            </a:r>
            <a:r>
              <a:rPr lang="en-GB" sz="1800" b="0" i="0" u="none" strike="noStrike" dirty="0">
                <a:solidFill>
                  <a:srgbClr val="2C3E50"/>
                </a:solidFill>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24 February 2023)</a:t>
            </a:r>
          </a:p>
          <a:p>
            <a:endParaRPr lang="en-GB" sz="1800" b="0" i="0" u="none" strike="noStrike" dirty="0">
              <a:effectLst/>
              <a:latin typeface="+mj-lt"/>
            </a:endParaRPr>
          </a:p>
          <a:p>
            <a:r>
              <a:rPr lang="en-GB" sz="1800" b="0" i="0" u="none" strike="noStrike" dirty="0">
                <a:effectLst/>
                <a:latin typeface="+mj-lt"/>
              </a:rPr>
              <a:t>Scope (2014). </a:t>
            </a:r>
            <a:r>
              <a:rPr lang="en-GB" sz="1800" b="0" i="1" u="none" strike="noStrike" dirty="0">
                <a:effectLst/>
                <a:latin typeface="+mj-lt"/>
              </a:rPr>
              <a:t>Social model of disability | Disability charity Scope UK</a:t>
            </a:r>
            <a:r>
              <a:rPr lang="en-GB" sz="1800" b="0" i="0" u="none" strike="noStrike" dirty="0">
                <a:effectLst/>
                <a:latin typeface="+mj-lt"/>
              </a:rPr>
              <a:t>.  Available at: https://</a:t>
            </a:r>
            <a:r>
              <a:rPr lang="en-GB" sz="1800" b="0" i="0" u="none" strike="noStrike" dirty="0" err="1">
                <a:effectLst/>
                <a:latin typeface="+mj-lt"/>
              </a:rPr>
              <a:t>www.scope.org.uk</a:t>
            </a:r>
            <a:r>
              <a:rPr lang="en-GB" sz="1800" b="0" i="0" u="none" strike="noStrike" dirty="0">
                <a:effectLst/>
                <a:latin typeface="+mj-lt"/>
              </a:rPr>
              <a:t>/about-us/social-model-of-disability/. (Accessed: 1February 2023).</a:t>
            </a:r>
          </a:p>
          <a:p>
            <a:r>
              <a:rPr lang="en-GB" sz="1800" b="0" i="0" u="none" strike="noStrike" dirty="0" err="1">
                <a:effectLst/>
                <a:latin typeface="+mj-lt"/>
              </a:rPr>
              <a:t>Swannack</a:t>
            </a:r>
            <a:r>
              <a:rPr lang="en-GB" sz="1800" b="0" i="0" u="none" strike="noStrike" dirty="0">
                <a:effectLst/>
                <a:latin typeface="+mj-lt"/>
              </a:rPr>
              <a:t>, M. and Appleby, B. (2019). </a:t>
            </a:r>
            <a:r>
              <a:rPr lang="en-GB" sz="1800" b="0" i="1" u="none" strike="noStrike" dirty="0">
                <a:effectLst/>
                <a:latin typeface="+mj-lt"/>
              </a:rPr>
              <a:t>Models of Health</a:t>
            </a:r>
            <a:r>
              <a:rPr lang="en-GB" sz="1800" b="0" i="0" u="none" strike="noStrike" dirty="0">
                <a:effectLst/>
                <a:latin typeface="+mj-lt"/>
              </a:rPr>
              <a:t>. </a:t>
            </a:r>
            <a:r>
              <a:rPr lang="en-GB" sz="1800" b="0" i="0" u="none" strike="noStrike" dirty="0" err="1">
                <a:effectLst/>
                <a:latin typeface="+mj-lt"/>
              </a:rPr>
              <a:t>Simplemed.co.uk</a:t>
            </a:r>
            <a:r>
              <a:rPr lang="en-GB" sz="1800" b="0" i="0" u="none" strike="noStrike" dirty="0">
                <a:effectLst/>
                <a:latin typeface="+mj-lt"/>
              </a:rPr>
              <a:t>. Available at: </a:t>
            </a:r>
            <a:r>
              <a:rPr lang="en-GB" sz="1800" b="0" i="0" u="none" strike="noStrike" dirty="0">
                <a:effectLst/>
                <a:latin typeface="+mj-lt"/>
                <a:hlinkClick r:id="rId4"/>
              </a:rPr>
              <a:t>https://simplemed.co.uk/subjects/population-and-social-science/models-of-health</a:t>
            </a:r>
            <a:r>
              <a:rPr lang="en-GB" sz="1800"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24 February 2023)</a:t>
            </a:r>
          </a:p>
          <a:p>
            <a:pPr marL="0" indent="0">
              <a:buNone/>
            </a:pPr>
            <a:endParaRPr lang="en-GB" sz="1800" b="0" i="0" u="none" strike="noStrike" dirty="0">
              <a:effectLst/>
              <a:latin typeface="+mj-lt"/>
            </a:endParaRPr>
          </a:p>
          <a:p>
            <a:r>
              <a:rPr lang="en-GB" b="0" i="0" u="none" strike="noStrike" dirty="0">
                <a:effectLst/>
                <a:latin typeface="+mj-lt"/>
              </a:rPr>
              <a:t>The Independent. (2015). </a:t>
            </a:r>
            <a:r>
              <a:rPr lang="en-GB" b="0" i="1" u="none" strike="noStrike" dirty="0">
                <a:effectLst/>
                <a:latin typeface="+mj-lt"/>
              </a:rPr>
              <a:t>Making Britain a better place to die</a:t>
            </a:r>
            <a:r>
              <a:rPr lang="en-GB" b="0" i="0" u="none" strike="noStrike" dirty="0">
                <a:effectLst/>
                <a:latin typeface="+mj-lt"/>
              </a:rPr>
              <a:t>. Available at: https://</a:t>
            </a:r>
            <a:r>
              <a:rPr lang="en-GB" b="0" i="0" u="none" strike="noStrike" dirty="0" err="1">
                <a:effectLst/>
                <a:latin typeface="+mj-lt"/>
              </a:rPr>
              <a:t>www.independent.co.uk</a:t>
            </a:r>
            <a:r>
              <a:rPr lang="en-GB" b="0" i="0" u="none" strike="noStrike" dirty="0">
                <a:effectLst/>
                <a:latin typeface="+mj-lt"/>
              </a:rPr>
              <a:t>/life-style/health-and-families/features/making-britain-a-better-place-to-die-patients-in-their-final-days-present-a-unique-challenge-to-carers-and-hospices-a6723246.html </a:t>
            </a:r>
            <a:r>
              <a:rPr lang="en-GB" dirty="0">
                <a:latin typeface="+mj-lt"/>
              </a:rPr>
              <a:t>(</a:t>
            </a:r>
            <a:r>
              <a:rPr lang="en-GB" b="0" i="0" u="none" strike="noStrike" dirty="0">
                <a:effectLst/>
                <a:latin typeface="+mj-lt"/>
              </a:rPr>
              <a:t>Accessed: 15 February 2023).</a:t>
            </a:r>
            <a:endParaRPr lang="en-GB" sz="2000" b="0" i="0" u="none" strike="noStrike" dirty="0">
              <a:effectLst/>
              <a:latin typeface="+mj-lt"/>
            </a:endParaRPr>
          </a:p>
          <a:p>
            <a:pPr marL="0" indent="0">
              <a:buNone/>
            </a:pPr>
            <a:endParaRPr lang="en-GB" sz="1800" b="0" i="0" u="none" strike="noStrike" dirty="0">
              <a:effectLst/>
              <a:latin typeface="Calibri" panose="020F0502020204030204" pitchFamily="34" charset="0"/>
            </a:endParaRPr>
          </a:p>
          <a:p>
            <a:endParaRPr lang="en-GB" sz="1800" b="0" i="0" u="none" strike="noStrike" dirty="0">
              <a:effectLst/>
              <a:latin typeface="Calibri" panose="020F0502020204030204" pitchFamily="34" charset="0"/>
            </a:endParaRPr>
          </a:p>
          <a:p>
            <a:endParaRPr lang="en-US" dirty="0"/>
          </a:p>
        </p:txBody>
      </p:sp>
    </p:spTree>
    <p:extLst>
      <p:ext uri="{BB962C8B-B14F-4D97-AF65-F5344CB8AC3E}">
        <p14:creationId xmlns:p14="http://schemas.microsoft.com/office/powerpoint/2010/main" val="2348492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8B9EE-C4BF-5FCD-0F95-2946A68CBE0F}"/>
              </a:ext>
            </a:extLst>
          </p:cNvPr>
          <p:cNvSpPr>
            <a:spLocks noGrp="1"/>
          </p:cNvSpPr>
          <p:nvPr>
            <p:ph idx="1"/>
          </p:nvPr>
        </p:nvSpPr>
        <p:spPr>
          <a:xfrm>
            <a:off x="1075764" y="551329"/>
            <a:ext cx="10044953" cy="5498615"/>
          </a:xfrm>
        </p:spPr>
        <p:txBody>
          <a:bodyPr>
            <a:normAutofit lnSpcReduction="10000"/>
          </a:bodyPr>
          <a:lstStyle/>
          <a:p>
            <a:r>
              <a:rPr lang="en-GB" b="0" i="0" u="none" strike="noStrike" dirty="0">
                <a:effectLst/>
                <a:latin typeface="+mj-lt"/>
              </a:rPr>
              <a:t>The Way Forward National Framework: a roadmap for an integrated palliative approach to care, Quality End of Life Care Coalition and CHPCA, Published March, (2015). </a:t>
            </a:r>
            <a:r>
              <a:rPr lang="en-GB" b="0" i="0" u="none" strike="noStrike" dirty="0">
                <a:effectLst/>
                <a:latin typeface="+mj-lt"/>
                <a:hlinkClick r:id="rId2">
                  <a:extLst>
                    <a:ext uri="{A12FA001-AC4F-418D-AE19-62706E023703}">
                      <ahyp:hlinkClr xmlns:ahyp="http://schemas.microsoft.com/office/drawing/2018/hyperlinkcolor" val="tx"/>
                    </a:ext>
                  </a:extLst>
                </a:hlinkClick>
              </a:rPr>
              <a:t>http://www.hpcintegration.ca/media/60044/TWF-framework-doc-Eng-2015-final-April1.pdf</a:t>
            </a:r>
            <a:r>
              <a:rPr lang="en-GB"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24 February 2023)</a:t>
            </a:r>
          </a:p>
          <a:p>
            <a:pPr algn="l"/>
            <a:endParaRPr lang="en-GB" b="0" i="0" u="none" strike="noStrike" dirty="0">
              <a:effectLst/>
              <a:latin typeface="+mj-lt"/>
            </a:endParaRPr>
          </a:p>
          <a:p>
            <a:r>
              <a:rPr lang="en-GB" b="0" i="0" u="none" strike="noStrike" dirty="0">
                <a:effectLst/>
                <a:latin typeface="+mj-lt"/>
              </a:rPr>
              <a:t>World Health Organisation (2021). </a:t>
            </a:r>
            <a:r>
              <a:rPr lang="en-GB" b="0" i="1" u="none" strike="noStrike" dirty="0">
                <a:effectLst/>
                <a:latin typeface="+mj-lt"/>
              </a:rPr>
              <a:t>Palliative care</a:t>
            </a:r>
            <a:r>
              <a:rPr lang="en-GB" b="0" i="0" u="none" strike="noStrike" dirty="0">
                <a:effectLst/>
                <a:latin typeface="+mj-lt"/>
              </a:rPr>
              <a:t>. World Health Organisation. Available at: </a:t>
            </a:r>
            <a:r>
              <a:rPr lang="en-GB" b="0" i="0" u="none" strike="noStrike" dirty="0">
                <a:effectLst/>
                <a:latin typeface="+mj-lt"/>
                <a:hlinkClick r:id="rId3">
                  <a:extLst>
                    <a:ext uri="{A12FA001-AC4F-418D-AE19-62706E023703}">
                      <ahyp:hlinkClr xmlns:ahyp="http://schemas.microsoft.com/office/drawing/2018/hyperlinkcolor" val="tx"/>
                    </a:ext>
                  </a:extLst>
                </a:hlinkClick>
              </a:rPr>
              <a:t>https://www.who.int/health-topics/palliative-care</a:t>
            </a:r>
            <a:r>
              <a:rPr lang="en-GB"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24 February 2023)</a:t>
            </a:r>
          </a:p>
          <a:p>
            <a:endParaRPr lang="en-GB" b="0" i="0" u="none" strike="noStrike" dirty="0">
              <a:effectLst/>
              <a:latin typeface="+mj-lt"/>
            </a:endParaRPr>
          </a:p>
          <a:p>
            <a:r>
              <a:rPr lang="en-GB" b="0" i="0" u="none" strike="noStrike" dirty="0">
                <a:effectLst/>
                <a:latin typeface="+mj-lt"/>
              </a:rPr>
              <a:t>World Health Organization (2020). </a:t>
            </a:r>
            <a:r>
              <a:rPr lang="en-GB" b="0" i="1" u="none" strike="noStrike" dirty="0">
                <a:effectLst/>
                <a:latin typeface="+mj-lt"/>
              </a:rPr>
              <a:t>Palliative care</a:t>
            </a:r>
            <a:r>
              <a:rPr lang="en-GB" b="0" i="0" u="none" strike="noStrike" dirty="0">
                <a:effectLst/>
                <a:latin typeface="+mj-lt"/>
              </a:rPr>
              <a:t>. World Health Organization. Available at: </a:t>
            </a:r>
            <a:r>
              <a:rPr lang="en-GB" b="0" i="0" u="none" strike="noStrike" dirty="0">
                <a:effectLst/>
                <a:latin typeface="+mj-lt"/>
                <a:hlinkClick r:id="rId4">
                  <a:extLst>
                    <a:ext uri="{A12FA001-AC4F-418D-AE19-62706E023703}">
                      <ahyp:hlinkClr xmlns:ahyp="http://schemas.microsoft.com/office/drawing/2018/hyperlinkcolor" val="tx"/>
                    </a:ext>
                  </a:extLst>
                </a:hlinkClick>
              </a:rPr>
              <a:t>https://www.who.int/news-room/fact-sheets/detail/palliative-care</a:t>
            </a:r>
            <a:r>
              <a:rPr lang="en-GB"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a:t>
            </a:r>
            <a:r>
              <a:rPr lang="en-GB" dirty="0">
                <a:solidFill>
                  <a:srgbClr val="404040"/>
                </a:solidFill>
                <a:latin typeface="+mj-lt"/>
              </a:rPr>
              <a:t>14</a:t>
            </a:r>
            <a:r>
              <a:rPr lang="en-GB" sz="1800" b="0" i="0" u="none" strike="noStrike" dirty="0">
                <a:solidFill>
                  <a:srgbClr val="404040"/>
                </a:solidFill>
                <a:effectLst/>
                <a:latin typeface="+mj-lt"/>
              </a:rPr>
              <a:t> February 2023)</a:t>
            </a:r>
          </a:p>
          <a:p>
            <a:endParaRPr lang="en-GB" b="0" i="0" u="none" strike="noStrike" dirty="0">
              <a:effectLst/>
              <a:latin typeface="+mj-lt"/>
            </a:endParaRPr>
          </a:p>
          <a:p>
            <a:r>
              <a:rPr lang="en-GB" b="0" i="0" u="none" strike="noStrike" dirty="0" err="1">
                <a:effectLst/>
                <a:latin typeface="+mj-lt"/>
              </a:rPr>
              <a:t>www.england.nhs.uk</a:t>
            </a:r>
            <a:r>
              <a:rPr lang="en-GB" b="0" i="0" u="none" strike="noStrike" dirty="0">
                <a:effectLst/>
                <a:latin typeface="+mj-lt"/>
              </a:rPr>
              <a:t>. (no d</a:t>
            </a:r>
            <a:r>
              <a:rPr lang="en-GB" dirty="0">
                <a:latin typeface="+mj-lt"/>
              </a:rPr>
              <a:t>ate</a:t>
            </a:r>
            <a:r>
              <a:rPr lang="en-GB" b="0" i="0" u="none" strike="noStrike" dirty="0">
                <a:effectLst/>
                <a:latin typeface="+mj-lt"/>
              </a:rPr>
              <a:t>). </a:t>
            </a:r>
            <a:r>
              <a:rPr lang="en-GB" b="0" i="1" u="none" strike="noStrike" dirty="0">
                <a:effectLst/>
                <a:latin typeface="+mj-lt"/>
              </a:rPr>
              <a:t>NHS England» Addressing inequalities in end-of-life care</a:t>
            </a:r>
            <a:r>
              <a:rPr lang="en-GB" b="0" i="0" u="none" strike="noStrike" dirty="0">
                <a:effectLst/>
                <a:latin typeface="+mj-lt"/>
              </a:rPr>
              <a:t>.  Available at: </a:t>
            </a:r>
            <a:r>
              <a:rPr lang="en-GB" b="0" i="0" u="none" strike="noStrike" dirty="0">
                <a:effectLst/>
                <a:latin typeface="+mj-lt"/>
                <a:hlinkClick r:id="rId5">
                  <a:extLst>
                    <a:ext uri="{A12FA001-AC4F-418D-AE19-62706E023703}">
                      <ahyp:hlinkClr xmlns:ahyp="http://schemas.microsoft.com/office/drawing/2018/hyperlinkcolor" val="tx"/>
                    </a:ext>
                  </a:extLst>
                </a:hlinkClick>
              </a:rPr>
              <a:t>https://www.england.nhs.uk/eolc/addressing-inequalities-in-end-of-life-care/</a:t>
            </a:r>
            <a:r>
              <a:rPr lang="en-GB"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 14 February 2023)</a:t>
            </a:r>
          </a:p>
          <a:p>
            <a:endParaRPr lang="en-GB" b="0" i="0" u="none" strike="noStrike" dirty="0">
              <a:effectLst/>
              <a:latin typeface="+mj-lt"/>
            </a:endParaRPr>
          </a:p>
          <a:p>
            <a:r>
              <a:rPr lang="en-GB" b="0" i="0" u="none" strike="noStrike" dirty="0" err="1">
                <a:effectLst/>
                <a:latin typeface="+mj-lt"/>
              </a:rPr>
              <a:t>www.volunteerguardian.com</a:t>
            </a:r>
            <a:r>
              <a:rPr lang="en-GB" b="0" i="0" u="none" strike="noStrike" dirty="0">
                <a:effectLst/>
                <a:latin typeface="+mj-lt"/>
              </a:rPr>
              <a:t>. (2019). </a:t>
            </a:r>
            <a:r>
              <a:rPr lang="en-GB" b="0" i="1" u="none" strike="noStrike" dirty="0">
                <a:effectLst/>
                <a:latin typeface="+mj-lt"/>
              </a:rPr>
              <a:t>An Overview of DNR Orders | Volunteer Guardian Program</a:t>
            </a:r>
            <a:r>
              <a:rPr lang="en-GB" b="0" i="0" u="none" strike="noStrike" dirty="0">
                <a:effectLst/>
                <a:latin typeface="+mj-lt"/>
              </a:rPr>
              <a:t>.  Available at: </a:t>
            </a:r>
            <a:r>
              <a:rPr lang="en-GB" b="0" i="0" u="none" strike="noStrike" dirty="0">
                <a:effectLst/>
                <a:latin typeface="+mj-lt"/>
                <a:hlinkClick r:id="rId6"/>
              </a:rPr>
              <a:t>https://www.volunteerguardian.com/blog/overview-dnr-orders</a:t>
            </a:r>
            <a:r>
              <a:rPr lang="en-GB" b="0" i="0" u="none" strike="noStrike" dirty="0">
                <a:effectLst/>
                <a:latin typeface="+mj-lt"/>
              </a:rPr>
              <a:t>. </a:t>
            </a:r>
            <a:r>
              <a:rPr lang="en-GB" sz="1800" dirty="0">
                <a:solidFill>
                  <a:srgbClr val="404040"/>
                </a:solidFill>
                <a:latin typeface="+mj-lt"/>
              </a:rPr>
              <a:t>(</a:t>
            </a:r>
            <a:r>
              <a:rPr lang="en-GB" sz="1800" b="0" i="0" u="none" strike="noStrike" dirty="0">
                <a:solidFill>
                  <a:srgbClr val="404040"/>
                </a:solidFill>
                <a:effectLst/>
                <a:latin typeface="+mj-lt"/>
              </a:rPr>
              <a:t>Accessed</a:t>
            </a:r>
            <a:r>
              <a:rPr lang="en-GB" sz="1800" b="0" i="0" u="none" strike="noStrike">
                <a:solidFill>
                  <a:srgbClr val="404040"/>
                </a:solidFill>
                <a:effectLst/>
                <a:latin typeface="+mj-lt"/>
              </a:rPr>
              <a:t>: 14 </a:t>
            </a:r>
            <a:r>
              <a:rPr lang="en-GB" sz="1800" b="0" i="0" u="none" strike="noStrike" dirty="0">
                <a:solidFill>
                  <a:srgbClr val="404040"/>
                </a:solidFill>
                <a:effectLst/>
                <a:latin typeface="+mj-lt"/>
              </a:rPr>
              <a:t>February 2023)</a:t>
            </a:r>
          </a:p>
          <a:p>
            <a:endParaRPr lang="en-GB" b="0" i="0" u="none" strike="noStrike" dirty="0">
              <a:effectLst/>
              <a:latin typeface="+mj-lt"/>
            </a:endParaRPr>
          </a:p>
          <a:p>
            <a:pPr marL="6160" indent="0">
              <a:buNone/>
            </a:pPr>
            <a:endParaRPr lang="en-US" dirty="0"/>
          </a:p>
        </p:txBody>
      </p:sp>
    </p:spTree>
    <p:extLst>
      <p:ext uri="{BB962C8B-B14F-4D97-AF65-F5344CB8AC3E}">
        <p14:creationId xmlns:p14="http://schemas.microsoft.com/office/powerpoint/2010/main" val="340633522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{7E80136E-35FA-F843-863F-5E2D28C2C467}tf10001120</Template>
  <TotalTime>55212</TotalTime>
  <Words>5018</Words>
  <Application>Microsoft Macintosh PowerPoint</Application>
  <PresentationFormat>Widescreen</PresentationFormat>
  <Paragraphs>316</Paragraphs>
  <Slides>31</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Gill Sans MT</vt:lpstr>
      <vt:lpstr>Wingdings</vt:lpstr>
      <vt:lpstr>Parcel</vt:lpstr>
      <vt:lpstr>End of Life Care</vt:lpstr>
      <vt:lpstr>Introduction</vt:lpstr>
      <vt:lpstr>What defines end of life care and palliative care?</vt:lpstr>
      <vt:lpstr>What defines end of life care and palliative care?</vt:lpstr>
      <vt:lpstr>PowerPoint Presentation</vt:lpstr>
      <vt:lpstr>PowerPoint Presentation</vt:lpstr>
      <vt:lpstr>PowerPoint Presentation</vt:lpstr>
      <vt:lpstr>Provision available at home                              </vt:lpstr>
      <vt:lpstr>The gap between need and availability – end of life care</vt:lpstr>
      <vt:lpstr>The gap between need and availability – end of life care</vt:lpstr>
      <vt:lpstr>Theories of Ageing </vt:lpstr>
      <vt:lpstr>Activity Theory </vt:lpstr>
      <vt:lpstr>Maslow’s Hierarchy – applying to elderly care </vt:lpstr>
      <vt:lpstr>Policy and interventions </vt:lpstr>
      <vt:lpstr>Medical model and social model applied to  end of life care</vt:lpstr>
      <vt:lpstr>Medical model and social model applied to  end of life care</vt:lpstr>
      <vt:lpstr>Planning for end of life</vt:lpstr>
      <vt:lpstr>Planning for end of life</vt:lpstr>
      <vt:lpstr>WHAT IS EUTHANASIA?</vt:lpstr>
      <vt:lpstr>Types of euthanasia </vt:lpstr>
      <vt:lpstr>Arguments for euthanasia</vt:lpstr>
      <vt:lpstr>Arguments against euthanasia </vt:lpstr>
      <vt:lpstr>What the law says about euthanasia</vt:lpstr>
      <vt:lpstr>Conclusion</vt:lpstr>
      <vt:lpstr>recommendations</vt:lpstr>
      <vt:lpstr>references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 of Life Care</dc:title>
  <dc:creator>Saiqa Bibi (2020850)</dc:creator>
  <cp:lastModifiedBy>Saiqa Bibi (2020850)</cp:lastModifiedBy>
  <cp:revision>17</cp:revision>
  <dcterms:created xsi:type="dcterms:W3CDTF">2023-01-19T15:01:06Z</dcterms:created>
  <dcterms:modified xsi:type="dcterms:W3CDTF">2023-03-02T19:15:09Z</dcterms:modified>
</cp:coreProperties>
</file>