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90" r:id="rId2"/>
  </p:sldMasterIdLst>
  <p:notesMasterIdLst>
    <p:notesMasterId r:id="rId15"/>
  </p:notesMasterIdLst>
  <p:handoutMasterIdLst>
    <p:handoutMasterId r:id="rId16"/>
  </p:handoutMasterIdLst>
  <p:sldIdLst>
    <p:sldId id="269" r:id="rId3"/>
    <p:sldId id="270" r:id="rId4"/>
    <p:sldId id="258" r:id="rId5"/>
    <p:sldId id="259" r:id="rId6"/>
    <p:sldId id="260" r:id="rId7"/>
    <p:sldId id="262" r:id="rId8"/>
    <p:sldId id="264" r:id="rId9"/>
    <p:sldId id="265" r:id="rId10"/>
    <p:sldId id="266" r:id="rId11"/>
    <p:sldId id="267" r:id="rId12"/>
    <p:sldId id="268"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pos="597">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625" autoAdjust="0"/>
  </p:normalViewPr>
  <p:slideViewPr>
    <p:cSldViewPr snapToGrid="0" showGuides="1">
      <p:cViewPr varScale="1">
        <p:scale>
          <a:sx n="77" d="100"/>
          <a:sy n="77" d="100"/>
        </p:scale>
        <p:origin x="96" y="206"/>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76"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1048777"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3/10/2024</a:t>
            </a:fld>
            <a:endParaRPr lang="en-US" dirty="0"/>
          </a:p>
        </p:txBody>
      </p:sp>
      <p:sp>
        <p:nvSpPr>
          <p:cNvPr id="1048778"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048779"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2293290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70"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1048771"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3/10/2024</a:t>
            </a:fld>
            <a:endParaRPr lang="en-US" noProof="0" dirty="0"/>
          </a:p>
        </p:txBody>
      </p:sp>
      <p:sp>
        <p:nvSpPr>
          <p:cNvPr id="1048772"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1048773"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48774"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1048775"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2979346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Recently, Wilko, a famous UK business, continuously encountered tough issues These challenges were related to the retail industry in a wide manner so they had a strong impact on not only Wilko but also the UK retail industry as well. Declining income and accumulating debts resulted in the continuation of difficulties that worsened within their businesses and activities. The intensified rivalry from both the physical and online brick-and-mortar retailers that provide better shopping experiences and wider variations, remain to force Wilko to compete for better margins. Furthermore, a revolutionary consumer trend of online shopping combined with a greenish concept has threatened the old-fashioned brick-and-mortar layout and goods variety-loving market (</a:t>
            </a:r>
            <a:r>
              <a:rPr lang="en-US" sz="1800" b="0" i="0" u="none" strike="noStrike" dirty="0" err="1">
                <a:solidFill>
                  <a:srgbClr val="000000"/>
                </a:solidFill>
                <a:effectLst/>
                <a:latin typeface="Arial" panose="020B0604020202020204" pitchFamily="34" charset="0"/>
              </a:rPr>
              <a:t>Feber</a:t>
            </a:r>
            <a:r>
              <a:rPr lang="en-US" sz="1800" b="0" i="0" u="none" strike="noStrike" dirty="0">
                <a:solidFill>
                  <a:srgbClr val="000000"/>
                </a:solidFill>
                <a:effectLst/>
                <a:latin typeface="Arial" panose="020B0604020202020204" pitchFamily="34" charset="0"/>
              </a:rPr>
              <a:t> and Goel, 2023). The following proposal is aimed to illuminate the subjects that contribute to the difficulties and return Wilko's future to normal.</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2</a:t>
            </a:fld>
            <a:endParaRPr lang="en-US" noProof="0" dirty="0"/>
          </a:p>
        </p:txBody>
      </p:sp>
    </p:spTree>
    <p:extLst>
      <p:ext uri="{BB962C8B-B14F-4D97-AF65-F5344CB8AC3E}">
        <p14:creationId xmlns:p14="http://schemas.microsoft.com/office/powerpoint/2010/main" val="3838388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Wilko's strengths are reflected in its famous brand, the faithful customers it has built, and the full range of high-quality products offered at pocket-friendly prices. The biggest downside would be the high operating costs related to running multiple physical stores, and the absence of online platforms for easy-to-access shopping. The possibilities exist for enhancing their e-commerce channel, providing products that appeal to the latest consumer tastes and becoming one with sustainability initiatives. Substantial challenges are presented by marketplace competition, possible economic crunches due to a lack of consumer demand, and a diverse retail scene. Strategic planning can be utilized to solve all these issues, hence creating awareness of Wilko’s advantages and ways of dealing with adversities (Bag et al., 2020).</a:t>
            </a: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3</a:t>
            </a:fld>
            <a:endParaRPr lang="en-US" noProof="0" dirty="0"/>
          </a:p>
        </p:txBody>
      </p:sp>
    </p:spTree>
    <p:extLst>
      <p:ext uri="{BB962C8B-B14F-4D97-AF65-F5344CB8AC3E}">
        <p14:creationId xmlns:p14="http://schemas.microsoft.com/office/powerpoint/2010/main" val="3540444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The outcome of the PESTLE analysis shows the forces exterior the business which affects Wilko Landscape. Therefore, the regulatory side of the UK's Packaging and Waste Regulations, which may become stricter shortly, and the consequences of Brexit and the establishment of new trade policies, including a 10% increase in import costs, obviously are global matters (Environment Agency, 2014; Du, </a:t>
            </a:r>
            <a:r>
              <a:rPr lang="en-US" sz="1800" b="0" i="0" u="none" strike="noStrike" dirty="0" err="1">
                <a:solidFill>
                  <a:srgbClr val="000000"/>
                </a:solidFill>
                <a:effectLst/>
                <a:latin typeface="Arial" panose="020B0604020202020204" pitchFamily="34" charset="0"/>
              </a:rPr>
              <a:t>Satoglu</a:t>
            </a:r>
            <a:r>
              <a:rPr lang="en-US" sz="1800" b="0" i="0" u="none" strike="noStrike" dirty="0">
                <a:solidFill>
                  <a:srgbClr val="000000"/>
                </a:solidFill>
                <a:effectLst/>
                <a:latin typeface="Arial" panose="020B0604020202020204" pitchFamily="34" charset="0"/>
              </a:rPr>
              <a:t> and </a:t>
            </a:r>
            <a:r>
              <a:rPr lang="en-US" sz="1800" b="0" i="0" u="none" strike="noStrike" dirty="0" err="1">
                <a:solidFill>
                  <a:srgbClr val="000000"/>
                </a:solidFill>
                <a:effectLst/>
                <a:latin typeface="Arial" panose="020B0604020202020204" pitchFamily="34" charset="0"/>
              </a:rPr>
              <a:t>Shepotylo</a:t>
            </a:r>
            <a:r>
              <a:rPr lang="en-US" sz="1800" b="0" i="0" u="none" strike="noStrike" dirty="0">
                <a:solidFill>
                  <a:srgbClr val="000000"/>
                </a:solidFill>
                <a:effectLst/>
                <a:latin typeface="Arial" panose="020B0604020202020204" pitchFamily="34" charset="0"/>
              </a:rPr>
              <a:t>, 2023). The economic downturns and a pay rise ( £11.44  minimum wage rate increase) in April 2024 are the main challenges we face (Islam, 2023). Socio-culturally, Wilko experienced an online shopping shift and it became an urgent need for sustainability, so these influenced the company's market positions (ONS, 2019). In the digital era, the advent of e-commerce and digitalization means that Wilko has to boost its digital efforts with investments in digital infrastructure (</a:t>
            </a:r>
            <a:r>
              <a:rPr lang="en-US" sz="1800" b="0" i="0" u="none" strike="noStrike" dirty="0" err="1">
                <a:solidFill>
                  <a:srgbClr val="000000"/>
                </a:solidFill>
                <a:effectLst/>
                <a:latin typeface="Arial" panose="020B0604020202020204" pitchFamily="34" charset="0"/>
              </a:rPr>
              <a:t>Kawęcki</a:t>
            </a:r>
            <a:r>
              <a:rPr lang="en-US" sz="1800" b="0" i="0" u="none" strike="noStrike" dirty="0">
                <a:solidFill>
                  <a:srgbClr val="000000"/>
                </a:solidFill>
                <a:effectLst/>
                <a:latin typeface="Arial" panose="020B0604020202020204" pitchFamily="34" charset="0"/>
              </a:rPr>
              <a:t>, 2023). Sustainable development is part of that sustainability which should be followed all over the supply chain (Schroeder, </a:t>
            </a:r>
            <a:r>
              <a:rPr lang="en-US" sz="1800" b="0" i="0" u="none" strike="noStrike" dirty="0" err="1">
                <a:solidFill>
                  <a:srgbClr val="000000"/>
                </a:solidFill>
                <a:effectLst/>
                <a:latin typeface="Arial" panose="020B0604020202020204" pitchFamily="34" charset="0"/>
              </a:rPr>
              <a:t>Anggraeni</a:t>
            </a:r>
            <a:r>
              <a:rPr lang="en-US" sz="1800" b="0" i="0" u="none" strike="noStrike" dirty="0">
                <a:solidFill>
                  <a:srgbClr val="000000"/>
                </a:solidFill>
                <a:effectLst/>
                <a:latin typeface="Arial" panose="020B0604020202020204" pitchFamily="34" charset="0"/>
              </a:rPr>
              <a:t> and Weber, 2018). The said forces thus give a new look to the competitive micron of the company, and our suggested strategies attempt to make the company well-positioned to stay successful perpetually in this changed environment.</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4</a:t>
            </a:fld>
            <a:endParaRPr lang="en-US" noProof="0" dirty="0"/>
          </a:p>
        </p:txBody>
      </p:sp>
    </p:spTree>
    <p:extLst>
      <p:ext uri="{BB962C8B-B14F-4D97-AF65-F5344CB8AC3E}">
        <p14:creationId xmlns:p14="http://schemas.microsoft.com/office/powerpoint/2010/main" val="1404092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D0D0D"/>
                </a:solidFill>
                <a:effectLst/>
                <a:latin typeface="Roboto" panose="02000000000000000000" pitchFamily="2" charset="0"/>
              </a:rPr>
              <a:t>The online but limited presence of Wilko, however, is rather a strong disadvantage when it comes to the emergence of more and more online markets. The coming UK retail e-sales growth from 10.6% to 26.5% in 2012 to 22 outlines the danger posed by the agile online adversaries which can be seen as an opportunity for Wilko to change and go digital. By this, we mean that the limited budget should not hinder the building of a properly designed e-commerce website with digital marketing and omnichannel strategy (Centre for Retail Research, 2022). This platform must build more user-centric features and deploy data analytics for your personal online shopping experience. Wilko can stay ahead of other online stores by meeting various client requirements and trying new luxury products to bring new revenue streams to the company to ensure the company's success in the market.</a:t>
            </a: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5</a:t>
            </a:fld>
            <a:endParaRPr lang="en-US" noProof="0" dirty="0"/>
          </a:p>
        </p:txBody>
      </p:sp>
    </p:spTree>
    <p:extLst>
      <p:ext uri="{BB962C8B-B14F-4D97-AF65-F5344CB8AC3E}">
        <p14:creationId xmlns:p14="http://schemas.microsoft.com/office/powerpoint/2010/main" val="59263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Wilko is fighting the increased operational expenses arising from having a physical store in various spots, alongside external economic factors such as high minimum wages (2023), which contribute to the company's decreased profitability. Nevertheless, it opens up a possibility for producing a more efficient result. Our solution suggests that we should have a detailed business process audit, which identifies inefficiencies and cost-cutting opportunities. Lean implementation, leveraging automation and technologically-driven optimization of operations in turn can increase efficiency, cutting down on waste and potentially decreasing </a:t>
            </a:r>
            <a:r>
              <a:rPr lang="en-US" sz="1800" b="0" i="0" u="none" strike="noStrike" dirty="0" err="1">
                <a:solidFill>
                  <a:srgbClr val="000000"/>
                </a:solidFill>
                <a:effectLst/>
                <a:latin typeface="Arial" panose="020B0604020202020204" pitchFamily="34" charset="0"/>
              </a:rPr>
              <a:t>labour</a:t>
            </a:r>
            <a:r>
              <a:rPr lang="en-US" sz="1800" b="0" i="0" u="none" strike="noStrike" dirty="0">
                <a:solidFill>
                  <a:srgbClr val="000000"/>
                </a:solidFill>
                <a:effectLst/>
                <a:latin typeface="Arial" panose="020B0604020202020204" pitchFamily="34" charset="0"/>
              </a:rPr>
              <a:t> costs. A strategic analysis of store footprint will be made by collecting data which may enable networks to be positively managed while also reducing overhead costs. The advantages of cloud adoption are lower costs, easier management, flexibility in business, cost competitiveness and the ability to reallocate resources towards growth initiatives. The introduction of such measures will make it possible for Wilko to get over its operational difficulties, reduce costs and in the long run become a standard in the future, mostly changing retail environment.</a:t>
            </a: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6</a:t>
            </a:fld>
            <a:endParaRPr lang="en-US" noProof="0" dirty="0"/>
          </a:p>
        </p:txBody>
      </p:sp>
    </p:spTree>
    <p:extLst>
      <p:ext uri="{BB962C8B-B14F-4D97-AF65-F5344CB8AC3E}">
        <p14:creationId xmlns:p14="http://schemas.microsoft.com/office/powerpoint/2010/main" val="1352518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Growing unmet ethical and sustainable choice interests of customers presents an attractive market prospect to the company. Also, a 2022's McKinsey &amp; Company report underlines that over 70% of worldwide customers are ready to compensate more for sustainable products (</a:t>
            </a:r>
            <a:r>
              <a:rPr lang="en-US" sz="1800" b="0" i="0" u="none" strike="noStrike" dirty="0" err="1">
                <a:solidFill>
                  <a:srgbClr val="000000"/>
                </a:solidFill>
                <a:effectLst/>
                <a:latin typeface="Arial" panose="020B0604020202020204" pitchFamily="34" charset="0"/>
              </a:rPr>
              <a:t>Feber</a:t>
            </a:r>
            <a:r>
              <a:rPr lang="en-US" sz="1800" b="0" i="0" u="none" strike="noStrike" dirty="0">
                <a:solidFill>
                  <a:srgbClr val="000000"/>
                </a:solidFill>
                <a:effectLst/>
                <a:latin typeface="Arial" panose="020B0604020202020204" pitchFamily="34" charset="0"/>
              </a:rPr>
              <a:t> and Goel, 2023). To seize this chance and address competition adapting to changing social values, we propose the following steps: To seize this chance and address competition adapting to changing social values, we propose the following steps:</a:t>
            </a:r>
            <a:endParaRPr lang="en-US" b="0" dirty="0">
              <a:effectLst/>
            </a:endParaRPr>
          </a:p>
          <a:p>
            <a:r>
              <a:rPr lang="en-US" sz="1800" b="1" i="0" u="none" strike="noStrike" dirty="0">
                <a:solidFill>
                  <a:srgbClr val="000000"/>
                </a:solidFill>
                <a:effectLst/>
                <a:latin typeface="Arial" panose="020B0604020202020204" pitchFamily="34" charset="0"/>
              </a:rPr>
              <a:t>Review Sourcing Practices:</a:t>
            </a:r>
            <a:r>
              <a:rPr lang="en-US" sz="1800" b="0" i="0" u="none" strike="noStrike" dirty="0">
                <a:solidFill>
                  <a:srgbClr val="000000"/>
                </a:solidFill>
                <a:effectLst/>
                <a:latin typeface="Arial" panose="020B0604020202020204" pitchFamily="34" charset="0"/>
              </a:rPr>
              <a:t> Set a baseline for a few suppliers based on their engagement in environmentally friendly and acceptable factory practices.</a:t>
            </a:r>
            <a:r>
              <a:rPr lang="en-US" sz="1800" b="1" i="0" u="none" strike="noStrike" dirty="0">
                <a:solidFill>
                  <a:srgbClr val="000000"/>
                </a:solidFill>
                <a:effectLst/>
                <a:latin typeface="Arial" panose="020B0604020202020204" pitchFamily="34" charset="0"/>
              </a:rPr>
              <a:t> Expand Product Lines:</a:t>
            </a:r>
            <a:r>
              <a:rPr lang="en-US" sz="1800" b="0" i="0" u="none" strike="noStrike" dirty="0">
                <a:solidFill>
                  <a:srgbClr val="000000"/>
                </a:solidFill>
                <a:effectLst/>
                <a:latin typeface="Arial" panose="020B0604020202020204" pitchFamily="34" charset="0"/>
              </a:rPr>
              <a:t> Include more environmentally conscious, ethically sourced and eco-friendly substitutes across product categories by incorporating recycled material and organically grown ingredients. </a:t>
            </a:r>
            <a:r>
              <a:rPr lang="en-US" sz="1800" b="1" i="0" u="none" strike="noStrike" dirty="0">
                <a:solidFill>
                  <a:srgbClr val="000000"/>
                </a:solidFill>
                <a:effectLst/>
                <a:latin typeface="Arial" panose="020B0604020202020204" pitchFamily="34" charset="0"/>
              </a:rPr>
              <a:t>Communicate Commitment: </a:t>
            </a:r>
            <a:r>
              <a:rPr lang="en-US" sz="1800" b="0" i="0" u="none" strike="noStrike" dirty="0">
                <a:solidFill>
                  <a:srgbClr val="000000"/>
                </a:solidFill>
                <a:effectLst/>
                <a:latin typeface="Arial" panose="020B0604020202020204" pitchFamily="34" charset="0"/>
              </a:rPr>
              <a:t>Promote the Wilko brand as a responsible corporate citizen by showcasing sustainability and conscious choices on every marketing packaging, and in-store poster.</a:t>
            </a: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7</a:t>
            </a:fld>
            <a:endParaRPr lang="en-US" noProof="0" dirty="0"/>
          </a:p>
        </p:txBody>
      </p:sp>
    </p:spTree>
    <p:extLst>
      <p:ext uri="{BB962C8B-B14F-4D97-AF65-F5344CB8AC3E}">
        <p14:creationId xmlns:p14="http://schemas.microsoft.com/office/powerpoint/2010/main" val="3894499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 success of our proposed solutions can be ensured by rigorous assessments conducted with the use of solid empirical evidence, and the process is ongoing. Establishing KPIs is one of the most important preconditions for the proactive development of business competitiveness. Specifically, if data analytics is used.</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By choosing KPIs, we include items like sales growth online, conversion rate, and costs of acquiring customers for e-commerce actions as well as comparative data with industry leaders or Wilko performances themselves. The aspect of cost optimization including operating costs review, development of inventory metrics(for example stockturn) and the labor index over time. For sustainability, some of the systems that may be adopted include tracking the CSR on eco-friendly products, customer engagement with the sustainable sector, and the possibility of using the LCA tool (</a:t>
            </a:r>
            <a:r>
              <a:rPr lang="en-US" sz="1800" b="0" i="0" u="none" strike="noStrike" dirty="0" err="1">
                <a:solidFill>
                  <a:srgbClr val="000000"/>
                </a:solidFill>
                <a:effectLst/>
                <a:latin typeface="Arial" panose="020B0604020202020204" pitchFamily="34" charset="0"/>
              </a:rPr>
              <a:t>Parida</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000000"/>
                </a:solidFill>
                <a:effectLst/>
                <a:latin typeface="Arial" panose="020B0604020202020204" pitchFamily="34" charset="0"/>
              </a:rPr>
              <a:t>Sjödin</a:t>
            </a:r>
            <a:r>
              <a:rPr lang="en-US" sz="1800" b="0" i="0" u="none" strike="noStrike" dirty="0">
                <a:solidFill>
                  <a:srgbClr val="000000"/>
                </a:solidFill>
                <a:effectLst/>
                <a:latin typeface="Arial" panose="020B0604020202020204" pitchFamily="34" charset="0"/>
              </a:rPr>
              <a:t> and </a:t>
            </a:r>
            <a:r>
              <a:rPr lang="en-US" sz="1800" b="0" i="0" u="none" strike="noStrike" dirty="0" err="1">
                <a:solidFill>
                  <a:srgbClr val="000000"/>
                </a:solidFill>
                <a:effectLst/>
                <a:latin typeface="Arial" panose="020B0604020202020204" pitchFamily="34" charset="0"/>
              </a:rPr>
              <a:t>Reim</a:t>
            </a:r>
            <a:r>
              <a:rPr lang="en-US" sz="1800" b="0" i="0" u="none" strike="noStrike" dirty="0">
                <a:solidFill>
                  <a:srgbClr val="000000"/>
                </a:solidFill>
                <a:effectLst/>
                <a:latin typeface="Arial" panose="020B0604020202020204" pitchFamily="34" charset="0"/>
              </a:rPr>
              <a:t>, 2019).</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With the help of the given outing tools, we collect, analyze and visualize KPIs, and produce regular performance reports to understand the key messages about the company, track progress, and pinpoint the factory weaknesses. We arrange joint meetings involving all key departments such as e-commerce, operations, marketing and sustainability every quarter to boost collaboration and data-based decision-making (Brundage et al., 2017).</a:t>
            </a:r>
            <a:endParaRPr lang="en-US" b="0" dirty="0">
              <a:effectLst/>
            </a:endParaRPr>
          </a:p>
          <a:p>
            <a:pPr rtl="0">
              <a:spcBef>
                <a:spcPts val="0"/>
              </a:spcBef>
              <a:spcAft>
                <a:spcPts val="0"/>
              </a:spcAft>
            </a:pPr>
            <a:br>
              <a:rPr lang="en-US" b="0" dirty="0">
                <a:effectLst/>
              </a:rPr>
            </a:br>
            <a:r>
              <a:rPr lang="en-US" sz="1800" b="0" i="0" u="none" strike="noStrike" dirty="0">
                <a:solidFill>
                  <a:srgbClr val="000000"/>
                </a:solidFill>
                <a:effectLst/>
                <a:latin typeface="Arial" panose="020B0604020202020204" pitchFamily="34" charset="0"/>
              </a:rPr>
              <a:t>As for regular improvement, understanding customers' and employees' requests employing different forms and the suggestion program is a crucial component of the plan. By pursuing this agile approach, we always remain open-minded to the outputs from data analysis or the insights of stakeholders as well as be ready to respond immediately and adapt to the ever-rising market trends that can affect business.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8</a:t>
            </a:fld>
            <a:endParaRPr lang="en-US" noProof="0" dirty="0"/>
          </a:p>
        </p:txBody>
      </p:sp>
    </p:spTree>
    <p:extLst>
      <p:ext uri="{BB962C8B-B14F-4D97-AF65-F5344CB8AC3E}">
        <p14:creationId xmlns:p14="http://schemas.microsoft.com/office/powerpoint/2010/main" val="2611778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To succeed in our aim to improve Wilko, we cannot deny the role of careful teamwork. Translationally, the strategic vision will be disseminated through town hall meetings and briefings, thus improving the comprehensibility to the organization's members. The sharing of updated information is through our intranet and designated channels which will be continued and employee training will make sure the skill required is there. Externally advertising push ads, social media, and management of public relations tools will help share information, demonstrate milestones and bring attention to the company's sustainability </a:t>
            </a:r>
            <a:r>
              <a:rPr lang="en-US" sz="1800" b="0" i="0" u="none" strike="noStrike" dirty="0" err="1">
                <a:solidFill>
                  <a:srgbClr val="000000"/>
                </a:solidFill>
                <a:effectLst/>
                <a:latin typeface="Arial" panose="020B0604020202020204" pitchFamily="34" charset="0"/>
              </a:rPr>
              <a:t>endeavours</a:t>
            </a:r>
            <a:r>
              <a:rPr lang="en-US" sz="1800" b="0" i="0" u="none" strike="noStrike" dirty="0">
                <a:solidFill>
                  <a:srgbClr val="000000"/>
                </a:solidFill>
                <a:effectLst/>
                <a:latin typeface="Arial" panose="020B0604020202020204" pitchFamily="34" charset="0"/>
              </a:rPr>
              <a:t> (McPhail, 2010). The communication strategy puts high value on clarity, honesty, and integrity and it fits in with the core solution features featuring augmentation of the brand's digital presence, streamlining of the operations, and incorporation of sustainability in the production processes. The attention is placed on customers, farmers and the ecosystem, followed by a good atmosphere, positive reception and rapid development. In this way, Wilko's development will have long-term success.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9</a:t>
            </a:fld>
            <a:endParaRPr lang="en-US" noProof="0" dirty="0"/>
          </a:p>
        </p:txBody>
      </p:sp>
    </p:spTree>
    <p:extLst>
      <p:ext uri="{BB962C8B-B14F-4D97-AF65-F5344CB8AC3E}">
        <p14:creationId xmlns:p14="http://schemas.microsoft.com/office/powerpoint/2010/main" val="1030100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b="1" dirty="0"/>
              <a:t>Consistent Messaging:</a:t>
            </a:r>
          </a:p>
          <a:p>
            <a:pPr algn="just"/>
            <a:r>
              <a:rPr lang="en-US" dirty="0"/>
              <a:t>Align all communication with core solution pillars: online presence, operations optimization, and sustainability.</a:t>
            </a:r>
          </a:p>
          <a:p>
            <a:pPr algn="just"/>
            <a:endParaRPr lang="en-US" dirty="0"/>
          </a:p>
          <a:p>
            <a:pPr marL="285750" indent="-285750" algn="just">
              <a:buFont typeface="Wingdings" panose="05000000000000000000" pitchFamily="2" charset="2"/>
              <a:buChar char="q"/>
            </a:pPr>
            <a:r>
              <a:rPr lang="en-US" b="1" dirty="0"/>
              <a:t>Transparency and Authenticity:</a:t>
            </a:r>
          </a:p>
          <a:p>
            <a:pPr algn="just"/>
            <a:r>
              <a:rPr lang="en-US" dirty="0"/>
              <a:t>Communicate openly about goals, challenges, and progress, building trust and fostering confidence.</a:t>
            </a:r>
          </a:p>
          <a:p>
            <a:pPr algn="just"/>
            <a:endParaRPr lang="en-US" dirty="0"/>
          </a:p>
          <a:p>
            <a:pPr marL="285750" indent="-285750" algn="just">
              <a:buFont typeface="Wingdings" panose="05000000000000000000" pitchFamily="2" charset="2"/>
              <a:buChar char="q"/>
            </a:pPr>
            <a:r>
              <a:rPr lang="en-US" b="1" dirty="0"/>
              <a:t>Focus on Benefits:</a:t>
            </a:r>
          </a:p>
          <a:p>
            <a:pPr algn="just"/>
            <a:r>
              <a:rPr lang="en-US" dirty="0"/>
              <a:t>Emphasize positive outcomes for all stakeholders, showcasing benefits for customers, employees, the environment, and Wilko's long-term success.</a:t>
            </a:r>
            <a:endParaRPr lang="en-GB" dirty="0"/>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10</a:t>
            </a:fld>
            <a:endParaRPr lang="en-US" noProof="0" dirty="0"/>
          </a:p>
        </p:txBody>
      </p:sp>
    </p:spTree>
    <p:extLst>
      <p:ext uri="{BB962C8B-B14F-4D97-AF65-F5344CB8AC3E}">
        <p14:creationId xmlns:p14="http://schemas.microsoft.com/office/powerpoint/2010/main" val="2930726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Finally, Wilko is at a major crossroads. For the growing and constantly changing world of retail, it is required the application of a full reformation approach. To make the customers’ experience smoother and more enjoyable and meet the present-day classy needs of customers, Wilko can broaden its e-commerce platform, fine-tune the operations, and expand its stock towards environmental protection. The data-based developed mosaic of the approach will therefore enable Wilko to rapidly adapt and further develop the business to achieve long-term viability, thanks to the multiple customer touch points and the lean operating processes that represent the company's single channel and compelling sustainability value proposition. The fire now is this roadmap may it become a secret weapon to revitalize Wilko and put forward a leader in this new retail scenery.</a:t>
            </a:r>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US" noProof="0" smtClean="0"/>
              <a:t>11</a:t>
            </a:fld>
            <a:endParaRPr lang="en-US" noProof="0" dirty="0"/>
          </a:p>
        </p:txBody>
      </p:sp>
    </p:spTree>
    <p:extLst>
      <p:ext uri="{BB962C8B-B14F-4D97-AF65-F5344CB8AC3E}">
        <p14:creationId xmlns:p14="http://schemas.microsoft.com/office/powerpoint/2010/main" val="3871312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Bag, S., Wood, L.C., Xu, L., Dhamija, P. and </a:t>
            </a:r>
            <a:r>
              <a:rPr lang="en-GB" b="0" i="0" dirty="0" err="1">
                <a:solidFill>
                  <a:srgbClr val="000000"/>
                </a:solidFill>
                <a:effectLst/>
                <a:latin typeface="Times New Roman" panose="02020603050405020304" pitchFamily="18" charset="0"/>
              </a:rPr>
              <a:t>Kayikci</a:t>
            </a:r>
            <a:r>
              <a:rPr lang="en-GB" b="0" i="0" dirty="0">
                <a:solidFill>
                  <a:srgbClr val="000000"/>
                </a:solidFill>
                <a:effectLst/>
                <a:latin typeface="Times New Roman" panose="02020603050405020304" pitchFamily="18" charset="0"/>
              </a:rPr>
              <a:t>, Y. (2020). Big data analytics as an operational excellence approach to enhance sustainable supply chain performance. </a:t>
            </a:r>
            <a:r>
              <a:rPr lang="en-GB" b="0" i="1" dirty="0">
                <a:solidFill>
                  <a:srgbClr val="000000"/>
                </a:solidFill>
                <a:effectLst/>
                <a:latin typeface="Times New Roman" panose="02020603050405020304" pitchFamily="18" charset="0"/>
              </a:rPr>
              <a:t>Resources, Conservation and Recycling</a:t>
            </a:r>
            <a:r>
              <a:rPr lang="en-GB" b="0" i="0" dirty="0">
                <a:solidFill>
                  <a:srgbClr val="000000"/>
                </a:solidFill>
                <a:effectLst/>
                <a:latin typeface="Times New Roman" panose="02020603050405020304" pitchFamily="18" charset="0"/>
              </a:rPr>
              <a:t>, 153(1), p.104559. </a:t>
            </a:r>
            <a:r>
              <a:rPr lang="en-GB" b="0" i="0" dirty="0" err="1">
                <a:solidFill>
                  <a:srgbClr val="000000"/>
                </a:solidFill>
                <a:effectLst/>
                <a:latin typeface="Times New Roman" panose="02020603050405020304" pitchFamily="18" charset="0"/>
              </a:rPr>
              <a:t>doi:https</a:t>
            </a:r>
            <a:r>
              <a:rPr lang="en-GB" b="0" i="0" dirty="0">
                <a:solidFill>
                  <a:srgbClr val="000000"/>
                </a:solidFill>
                <a:effectLst/>
                <a:latin typeface="Times New Roman" panose="02020603050405020304" pitchFamily="18" charset="0"/>
              </a:rPr>
              <a:t>://doi.org/10.1016/j.resconrec.2019.104559.</a:t>
            </a:r>
          </a:p>
          <a:p>
            <a:pPr algn="l"/>
            <a:r>
              <a:rPr lang="en-GB" b="0" i="0" dirty="0">
                <a:solidFill>
                  <a:srgbClr val="000000"/>
                </a:solidFill>
                <a:effectLst/>
                <a:latin typeface="Times New Roman" panose="02020603050405020304" pitchFamily="18" charset="0"/>
              </a:rPr>
              <a:t>Brundage, M.P., Bernstein, W.Z., Morris, K.C. and Horst, J.A. (2017). Using Graph-based Visualizations to Explore Key Performance Indicator Relationships for Manufacturing Production Systems. </a:t>
            </a:r>
            <a:r>
              <a:rPr lang="en-GB" b="0" i="1" dirty="0">
                <a:solidFill>
                  <a:srgbClr val="000000"/>
                </a:solidFill>
                <a:effectLst/>
                <a:latin typeface="Times New Roman" panose="02020603050405020304" pitchFamily="18" charset="0"/>
              </a:rPr>
              <a:t>Procedia CIRP</a:t>
            </a:r>
            <a:r>
              <a:rPr lang="en-GB" b="0" i="0" dirty="0">
                <a:solidFill>
                  <a:srgbClr val="000000"/>
                </a:solidFill>
                <a:effectLst/>
                <a:latin typeface="Times New Roman" panose="02020603050405020304" pitchFamily="18" charset="0"/>
              </a:rPr>
              <a:t>, 61, pp.451–456. </a:t>
            </a:r>
            <a:r>
              <a:rPr lang="en-GB" b="0" i="0" dirty="0" err="1">
                <a:solidFill>
                  <a:srgbClr val="000000"/>
                </a:solidFill>
                <a:effectLst/>
                <a:latin typeface="Times New Roman" panose="02020603050405020304" pitchFamily="18" charset="0"/>
              </a:rPr>
              <a:t>doi:https</a:t>
            </a:r>
            <a:r>
              <a:rPr lang="en-GB" b="0" i="0" dirty="0">
                <a:solidFill>
                  <a:srgbClr val="000000"/>
                </a:solidFill>
                <a:effectLst/>
                <a:latin typeface="Times New Roman" panose="02020603050405020304" pitchFamily="18" charset="0"/>
              </a:rPr>
              <a:t>://doi.org/10.1016/j.procir.2016.11.176.</a:t>
            </a:r>
          </a:p>
          <a:p>
            <a:pPr algn="l"/>
            <a:r>
              <a:rPr lang="en-GB" b="0" i="0" dirty="0">
                <a:solidFill>
                  <a:srgbClr val="000000"/>
                </a:solidFill>
                <a:effectLst/>
                <a:latin typeface="Times New Roman" panose="02020603050405020304" pitchFamily="18" charset="0"/>
              </a:rPr>
              <a:t>Centre for Retail Research (2022). </a:t>
            </a:r>
            <a:r>
              <a:rPr lang="en-GB" b="0" i="1" dirty="0">
                <a:solidFill>
                  <a:srgbClr val="000000"/>
                </a:solidFill>
                <a:effectLst/>
                <a:latin typeface="Times New Roman" panose="02020603050405020304" pitchFamily="18" charset="0"/>
              </a:rPr>
              <a:t>Online Retail : UK, Europe &amp; N. America : The Centre For Retail </a:t>
            </a:r>
            <a:r>
              <a:rPr lang="en-GB" b="0" i="1" dirty="0" err="1">
                <a:solidFill>
                  <a:srgbClr val="000000"/>
                </a:solidFill>
                <a:effectLst/>
                <a:latin typeface="Times New Roman" panose="02020603050405020304" pitchFamily="18" charset="0"/>
              </a:rPr>
              <a:t>ResearchOnline</a:t>
            </a:r>
            <a:r>
              <a:rPr lang="en-GB" b="0" i="1" dirty="0">
                <a:solidFill>
                  <a:srgbClr val="000000"/>
                </a:solidFill>
                <a:effectLst/>
                <a:latin typeface="Times New Roman" panose="02020603050405020304" pitchFamily="18" charset="0"/>
              </a:rPr>
              <a:t> Retail : UK, Europe &amp; N. America : The Centre For Retail Research</a:t>
            </a:r>
            <a:r>
              <a:rPr lang="en-GB" b="0" i="0" dirty="0">
                <a:solidFill>
                  <a:srgbClr val="000000"/>
                </a:solidFill>
                <a:effectLst/>
                <a:latin typeface="Times New Roman" panose="02020603050405020304" pitchFamily="18" charset="0"/>
              </a:rPr>
              <a:t>. [online] Retailresearch.org. Available at: https://www.retailresearch.org/online-retail.html.</a:t>
            </a:r>
          </a:p>
          <a:p>
            <a:pPr algn="l"/>
            <a:r>
              <a:rPr lang="en-GB" b="0" i="0" dirty="0">
                <a:solidFill>
                  <a:srgbClr val="000000"/>
                </a:solidFill>
                <a:effectLst/>
                <a:latin typeface="Times New Roman" panose="02020603050405020304" pitchFamily="18" charset="0"/>
              </a:rPr>
              <a:t>Du, J., </a:t>
            </a:r>
            <a:r>
              <a:rPr lang="en-GB" b="0" i="0" dirty="0" err="1">
                <a:solidFill>
                  <a:srgbClr val="000000"/>
                </a:solidFill>
                <a:effectLst/>
                <a:latin typeface="Times New Roman" panose="02020603050405020304" pitchFamily="18" charset="0"/>
              </a:rPr>
              <a:t>Satoglu</a:t>
            </a:r>
            <a:r>
              <a:rPr lang="en-GB" b="0" i="0" dirty="0">
                <a:solidFill>
                  <a:srgbClr val="000000"/>
                </a:solidFill>
                <a:effectLst/>
                <a:latin typeface="Times New Roman" panose="02020603050405020304" pitchFamily="18" charset="0"/>
              </a:rPr>
              <a:t>, E.B. and </a:t>
            </a:r>
            <a:r>
              <a:rPr lang="en-GB" b="0" i="0" dirty="0" err="1">
                <a:solidFill>
                  <a:srgbClr val="000000"/>
                </a:solidFill>
                <a:effectLst/>
                <a:latin typeface="Times New Roman" panose="02020603050405020304" pitchFamily="18" charset="0"/>
              </a:rPr>
              <a:t>Shepotylo</a:t>
            </a:r>
            <a:r>
              <a:rPr lang="en-GB" b="0" i="0" dirty="0">
                <a:solidFill>
                  <a:srgbClr val="000000"/>
                </a:solidFill>
                <a:effectLst/>
                <a:latin typeface="Times New Roman" panose="02020603050405020304" pitchFamily="18" charset="0"/>
              </a:rPr>
              <a:t>, O. (2023). How did Brexit affect UK trade? </a:t>
            </a:r>
            <a:r>
              <a:rPr lang="en-GB" b="0" i="1" dirty="0">
                <a:solidFill>
                  <a:srgbClr val="000000"/>
                </a:solidFill>
                <a:effectLst/>
                <a:latin typeface="Times New Roman" panose="02020603050405020304" pitchFamily="18" charset="0"/>
              </a:rPr>
              <a:t>Contemporary Social Science</a:t>
            </a:r>
            <a:r>
              <a:rPr lang="en-GB" b="0" i="0" dirty="0">
                <a:solidFill>
                  <a:srgbClr val="000000"/>
                </a:solidFill>
                <a:effectLst/>
                <a:latin typeface="Times New Roman" panose="02020603050405020304" pitchFamily="18" charset="0"/>
              </a:rPr>
              <a:t>, [online] 18(2), pp.1–18. </a:t>
            </a:r>
            <a:r>
              <a:rPr lang="en-GB" b="0" i="0" dirty="0" err="1">
                <a:solidFill>
                  <a:srgbClr val="000000"/>
                </a:solidFill>
                <a:effectLst/>
                <a:latin typeface="Times New Roman" panose="02020603050405020304" pitchFamily="18" charset="0"/>
              </a:rPr>
              <a:t>doi:https</a:t>
            </a:r>
            <a:r>
              <a:rPr lang="en-GB" b="0" i="0" dirty="0">
                <a:solidFill>
                  <a:srgbClr val="000000"/>
                </a:solidFill>
                <a:effectLst/>
                <a:latin typeface="Times New Roman" panose="02020603050405020304" pitchFamily="18" charset="0"/>
              </a:rPr>
              <a:t>://doi.org/10.1080/21582041.2023.2192043.</a:t>
            </a:r>
          </a:p>
          <a:p>
            <a:pPr algn="l"/>
            <a:r>
              <a:rPr lang="en-GB" b="0" i="0" dirty="0">
                <a:solidFill>
                  <a:srgbClr val="000000"/>
                </a:solidFill>
                <a:effectLst/>
                <a:latin typeface="Times New Roman" panose="02020603050405020304" pitchFamily="18" charset="0"/>
              </a:rPr>
              <a:t>Environment Agency (2014). </a:t>
            </a:r>
            <a:r>
              <a:rPr lang="en-GB" b="0" i="1" dirty="0">
                <a:solidFill>
                  <a:srgbClr val="000000"/>
                </a:solidFill>
                <a:effectLst/>
                <a:latin typeface="Times New Roman" panose="02020603050405020304" pitchFamily="18" charset="0"/>
              </a:rPr>
              <a:t>Packaging waste: producer responsibilities</a:t>
            </a:r>
            <a:r>
              <a:rPr lang="en-GB" b="0" i="0" dirty="0">
                <a:solidFill>
                  <a:srgbClr val="000000"/>
                </a:solidFill>
                <a:effectLst/>
                <a:latin typeface="Times New Roman" panose="02020603050405020304" pitchFamily="18" charset="0"/>
              </a:rPr>
              <a:t>. [online] GOV.UK. Available at: https://www.gov.uk/guidance/packaging-producer-responsibilities [Accessed 10 Mar. 2024].</a:t>
            </a:r>
          </a:p>
          <a:p>
            <a:pPr algn="l"/>
            <a:r>
              <a:rPr lang="en-GB" b="0" i="0" dirty="0" err="1">
                <a:solidFill>
                  <a:srgbClr val="000000"/>
                </a:solidFill>
                <a:effectLst/>
                <a:latin typeface="Times New Roman" panose="02020603050405020304" pitchFamily="18" charset="0"/>
              </a:rPr>
              <a:t>Feber</a:t>
            </a:r>
            <a:r>
              <a:rPr lang="en-GB" b="0" i="0" dirty="0">
                <a:solidFill>
                  <a:srgbClr val="000000"/>
                </a:solidFill>
                <a:effectLst/>
                <a:latin typeface="Times New Roman" panose="02020603050405020304" pitchFamily="18" charset="0"/>
              </a:rPr>
              <a:t>, D. and Goel, A. (2023). </a:t>
            </a:r>
            <a:r>
              <a:rPr lang="en-GB" b="0" i="1" dirty="0">
                <a:solidFill>
                  <a:srgbClr val="000000"/>
                </a:solidFill>
                <a:effectLst/>
                <a:latin typeface="Times New Roman" panose="02020603050405020304" pitchFamily="18" charset="0"/>
              </a:rPr>
              <a:t>Sustainability in packaging: US survey insights | McKinsey</a:t>
            </a:r>
            <a:r>
              <a:rPr lang="en-GB" b="0" i="0" dirty="0">
                <a:solidFill>
                  <a:srgbClr val="000000"/>
                </a:solidFill>
                <a:effectLst/>
                <a:latin typeface="Times New Roman" panose="02020603050405020304" pitchFamily="18" charset="0"/>
              </a:rPr>
              <a:t>. [online] www.mckinsey.com. Available at: https://www.mckinsey.com/industries/packaging-and-paper/our-insights/sustainability-in-packaging-us-survey-insights [Accessed 10 Mar. 2024].</a:t>
            </a:r>
          </a:p>
          <a:p>
            <a:pPr algn="l"/>
            <a:r>
              <a:rPr lang="en-GB" b="0" i="0" dirty="0">
                <a:solidFill>
                  <a:srgbClr val="000000"/>
                </a:solidFill>
                <a:effectLst/>
                <a:latin typeface="Times New Roman" panose="02020603050405020304" pitchFamily="18" charset="0"/>
              </a:rPr>
              <a:t>Islam, F. (2023). Minimum wage to rise to £11.44 per hour. </a:t>
            </a:r>
            <a:r>
              <a:rPr lang="en-GB" b="0" i="1" dirty="0">
                <a:solidFill>
                  <a:srgbClr val="000000"/>
                </a:solidFill>
                <a:effectLst/>
                <a:latin typeface="Times New Roman" panose="02020603050405020304" pitchFamily="18" charset="0"/>
              </a:rPr>
              <a:t>www.bbc.com</a:t>
            </a:r>
            <a:r>
              <a:rPr lang="en-GB" b="0" i="0" dirty="0">
                <a:solidFill>
                  <a:srgbClr val="000000"/>
                </a:solidFill>
                <a:effectLst/>
                <a:latin typeface="Times New Roman" panose="02020603050405020304" pitchFamily="18" charset="0"/>
              </a:rPr>
              <a:t>. [online] 21 Nov. Available at: https://www.bbc.com/news/business-67484102 [Accessed 10 Mar. 2024].</a:t>
            </a:r>
          </a:p>
          <a:p>
            <a:pPr algn="l"/>
            <a:r>
              <a:rPr lang="en-GB" b="0" i="0" dirty="0" err="1">
                <a:solidFill>
                  <a:srgbClr val="000000"/>
                </a:solidFill>
                <a:effectLst/>
                <a:latin typeface="Times New Roman" panose="02020603050405020304" pitchFamily="18" charset="0"/>
              </a:rPr>
              <a:t>Kawęcki</a:t>
            </a:r>
            <a:r>
              <a:rPr lang="en-GB" b="0" i="0" dirty="0">
                <a:solidFill>
                  <a:srgbClr val="000000"/>
                </a:solidFill>
                <a:effectLst/>
                <a:latin typeface="Times New Roman" panose="02020603050405020304" pitchFamily="18" charset="0"/>
              </a:rPr>
              <a:t>, N. (2023). Current Economic Situation in United Kingdom of Great Britain. </a:t>
            </a:r>
            <a:r>
              <a:rPr lang="en-GB" b="0" i="1" dirty="0" err="1">
                <a:solidFill>
                  <a:srgbClr val="000000"/>
                </a:solidFill>
                <a:effectLst/>
                <a:latin typeface="Times New Roman" panose="02020603050405020304" pitchFamily="18" charset="0"/>
              </a:rPr>
              <a:t>Nowoczesne</a:t>
            </a:r>
            <a:r>
              <a:rPr lang="en-GB" b="0" i="1" dirty="0">
                <a:solidFill>
                  <a:srgbClr val="000000"/>
                </a:solidFill>
                <a:effectLst/>
                <a:latin typeface="Times New Roman" panose="02020603050405020304" pitchFamily="18" charset="0"/>
              </a:rPr>
              <a:t> </a:t>
            </a:r>
            <a:r>
              <a:rPr lang="en-GB" b="0" i="1" dirty="0" err="1">
                <a:solidFill>
                  <a:srgbClr val="000000"/>
                </a:solidFill>
                <a:effectLst/>
                <a:latin typeface="Times New Roman" panose="02020603050405020304" pitchFamily="18" charset="0"/>
              </a:rPr>
              <a:t>Systemy</a:t>
            </a:r>
            <a:r>
              <a:rPr lang="en-GB" b="0" i="1" dirty="0">
                <a:solidFill>
                  <a:srgbClr val="000000"/>
                </a:solidFill>
                <a:effectLst/>
                <a:latin typeface="Times New Roman" panose="02020603050405020304" pitchFamily="18" charset="0"/>
              </a:rPr>
              <a:t> </a:t>
            </a:r>
            <a:r>
              <a:rPr lang="en-GB" b="0" i="1" dirty="0" err="1">
                <a:solidFill>
                  <a:srgbClr val="000000"/>
                </a:solidFill>
                <a:effectLst/>
                <a:latin typeface="Times New Roman" panose="02020603050405020304" pitchFamily="18" charset="0"/>
              </a:rPr>
              <a:t>Zarządzania</a:t>
            </a:r>
            <a:r>
              <a:rPr lang="en-GB" b="0" i="0" dirty="0">
                <a:solidFill>
                  <a:srgbClr val="000000"/>
                </a:solidFill>
                <a:effectLst/>
                <a:latin typeface="Times New Roman" panose="02020603050405020304" pitchFamily="18" charset="0"/>
              </a:rPr>
              <a:t>, [online] 18(3), pp.109–120. Available at: https://www.ceeol.com/search/article-detail?id=1221213 [Accessed 10 Mar. 2024].</a:t>
            </a:r>
          </a:p>
          <a:p>
            <a:pPr algn="l"/>
            <a:r>
              <a:rPr lang="en-GB" b="0" i="0" dirty="0">
                <a:solidFill>
                  <a:srgbClr val="000000"/>
                </a:solidFill>
                <a:effectLst/>
                <a:latin typeface="Times New Roman" panose="02020603050405020304" pitchFamily="18" charset="0"/>
              </a:rPr>
              <a:t>McPhail, T.L. (2010). </a:t>
            </a:r>
            <a:r>
              <a:rPr lang="en-GB" b="0" i="1" dirty="0">
                <a:solidFill>
                  <a:srgbClr val="000000"/>
                </a:solidFill>
                <a:effectLst/>
                <a:latin typeface="Times New Roman" panose="02020603050405020304" pitchFamily="18" charset="0"/>
              </a:rPr>
              <a:t>Global Communication: Theories, Stakeholders, and Trends</a:t>
            </a:r>
            <a:r>
              <a:rPr lang="en-GB" b="0" i="0" dirty="0">
                <a:solidFill>
                  <a:srgbClr val="000000"/>
                </a:solidFill>
                <a:effectLst/>
                <a:latin typeface="Times New Roman" panose="02020603050405020304" pitchFamily="18" charset="0"/>
              </a:rPr>
              <a:t>. [online] </a:t>
            </a:r>
            <a:r>
              <a:rPr lang="en-GB" b="0" i="1" dirty="0">
                <a:solidFill>
                  <a:srgbClr val="000000"/>
                </a:solidFill>
                <a:effectLst/>
                <a:latin typeface="Times New Roman" panose="02020603050405020304" pitchFamily="18" charset="0"/>
              </a:rPr>
              <a:t>Google Books</a:t>
            </a:r>
            <a:r>
              <a:rPr lang="en-GB" b="0" i="0" dirty="0">
                <a:solidFill>
                  <a:srgbClr val="000000"/>
                </a:solidFill>
                <a:effectLst/>
                <a:latin typeface="Times New Roman" panose="02020603050405020304" pitchFamily="18" charset="0"/>
              </a:rPr>
              <a:t>. John Wiley &amp; Sons. Available at: https://books.google.com/books?hl=en&amp;lr=&amp;id=heEppDtfkNoC&amp;oi=fnd&amp;pg=PR9&amp;dq=communication+strategies+in+business+to+stakeholders&amp;ots=Q1WDrrOnsa&amp;sig=DmCsGH7CPQCI_Ucy7nj05H7N87c [Accessed 10 Mar. 2024].</a:t>
            </a:r>
          </a:p>
          <a:p>
            <a:pPr algn="l"/>
            <a:r>
              <a:rPr lang="en-GB" b="0" i="0" dirty="0">
                <a:solidFill>
                  <a:srgbClr val="000000"/>
                </a:solidFill>
                <a:effectLst/>
                <a:latin typeface="Times New Roman" panose="02020603050405020304" pitchFamily="18" charset="0"/>
              </a:rPr>
              <a:t>ONS (2019). </a:t>
            </a:r>
            <a:r>
              <a:rPr lang="en-GB" b="0" i="1" dirty="0">
                <a:solidFill>
                  <a:srgbClr val="000000"/>
                </a:solidFill>
                <a:effectLst/>
                <a:latin typeface="Times New Roman" panose="02020603050405020304" pitchFamily="18" charset="0"/>
              </a:rPr>
              <a:t>Retail sales, Great Britain Statistical bulletins - Office for National Statistics</a:t>
            </a:r>
            <a:r>
              <a:rPr lang="en-GB" b="0" i="0" dirty="0">
                <a:solidFill>
                  <a:srgbClr val="000000"/>
                </a:solidFill>
                <a:effectLst/>
                <a:latin typeface="Times New Roman" panose="02020603050405020304" pitchFamily="18" charset="0"/>
              </a:rPr>
              <a:t>. [online] Ons.gov.uk. Available at: https://www.ons.gov.uk/businessindustryandtrade/retailindustry/bulletins/retailsales/previousReleases.</a:t>
            </a:r>
          </a:p>
          <a:p>
            <a:pPr algn="l"/>
            <a:r>
              <a:rPr lang="en-GB" b="0" i="0" dirty="0" err="1">
                <a:solidFill>
                  <a:srgbClr val="000000"/>
                </a:solidFill>
                <a:effectLst/>
                <a:latin typeface="Times New Roman" panose="02020603050405020304" pitchFamily="18" charset="0"/>
              </a:rPr>
              <a:t>Parida</a:t>
            </a:r>
            <a:r>
              <a:rPr lang="en-GB" b="0" i="0" dirty="0">
                <a:solidFill>
                  <a:srgbClr val="000000"/>
                </a:solidFill>
                <a:effectLst/>
                <a:latin typeface="Times New Roman" panose="02020603050405020304" pitchFamily="18" charset="0"/>
              </a:rPr>
              <a:t>, V., </a:t>
            </a:r>
            <a:r>
              <a:rPr lang="en-GB" b="0" i="0" dirty="0" err="1">
                <a:solidFill>
                  <a:srgbClr val="000000"/>
                </a:solidFill>
                <a:effectLst/>
                <a:latin typeface="Times New Roman" panose="02020603050405020304" pitchFamily="18" charset="0"/>
              </a:rPr>
              <a:t>Sjödin</a:t>
            </a:r>
            <a:r>
              <a:rPr lang="en-GB" b="0" i="0" dirty="0">
                <a:solidFill>
                  <a:srgbClr val="000000"/>
                </a:solidFill>
                <a:effectLst/>
                <a:latin typeface="Times New Roman" panose="02020603050405020304" pitchFamily="18" charset="0"/>
              </a:rPr>
              <a:t>, D. and </a:t>
            </a:r>
            <a:r>
              <a:rPr lang="en-GB" b="0" i="0" dirty="0" err="1">
                <a:solidFill>
                  <a:srgbClr val="000000"/>
                </a:solidFill>
                <a:effectLst/>
                <a:latin typeface="Times New Roman" panose="02020603050405020304" pitchFamily="18" charset="0"/>
              </a:rPr>
              <a:t>Reim</a:t>
            </a:r>
            <a:r>
              <a:rPr lang="en-GB" b="0" i="0" dirty="0">
                <a:solidFill>
                  <a:srgbClr val="000000"/>
                </a:solidFill>
                <a:effectLst/>
                <a:latin typeface="Times New Roman" panose="02020603050405020304" pitchFamily="18" charset="0"/>
              </a:rPr>
              <a:t>, W. (2019). Reviewing Literature on Digitalization, Business Model Innovation, and Sustainable Industry: Past Achievements and Future Promises. </a:t>
            </a:r>
            <a:r>
              <a:rPr lang="en-GB" b="0" i="1" dirty="0">
                <a:solidFill>
                  <a:srgbClr val="000000"/>
                </a:solidFill>
                <a:effectLst/>
                <a:latin typeface="Times New Roman" panose="02020603050405020304" pitchFamily="18" charset="0"/>
              </a:rPr>
              <a:t>Sustainability</a:t>
            </a:r>
            <a:r>
              <a:rPr lang="en-GB" b="0" i="0" dirty="0">
                <a:solidFill>
                  <a:srgbClr val="000000"/>
                </a:solidFill>
                <a:effectLst/>
                <a:latin typeface="Times New Roman" panose="02020603050405020304" pitchFamily="18" charset="0"/>
              </a:rPr>
              <a:t>, [online] 11(2), p.391. </a:t>
            </a:r>
            <a:r>
              <a:rPr lang="en-GB" b="0" i="0" dirty="0" err="1">
                <a:solidFill>
                  <a:srgbClr val="000000"/>
                </a:solidFill>
                <a:effectLst/>
                <a:latin typeface="Times New Roman" panose="02020603050405020304" pitchFamily="18" charset="0"/>
              </a:rPr>
              <a:t>doi:https</a:t>
            </a:r>
            <a:r>
              <a:rPr lang="en-GB" b="0" i="0" dirty="0">
                <a:solidFill>
                  <a:srgbClr val="000000"/>
                </a:solidFill>
                <a:effectLst/>
                <a:latin typeface="Times New Roman" panose="02020603050405020304" pitchFamily="18" charset="0"/>
              </a:rPr>
              <a:t>://doi.org/10.3390/su11020391.</a:t>
            </a:r>
          </a:p>
          <a:p>
            <a:pPr algn="l"/>
            <a:r>
              <a:rPr lang="en-GB" b="0" i="0" dirty="0">
                <a:solidFill>
                  <a:srgbClr val="000000"/>
                </a:solidFill>
                <a:effectLst/>
                <a:latin typeface="Times New Roman" panose="02020603050405020304" pitchFamily="18" charset="0"/>
              </a:rPr>
              <a:t>Schroeder, P., </a:t>
            </a:r>
            <a:r>
              <a:rPr lang="en-GB" b="0" i="0" dirty="0" err="1">
                <a:solidFill>
                  <a:srgbClr val="000000"/>
                </a:solidFill>
                <a:effectLst/>
                <a:latin typeface="Times New Roman" panose="02020603050405020304" pitchFamily="18" charset="0"/>
              </a:rPr>
              <a:t>Anggraeni</a:t>
            </a:r>
            <a:r>
              <a:rPr lang="en-GB" b="0" i="0" dirty="0">
                <a:solidFill>
                  <a:srgbClr val="000000"/>
                </a:solidFill>
                <a:effectLst/>
                <a:latin typeface="Times New Roman" panose="02020603050405020304" pitchFamily="18" charset="0"/>
              </a:rPr>
              <a:t>, K. and Weber, U. (2018). The Relevance of Circular Economy Practices to the Sustainable Development Goals. </a:t>
            </a:r>
            <a:r>
              <a:rPr lang="en-GB" b="0" i="1" dirty="0">
                <a:solidFill>
                  <a:srgbClr val="000000"/>
                </a:solidFill>
                <a:effectLst/>
                <a:latin typeface="Times New Roman" panose="02020603050405020304" pitchFamily="18" charset="0"/>
              </a:rPr>
              <a:t>Journal of Industrial Ecology</a:t>
            </a:r>
            <a:r>
              <a:rPr lang="en-GB" b="0" i="0" dirty="0">
                <a:solidFill>
                  <a:srgbClr val="000000"/>
                </a:solidFill>
                <a:effectLst/>
                <a:latin typeface="Times New Roman" panose="02020603050405020304" pitchFamily="18" charset="0"/>
              </a:rPr>
              <a:t>, 23(1), pp.77–95.</a:t>
            </a:r>
          </a:p>
        </p:txBody>
      </p:sp>
      <p:sp>
        <p:nvSpPr>
          <p:cNvPr id="4" name="Slide Number Placeholder 3"/>
          <p:cNvSpPr>
            <a:spLocks noGrp="1"/>
          </p:cNvSpPr>
          <p:nvPr>
            <p:ph type="sldNum" sz="quarter" idx="5"/>
          </p:nvPr>
        </p:nvSpPr>
        <p:spPr/>
        <p:txBody>
          <a:bodyPr/>
          <a:lstStyle/>
          <a:p>
            <a:fld id="{79230CFA-805A-4FD3-B3A0-DAAA5993DA17}" type="slidenum">
              <a:rPr lang="en-US" noProof="0" smtClean="0"/>
              <a:t>12</a:t>
            </a:fld>
            <a:endParaRPr lang="en-US" noProof="0" dirty="0"/>
          </a:p>
        </p:txBody>
      </p:sp>
    </p:spTree>
    <p:extLst>
      <p:ext uri="{BB962C8B-B14F-4D97-AF65-F5344CB8AC3E}">
        <p14:creationId xmlns:p14="http://schemas.microsoft.com/office/powerpoint/2010/main" val="1419925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048579" name="Right Triangle 10"/>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28" name="Straight Connector 15"/>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48580" name="Picture Placeholder 24"/>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3145729" name="Straight Connector 17"/>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581" name="Title 1" title="Title"/>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1048582" name="Subtitle 2" title="Subtitle"/>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3145730" name="Straight Connector 8"/>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048588" name="Right Triangle 18"/>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48589" name="Parallelogram 16"/>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31" name="Straight Connector 17"/>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48590" name="Title 1" title="Title"/>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48591" name="Text Placeholder 2" title="Subtitle"/>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3145732" name="Straight Connector 20"/>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592" name="Parallelogram 24"/>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145733" name="Straight Connector 25"/>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48593" name="Picture Placeholder 26"/>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3145734" name="Straight Connector 15"/>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594" name="Parallelogram 23"/>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1048696" name="Content Placeholder 2" title="Bullet Points"/>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48697" name="Right Triangle 23"/>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48698" name="Parallelogram 24"/>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145749" name="Straight Connector 33"/>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1048699" name="Text Placeholder 4" title="Subtitle"/>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lvl2pPr>
          </a:lstStyle>
          <a:p>
            <a:pPr lvl="0"/>
            <a:r>
              <a:rPr lang="en-US" noProof="0"/>
              <a:t>CLICK TO SUBTITLE STYLE</a:t>
            </a:r>
          </a:p>
        </p:txBody>
      </p:sp>
      <p:sp>
        <p:nvSpPr>
          <p:cNvPr id="1048700" name="Title 1" title="Title "/>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048701" name="Picture Placeholder 14"/>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1048702" name="Footer Placeholder 3"/>
          <p:cNvSpPr>
            <a:spLocks noGrp="1"/>
          </p:cNvSpPr>
          <p:nvPr>
            <p:ph type="ftr" sz="quarter" idx="14"/>
          </p:nvPr>
        </p:nvSpPr>
        <p:spPr/>
        <p:txBody>
          <a:bodyPr/>
          <a:lstStyle/>
          <a:p>
            <a:r>
              <a:rPr lang="en-US" noProof="0" dirty="0"/>
              <a:t>Add a footer</a:t>
            </a:r>
          </a:p>
        </p:txBody>
      </p:sp>
      <p:sp>
        <p:nvSpPr>
          <p:cNvPr id="1048703" name="Slide Number Placeholder 5"/>
          <p:cNvSpPr>
            <a:spLocks noGrp="1"/>
          </p:cNvSpPr>
          <p:nvPr>
            <p:ph type="sldNum" sz="quarter" idx="15"/>
          </p:nvPr>
        </p:nvSpPr>
        <p:spPr/>
        <p:txBody>
          <a:bodyPr/>
          <a:lstStyle/>
          <a:p>
            <a:fld id="{8699F50C-BE38-4BD0-BA84-9B090E1F2B9B}" type="slidenum">
              <a:rPr lang="en-US" noProof="0" smtClean="0"/>
              <a:t>‹#›</a:t>
            </a:fld>
            <a:endParaRPr lang="en-US"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1048743" name="Right Triangle 34"/>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48744" name="Picture Placeholder 17"/>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1048745" name="Content Placeholder 2" title="Bullet Points"/>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48746" name="Parallelogram 24"/>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145759" name="Straight Connector 33"/>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47" name="Text Placeholder 4" title="Subtitle"/>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lvl2pPr>
          </a:lstStyle>
          <a:p>
            <a:pPr lvl="0"/>
            <a:r>
              <a:rPr lang="en-US" noProof="0"/>
              <a:t>CLICK TO SUBTITLE STYLE</a:t>
            </a:r>
          </a:p>
        </p:txBody>
      </p:sp>
      <p:sp>
        <p:nvSpPr>
          <p:cNvPr id="1048748" name="TextBox 16"/>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048749" name="Title 1" title="Title "/>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048750" name="Footer Placeholder 1"/>
          <p:cNvSpPr>
            <a:spLocks noGrp="1"/>
          </p:cNvSpPr>
          <p:nvPr>
            <p:ph type="ftr" sz="quarter" idx="15"/>
          </p:nvPr>
        </p:nvSpPr>
        <p:spPr/>
        <p:txBody>
          <a:bodyPr/>
          <a:lstStyle/>
          <a:p>
            <a:r>
              <a:rPr lang="en-US" noProof="0" dirty="0"/>
              <a:t>Add a footer</a:t>
            </a:r>
          </a:p>
        </p:txBody>
      </p:sp>
      <p:sp>
        <p:nvSpPr>
          <p:cNvPr id="1048751" name="Slide Number Placeholder 3"/>
          <p:cNvSpPr>
            <a:spLocks noGrp="1"/>
          </p:cNvSpPr>
          <p:nvPr>
            <p:ph type="sldNum" sz="quarter" idx="16"/>
          </p:nvPr>
        </p:nvSpPr>
        <p:spPr/>
        <p:txBody>
          <a:bodyPr/>
          <a:lstStyle/>
          <a:p>
            <a:fld id="{8699F50C-BE38-4BD0-BA84-9B090E1F2B9B}" type="slidenum">
              <a:rPr lang="en-US" noProof="0" smtClean="0"/>
              <a:t>‹#›</a:t>
            </a:fld>
            <a:endParaRPr lang="en-US"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3145750" name="Straight Connector 21"/>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77" name="Group 22"/>
          <p:cNvGrpSpPr/>
          <p:nvPr userDrawn="1"/>
        </p:nvGrpSpPr>
        <p:grpSpPr>
          <a:xfrm flipH="1">
            <a:off x="7561328" y="0"/>
            <a:ext cx="4831840" cy="3541007"/>
            <a:chOff x="-192127" y="-2"/>
            <a:chExt cx="4831840" cy="3367272"/>
          </a:xfrm>
        </p:grpSpPr>
        <p:sp>
          <p:nvSpPr>
            <p:cNvPr id="1048704" name="Diagonal Stripe 25"/>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51" name="Straight Connector 27"/>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705" name="Parallelogram 29"/>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706" name="Text Placeholder 2"/>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48707" name="Content Placeholder 3" title="Bullet Points"/>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048708" name="Text Placeholder 4"/>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48709" name="Content Placeholder 5" title="Bullet Points"/>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048710" name="Text Placeholder 4" title="Subtitle"/>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lvl2pPr>
          </a:lstStyle>
          <a:p>
            <a:pPr lvl="0"/>
            <a:r>
              <a:rPr lang="en-US" noProof="0"/>
              <a:t>CLICK TO SUBTITLE STYLE</a:t>
            </a:r>
          </a:p>
        </p:txBody>
      </p:sp>
      <p:sp>
        <p:nvSpPr>
          <p:cNvPr id="1048711" name="TextBox 24"/>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048712" name="Parallelogram 35"/>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713" name="Footer Placeholder 1"/>
          <p:cNvSpPr>
            <a:spLocks noGrp="1"/>
          </p:cNvSpPr>
          <p:nvPr>
            <p:ph type="ftr" sz="quarter" idx="17"/>
          </p:nvPr>
        </p:nvSpPr>
        <p:spPr/>
        <p:txBody>
          <a:bodyPr/>
          <a:lstStyle>
            <a:lvl1pPr algn="l"/>
          </a:lstStyle>
          <a:p>
            <a:r>
              <a:rPr lang="en-US" noProof="0" dirty="0"/>
              <a:t>Add a footer</a:t>
            </a:r>
          </a:p>
        </p:txBody>
      </p:sp>
      <p:sp>
        <p:nvSpPr>
          <p:cNvPr id="1048714" name="Slide Number Placeholder 2"/>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048715" name="Title 1" title="Title "/>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48656" name="TextBox 15"/>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69" name="Group 27"/>
          <p:cNvGrpSpPr/>
          <p:nvPr userDrawn="1"/>
        </p:nvGrpSpPr>
        <p:grpSpPr>
          <a:xfrm flipH="1">
            <a:off x="7561328" y="0"/>
            <a:ext cx="4831840" cy="3541007"/>
            <a:chOff x="-192127" y="-2"/>
            <a:chExt cx="4831840" cy="3367272"/>
          </a:xfrm>
        </p:grpSpPr>
        <p:sp>
          <p:nvSpPr>
            <p:cNvPr id="1048657" name="Diagonal Stripe 28"/>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36" name="Straight Connector 29"/>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658" name="Parallelogram 30"/>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659" name="Parallelogram 32"/>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660" name="Text Placeholder 4" title="Subtitle"/>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lvl2pPr>
          </a:lstStyle>
          <a:p>
            <a:pPr lvl="0"/>
            <a:r>
              <a:rPr lang="en-US" noProof="0"/>
              <a:t>CLICK TO SUBTITLE STYLE</a:t>
            </a:r>
          </a:p>
        </p:txBody>
      </p:sp>
      <p:sp>
        <p:nvSpPr>
          <p:cNvPr id="1048661" name="Footer Placeholder 1"/>
          <p:cNvSpPr>
            <a:spLocks noGrp="1"/>
          </p:cNvSpPr>
          <p:nvPr>
            <p:ph type="ftr" sz="quarter" idx="17"/>
          </p:nvPr>
        </p:nvSpPr>
        <p:spPr/>
        <p:txBody>
          <a:bodyPr/>
          <a:lstStyle/>
          <a:p>
            <a:r>
              <a:rPr lang="en-US" noProof="0" dirty="0"/>
              <a:t>Add a footer</a:t>
            </a:r>
          </a:p>
        </p:txBody>
      </p:sp>
      <p:sp>
        <p:nvSpPr>
          <p:cNvPr id="1048662" name="Slide Number Placeholder 2"/>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048663" name="Title 1" title="Title "/>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048664" name="Text Placeholder 4"/>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1048665" name="Chart Placeholder 2" title="Chart"/>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048717" name="Table Placeholder 11" title="Table"/>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048718" name="TextBox 15"/>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80" name="Group 25"/>
          <p:cNvGrpSpPr/>
          <p:nvPr userDrawn="1"/>
        </p:nvGrpSpPr>
        <p:grpSpPr>
          <a:xfrm flipH="1">
            <a:off x="7561328" y="0"/>
            <a:ext cx="4831840" cy="3541007"/>
            <a:chOff x="-192127" y="-2"/>
            <a:chExt cx="4831840" cy="3367272"/>
          </a:xfrm>
        </p:grpSpPr>
        <p:sp>
          <p:nvSpPr>
            <p:cNvPr id="1048719" name="Diagonal Stripe 26"/>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52" name="Straight Connector 27"/>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720" name="Parallelogram 32"/>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721" name="Parallelogram 35"/>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048722" name="Text Placeholder 4" title="Subtitle"/>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lvl2pPr>
          </a:lstStyle>
          <a:p>
            <a:pPr lvl="0"/>
            <a:r>
              <a:rPr lang="en-US" noProof="0"/>
              <a:t>CLICK TO SUBTITLE STYLE</a:t>
            </a:r>
          </a:p>
        </p:txBody>
      </p:sp>
      <p:sp>
        <p:nvSpPr>
          <p:cNvPr id="1048723" name="Footer Placeholder 1"/>
          <p:cNvSpPr>
            <a:spLocks noGrp="1"/>
          </p:cNvSpPr>
          <p:nvPr>
            <p:ph type="ftr" sz="quarter" idx="17"/>
          </p:nvPr>
        </p:nvSpPr>
        <p:spPr/>
        <p:txBody>
          <a:bodyPr/>
          <a:lstStyle/>
          <a:p>
            <a:r>
              <a:rPr lang="en-US" noProof="0" dirty="0"/>
              <a:t>Add a footer</a:t>
            </a:r>
          </a:p>
        </p:txBody>
      </p:sp>
      <p:sp>
        <p:nvSpPr>
          <p:cNvPr id="1048724" name="Slide Number Placeholder 2"/>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048725" name="Title 1" title="Title "/>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1048763" name="Right Triangle 3"/>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48764" name="Picture Placeholder 31" title="Image"/>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3145762" name="Straight Connector 5"/>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48765" name="Title 1" title="Title "/>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48681" name="Title 1" title="Title"/>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1048682" name="Text Placeholder 3"/>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48683" name="Text Placeholder 4"/>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048684" name="Text Placeholder 5"/>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048685" name="Text Placeholder 21"/>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048686" name="Shape 4157"/>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048687" name="Shape 4186"/>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048688" name="Shape 4379"/>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048689" name="Shape 4487"/>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048690" name="Right Triangle 20"/>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43" name="Straight Connector 21"/>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145744" name="Straight Connector 22"/>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Straight Connector 23"/>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1" name="Picture Placeholder 24"/>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48740" name="Right Triangle 10"/>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56" name="Straight Connector 15"/>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145757" name="Straight Connector 17"/>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41" name="Title 1" title="Title"/>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1048742" name="Subtitle 2" title="Subtitle"/>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3145758" name="Straight Connector 8"/>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48675" name="Right Triangle 18"/>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48676" name="Parallelogram 16"/>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39" name="Straight Connector 17"/>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48677" name="Title 1" title="Title"/>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48678" name="Text Placeholder 2" title="Subtitle"/>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3145740" name="Straight Connector 20"/>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79" name="Parallelogram 24"/>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145741" name="Straight Connector 25"/>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145742" name="Straight Connector 15"/>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80" name="Parallelogram 23"/>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3145754" name="Straight Connector 21"/>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84" name="Group 22"/>
          <p:cNvGrpSpPr/>
          <p:nvPr userDrawn="1"/>
        </p:nvGrpSpPr>
        <p:grpSpPr>
          <a:xfrm flipH="1">
            <a:off x="7561328" y="0"/>
            <a:ext cx="4831840" cy="3541007"/>
            <a:chOff x="-192127" y="-2"/>
            <a:chExt cx="4831840" cy="3367272"/>
          </a:xfrm>
        </p:grpSpPr>
        <p:sp>
          <p:nvSpPr>
            <p:cNvPr id="1048732" name="Diagonal Stripe 25"/>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55" name="Straight Connector 27"/>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733" name="Parallelogram 29"/>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734" name="TextBox 24"/>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048735" name="Parallelogram 35"/>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736" name="Footer Placeholder 1"/>
          <p:cNvSpPr>
            <a:spLocks noGrp="1"/>
          </p:cNvSpPr>
          <p:nvPr>
            <p:ph type="ftr" sz="quarter" idx="17"/>
          </p:nvPr>
        </p:nvSpPr>
        <p:spPr/>
        <p:txBody>
          <a:bodyPr/>
          <a:lstStyle>
            <a:lvl1pPr algn="l"/>
          </a:lstStyle>
          <a:p>
            <a:r>
              <a:rPr lang="en-US" noProof="0" dirty="0"/>
              <a:t>Add a footer</a:t>
            </a:r>
          </a:p>
        </p:txBody>
      </p:sp>
      <p:sp>
        <p:nvSpPr>
          <p:cNvPr id="1048737" name="Slide Number Placeholder 2"/>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048738" name="Title 1" title="Title "/>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048739" name="Content Placeholder 2"/>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3145737" name="Straight Connector 21"/>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71" name="Group 22"/>
          <p:cNvGrpSpPr/>
          <p:nvPr userDrawn="1"/>
        </p:nvGrpSpPr>
        <p:grpSpPr>
          <a:xfrm flipH="1">
            <a:off x="7561328" y="0"/>
            <a:ext cx="4831840" cy="3541007"/>
            <a:chOff x="-192127" y="-2"/>
            <a:chExt cx="4831840" cy="3367272"/>
          </a:xfrm>
        </p:grpSpPr>
        <p:sp>
          <p:nvSpPr>
            <p:cNvPr id="1048666" name="Diagonal Stripe 25"/>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38" name="Straight Connector 27"/>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667" name="Parallelogram 29"/>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668" name="TextBox 24"/>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048669" name="Parallelogram 35"/>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670" name="Footer Placeholder 1"/>
          <p:cNvSpPr>
            <a:spLocks noGrp="1"/>
          </p:cNvSpPr>
          <p:nvPr>
            <p:ph type="ftr" sz="quarter" idx="17"/>
          </p:nvPr>
        </p:nvSpPr>
        <p:spPr/>
        <p:txBody>
          <a:bodyPr/>
          <a:lstStyle>
            <a:lvl1pPr algn="l"/>
          </a:lstStyle>
          <a:p>
            <a:r>
              <a:rPr lang="en-US" noProof="0" dirty="0"/>
              <a:t>Add a footer</a:t>
            </a:r>
          </a:p>
        </p:txBody>
      </p:sp>
      <p:sp>
        <p:nvSpPr>
          <p:cNvPr id="1048671" name="Slide Number Placeholder 2"/>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048672" name="Title 1" title="Title "/>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048673" name="Content Placeholder 2"/>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48674" name="Content Placeholder 3"/>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3145760" name="Straight Connector 21"/>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88" name="Group 22"/>
          <p:cNvGrpSpPr/>
          <p:nvPr userDrawn="1"/>
        </p:nvGrpSpPr>
        <p:grpSpPr>
          <a:xfrm flipH="1">
            <a:off x="7561328" y="0"/>
            <a:ext cx="4831840" cy="3541007"/>
            <a:chOff x="-192127" y="-2"/>
            <a:chExt cx="4831840" cy="3367272"/>
          </a:xfrm>
        </p:grpSpPr>
        <p:sp>
          <p:nvSpPr>
            <p:cNvPr id="1048752" name="Diagonal Stripe 25"/>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61" name="Straight Connector 27"/>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753" name="Parallelogram 29"/>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754" name="TextBox 24"/>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048755" name="Parallelogram 35"/>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756" name="Footer Placeholder 1"/>
          <p:cNvSpPr>
            <a:spLocks noGrp="1"/>
          </p:cNvSpPr>
          <p:nvPr>
            <p:ph type="ftr" sz="quarter" idx="17"/>
          </p:nvPr>
        </p:nvSpPr>
        <p:spPr/>
        <p:txBody>
          <a:bodyPr/>
          <a:lstStyle>
            <a:lvl1pPr algn="l"/>
          </a:lstStyle>
          <a:p>
            <a:r>
              <a:rPr lang="en-US" noProof="0" dirty="0"/>
              <a:t>Add a footer</a:t>
            </a:r>
          </a:p>
        </p:txBody>
      </p:sp>
      <p:sp>
        <p:nvSpPr>
          <p:cNvPr id="1048757" name="Slide Number Placeholder 2"/>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048758" name="Title 1" title="Title "/>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048759" name="Text Placeholder 2"/>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1048760"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48761" name="Content Placeholder 5"/>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48762" name="Content Placeholder 3"/>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48692" name="Right Triangle 10"/>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46" name="Straight Connector 15"/>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145747" name="Straight Connector 17"/>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93" name="Title 1" title="Title"/>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3145748" name="Straight Connector 8"/>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4" name="Text Placeholder 3"/>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48695" name="Content Placeholder 2"/>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48766" name="Right Triangle 10"/>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3145763" name="Straight Connector 15"/>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145764" name="Straight Connector 17"/>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67" name="Title 1" title="Title"/>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3145765" name="Straight Connector 8"/>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68" name="Text Placeholder 3"/>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48769" name="Picture Placeholder 2"/>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48726" name="TextBox 17"/>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82" name="Group 25"/>
          <p:cNvGrpSpPr/>
          <p:nvPr userDrawn="1"/>
        </p:nvGrpSpPr>
        <p:grpSpPr>
          <a:xfrm flipH="1">
            <a:off x="7561328" y="0"/>
            <a:ext cx="4831840" cy="3541007"/>
            <a:chOff x="-192127" y="-2"/>
            <a:chExt cx="4831840" cy="3367272"/>
          </a:xfrm>
        </p:grpSpPr>
        <p:sp>
          <p:nvSpPr>
            <p:cNvPr id="1048727" name="Diagonal Stripe 26"/>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53" name="Straight Connector 27"/>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728" name="Parallelogram 28"/>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729" name="Parallelogram 29"/>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730" name="Footer Placeholder 1"/>
          <p:cNvSpPr>
            <a:spLocks noGrp="1"/>
          </p:cNvSpPr>
          <p:nvPr>
            <p:ph type="ftr" sz="quarter" idx="10"/>
          </p:nvPr>
        </p:nvSpPr>
        <p:spPr/>
        <p:txBody>
          <a:bodyPr/>
          <a:lstStyle/>
          <a:p>
            <a:r>
              <a:rPr lang="en-US" noProof="0" dirty="0"/>
              <a:t>Add a footer</a:t>
            </a:r>
          </a:p>
        </p:txBody>
      </p:sp>
      <p:sp>
        <p:nvSpPr>
          <p:cNvPr id="1048731" name="Slide Number Placeholder 2"/>
          <p:cNvSpPr>
            <a:spLocks noGrp="1"/>
          </p:cNvSpPr>
          <p:nvPr>
            <p:ph type="sldNum" sz="quarter" idx="11"/>
          </p:nvPr>
        </p:nvSpPr>
        <p:spPr/>
        <p:txBody>
          <a:bodyPr/>
          <a:lstStyle/>
          <a:p>
            <a:fld id="{8699F50C-BE38-4BD0-BA84-9B090E1F2B9B}" type="slidenum">
              <a:rPr lang="en-US" noProof="0" smtClean="0"/>
              <a:t>‹#›</a:t>
            </a:fld>
            <a:endParaRPr lang="en-US" noProof="0"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48649" name="TextBox 20"/>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67" name="Group 26"/>
          <p:cNvGrpSpPr/>
          <p:nvPr userDrawn="1"/>
        </p:nvGrpSpPr>
        <p:grpSpPr>
          <a:xfrm flipH="1">
            <a:off x="7561328" y="0"/>
            <a:ext cx="4831840" cy="3541007"/>
            <a:chOff x="-192127" y="-2"/>
            <a:chExt cx="4831840" cy="3367272"/>
          </a:xfrm>
        </p:grpSpPr>
        <p:sp>
          <p:nvSpPr>
            <p:cNvPr id="1048650" name="Diagonal Stripe 27"/>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145735" name="Straight Connector 28"/>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48651" name="Parallelogram 29"/>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48652" name="Parallelogram 30"/>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48653" name="Title 1" title="Title "/>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1048654" name="Footer Placeholder 1"/>
          <p:cNvSpPr>
            <a:spLocks noGrp="1"/>
          </p:cNvSpPr>
          <p:nvPr>
            <p:ph type="ftr" sz="quarter" idx="10"/>
          </p:nvPr>
        </p:nvSpPr>
        <p:spPr/>
        <p:txBody>
          <a:bodyPr/>
          <a:lstStyle/>
          <a:p>
            <a:r>
              <a:rPr lang="en-US" noProof="0" dirty="0"/>
              <a:t>Add a footer</a:t>
            </a:r>
          </a:p>
        </p:txBody>
      </p:sp>
      <p:sp>
        <p:nvSpPr>
          <p:cNvPr id="1048655" name="Slide Number Placeholder 2"/>
          <p:cNvSpPr>
            <a:spLocks noGrp="1"/>
          </p:cNvSpPr>
          <p:nvPr>
            <p:ph type="sldNum" sz="quarter" idx="11"/>
          </p:nvPr>
        </p:nvSpPr>
        <p:spPr/>
        <p:txBody>
          <a:bodyPr/>
          <a:lstStyle/>
          <a:p>
            <a:fld id="{8699F50C-BE38-4BD0-BA84-9B090E1F2B9B}" type="slidenum">
              <a:rPr lang="en-US" noProof="0" smtClean="0"/>
              <a:t>‹#›</a:t>
            </a:fld>
            <a:endParaRPr lang="en-US" noProof="0"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716" name="Title 1"/>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Footer Placeholder 4"/>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1048577" name="Slide Number Placeholder 5"/>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t>‹#›</a:t>
            </a:fld>
            <a:endParaRPr lang="en-US" noProof="0" dirty="0"/>
          </a:p>
        </p:txBody>
      </p:sp>
      <p:sp>
        <p:nvSpPr>
          <p:cNvPr id="1048578" name="Title Placeholder 8"/>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127DC-7747-423F-AA23-8636FF8A74B9}"/>
              </a:ext>
            </a:extLst>
          </p:cNvPr>
          <p:cNvSpPr>
            <a:spLocks noGrp="1"/>
          </p:cNvSpPr>
          <p:nvPr>
            <p:ph type="title"/>
          </p:nvPr>
        </p:nvSpPr>
        <p:spPr>
          <a:xfrm>
            <a:off x="1356878" y="3307829"/>
            <a:ext cx="5978642" cy="1147968"/>
          </a:xfrm>
        </p:spPr>
        <p:txBody>
          <a:bodyPr>
            <a:normAutofit fontScale="90000"/>
          </a:bodyPr>
          <a:lstStyle/>
          <a:p>
            <a:r>
              <a:rPr lang="en-US" dirty="0">
                <a:latin typeface="Arial Black" panose="020B0A04020102020204" pitchFamily="34" charset="0"/>
              </a:rPr>
              <a:t>Presentation</a:t>
            </a:r>
            <a:r>
              <a:rPr lang="en-US" dirty="0"/>
              <a:t> </a:t>
            </a:r>
            <a:r>
              <a:rPr lang="en-US" dirty="0">
                <a:latin typeface="Arial Black" panose="020B0A04020102020204" pitchFamily="34" charset="0"/>
              </a:rPr>
              <a:t>on</a:t>
            </a:r>
            <a:r>
              <a:rPr lang="en-US" dirty="0"/>
              <a:t> </a:t>
            </a:r>
            <a:br>
              <a:rPr lang="en-US" dirty="0"/>
            </a:br>
            <a:r>
              <a:rPr lang="en-GB" b="0" i="0" dirty="0">
                <a:solidFill>
                  <a:srgbClr val="3D3929"/>
                </a:solidFill>
                <a:effectLst/>
                <a:latin typeface="Franklin Gothic Medium" panose="020B0603020102020204" pitchFamily="34" charset="0"/>
              </a:rPr>
              <a:t>Potential Solutions for Wilko</a:t>
            </a:r>
            <a:endParaRPr lang="en-GB" dirty="0">
              <a:latin typeface="Franklin Gothic Medium" panose="020B0603020102020204" pitchFamily="34" charset="0"/>
            </a:endParaRPr>
          </a:p>
        </p:txBody>
      </p:sp>
      <p:pic>
        <p:nvPicPr>
          <p:cNvPr id="5" name="Picture 4">
            <a:extLst>
              <a:ext uri="{FF2B5EF4-FFF2-40B4-BE49-F238E27FC236}">
                <a16:creationId xmlns:a16="http://schemas.microsoft.com/office/drawing/2014/main" id="{2CD90685-4A71-4AFA-A76A-1109A7CC47B5}"/>
              </a:ext>
            </a:extLst>
          </p:cNvPr>
          <p:cNvPicPr>
            <a:picLocks noChangeAspect="1"/>
          </p:cNvPicPr>
          <p:nvPr/>
        </p:nvPicPr>
        <p:blipFill>
          <a:blip r:embed="rId2"/>
          <a:stretch>
            <a:fillRect/>
          </a:stretch>
        </p:blipFill>
        <p:spPr>
          <a:xfrm>
            <a:off x="6950075" y="1575117"/>
            <a:ext cx="4713605" cy="4165283"/>
          </a:xfrm>
          <a:prstGeom prst="rect">
            <a:avLst/>
          </a:prstGeom>
        </p:spPr>
      </p:pic>
      <p:sp>
        <p:nvSpPr>
          <p:cNvPr id="3" name="TextBox 2">
            <a:extLst>
              <a:ext uri="{FF2B5EF4-FFF2-40B4-BE49-F238E27FC236}">
                <a16:creationId xmlns:a16="http://schemas.microsoft.com/office/drawing/2014/main" id="{8899F7A7-CE72-EEC3-4EE7-8B13E392C649}"/>
              </a:ext>
            </a:extLst>
          </p:cNvPr>
          <p:cNvSpPr txBox="1"/>
          <p:nvPr/>
        </p:nvSpPr>
        <p:spPr>
          <a:xfrm>
            <a:off x="1356878" y="4913432"/>
            <a:ext cx="2584105" cy="923330"/>
          </a:xfrm>
          <a:prstGeom prst="rect">
            <a:avLst/>
          </a:prstGeom>
          <a:noFill/>
        </p:spPr>
        <p:txBody>
          <a:bodyPr wrap="none" rtlCol="0">
            <a:spAutoFit/>
          </a:bodyPr>
          <a:lstStyle/>
          <a:p>
            <a:r>
              <a:rPr lang="en-GB" dirty="0" err="1"/>
              <a:t>Petru</a:t>
            </a:r>
            <a:r>
              <a:rPr lang="en-GB" dirty="0"/>
              <a:t> Alexandru Stanescu</a:t>
            </a:r>
          </a:p>
          <a:p>
            <a:r>
              <a:rPr lang="en-GB" dirty="0"/>
              <a:t>Mariana Adela Sugar</a:t>
            </a:r>
          </a:p>
          <a:p>
            <a:r>
              <a:rPr lang="en-GB" dirty="0"/>
              <a:t>Lavinia Mariana Neda</a:t>
            </a:r>
          </a:p>
        </p:txBody>
      </p:sp>
    </p:spTree>
    <p:extLst>
      <p:ext uri="{BB962C8B-B14F-4D97-AF65-F5344CB8AC3E}">
        <p14:creationId xmlns:p14="http://schemas.microsoft.com/office/powerpoint/2010/main" val="117135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1000"/>
            <a:lum/>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0C8FA-4947-4CA8-A38F-68678C782B15}"/>
              </a:ext>
            </a:extLst>
          </p:cNvPr>
          <p:cNvSpPr>
            <a:spLocks noGrp="1"/>
          </p:cNvSpPr>
          <p:nvPr>
            <p:ph type="title"/>
          </p:nvPr>
        </p:nvSpPr>
        <p:spPr>
          <a:solidFill>
            <a:srgbClr val="C00000">
              <a:alpha val="26000"/>
            </a:srgbClr>
          </a:solidFill>
        </p:spPr>
        <p:txBody>
          <a:bodyPr/>
          <a:lstStyle/>
          <a:p>
            <a:r>
              <a:rPr lang="en-US" dirty="0"/>
              <a:t>Slide 1: Introduction</a:t>
            </a:r>
            <a:endParaRPr lang="en-GB" dirty="0"/>
          </a:p>
        </p:txBody>
      </p:sp>
      <p:sp>
        <p:nvSpPr>
          <p:cNvPr id="4" name="TextBox 3">
            <a:extLst>
              <a:ext uri="{FF2B5EF4-FFF2-40B4-BE49-F238E27FC236}">
                <a16:creationId xmlns:a16="http://schemas.microsoft.com/office/drawing/2014/main" id="{DA82FC45-AEE5-4F74-BC6F-FF192CDA813D}"/>
              </a:ext>
            </a:extLst>
          </p:cNvPr>
          <p:cNvSpPr txBox="1"/>
          <p:nvPr/>
        </p:nvSpPr>
        <p:spPr>
          <a:xfrm>
            <a:off x="947738" y="1676331"/>
            <a:ext cx="10492422" cy="4832092"/>
          </a:xfrm>
          <a:prstGeom prst="rect">
            <a:avLst/>
          </a:prstGeom>
          <a:solidFill>
            <a:schemeClr val="bg1">
              <a:alpha val="36000"/>
            </a:schemeClr>
          </a:solidFill>
        </p:spPr>
        <p:txBody>
          <a:bodyPr wrap="square">
            <a:spAutoFit/>
          </a:bodyPr>
          <a:lstStyle/>
          <a:p>
            <a:pPr marL="0" indent="0" algn="just">
              <a:buNone/>
            </a:pPr>
            <a:r>
              <a:rPr lang="en-US" sz="2000" b="1" i="1" dirty="0">
                <a:solidFill>
                  <a:srgbClr val="0D0D0D"/>
                </a:solidFill>
                <a:ea typeface="+mn-lt"/>
                <a:cs typeface="+mn-lt"/>
              </a:rPr>
              <a:t>Wilko's Challenges: A Comprehensive Overview</a:t>
            </a:r>
            <a:endParaRPr lang="en-US" sz="2400" b="1" dirty="0">
              <a:cs typeface="Calibri" panose="020F0502020204030204"/>
            </a:endParaRPr>
          </a:p>
          <a:p>
            <a:pPr marL="0" indent="0" algn="just">
              <a:buNone/>
            </a:pPr>
            <a:r>
              <a:rPr lang="en-US" b="1" dirty="0"/>
              <a:t>Financial Difficulties:</a:t>
            </a:r>
            <a:endParaRPr lang="en-US" dirty="0">
              <a:cs typeface="Calibri" panose="020F0502020204030204"/>
            </a:endParaRPr>
          </a:p>
          <a:p>
            <a:pPr marL="457200" lvl="1" indent="0" algn="just">
              <a:buNone/>
            </a:pPr>
            <a:r>
              <a:rPr lang="en-US" dirty="0"/>
              <a:t>Dwindling profits and escalating debt jeopardizing operational sustainability.</a:t>
            </a:r>
            <a:endParaRPr lang="en-US" dirty="0">
              <a:cs typeface="Calibri" panose="020F0502020204030204"/>
            </a:endParaRPr>
          </a:p>
          <a:p>
            <a:pPr marL="0" indent="0" algn="just">
              <a:buNone/>
            </a:pPr>
            <a:r>
              <a:rPr lang="en-US" b="1" dirty="0"/>
              <a:t>Intense Competition:</a:t>
            </a:r>
            <a:endParaRPr lang="en-US" dirty="0">
              <a:cs typeface="Calibri" panose="020F0502020204030204"/>
            </a:endParaRPr>
          </a:p>
          <a:p>
            <a:pPr marL="457200" lvl="1" indent="0" algn="just">
              <a:buNone/>
            </a:pPr>
            <a:r>
              <a:rPr lang="en-US" dirty="0"/>
              <a:t>Battling fierce rivalry from agile brick-and-mortar competitors and the surging dominance of online retailers leveraging advanced technologies.</a:t>
            </a:r>
            <a:endParaRPr lang="en-US" dirty="0">
              <a:cs typeface="Calibri" panose="020F0502020204030204"/>
            </a:endParaRPr>
          </a:p>
          <a:p>
            <a:pPr marL="0" indent="0" algn="just">
              <a:buNone/>
            </a:pPr>
            <a:r>
              <a:rPr lang="en-US" b="1" dirty="0"/>
              <a:t>Changing Customer Behaviors:</a:t>
            </a:r>
            <a:endParaRPr lang="en-US" dirty="0">
              <a:cs typeface="Calibri" panose="020F0502020204030204"/>
            </a:endParaRPr>
          </a:p>
          <a:p>
            <a:pPr marL="457200" lvl="1" indent="0" algn="just">
              <a:buNone/>
            </a:pPr>
            <a:r>
              <a:rPr lang="en-US" dirty="0"/>
              <a:t>A large shift towards online shopping and a heightened demand for sustainable, ethically-sourced products, challenging Wilko's traditional offerings.</a:t>
            </a:r>
            <a:endParaRPr lang="en-US" dirty="0">
              <a:cs typeface="Calibri" panose="020F0502020204030204"/>
            </a:endParaRPr>
          </a:p>
          <a:p>
            <a:pPr marL="0" indent="0" algn="just">
              <a:buNone/>
            </a:pPr>
            <a:r>
              <a:rPr lang="en-US" b="1" dirty="0"/>
              <a:t>Impact Beyond Finances:</a:t>
            </a:r>
            <a:endParaRPr lang="en-US" dirty="0">
              <a:cs typeface="Calibri" panose="020F0502020204030204"/>
            </a:endParaRPr>
          </a:p>
          <a:p>
            <a:pPr marL="457200" lvl="1" indent="0" algn="just">
              <a:buNone/>
            </a:pPr>
            <a:r>
              <a:rPr lang="en-US" dirty="0"/>
              <a:t>Wide-reaching effects on employees, local communities, supplier relationships, and a sector-wide reevaluation of strategies.</a:t>
            </a:r>
            <a:endParaRPr lang="en-US" dirty="0">
              <a:cs typeface="Calibri" panose="020F0502020204030204"/>
            </a:endParaRPr>
          </a:p>
          <a:p>
            <a:pPr lvl="1" algn="just"/>
            <a:endParaRPr lang="en-US" b="1" i="1" dirty="0"/>
          </a:p>
          <a:p>
            <a:pPr marL="457200" lvl="1" indent="0" algn="just">
              <a:buNone/>
            </a:pPr>
            <a:r>
              <a:rPr lang="en-US" b="1" i="1" u="sng" dirty="0"/>
              <a:t>Purpose of Presentation</a:t>
            </a:r>
            <a:endParaRPr lang="en-US" b="1" i="1" u="sng" dirty="0">
              <a:cs typeface="Calibri" panose="020F0502020204030204"/>
            </a:endParaRPr>
          </a:p>
          <a:p>
            <a:pPr marL="0" indent="0" algn="just">
              <a:buNone/>
            </a:pPr>
            <a:r>
              <a:rPr lang="en-US" dirty="0"/>
              <a:t>Unveil strategic solutions rooted in SWOT and PESTLE analyses.</a:t>
            </a:r>
            <a:endParaRPr lang="en-US" dirty="0">
              <a:cs typeface="Calibri" panose="020F0502020204030204"/>
            </a:endParaRPr>
          </a:p>
          <a:p>
            <a:pPr marL="0" indent="0" algn="just">
              <a:buNone/>
            </a:pPr>
            <a:r>
              <a:rPr lang="en-US" dirty="0"/>
              <a:t>Reshape Wilko's trajectory, align with strengths and opportunities, and address weaknesses and threats proactively.</a:t>
            </a:r>
            <a:endParaRPr lang="en-US" dirty="0">
              <a:cs typeface="Calibri" panose="020F0502020204030204"/>
            </a:endParaRPr>
          </a:p>
        </p:txBody>
      </p:sp>
    </p:spTree>
    <p:extLst>
      <p:ext uri="{BB962C8B-B14F-4D97-AF65-F5344CB8AC3E}">
        <p14:creationId xmlns:p14="http://schemas.microsoft.com/office/powerpoint/2010/main" val="2055675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CF7D1-46D1-4BA4-A1A2-CAF7CFCD33D2}"/>
              </a:ext>
            </a:extLst>
          </p:cNvPr>
          <p:cNvSpPr>
            <a:spLocks noGrp="1"/>
          </p:cNvSpPr>
          <p:nvPr>
            <p:ph type="title"/>
          </p:nvPr>
        </p:nvSpPr>
        <p:spPr/>
        <p:txBody>
          <a:bodyPr/>
          <a:lstStyle/>
          <a:p>
            <a:r>
              <a:rPr lang="en-US" dirty="0"/>
              <a:t>Slide 2: SWOT</a:t>
            </a:r>
            <a:endParaRPr lang="en-GB" dirty="0"/>
          </a:p>
        </p:txBody>
      </p:sp>
      <p:sp>
        <p:nvSpPr>
          <p:cNvPr id="4" name="Slide Number Placeholder 2">
            <a:extLst>
              <a:ext uri="{FF2B5EF4-FFF2-40B4-BE49-F238E27FC236}">
                <a16:creationId xmlns:a16="http://schemas.microsoft.com/office/drawing/2014/main" id="{4CAC3DC7-69EB-499F-A60E-5E6FE8A34766}"/>
              </a:ext>
            </a:extLst>
          </p:cNvPr>
          <p:cNvSpPr>
            <a:spLocks/>
          </p:cNvSpPr>
          <p:nvPr/>
        </p:nvSpPr>
        <p:spPr>
          <a:xfrm>
            <a:off x="10414963" y="5492422"/>
            <a:ext cx="568202" cy="280272"/>
          </a:xfrm>
          <a:prstGeom prst="rect">
            <a:avLst/>
          </a:prstGeom>
        </p:spPr>
        <p:txBody>
          <a:bodyPr/>
          <a:lstStyle/>
          <a:p>
            <a:pPr defTabSz="694944">
              <a:spcAft>
                <a:spcPts val="600"/>
              </a:spcAft>
            </a:pPr>
            <a:fld id="{8699F50C-BE38-4BD0-BA84-9B090E1F2B9B}" type="slidenum">
              <a:rPr lang="en-US" sz="1368" kern="1200">
                <a:solidFill>
                  <a:schemeClr val="tx1"/>
                </a:solidFill>
                <a:latin typeface="+mn-lt"/>
                <a:ea typeface="+mn-ea"/>
                <a:cs typeface="+mn-cs"/>
              </a:rPr>
              <a:pPr defTabSz="694944">
                <a:spcAft>
                  <a:spcPts val="600"/>
                </a:spcAft>
              </a:pPr>
              <a:t>3</a:t>
            </a:fld>
            <a:endParaRPr lang="en-US" noProof="0"/>
          </a:p>
        </p:txBody>
      </p:sp>
      <p:sp>
        <p:nvSpPr>
          <p:cNvPr id="5" name="TextBox 4">
            <a:extLst>
              <a:ext uri="{FF2B5EF4-FFF2-40B4-BE49-F238E27FC236}">
                <a16:creationId xmlns:a16="http://schemas.microsoft.com/office/drawing/2014/main" id="{41EC197C-ACDC-465C-8DA4-C98B1BD548F0}"/>
              </a:ext>
            </a:extLst>
          </p:cNvPr>
          <p:cNvSpPr txBox="1"/>
          <p:nvPr/>
        </p:nvSpPr>
        <p:spPr>
          <a:xfrm>
            <a:off x="947738" y="1964581"/>
            <a:ext cx="3583622" cy="2123658"/>
          </a:xfrm>
          <a:prstGeom prst="rect">
            <a:avLst/>
          </a:prstGeom>
          <a:solidFill>
            <a:schemeClr val="accent2">
              <a:lumMod val="40000"/>
              <a:lumOff val="60000"/>
            </a:schemeClr>
          </a:solid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694944">
              <a:spcAft>
                <a:spcPts val="600"/>
              </a:spcAft>
            </a:pPr>
            <a:r>
              <a:rPr lang="en-GB" sz="1400" b="1" i="1" kern="1200" dirty="0">
                <a:solidFill>
                  <a:srgbClr val="0D0D0D"/>
                </a:solidFill>
                <a:latin typeface="+mn-lt"/>
                <a:ea typeface="+mn-lt"/>
                <a:cs typeface="+mn-lt"/>
              </a:rPr>
              <a:t>Strengths:</a:t>
            </a:r>
            <a:endParaRPr lang="en-US" sz="1400" b="1" kern="1200" dirty="0">
              <a:latin typeface="+mn-lt"/>
              <a:cs typeface="Calibri" panose="020F0502020204030204"/>
            </a:endParaRPr>
          </a:p>
          <a:p>
            <a:pPr marL="217170" indent="-217170" defTabSz="694944">
              <a:spcAft>
                <a:spcPts val="600"/>
              </a:spcAft>
              <a:buFont typeface="Arial"/>
              <a:buChar char="•"/>
            </a:pPr>
            <a:r>
              <a:rPr lang="en-GB" sz="1400" kern="1200" dirty="0">
                <a:solidFill>
                  <a:srgbClr val="0D0D0D"/>
                </a:solidFill>
                <a:latin typeface="+mn-lt"/>
                <a:ea typeface="+mn-lt"/>
                <a:cs typeface="+mn-lt"/>
              </a:rPr>
              <a:t>Strong brand recognition and enduring customer loyalty</a:t>
            </a:r>
            <a:endParaRPr lang="en-GB" sz="1400" kern="1200" dirty="0">
              <a:latin typeface="+mn-lt"/>
              <a:cs typeface="Calibri"/>
            </a:endParaRPr>
          </a:p>
          <a:p>
            <a:pPr marL="217170" indent="-217170" defTabSz="694944">
              <a:spcAft>
                <a:spcPts val="600"/>
              </a:spcAft>
              <a:buFont typeface="Arial"/>
              <a:buChar char="•"/>
            </a:pPr>
            <a:r>
              <a:rPr lang="en-GB" sz="1400" kern="1200" dirty="0">
                <a:solidFill>
                  <a:srgbClr val="0D0D0D"/>
                </a:solidFill>
                <a:latin typeface="+mn-lt"/>
                <a:ea typeface="+mn-lt"/>
                <a:cs typeface="+mn-lt"/>
              </a:rPr>
              <a:t>Broad product range at competitive prices, meeting diverse needs</a:t>
            </a:r>
            <a:endParaRPr lang="en-GB" sz="1400" kern="1200" dirty="0">
              <a:latin typeface="+mn-lt"/>
              <a:cs typeface="Calibri"/>
            </a:endParaRPr>
          </a:p>
          <a:p>
            <a:pPr marL="217170" indent="-217170" defTabSz="694944">
              <a:spcAft>
                <a:spcPts val="600"/>
              </a:spcAft>
              <a:buFont typeface="Arial"/>
              <a:buChar char="•"/>
            </a:pPr>
            <a:r>
              <a:rPr lang="en-GB" sz="1400" kern="1200" dirty="0">
                <a:solidFill>
                  <a:srgbClr val="0D0D0D"/>
                </a:solidFill>
                <a:latin typeface="+mn-lt"/>
                <a:ea typeface="+mn-lt"/>
                <a:cs typeface="+mn-lt"/>
              </a:rPr>
              <a:t>Established high street presence, solidifying Wilko as a household name</a:t>
            </a:r>
          </a:p>
          <a:p>
            <a:pPr marL="217170" indent="-217170" defTabSz="694944">
              <a:spcAft>
                <a:spcPts val="600"/>
              </a:spcAft>
              <a:buFont typeface="Arial"/>
              <a:buChar char="•"/>
            </a:pPr>
            <a:endParaRPr lang="en-GB" sz="1400" dirty="0">
              <a:cs typeface="Calibri"/>
            </a:endParaRPr>
          </a:p>
        </p:txBody>
      </p:sp>
      <p:sp>
        <p:nvSpPr>
          <p:cNvPr id="6" name="TextBox 5">
            <a:extLst>
              <a:ext uri="{FF2B5EF4-FFF2-40B4-BE49-F238E27FC236}">
                <a16:creationId xmlns:a16="http://schemas.microsoft.com/office/drawing/2014/main" id="{8427FAFC-FA75-4B08-A691-93B6E12D4058}"/>
              </a:ext>
            </a:extLst>
          </p:cNvPr>
          <p:cNvSpPr txBox="1"/>
          <p:nvPr/>
        </p:nvSpPr>
        <p:spPr>
          <a:xfrm>
            <a:off x="7436446" y="1962331"/>
            <a:ext cx="3757698" cy="2123658"/>
          </a:xfrm>
          <a:prstGeom prst="rect">
            <a:avLst/>
          </a:prstGeom>
          <a:solidFill>
            <a:schemeClr val="bg2">
              <a:lumMod val="40000"/>
              <a:lumOff val="60000"/>
            </a:schemeClr>
          </a:solid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694944">
              <a:spcAft>
                <a:spcPts val="600"/>
              </a:spcAft>
            </a:pPr>
            <a:r>
              <a:rPr lang="en-GB" sz="1400" b="1" i="1" kern="1200" dirty="0">
                <a:solidFill>
                  <a:srgbClr val="0D0D0D"/>
                </a:solidFill>
                <a:latin typeface="+mn-lt"/>
                <a:ea typeface="+mn-lt"/>
                <a:cs typeface="+mn-lt"/>
              </a:rPr>
              <a:t>Weaknesses:</a:t>
            </a:r>
            <a:endParaRPr lang="en-US" sz="1400" b="1" kern="1200" dirty="0">
              <a:solidFill>
                <a:schemeClr val="tx1"/>
              </a:solidFill>
              <a:latin typeface="+mn-lt"/>
              <a:ea typeface="+mn-lt"/>
              <a:cs typeface="+mn-lt"/>
            </a:endParaRPr>
          </a:p>
          <a:p>
            <a:pPr marL="217170" indent="-217170" defTabSz="694944">
              <a:spcAft>
                <a:spcPts val="600"/>
              </a:spcAft>
              <a:buFont typeface="Arial"/>
              <a:buChar char="•"/>
            </a:pPr>
            <a:r>
              <a:rPr lang="en-GB" sz="1400" kern="1200" dirty="0">
                <a:solidFill>
                  <a:srgbClr val="0D0D0D"/>
                </a:solidFill>
                <a:latin typeface="+mn-lt"/>
                <a:ea typeface="+mn-lt"/>
                <a:cs typeface="+mn-lt"/>
              </a:rPr>
              <a:t>High operational costs linked to maintaining an extensive physical store network</a:t>
            </a:r>
            <a:endParaRPr lang="en-GB" sz="1400" kern="1200" dirty="0">
              <a:solidFill>
                <a:schemeClr val="tx1"/>
              </a:solidFill>
              <a:latin typeface="+mn-lt"/>
              <a:ea typeface="+mn-ea"/>
              <a:cs typeface="Calibri" panose="020F0502020204030204"/>
            </a:endParaRPr>
          </a:p>
          <a:p>
            <a:pPr marL="217170" indent="-217170" defTabSz="694944">
              <a:spcAft>
                <a:spcPts val="600"/>
              </a:spcAft>
              <a:buFont typeface="Arial"/>
              <a:buChar char="•"/>
            </a:pPr>
            <a:r>
              <a:rPr lang="en-GB" sz="1400" kern="1200" dirty="0">
                <a:solidFill>
                  <a:srgbClr val="0D0D0D"/>
                </a:solidFill>
                <a:latin typeface="+mn-lt"/>
                <a:ea typeface="+mn-lt"/>
                <a:cs typeface="+mn-lt"/>
              </a:rPr>
              <a:t>Slow adoption of e-commerce and insufficient online market penetration</a:t>
            </a:r>
            <a:endParaRPr lang="en-GB" sz="1400" kern="1200" dirty="0">
              <a:solidFill>
                <a:schemeClr val="tx1"/>
              </a:solidFill>
              <a:latin typeface="+mn-lt"/>
              <a:ea typeface="+mn-ea"/>
              <a:cs typeface="Calibri" panose="020F0502020204030204"/>
            </a:endParaRPr>
          </a:p>
          <a:p>
            <a:pPr marL="217170" indent="-217170" defTabSz="694944">
              <a:spcAft>
                <a:spcPts val="600"/>
              </a:spcAft>
              <a:buFont typeface="Arial"/>
              <a:buChar char="•"/>
            </a:pPr>
            <a:r>
              <a:rPr lang="en-GB" sz="1400" kern="1200" dirty="0">
                <a:solidFill>
                  <a:srgbClr val="0D0D0D"/>
                </a:solidFill>
                <a:latin typeface="+mn-lt"/>
                <a:ea typeface="+mn-lt"/>
                <a:cs typeface="+mn-lt"/>
              </a:rPr>
              <a:t>Inability to swiftly adapt to evolving customer preferences</a:t>
            </a:r>
            <a:endParaRPr lang="en-GB" sz="1400" kern="1200" dirty="0">
              <a:solidFill>
                <a:schemeClr val="tx1"/>
              </a:solidFill>
              <a:latin typeface="+mn-lt"/>
              <a:ea typeface="+mn-ea"/>
              <a:cs typeface="Calibri" panose="020F0502020204030204"/>
            </a:endParaRPr>
          </a:p>
          <a:p>
            <a:pPr>
              <a:spcAft>
                <a:spcPts val="600"/>
              </a:spcAft>
            </a:pPr>
            <a:endParaRPr lang="en-GB" sz="1400" b="1" i="1" dirty="0">
              <a:solidFill>
                <a:srgbClr val="0D0D0D"/>
              </a:solidFill>
              <a:cs typeface="Calibri"/>
            </a:endParaRPr>
          </a:p>
        </p:txBody>
      </p:sp>
      <p:sp>
        <p:nvSpPr>
          <p:cNvPr id="7" name="TextBox 6">
            <a:extLst>
              <a:ext uri="{FF2B5EF4-FFF2-40B4-BE49-F238E27FC236}">
                <a16:creationId xmlns:a16="http://schemas.microsoft.com/office/drawing/2014/main" id="{2FC11CD9-52EB-4FFA-8607-25A2D3E06540}"/>
              </a:ext>
            </a:extLst>
          </p:cNvPr>
          <p:cNvSpPr txBox="1"/>
          <p:nvPr/>
        </p:nvSpPr>
        <p:spPr>
          <a:xfrm>
            <a:off x="861798" y="4326657"/>
            <a:ext cx="3669561" cy="2123658"/>
          </a:xfrm>
          <a:prstGeom prst="rect">
            <a:avLst/>
          </a:prstGeom>
          <a:solidFill>
            <a:schemeClr val="accent5">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694944">
              <a:spcAft>
                <a:spcPts val="600"/>
              </a:spcAft>
            </a:pPr>
            <a:r>
              <a:rPr lang="en-GB" sz="1400" b="1" i="1" kern="1200" dirty="0">
                <a:solidFill>
                  <a:srgbClr val="0D0D0D"/>
                </a:solidFill>
                <a:latin typeface="+mn-lt"/>
                <a:ea typeface="+mn-lt"/>
                <a:cs typeface="+mn-lt"/>
              </a:rPr>
              <a:t>Opportunities:</a:t>
            </a:r>
            <a:endParaRPr lang="en-US" sz="1400" b="1" kern="1200" dirty="0">
              <a:solidFill>
                <a:schemeClr val="tx1"/>
              </a:solidFill>
              <a:latin typeface="+mn-lt"/>
              <a:ea typeface="+mn-lt"/>
              <a:cs typeface="+mn-lt"/>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Leverage digital transformation to expand e-commerce operations</a:t>
            </a:r>
            <a:endParaRPr lang="en-GB"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Increase product categories to attract new customer segments</a:t>
            </a:r>
            <a:endParaRPr lang="en-GB"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Capitalize on the growing consumer demand for sustainable and ethical products</a:t>
            </a:r>
          </a:p>
          <a:p>
            <a:pPr marL="217170" indent="-217170" algn="just" defTabSz="694944">
              <a:spcAft>
                <a:spcPts val="600"/>
              </a:spcAft>
              <a:buFont typeface="Arial"/>
              <a:buChar char="•"/>
            </a:pPr>
            <a:endParaRPr lang="en-GB" sz="1400" dirty="0">
              <a:cs typeface="Calibri" panose="020F0502020204030204"/>
            </a:endParaRPr>
          </a:p>
        </p:txBody>
      </p:sp>
      <p:sp>
        <p:nvSpPr>
          <p:cNvPr id="8" name="TextBox 7">
            <a:extLst>
              <a:ext uri="{FF2B5EF4-FFF2-40B4-BE49-F238E27FC236}">
                <a16:creationId xmlns:a16="http://schemas.microsoft.com/office/drawing/2014/main" id="{E9CFCB85-FAA5-412A-8193-623CF7676EE7}"/>
              </a:ext>
            </a:extLst>
          </p:cNvPr>
          <p:cNvSpPr txBox="1"/>
          <p:nvPr/>
        </p:nvSpPr>
        <p:spPr>
          <a:xfrm>
            <a:off x="7436446" y="4297991"/>
            <a:ext cx="3669560" cy="2123658"/>
          </a:xfrm>
          <a:prstGeom prst="rect">
            <a:avLst/>
          </a:prstGeom>
          <a:solidFill>
            <a:srgbClr val="FFFF00"/>
          </a:solid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694944">
              <a:spcAft>
                <a:spcPts val="600"/>
              </a:spcAft>
            </a:pPr>
            <a:r>
              <a:rPr lang="en-GB" sz="1400" b="1" i="1" kern="1200" dirty="0">
                <a:solidFill>
                  <a:srgbClr val="0D0D0D"/>
                </a:solidFill>
                <a:latin typeface="+mn-lt"/>
                <a:ea typeface="+mn-lt"/>
                <a:cs typeface="+mn-lt"/>
              </a:rPr>
              <a:t>Threats:</a:t>
            </a:r>
            <a:endParaRPr lang="en-US"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Intense competition from e-tailers and agile brick-and-mortar rivals</a:t>
            </a:r>
            <a:endParaRPr lang="en-GB"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Reduced consumer spending and financial pressures during economic downturns</a:t>
            </a:r>
            <a:endParaRPr lang="en-GB"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Evolving customer expectations regarding brand values and shopping experiences</a:t>
            </a:r>
            <a:endParaRPr lang="en-GB" sz="1400" kern="1200" dirty="0">
              <a:solidFill>
                <a:schemeClr val="tx1"/>
              </a:solidFill>
              <a:latin typeface="+mn-lt"/>
              <a:ea typeface="+mn-ea"/>
              <a:cs typeface="Calibri" panose="020F0502020204030204"/>
            </a:endParaRPr>
          </a:p>
          <a:p>
            <a:pPr algn="just">
              <a:spcAft>
                <a:spcPts val="600"/>
              </a:spcAft>
            </a:pPr>
            <a:endParaRPr lang="en-GB" sz="1400" b="1" i="1" dirty="0">
              <a:solidFill>
                <a:srgbClr val="0D0D0D"/>
              </a:solidFill>
              <a:cs typeface="Calibri"/>
            </a:endParaRPr>
          </a:p>
        </p:txBody>
      </p:sp>
      <p:sp>
        <p:nvSpPr>
          <p:cNvPr id="9" name="TextBox 8">
            <a:extLst>
              <a:ext uri="{FF2B5EF4-FFF2-40B4-BE49-F238E27FC236}">
                <a16:creationId xmlns:a16="http://schemas.microsoft.com/office/drawing/2014/main" id="{005E2644-E764-4879-ABEC-EC63E562FA87}"/>
              </a:ext>
            </a:extLst>
          </p:cNvPr>
          <p:cNvSpPr txBox="1"/>
          <p:nvPr/>
        </p:nvSpPr>
        <p:spPr>
          <a:xfrm>
            <a:off x="4917440" y="2407268"/>
            <a:ext cx="2212334" cy="3631763"/>
          </a:xfrm>
          <a:prstGeom prst="rect">
            <a:avLst/>
          </a:prstGeom>
          <a:solidFill>
            <a:schemeClr val="accent6">
              <a:lumMod val="40000"/>
              <a:lumOff val="60000"/>
            </a:schemeClr>
          </a:solid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defTabSz="694944">
              <a:spcAft>
                <a:spcPts val="600"/>
              </a:spcAft>
            </a:pPr>
            <a:r>
              <a:rPr lang="en-GB" sz="1400" b="1" i="1" kern="1200" dirty="0">
                <a:solidFill>
                  <a:srgbClr val="0D0D0D"/>
                </a:solidFill>
                <a:latin typeface="+mn-lt"/>
                <a:ea typeface="+mn-lt"/>
                <a:cs typeface="+mn-lt"/>
              </a:rPr>
              <a:t>Analysis Summary:</a:t>
            </a:r>
            <a:endParaRPr lang="en-US" sz="1400" b="1" kern="1200" dirty="0">
              <a:solidFill>
                <a:schemeClr val="tx1"/>
              </a:solidFill>
              <a:latin typeface="+mn-lt"/>
              <a:ea typeface="+mn-ea"/>
              <a:cs typeface="Calibri"/>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Wilko's strengths and customer loyalty are commendable, but operational inefficiencies hinder its potential.</a:t>
            </a:r>
            <a:endParaRPr lang="en-GB"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Missed opportunities in e-commerce and sustainability.</a:t>
            </a:r>
            <a:endParaRPr lang="en-GB" sz="1400" kern="1200" dirty="0">
              <a:solidFill>
                <a:schemeClr val="tx1"/>
              </a:solidFill>
              <a:latin typeface="+mn-lt"/>
              <a:ea typeface="+mn-ea"/>
              <a:cs typeface="Calibri" panose="020F0502020204030204"/>
            </a:endParaRPr>
          </a:p>
          <a:p>
            <a:pPr marL="217170" indent="-217170" algn="just" defTabSz="694944">
              <a:spcAft>
                <a:spcPts val="600"/>
              </a:spcAft>
              <a:buFont typeface="Arial"/>
              <a:buChar char="•"/>
            </a:pPr>
            <a:r>
              <a:rPr lang="en-GB" sz="1400" kern="1200" dirty="0">
                <a:solidFill>
                  <a:srgbClr val="0D0D0D"/>
                </a:solidFill>
                <a:latin typeface="+mn-lt"/>
                <a:ea typeface="+mn-lt"/>
                <a:cs typeface="+mn-lt"/>
              </a:rPr>
              <a:t>External threats compound challenges from competition and economic forces.</a:t>
            </a:r>
            <a:endParaRPr lang="en-GB" sz="1400" kern="1200" dirty="0">
              <a:solidFill>
                <a:schemeClr val="tx1"/>
              </a:solidFill>
              <a:latin typeface="+mn-lt"/>
              <a:ea typeface="+mn-ea"/>
              <a:cs typeface="Calibri"/>
            </a:endParaRPr>
          </a:p>
          <a:p>
            <a:pPr algn="just">
              <a:spcAft>
                <a:spcPts val="600"/>
              </a:spcAft>
            </a:pPr>
            <a:endParaRPr lang="en-GB" sz="1400" dirty="0">
              <a:cs typeface="Calibri"/>
            </a:endParaRPr>
          </a:p>
        </p:txBody>
      </p:sp>
    </p:spTree>
    <p:extLst>
      <p:ext uri="{BB962C8B-B14F-4D97-AF65-F5344CB8AC3E}">
        <p14:creationId xmlns:p14="http://schemas.microsoft.com/office/powerpoint/2010/main" val="3701221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8000"/>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3240E-241C-4AED-B8CD-3DA5CE3C55A2}"/>
              </a:ext>
            </a:extLst>
          </p:cNvPr>
          <p:cNvSpPr>
            <a:spLocks noGrp="1"/>
          </p:cNvSpPr>
          <p:nvPr>
            <p:ph type="title"/>
          </p:nvPr>
        </p:nvSpPr>
        <p:spPr>
          <a:xfrm>
            <a:off x="678439" y="188709"/>
            <a:ext cx="10835122" cy="1147968"/>
          </a:xfrm>
        </p:spPr>
        <p:txBody>
          <a:bodyPr>
            <a:noAutofit/>
          </a:bodyPr>
          <a:lstStyle/>
          <a:p>
            <a:r>
              <a:rPr lang="en-GB" sz="3600" b="1" i="0" dirty="0">
                <a:solidFill>
                  <a:srgbClr val="0D0D0D"/>
                </a:solidFill>
                <a:effectLst/>
                <a:latin typeface="Söhne"/>
              </a:rPr>
              <a:t>Slide 3: PESTEL Insights - Challenges &amp; Opportunities</a:t>
            </a:r>
            <a:br>
              <a:rPr lang="en-GB" sz="3600" b="0" i="0" dirty="0">
                <a:solidFill>
                  <a:srgbClr val="0D0D0D"/>
                </a:solidFill>
                <a:effectLst/>
                <a:latin typeface="Söhne"/>
              </a:rPr>
            </a:br>
            <a:endParaRPr lang="en-GB" sz="3600" dirty="0"/>
          </a:p>
        </p:txBody>
      </p:sp>
      <p:sp>
        <p:nvSpPr>
          <p:cNvPr id="7" name="TextBox 6">
            <a:extLst>
              <a:ext uri="{FF2B5EF4-FFF2-40B4-BE49-F238E27FC236}">
                <a16:creationId xmlns:a16="http://schemas.microsoft.com/office/drawing/2014/main" id="{874A1EAD-EC77-44AD-B1CF-92FAA1AB9F92}"/>
              </a:ext>
            </a:extLst>
          </p:cNvPr>
          <p:cNvSpPr txBox="1"/>
          <p:nvPr/>
        </p:nvSpPr>
        <p:spPr>
          <a:xfrm>
            <a:off x="676954" y="1362752"/>
            <a:ext cx="3204167" cy="2585323"/>
          </a:xfrm>
          <a:prstGeom prst="rect">
            <a:avLst/>
          </a:prstGeom>
          <a:solidFill>
            <a:schemeClr val="accent1">
              <a:lumMod val="10000"/>
              <a:lumOff val="90000"/>
            </a:schemeClr>
          </a:solidFill>
          <a:ln>
            <a:solidFill>
              <a:srgbClr val="C00000"/>
            </a:solidFill>
          </a:ln>
          <a:effectLst>
            <a:glow rad="63500">
              <a:schemeClr val="accent1">
                <a:satMod val="175000"/>
                <a:alpha val="40000"/>
              </a:schemeClr>
            </a:glow>
            <a:outerShdw blurRad="50800" dist="38100" dir="5400000" algn="t" rotWithShape="0">
              <a:prstClr val="black">
                <a:alpha val="40000"/>
              </a:prstClr>
            </a:outerShdw>
          </a:effectLst>
        </p:spPr>
        <p:txBody>
          <a:bodyPr wrap="square" rtlCol="0">
            <a:spAutoFit/>
          </a:bodyPr>
          <a:lstStyle/>
          <a:p>
            <a:pPr algn="ctr"/>
            <a:r>
              <a:rPr lang="en-GB" b="1" i="0" dirty="0">
                <a:solidFill>
                  <a:srgbClr val="0D0D0D"/>
                </a:solidFill>
                <a:effectLst/>
                <a:latin typeface="Söhne"/>
              </a:rPr>
              <a:t>Political/Legal:</a:t>
            </a:r>
            <a:endParaRPr lang="en-GB" b="0" i="0" dirty="0">
              <a:solidFill>
                <a:srgbClr val="0D0D0D"/>
              </a:solidFill>
              <a:effectLst/>
              <a:latin typeface="Söhne"/>
            </a:endParaRPr>
          </a:p>
          <a:p>
            <a:pPr marL="742950" lvl="1" indent="-285750" algn="just">
              <a:buFont typeface="Arial" panose="020B0604020202020204" pitchFamily="34" charset="0"/>
              <a:buChar char="•"/>
            </a:pPr>
            <a:r>
              <a:rPr lang="en-GB" b="0" i="0" dirty="0">
                <a:solidFill>
                  <a:srgbClr val="0D0D0D"/>
                </a:solidFill>
                <a:effectLst/>
                <a:latin typeface="Söhne"/>
              </a:rPr>
              <a:t>Regulatory Changes: Impact on packaging and operational costs.</a:t>
            </a:r>
          </a:p>
          <a:p>
            <a:pPr marL="742950" lvl="1" indent="-285750" algn="just">
              <a:buFont typeface="Arial" panose="020B0604020202020204" pitchFamily="34" charset="0"/>
              <a:buChar char="•"/>
            </a:pPr>
            <a:r>
              <a:rPr lang="en-GB" b="0" i="0" dirty="0">
                <a:solidFill>
                  <a:srgbClr val="0D0D0D"/>
                </a:solidFill>
                <a:effectLst/>
                <a:latin typeface="Söhne"/>
              </a:rPr>
              <a:t>Post-Brexit Trade: 10% rise in import costs affecting profit margins.</a:t>
            </a:r>
          </a:p>
          <a:p>
            <a:pPr marL="742950" lvl="1" indent="-285750" algn="just">
              <a:buFont typeface="Arial" panose="020B0604020202020204" pitchFamily="34" charset="0"/>
              <a:buChar char="•"/>
            </a:pPr>
            <a:endParaRPr lang="en-GB" b="0" i="0" dirty="0">
              <a:solidFill>
                <a:srgbClr val="0D0D0D"/>
              </a:solidFill>
              <a:effectLst/>
              <a:latin typeface="Söhne"/>
            </a:endParaRPr>
          </a:p>
          <a:p>
            <a:endParaRPr lang="en-GB" dirty="0"/>
          </a:p>
        </p:txBody>
      </p:sp>
      <p:sp>
        <p:nvSpPr>
          <p:cNvPr id="8" name="TextBox 7">
            <a:extLst>
              <a:ext uri="{FF2B5EF4-FFF2-40B4-BE49-F238E27FC236}">
                <a16:creationId xmlns:a16="http://schemas.microsoft.com/office/drawing/2014/main" id="{B4DF83C4-0943-4236-9CFD-D8E2FCFE27BA}"/>
              </a:ext>
            </a:extLst>
          </p:cNvPr>
          <p:cNvSpPr txBox="1"/>
          <p:nvPr/>
        </p:nvSpPr>
        <p:spPr>
          <a:xfrm>
            <a:off x="4149991" y="1397675"/>
            <a:ext cx="3892018" cy="2585323"/>
          </a:xfrm>
          <a:prstGeom prst="rect">
            <a:avLst/>
          </a:prstGeom>
          <a:solidFill>
            <a:schemeClr val="accent2">
              <a:lumMod val="40000"/>
              <a:lumOff val="60000"/>
            </a:schemeClr>
          </a:solidFill>
          <a:ln>
            <a:solidFill>
              <a:srgbClr val="FF0000"/>
            </a:solidFill>
          </a:ln>
          <a:effectLst>
            <a:glow rad="63500">
              <a:schemeClr val="accent1">
                <a:satMod val="175000"/>
                <a:alpha val="40000"/>
              </a:schemeClr>
            </a:glow>
          </a:effectLst>
        </p:spPr>
        <p:txBody>
          <a:bodyPr wrap="square" rtlCol="0">
            <a:spAutoFit/>
          </a:bodyPr>
          <a:lstStyle/>
          <a:p>
            <a:pPr algn="ctr"/>
            <a:r>
              <a:rPr lang="en-GB" b="1" i="0" dirty="0">
                <a:solidFill>
                  <a:srgbClr val="0D0D0D"/>
                </a:solidFill>
                <a:effectLst/>
                <a:latin typeface="Söhne"/>
              </a:rPr>
              <a:t>Economic:</a:t>
            </a:r>
            <a:endParaRPr lang="en-GB" b="0" i="0" dirty="0">
              <a:solidFill>
                <a:srgbClr val="0D0D0D"/>
              </a:solidFill>
              <a:effectLst/>
              <a:latin typeface="Söhne"/>
            </a:endParaRPr>
          </a:p>
          <a:p>
            <a:pPr marL="742950" lvl="1" indent="-285750" algn="just">
              <a:buFont typeface="Arial" panose="020B0604020202020204" pitchFamily="34" charset="0"/>
              <a:buChar char="•"/>
            </a:pPr>
            <a:r>
              <a:rPr lang="en-GB" b="0" i="0" dirty="0">
                <a:solidFill>
                  <a:srgbClr val="0D0D0D"/>
                </a:solidFill>
                <a:effectLst/>
                <a:latin typeface="Söhne"/>
              </a:rPr>
              <a:t>Economic Recessions: Historical 12.4% decline in retail sales during crises.</a:t>
            </a:r>
          </a:p>
          <a:p>
            <a:pPr marL="742950" lvl="1" indent="-285750" algn="just">
              <a:buFont typeface="Arial" panose="020B0604020202020204" pitchFamily="34" charset="0"/>
              <a:buChar char="•"/>
            </a:pPr>
            <a:r>
              <a:rPr lang="en-GB" b="0" i="0" dirty="0">
                <a:solidFill>
                  <a:srgbClr val="0D0D0D"/>
                </a:solidFill>
                <a:effectLst/>
                <a:latin typeface="Söhne"/>
              </a:rPr>
              <a:t>Minimum Wage Impact: 6.6% increase projected, necessitating cost management.</a:t>
            </a:r>
          </a:p>
          <a:p>
            <a:endParaRPr lang="en-GB" dirty="0"/>
          </a:p>
        </p:txBody>
      </p:sp>
      <p:sp>
        <p:nvSpPr>
          <p:cNvPr id="9" name="TextBox 8">
            <a:extLst>
              <a:ext uri="{FF2B5EF4-FFF2-40B4-BE49-F238E27FC236}">
                <a16:creationId xmlns:a16="http://schemas.microsoft.com/office/drawing/2014/main" id="{C12111E0-4277-48CF-B60D-8A4EF20C3D7B}"/>
              </a:ext>
            </a:extLst>
          </p:cNvPr>
          <p:cNvSpPr txBox="1"/>
          <p:nvPr/>
        </p:nvSpPr>
        <p:spPr>
          <a:xfrm>
            <a:off x="8310879" y="1397675"/>
            <a:ext cx="3313703" cy="2585323"/>
          </a:xfrm>
          <a:prstGeom prst="rect">
            <a:avLst/>
          </a:prstGeom>
          <a:solidFill>
            <a:schemeClr val="accent5">
              <a:lumMod val="40000"/>
              <a:lumOff val="60000"/>
            </a:schemeClr>
          </a:solidFill>
          <a:ln>
            <a:solidFill>
              <a:srgbClr val="FFC000"/>
            </a:solidFill>
          </a:ln>
          <a:effectLst>
            <a:glow rad="63500">
              <a:schemeClr val="accent1">
                <a:satMod val="175000"/>
                <a:alpha val="40000"/>
              </a:schemeClr>
            </a:glow>
          </a:effectLst>
        </p:spPr>
        <p:txBody>
          <a:bodyPr wrap="square" rtlCol="0">
            <a:spAutoFit/>
          </a:bodyPr>
          <a:lstStyle/>
          <a:p>
            <a:pPr algn="ctr"/>
            <a:r>
              <a:rPr lang="en-GB" b="1" i="0" dirty="0">
                <a:solidFill>
                  <a:srgbClr val="0D0D0D"/>
                </a:solidFill>
                <a:effectLst/>
                <a:latin typeface="Söhne"/>
              </a:rPr>
              <a:t>Socio-Cultural:</a:t>
            </a:r>
            <a:endParaRPr lang="en-GB" b="0" i="0" dirty="0">
              <a:solidFill>
                <a:srgbClr val="0D0D0D"/>
              </a:solidFill>
              <a:effectLst/>
              <a:latin typeface="Söhne"/>
            </a:endParaRPr>
          </a:p>
          <a:p>
            <a:pPr marL="742950" lvl="1" indent="-285750" algn="just">
              <a:buFont typeface="Arial" panose="020B0604020202020204" pitchFamily="34" charset="0"/>
              <a:buChar char="•"/>
            </a:pPr>
            <a:r>
              <a:rPr lang="en-GB" b="0" i="0" dirty="0">
                <a:solidFill>
                  <a:srgbClr val="0D0D0D"/>
                </a:solidFill>
                <a:effectLst/>
                <a:latin typeface="Söhne"/>
              </a:rPr>
              <a:t>Online Shopping Shift: UK online retail at 30.2%, Wilko's limited online presence a disadvantage.</a:t>
            </a:r>
          </a:p>
          <a:p>
            <a:pPr marL="742950" lvl="1" indent="-285750" algn="just">
              <a:buFont typeface="Arial" panose="020B0604020202020204" pitchFamily="34" charset="0"/>
              <a:buChar char="•"/>
            </a:pPr>
            <a:r>
              <a:rPr lang="en-GB" b="0" i="0" dirty="0">
                <a:solidFill>
                  <a:srgbClr val="0D0D0D"/>
                </a:solidFill>
                <a:effectLst/>
                <a:latin typeface="Söhne"/>
              </a:rPr>
              <a:t>Ethical Demand: 70% global willingness to pay premium for sustainable products.</a:t>
            </a:r>
          </a:p>
        </p:txBody>
      </p:sp>
      <p:sp>
        <p:nvSpPr>
          <p:cNvPr id="10" name="TextBox 9">
            <a:extLst>
              <a:ext uri="{FF2B5EF4-FFF2-40B4-BE49-F238E27FC236}">
                <a16:creationId xmlns:a16="http://schemas.microsoft.com/office/drawing/2014/main" id="{8E6CF6B2-A7FC-427B-9890-BD1E92B1F43F}"/>
              </a:ext>
            </a:extLst>
          </p:cNvPr>
          <p:cNvSpPr txBox="1"/>
          <p:nvPr/>
        </p:nvSpPr>
        <p:spPr>
          <a:xfrm>
            <a:off x="1573997" y="4246880"/>
            <a:ext cx="4328160" cy="2031325"/>
          </a:xfrm>
          <a:prstGeom prst="rect">
            <a:avLst/>
          </a:prstGeom>
          <a:solidFill>
            <a:schemeClr val="accent6">
              <a:lumMod val="40000"/>
              <a:lumOff val="60000"/>
            </a:schemeClr>
          </a:solidFill>
          <a:ln>
            <a:solidFill>
              <a:srgbClr val="0070C0"/>
            </a:solidFill>
          </a:ln>
          <a:effectLst>
            <a:glow rad="63500">
              <a:schemeClr val="accent1">
                <a:satMod val="175000"/>
                <a:alpha val="40000"/>
              </a:schemeClr>
            </a:glow>
          </a:effectLst>
        </p:spPr>
        <p:txBody>
          <a:bodyPr wrap="square" rtlCol="0">
            <a:spAutoFit/>
          </a:bodyPr>
          <a:lstStyle/>
          <a:p>
            <a:pPr algn="ctr"/>
            <a:r>
              <a:rPr lang="en-GB" b="1" i="0" dirty="0">
                <a:solidFill>
                  <a:srgbClr val="0D0D0D"/>
                </a:solidFill>
                <a:effectLst/>
                <a:latin typeface="Söhne"/>
              </a:rPr>
              <a:t>Technological:</a:t>
            </a:r>
            <a:endParaRPr lang="en-GB" b="0" i="0" dirty="0">
              <a:solidFill>
                <a:srgbClr val="0D0D0D"/>
              </a:solidFill>
              <a:effectLst/>
              <a:latin typeface="Söhne"/>
            </a:endParaRPr>
          </a:p>
          <a:p>
            <a:pPr marL="742950" lvl="1" indent="-285750" algn="just">
              <a:buFont typeface="Arial" panose="020B0604020202020204" pitchFamily="34" charset="0"/>
              <a:buChar char="•"/>
            </a:pPr>
            <a:r>
              <a:rPr lang="en-GB" b="0" i="0" dirty="0">
                <a:solidFill>
                  <a:srgbClr val="0D0D0D"/>
                </a:solidFill>
                <a:effectLst/>
                <a:latin typeface="Söhne"/>
              </a:rPr>
              <a:t>Digitalization Impact: Online marketplaces reshape customer expectations.</a:t>
            </a:r>
          </a:p>
          <a:p>
            <a:pPr marL="742950" lvl="1" indent="-285750" algn="just">
              <a:buFont typeface="Arial" panose="020B0604020202020204" pitchFamily="34" charset="0"/>
              <a:buChar char="•"/>
            </a:pPr>
            <a:r>
              <a:rPr lang="en-GB" b="0" i="0" dirty="0">
                <a:solidFill>
                  <a:srgbClr val="0D0D0D"/>
                </a:solidFill>
                <a:effectLst/>
                <a:latin typeface="Söhne"/>
              </a:rPr>
              <a:t>Data Analytics &amp; Automation: Improve operational efficiency and customer insights</a:t>
            </a:r>
            <a:endParaRPr lang="en-GB" dirty="0"/>
          </a:p>
        </p:txBody>
      </p:sp>
      <p:sp>
        <p:nvSpPr>
          <p:cNvPr id="11" name="TextBox 10">
            <a:extLst>
              <a:ext uri="{FF2B5EF4-FFF2-40B4-BE49-F238E27FC236}">
                <a16:creationId xmlns:a16="http://schemas.microsoft.com/office/drawing/2014/main" id="{2842CE39-86A3-413F-8DBA-8A1E3AD4BBC4}"/>
              </a:ext>
            </a:extLst>
          </p:cNvPr>
          <p:cNvSpPr txBox="1"/>
          <p:nvPr/>
        </p:nvSpPr>
        <p:spPr>
          <a:xfrm>
            <a:off x="6289845" y="4246879"/>
            <a:ext cx="4479755" cy="2031325"/>
          </a:xfrm>
          <a:prstGeom prst="rect">
            <a:avLst/>
          </a:prstGeom>
          <a:solidFill>
            <a:schemeClr val="tx1">
              <a:lumMod val="20000"/>
              <a:lumOff val="80000"/>
            </a:schemeClr>
          </a:solidFill>
          <a:ln>
            <a:solidFill>
              <a:srgbClr val="92D050"/>
            </a:solidFill>
          </a:ln>
          <a:effectLst>
            <a:glow rad="63500">
              <a:schemeClr val="accent1">
                <a:satMod val="175000"/>
                <a:alpha val="40000"/>
              </a:schemeClr>
            </a:glow>
          </a:effectLst>
        </p:spPr>
        <p:txBody>
          <a:bodyPr wrap="square" rtlCol="0">
            <a:spAutoFit/>
          </a:bodyPr>
          <a:lstStyle/>
          <a:p>
            <a:pPr algn="ctr"/>
            <a:r>
              <a:rPr lang="en-GB" b="1" i="0" dirty="0">
                <a:solidFill>
                  <a:srgbClr val="0D0D0D"/>
                </a:solidFill>
                <a:effectLst/>
                <a:latin typeface="Söhne"/>
              </a:rPr>
              <a:t>Environmental:</a:t>
            </a:r>
          </a:p>
          <a:p>
            <a:pPr algn="ctr"/>
            <a:endParaRPr lang="en-GB" b="0" i="0" dirty="0">
              <a:solidFill>
                <a:srgbClr val="0D0D0D"/>
              </a:solidFill>
              <a:effectLst/>
              <a:latin typeface="Söhne"/>
            </a:endParaRPr>
          </a:p>
          <a:p>
            <a:pPr marL="742950" lvl="1" indent="-285750" algn="just">
              <a:buFont typeface="Arial" panose="020B0604020202020204" pitchFamily="34" charset="0"/>
              <a:buChar char="•"/>
            </a:pPr>
            <a:r>
              <a:rPr lang="en-GB" b="0" i="0" dirty="0">
                <a:solidFill>
                  <a:srgbClr val="0D0D0D"/>
                </a:solidFill>
                <a:effectLst/>
                <a:latin typeface="Söhne"/>
              </a:rPr>
              <a:t>Sustainable Practices: Adopt eco-friendly initiatives in sourcing and packaging.</a:t>
            </a:r>
          </a:p>
          <a:p>
            <a:pPr marL="742950" lvl="1" indent="-285750" algn="just">
              <a:buFont typeface="Arial" panose="020B0604020202020204" pitchFamily="34" charset="0"/>
              <a:buChar char="•"/>
            </a:pPr>
            <a:endParaRPr lang="en-GB" b="0" i="0" dirty="0">
              <a:solidFill>
                <a:srgbClr val="0D0D0D"/>
              </a:solidFill>
              <a:effectLst/>
              <a:latin typeface="Söhne"/>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57991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8000"/>
            <a:lum/>
          </a:blip>
          <a:srcRect/>
          <a:stretch>
            <a:fillRect l="-4000" r="-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17BB-C128-4D9F-B96F-7E5434BED2D8}"/>
              </a:ext>
            </a:extLst>
          </p:cNvPr>
          <p:cNvSpPr>
            <a:spLocks noGrp="1"/>
          </p:cNvSpPr>
          <p:nvPr>
            <p:ph type="title"/>
          </p:nvPr>
        </p:nvSpPr>
        <p:spPr/>
        <p:txBody>
          <a:bodyPr>
            <a:normAutofit fontScale="90000"/>
          </a:bodyPr>
          <a:lstStyle/>
          <a:p>
            <a:r>
              <a:rPr lang="en-GB" dirty="0"/>
              <a:t>Slide 4: Proposed Solution 1: Enhance Online &amp; E-commerce Capabilities</a:t>
            </a:r>
          </a:p>
        </p:txBody>
      </p:sp>
      <p:sp>
        <p:nvSpPr>
          <p:cNvPr id="6" name="TextBox 5">
            <a:extLst>
              <a:ext uri="{FF2B5EF4-FFF2-40B4-BE49-F238E27FC236}">
                <a16:creationId xmlns:a16="http://schemas.microsoft.com/office/drawing/2014/main" id="{34EEA76C-2D66-4597-BE38-B7FF2FCF2A2E}"/>
              </a:ext>
            </a:extLst>
          </p:cNvPr>
          <p:cNvSpPr txBox="1"/>
          <p:nvPr/>
        </p:nvSpPr>
        <p:spPr>
          <a:xfrm>
            <a:off x="947738" y="2148156"/>
            <a:ext cx="4193222" cy="646331"/>
          </a:xfrm>
          <a:prstGeom prst="rect">
            <a:avLst/>
          </a:prstGeom>
          <a:solidFill>
            <a:schemeClr val="accent6">
              <a:lumMod val="40000"/>
              <a:lumOff val="60000"/>
            </a:schemeClr>
          </a:solidFill>
          <a:effectLst>
            <a:glow rad="63500">
              <a:schemeClr val="accent1">
                <a:satMod val="175000"/>
                <a:alpha val="40000"/>
              </a:schemeClr>
            </a:glow>
          </a:effectLst>
        </p:spPr>
        <p:txBody>
          <a:bodyPr wrap="square">
            <a:spAutoFit/>
          </a:bodyPr>
          <a:lstStyle/>
          <a:p>
            <a:r>
              <a:rPr lang="en-US" b="1" dirty="0"/>
              <a:t>Challenge</a:t>
            </a:r>
            <a:r>
              <a:rPr lang="en-US" dirty="0"/>
              <a:t>: Limited online presence hinders customer reach and competitiveness</a:t>
            </a:r>
            <a:endParaRPr lang="en-GB" dirty="0"/>
          </a:p>
        </p:txBody>
      </p:sp>
      <p:sp>
        <p:nvSpPr>
          <p:cNvPr id="8" name="TextBox 7">
            <a:extLst>
              <a:ext uri="{FF2B5EF4-FFF2-40B4-BE49-F238E27FC236}">
                <a16:creationId xmlns:a16="http://schemas.microsoft.com/office/drawing/2014/main" id="{8DEA6075-429E-41A7-84F4-A6B866A40125}"/>
              </a:ext>
            </a:extLst>
          </p:cNvPr>
          <p:cNvSpPr txBox="1"/>
          <p:nvPr/>
        </p:nvSpPr>
        <p:spPr>
          <a:xfrm>
            <a:off x="947738" y="2957066"/>
            <a:ext cx="4193222" cy="1477328"/>
          </a:xfrm>
          <a:prstGeom prst="rect">
            <a:avLst/>
          </a:prstGeom>
          <a:solidFill>
            <a:schemeClr val="accent6">
              <a:lumMod val="40000"/>
              <a:lumOff val="60000"/>
              <a:alpha val="82000"/>
            </a:schemeClr>
          </a:solidFill>
          <a:effectLst>
            <a:glow rad="63500">
              <a:schemeClr val="accent1">
                <a:satMod val="175000"/>
                <a:alpha val="40000"/>
              </a:schemeClr>
            </a:glow>
          </a:effectLst>
        </p:spPr>
        <p:txBody>
          <a:bodyPr wrap="square">
            <a:spAutoFit/>
          </a:bodyPr>
          <a:lstStyle/>
          <a:p>
            <a:pPr algn="just"/>
            <a:r>
              <a:rPr lang="en-US" b="1" dirty="0"/>
              <a:t>Opportunities:</a:t>
            </a:r>
          </a:p>
          <a:p>
            <a:pPr marL="285750" indent="-285750" algn="just">
              <a:buFont typeface="Arial" panose="020B0604020202020204" pitchFamily="34" charset="0"/>
              <a:buChar char="•"/>
            </a:pPr>
            <a:r>
              <a:rPr lang="en-US" dirty="0"/>
              <a:t>Address the social trend towards online shopping preferences.</a:t>
            </a:r>
          </a:p>
          <a:p>
            <a:pPr marL="285750" indent="-285750" algn="just">
              <a:buFont typeface="Arial" panose="020B0604020202020204" pitchFamily="34" charset="0"/>
              <a:buChar char="•"/>
            </a:pPr>
            <a:r>
              <a:rPr lang="en-US" dirty="0"/>
              <a:t>Capitalize on digital transformation to meet customer expectations.</a:t>
            </a:r>
          </a:p>
        </p:txBody>
      </p:sp>
      <p:sp>
        <p:nvSpPr>
          <p:cNvPr id="10" name="TextBox 9">
            <a:extLst>
              <a:ext uri="{FF2B5EF4-FFF2-40B4-BE49-F238E27FC236}">
                <a16:creationId xmlns:a16="http://schemas.microsoft.com/office/drawing/2014/main" id="{18F5B8DC-32EF-4943-9D66-44E8EF9557C9}"/>
              </a:ext>
            </a:extLst>
          </p:cNvPr>
          <p:cNvSpPr txBox="1"/>
          <p:nvPr/>
        </p:nvSpPr>
        <p:spPr>
          <a:xfrm>
            <a:off x="6646069" y="2126070"/>
            <a:ext cx="5138102" cy="2308324"/>
          </a:xfrm>
          <a:prstGeom prst="rect">
            <a:avLst/>
          </a:prstGeom>
          <a:solidFill>
            <a:schemeClr val="accent5">
              <a:lumMod val="40000"/>
              <a:lumOff val="60000"/>
              <a:alpha val="63000"/>
            </a:schemeClr>
          </a:solidFill>
          <a:effectLst>
            <a:glow rad="63500">
              <a:schemeClr val="accent1">
                <a:satMod val="175000"/>
                <a:alpha val="40000"/>
              </a:schemeClr>
            </a:glow>
          </a:effectLst>
        </p:spPr>
        <p:txBody>
          <a:bodyPr wrap="square">
            <a:spAutoFit/>
          </a:bodyPr>
          <a:lstStyle/>
          <a:p>
            <a:r>
              <a:rPr lang="en-US" b="1" dirty="0"/>
              <a:t>Proposed Solution:</a:t>
            </a:r>
          </a:p>
          <a:p>
            <a:r>
              <a:rPr lang="en-US" b="1" dirty="0"/>
              <a:t>Build a user-friendly e-commerce platform with:</a:t>
            </a:r>
          </a:p>
          <a:p>
            <a:pPr marL="285750" indent="-285750">
              <a:buFont typeface="Arial" panose="020B0604020202020204" pitchFamily="34" charset="0"/>
              <a:buChar char="•"/>
            </a:pPr>
            <a:r>
              <a:rPr lang="en-US" dirty="0"/>
              <a:t>Easy product browsing and search.</a:t>
            </a:r>
          </a:p>
          <a:p>
            <a:pPr marL="285750" indent="-285750">
              <a:buFont typeface="Arial" panose="020B0604020202020204" pitchFamily="34" charset="0"/>
              <a:buChar char="•"/>
            </a:pPr>
            <a:r>
              <a:rPr lang="en-US" dirty="0"/>
              <a:t>Secure online payment options.</a:t>
            </a:r>
          </a:p>
          <a:p>
            <a:pPr marL="285750" indent="-285750">
              <a:buFont typeface="Arial" panose="020B0604020202020204" pitchFamily="34" charset="0"/>
              <a:buChar char="•"/>
            </a:pPr>
            <a:r>
              <a:rPr lang="en-US" dirty="0"/>
              <a:t>Efficient order fulfillment and delivery.</a:t>
            </a:r>
          </a:p>
          <a:p>
            <a:pPr marL="285750" indent="-285750">
              <a:buFont typeface="Arial" panose="020B0604020202020204" pitchFamily="34" charset="0"/>
              <a:buChar char="•"/>
            </a:pPr>
            <a:r>
              <a:rPr lang="en-US" dirty="0"/>
              <a:t>Click-and-collect options.</a:t>
            </a:r>
          </a:p>
          <a:p>
            <a:r>
              <a:rPr lang="en-US" b="1" dirty="0"/>
              <a:t>Leverage data analytics for personalized online experiences</a:t>
            </a:r>
            <a:r>
              <a:rPr lang="en-US" dirty="0"/>
              <a:t>.</a:t>
            </a:r>
            <a:endParaRPr lang="en-GB" dirty="0"/>
          </a:p>
        </p:txBody>
      </p:sp>
      <p:sp>
        <p:nvSpPr>
          <p:cNvPr id="12" name="TextBox 11">
            <a:extLst>
              <a:ext uri="{FF2B5EF4-FFF2-40B4-BE49-F238E27FC236}">
                <a16:creationId xmlns:a16="http://schemas.microsoft.com/office/drawing/2014/main" id="{4DA7FAD2-D79E-4C30-A259-3F5F727ADB53}"/>
              </a:ext>
            </a:extLst>
          </p:cNvPr>
          <p:cNvSpPr txBox="1"/>
          <p:nvPr/>
        </p:nvSpPr>
        <p:spPr>
          <a:xfrm>
            <a:off x="3119120" y="4878309"/>
            <a:ext cx="6096000" cy="1754326"/>
          </a:xfrm>
          <a:prstGeom prst="rect">
            <a:avLst/>
          </a:prstGeom>
          <a:solidFill>
            <a:schemeClr val="accent2">
              <a:lumMod val="60000"/>
              <a:lumOff val="40000"/>
              <a:alpha val="73000"/>
            </a:schemeClr>
          </a:solidFill>
          <a:effectLst>
            <a:glow rad="63500">
              <a:schemeClr val="accent1">
                <a:satMod val="175000"/>
                <a:alpha val="40000"/>
              </a:schemeClr>
            </a:glow>
          </a:effectLst>
        </p:spPr>
        <p:txBody>
          <a:bodyPr wrap="square">
            <a:spAutoFit/>
          </a:bodyPr>
          <a:lstStyle/>
          <a:p>
            <a:r>
              <a:rPr lang="en-US" b="1" dirty="0"/>
              <a:t>Benefits:</a:t>
            </a:r>
          </a:p>
          <a:p>
            <a:pPr marL="285750" indent="-285750" algn="just">
              <a:buFont typeface="Wingdings" panose="05000000000000000000" pitchFamily="2" charset="2"/>
              <a:buChar char="q"/>
            </a:pPr>
            <a:r>
              <a:rPr lang="en-US" dirty="0"/>
              <a:t>Meet customer expectations for convenience and online shopping.</a:t>
            </a:r>
          </a:p>
          <a:p>
            <a:pPr marL="285750" indent="-285750" algn="just">
              <a:buFont typeface="Wingdings" panose="05000000000000000000" pitchFamily="2" charset="2"/>
              <a:buChar char="q"/>
            </a:pPr>
            <a:r>
              <a:rPr lang="en-US" dirty="0"/>
              <a:t>Expand customer reach beyond physical store locations.</a:t>
            </a:r>
          </a:p>
          <a:p>
            <a:pPr marL="285750" indent="-285750" algn="just">
              <a:buFont typeface="Wingdings" panose="05000000000000000000" pitchFamily="2" charset="2"/>
              <a:buChar char="q"/>
            </a:pPr>
            <a:r>
              <a:rPr lang="en-US" dirty="0"/>
              <a:t>Compete effectively against online retailers.</a:t>
            </a:r>
          </a:p>
          <a:p>
            <a:pPr marL="285750" indent="-285750" algn="just">
              <a:buFont typeface="Wingdings" panose="05000000000000000000" pitchFamily="2" charset="2"/>
              <a:buChar char="q"/>
            </a:pPr>
            <a:r>
              <a:rPr lang="en-US" dirty="0"/>
              <a:t>Unlock new revenue streams and growth opportunities.</a:t>
            </a:r>
            <a:endParaRPr lang="en-GB" dirty="0"/>
          </a:p>
        </p:txBody>
      </p:sp>
    </p:spTree>
    <p:extLst>
      <p:ext uri="{BB962C8B-B14F-4D97-AF65-F5344CB8AC3E}">
        <p14:creationId xmlns:p14="http://schemas.microsoft.com/office/powerpoint/2010/main" val="1485277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2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17BB-C128-4D9F-B96F-7E5434BED2D8}"/>
              </a:ext>
            </a:extLst>
          </p:cNvPr>
          <p:cNvSpPr>
            <a:spLocks noGrp="1"/>
          </p:cNvSpPr>
          <p:nvPr>
            <p:ph type="title"/>
          </p:nvPr>
        </p:nvSpPr>
        <p:spPr/>
        <p:txBody>
          <a:bodyPr>
            <a:normAutofit fontScale="90000"/>
          </a:bodyPr>
          <a:lstStyle/>
          <a:p>
            <a:r>
              <a:rPr lang="en-US" dirty="0"/>
              <a:t>Slide 5: Proposed Solution 2: Optimize Operations &amp; Reduce Costs</a:t>
            </a:r>
            <a:endParaRPr lang="en-GB" dirty="0"/>
          </a:p>
        </p:txBody>
      </p:sp>
      <p:sp>
        <p:nvSpPr>
          <p:cNvPr id="6" name="TextBox 5">
            <a:extLst>
              <a:ext uri="{FF2B5EF4-FFF2-40B4-BE49-F238E27FC236}">
                <a16:creationId xmlns:a16="http://schemas.microsoft.com/office/drawing/2014/main" id="{34EEA76C-2D66-4597-BE38-B7FF2FCF2A2E}"/>
              </a:ext>
            </a:extLst>
          </p:cNvPr>
          <p:cNvSpPr txBox="1"/>
          <p:nvPr/>
        </p:nvSpPr>
        <p:spPr>
          <a:xfrm>
            <a:off x="947738" y="2148156"/>
            <a:ext cx="4193222" cy="646331"/>
          </a:xfrm>
          <a:prstGeom prst="rect">
            <a:avLst/>
          </a:prstGeom>
          <a:solidFill>
            <a:schemeClr val="bg1">
              <a:lumMod val="95000"/>
              <a:alpha val="88000"/>
            </a:schemeClr>
          </a:solidFill>
          <a:effectLst>
            <a:glow rad="63500">
              <a:schemeClr val="accent1">
                <a:satMod val="175000"/>
                <a:alpha val="40000"/>
              </a:schemeClr>
            </a:glow>
          </a:effectLst>
        </p:spPr>
        <p:txBody>
          <a:bodyPr wrap="square">
            <a:spAutoFit/>
          </a:bodyPr>
          <a:lstStyle/>
          <a:p>
            <a:r>
              <a:rPr lang="en-US" b="1" dirty="0"/>
              <a:t>Challenge: </a:t>
            </a:r>
            <a:r>
              <a:rPr lang="en-US" dirty="0"/>
              <a:t>High operational costs for physical store network strain profitability.</a:t>
            </a:r>
            <a:endParaRPr lang="en-GB" dirty="0"/>
          </a:p>
        </p:txBody>
      </p:sp>
      <p:sp>
        <p:nvSpPr>
          <p:cNvPr id="8" name="TextBox 7">
            <a:extLst>
              <a:ext uri="{FF2B5EF4-FFF2-40B4-BE49-F238E27FC236}">
                <a16:creationId xmlns:a16="http://schemas.microsoft.com/office/drawing/2014/main" id="{8DEA6075-429E-41A7-84F4-A6B866A40125}"/>
              </a:ext>
            </a:extLst>
          </p:cNvPr>
          <p:cNvSpPr txBox="1"/>
          <p:nvPr/>
        </p:nvSpPr>
        <p:spPr>
          <a:xfrm>
            <a:off x="947738" y="2957066"/>
            <a:ext cx="4193222" cy="1477328"/>
          </a:xfrm>
          <a:prstGeom prst="rect">
            <a:avLst/>
          </a:prstGeom>
          <a:solidFill>
            <a:schemeClr val="bg1">
              <a:lumMod val="95000"/>
              <a:alpha val="74000"/>
            </a:schemeClr>
          </a:solidFill>
          <a:effectLst>
            <a:glow rad="63500">
              <a:schemeClr val="accent1">
                <a:satMod val="175000"/>
                <a:alpha val="40000"/>
              </a:schemeClr>
            </a:glow>
          </a:effectLst>
        </p:spPr>
        <p:txBody>
          <a:bodyPr wrap="square">
            <a:spAutoFit/>
          </a:bodyPr>
          <a:lstStyle/>
          <a:p>
            <a:pPr algn="just"/>
            <a:r>
              <a:rPr lang="en-US" b="1" dirty="0"/>
              <a:t>Opportunities:</a:t>
            </a:r>
          </a:p>
          <a:p>
            <a:pPr marL="285750" indent="-285750" algn="just">
              <a:buFont typeface="Arial" panose="020B0604020202020204" pitchFamily="34" charset="0"/>
              <a:buChar char="•"/>
            </a:pPr>
            <a:r>
              <a:rPr lang="en-US" dirty="0"/>
              <a:t>Streamline processes and supply chain for cost savings.</a:t>
            </a:r>
          </a:p>
          <a:p>
            <a:pPr marL="285750" indent="-285750" algn="just">
              <a:buFont typeface="Arial" panose="020B0604020202020204" pitchFamily="34" charset="0"/>
              <a:buChar char="•"/>
            </a:pPr>
            <a:r>
              <a:rPr lang="en-US" dirty="0"/>
              <a:t>Enhance operational agility to adapt to market changes.</a:t>
            </a:r>
          </a:p>
        </p:txBody>
      </p:sp>
      <p:sp>
        <p:nvSpPr>
          <p:cNvPr id="10" name="TextBox 9">
            <a:extLst>
              <a:ext uri="{FF2B5EF4-FFF2-40B4-BE49-F238E27FC236}">
                <a16:creationId xmlns:a16="http://schemas.microsoft.com/office/drawing/2014/main" id="{18F5B8DC-32EF-4943-9D66-44E8EF9557C9}"/>
              </a:ext>
            </a:extLst>
          </p:cNvPr>
          <p:cNvSpPr txBox="1"/>
          <p:nvPr/>
        </p:nvSpPr>
        <p:spPr>
          <a:xfrm>
            <a:off x="6646069" y="2126070"/>
            <a:ext cx="5138102" cy="2308324"/>
          </a:xfrm>
          <a:prstGeom prst="rect">
            <a:avLst/>
          </a:prstGeom>
          <a:solidFill>
            <a:schemeClr val="bg1">
              <a:lumMod val="95000"/>
              <a:alpha val="79000"/>
            </a:schemeClr>
          </a:solidFill>
          <a:effectLst>
            <a:glow rad="63500">
              <a:schemeClr val="accent1">
                <a:satMod val="175000"/>
                <a:alpha val="40000"/>
              </a:schemeClr>
            </a:glow>
          </a:effectLst>
          <a:scene3d>
            <a:camera prst="orthographicFront"/>
            <a:lightRig rig="threePt" dir="t"/>
          </a:scene3d>
          <a:sp3d>
            <a:bevelT/>
          </a:sp3d>
        </p:spPr>
        <p:txBody>
          <a:bodyPr wrap="square">
            <a:spAutoFit/>
          </a:bodyPr>
          <a:lstStyle/>
          <a:p>
            <a:r>
              <a:rPr lang="en-US" b="1" dirty="0"/>
              <a:t>Proposed Solution:</a:t>
            </a:r>
          </a:p>
          <a:p>
            <a:pPr marL="285750" indent="-285750">
              <a:buFont typeface="Arial" panose="020B0604020202020204" pitchFamily="34" charset="0"/>
              <a:buChar char="•"/>
            </a:pPr>
            <a:r>
              <a:rPr lang="en-US" dirty="0"/>
              <a:t>Conduct a business process audit to identify improvement areas.</a:t>
            </a:r>
          </a:p>
          <a:p>
            <a:pPr marL="285750" indent="-285750">
              <a:buFont typeface="Arial" panose="020B0604020202020204" pitchFamily="34" charset="0"/>
              <a:buChar char="•"/>
            </a:pPr>
            <a:r>
              <a:rPr lang="en-US" dirty="0"/>
              <a:t>Implement lean practices, automation, and technology for efficiency.</a:t>
            </a:r>
          </a:p>
          <a:p>
            <a:pPr marL="285750" indent="-285750">
              <a:buFont typeface="Arial" panose="020B0604020202020204" pitchFamily="34" charset="0"/>
              <a:buChar char="•"/>
            </a:pPr>
            <a:r>
              <a:rPr lang="en-US" dirty="0"/>
              <a:t>Strategically rationalize the physical store footprint.</a:t>
            </a: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4DA7FAD2-D79E-4C30-A259-3F5F727ADB53}"/>
              </a:ext>
            </a:extLst>
          </p:cNvPr>
          <p:cNvSpPr txBox="1"/>
          <p:nvPr/>
        </p:nvSpPr>
        <p:spPr>
          <a:xfrm>
            <a:off x="3119120" y="4878309"/>
            <a:ext cx="6096000" cy="1477328"/>
          </a:xfrm>
          <a:prstGeom prst="rect">
            <a:avLst/>
          </a:prstGeom>
          <a:solidFill>
            <a:schemeClr val="bg1">
              <a:alpha val="78000"/>
            </a:schemeClr>
          </a:solidFill>
          <a:effectLst>
            <a:glow rad="63500">
              <a:schemeClr val="accent1">
                <a:satMod val="175000"/>
                <a:alpha val="40000"/>
              </a:schemeClr>
            </a:glow>
          </a:effectLst>
        </p:spPr>
        <p:txBody>
          <a:bodyPr wrap="square">
            <a:spAutoFit/>
          </a:bodyPr>
          <a:lstStyle/>
          <a:p>
            <a:r>
              <a:rPr lang="en-US" b="1" dirty="0"/>
              <a:t>Benefits:</a:t>
            </a:r>
          </a:p>
          <a:p>
            <a:pPr marL="285750" indent="-285750" algn="just">
              <a:buFont typeface="Wingdings" panose="05000000000000000000" pitchFamily="2" charset="2"/>
              <a:buChar char="q"/>
            </a:pPr>
            <a:r>
              <a:rPr lang="en-US" dirty="0"/>
              <a:t>Reduce operating expenses and boost profitability.</a:t>
            </a:r>
          </a:p>
          <a:p>
            <a:pPr marL="285750" indent="-285750" algn="just">
              <a:buFont typeface="Wingdings" panose="05000000000000000000" pitchFamily="2" charset="2"/>
              <a:buChar char="q"/>
            </a:pPr>
            <a:r>
              <a:rPr lang="en-US" dirty="0"/>
              <a:t>Enhance operational agility and responsiveness.</a:t>
            </a:r>
          </a:p>
          <a:p>
            <a:pPr marL="285750" indent="-285750" algn="just">
              <a:buFont typeface="Wingdings" panose="05000000000000000000" pitchFamily="2" charset="2"/>
              <a:buChar char="q"/>
            </a:pPr>
            <a:r>
              <a:rPr lang="en-US" dirty="0"/>
              <a:t>Remain competitive on costs and pricing.</a:t>
            </a:r>
          </a:p>
          <a:p>
            <a:pPr marL="285750" indent="-285750" algn="just">
              <a:buFont typeface="Wingdings" panose="05000000000000000000" pitchFamily="2" charset="2"/>
              <a:buChar char="q"/>
            </a:pPr>
            <a:r>
              <a:rPr lang="en-US" dirty="0"/>
              <a:t>Reallocate resources towards growth initiatives..</a:t>
            </a:r>
            <a:endParaRPr lang="en-GB" dirty="0"/>
          </a:p>
        </p:txBody>
      </p:sp>
    </p:spTree>
    <p:extLst>
      <p:ext uri="{BB962C8B-B14F-4D97-AF65-F5344CB8AC3E}">
        <p14:creationId xmlns:p14="http://schemas.microsoft.com/office/powerpoint/2010/main" val="3259444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9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17BB-C128-4D9F-B96F-7E5434BED2D8}"/>
              </a:ext>
            </a:extLst>
          </p:cNvPr>
          <p:cNvSpPr>
            <a:spLocks noGrp="1"/>
          </p:cNvSpPr>
          <p:nvPr>
            <p:ph type="title"/>
          </p:nvPr>
        </p:nvSpPr>
        <p:spPr/>
        <p:txBody>
          <a:bodyPr>
            <a:normAutofit fontScale="90000"/>
          </a:bodyPr>
          <a:lstStyle/>
          <a:p>
            <a:r>
              <a:rPr lang="en-US" dirty="0"/>
              <a:t>Slide 6: Proposed Solution 3: Embrace Sustainability &amp; Expand Product Range</a:t>
            </a:r>
            <a:endParaRPr lang="en-GB" dirty="0"/>
          </a:p>
        </p:txBody>
      </p:sp>
      <p:sp>
        <p:nvSpPr>
          <p:cNvPr id="6" name="TextBox 5">
            <a:extLst>
              <a:ext uri="{FF2B5EF4-FFF2-40B4-BE49-F238E27FC236}">
                <a16:creationId xmlns:a16="http://schemas.microsoft.com/office/drawing/2014/main" id="{34EEA76C-2D66-4597-BE38-B7FF2FCF2A2E}"/>
              </a:ext>
            </a:extLst>
          </p:cNvPr>
          <p:cNvSpPr txBox="1"/>
          <p:nvPr/>
        </p:nvSpPr>
        <p:spPr>
          <a:xfrm>
            <a:off x="947738" y="2148156"/>
            <a:ext cx="4193222" cy="923330"/>
          </a:xfrm>
          <a:prstGeom prst="rect">
            <a:avLst/>
          </a:prstGeom>
          <a:solidFill>
            <a:schemeClr val="accent5">
              <a:lumMod val="60000"/>
              <a:lumOff val="40000"/>
              <a:alpha val="32000"/>
            </a:schemeClr>
          </a:solidFill>
          <a:effectLst>
            <a:glow rad="139700">
              <a:schemeClr val="accent5">
                <a:satMod val="175000"/>
                <a:alpha val="40000"/>
              </a:schemeClr>
            </a:glow>
          </a:effectLst>
        </p:spPr>
        <p:txBody>
          <a:bodyPr wrap="square">
            <a:spAutoFit/>
          </a:bodyPr>
          <a:lstStyle/>
          <a:p>
            <a:r>
              <a:rPr lang="en-US" b="1" dirty="0"/>
              <a:t>Challenge: </a:t>
            </a:r>
            <a:r>
              <a:rPr lang="en-US" dirty="0"/>
              <a:t>Limited focus on sustainability weakens brand against eco-conscious competitors.</a:t>
            </a:r>
            <a:endParaRPr lang="en-GB" dirty="0"/>
          </a:p>
        </p:txBody>
      </p:sp>
      <p:sp>
        <p:nvSpPr>
          <p:cNvPr id="8" name="TextBox 7">
            <a:extLst>
              <a:ext uri="{FF2B5EF4-FFF2-40B4-BE49-F238E27FC236}">
                <a16:creationId xmlns:a16="http://schemas.microsoft.com/office/drawing/2014/main" id="{8DEA6075-429E-41A7-84F4-A6B866A40125}"/>
              </a:ext>
            </a:extLst>
          </p:cNvPr>
          <p:cNvSpPr txBox="1"/>
          <p:nvPr/>
        </p:nvSpPr>
        <p:spPr>
          <a:xfrm>
            <a:off x="1022509" y="3511064"/>
            <a:ext cx="4118451" cy="646331"/>
          </a:xfrm>
          <a:prstGeom prst="rect">
            <a:avLst/>
          </a:prstGeom>
          <a:solidFill>
            <a:schemeClr val="accent5">
              <a:lumMod val="60000"/>
              <a:lumOff val="40000"/>
              <a:alpha val="50000"/>
            </a:schemeClr>
          </a:solidFill>
          <a:effectLst>
            <a:glow rad="228600">
              <a:schemeClr val="accent5">
                <a:satMod val="175000"/>
                <a:alpha val="40000"/>
              </a:schemeClr>
            </a:glow>
          </a:effectLst>
        </p:spPr>
        <p:txBody>
          <a:bodyPr wrap="square">
            <a:spAutoFit/>
          </a:bodyPr>
          <a:lstStyle/>
          <a:p>
            <a:pPr algn="just"/>
            <a:r>
              <a:rPr lang="en-US" b="1" dirty="0"/>
              <a:t>Opportunity: </a:t>
            </a:r>
            <a:r>
              <a:rPr lang="en-US" dirty="0"/>
              <a:t>Capitalize on the growing demand for sustainable products</a:t>
            </a:r>
            <a:r>
              <a:rPr lang="en-US" b="1" dirty="0"/>
              <a:t>.</a:t>
            </a:r>
            <a:endParaRPr lang="en-US" dirty="0"/>
          </a:p>
        </p:txBody>
      </p:sp>
      <p:sp>
        <p:nvSpPr>
          <p:cNvPr id="10" name="TextBox 9">
            <a:extLst>
              <a:ext uri="{FF2B5EF4-FFF2-40B4-BE49-F238E27FC236}">
                <a16:creationId xmlns:a16="http://schemas.microsoft.com/office/drawing/2014/main" id="{18F5B8DC-32EF-4943-9D66-44E8EF9557C9}"/>
              </a:ext>
            </a:extLst>
          </p:cNvPr>
          <p:cNvSpPr txBox="1"/>
          <p:nvPr/>
        </p:nvSpPr>
        <p:spPr>
          <a:xfrm>
            <a:off x="6646069" y="2126070"/>
            <a:ext cx="5138102" cy="2031325"/>
          </a:xfrm>
          <a:prstGeom prst="rect">
            <a:avLst/>
          </a:prstGeom>
          <a:solidFill>
            <a:schemeClr val="accent5">
              <a:lumMod val="60000"/>
              <a:lumOff val="40000"/>
              <a:alpha val="50000"/>
            </a:schemeClr>
          </a:solidFill>
          <a:effectLst>
            <a:glow rad="228600">
              <a:schemeClr val="accent5">
                <a:satMod val="175000"/>
                <a:alpha val="40000"/>
              </a:schemeClr>
            </a:glow>
          </a:effectLst>
        </p:spPr>
        <p:txBody>
          <a:bodyPr wrap="square">
            <a:spAutoFit/>
          </a:bodyPr>
          <a:lstStyle/>
          <a:p>
            <a:r>
              <a:rPr lang="en-US" b="1" dirty="0"/>
              <a:t>Proposed Solution:</a:t>
            </a:r>
          </a:p>
          <a:p>
            <a:pPr marL="285750" indent="-285750">
              <a:buFont typeface="Arial" panose="020B0604020202020204" pitchFamily="34" charset="0"/>
              <a:buChar char="•"/>
            </a:pPr>
            <a:r>
              <a:rPr lang="en-US" dirty="0"/>
              <a:t>Review product sourcing for sustainability and ethical practices.</a:t>
            </a:r>
          </a:p>
          <a:p>
            <a:pPr marL="285750" indent="-285750">
              <a:buFont typeface="Arial" panose="020B0604020202020204" pitchFamily="34" charset="0"/>
              <a:buChar char="•"/>
            </a:pPr>
            <a:r>
              <a:rPr lang="en-US" dirty="0"/>
              <a:t>Expand product lines with eco-friendly, ethically-sourced options.</a:t>
            </a:r>
          </a:p>
          <a:p>
            <a:pPr marL="285750" indent="-285750">
              <a:buFont typeface="Arial" panose="020B0604020202020204" pitchFamily="34" charset="0"/>
              <a:buChar char="•"/>
            </a:pPr>
            <a:r>
              <a:rPr lang="en-US" dirty="0"/>
              <a:t>Reinforce brand around corporate social responsibility (CSR).</a:t>
            </a:r>
            <a:endParaRPr lang="en-GB" dirty="0"/>
          </a:p>
        </p:txBody>
      </p:sp>
      <p:sp>
        <p:nvSpPr>
          <p:cNvPr id="12" name="TextBox 11">
            <a:extLst>
              <a:ext uri="{FF2B5EF4-FFF2-40B4-BE49-F238E27FC236}">
                <a16:creationId xmlns:a16="http://schemas.microsoft.com/office/drawing/2014/main" id="{4DA7FAD2-D79E-4C30-A259-3F5F727ADB53}"/>
              </a:ext>
            </a:extLst>
          </p:cNvPr>
          <p:cNvSpPr txBox="1"/>
          <p:nvPr/>
        </p:nvSpPr>
        <p:spPr>
          <a:xfrm>
            <a:off x="3119120" y="4878309"/>
            <a:ext cx="6096000" cy="1477328"/>
          </a:xfrm>
          <a:prstGeom prst="rect">
            <a:avLst/>
          </a:prstGeom>
          <a:solidFill>
            <a:schemeClr val="accent5">
              <a:lumMod val="60000"/>
              <a:lumOff val="40000"/>
              <a:alpha val="50000"/>
            </a:schemeClr>
          </a:solidFill>
          <a:effectLst>
            <a:glow rad="228600">
              <a:schemeClr val="accent5">
                <a:satMod val="175000"/>
                <a:alpha val="40000"/>
              </a:schemeClr>
            </a:glow>
          </a:effectLst>
        </p:spPr>
        <p:txBody>
          <a:bodyPr wrap="square">
            <a:spAutoFit/>
          </a:bodyPr>
          <a:lstStyle/>
          <a:p>
            <a:r>
              <a:rPr lang="en-US" b="1" dirty="0"/>
              <a:t>Benefits:</a:t>
            </a:r>
          </a:p>
          <a:p>
            <a:pPr marL="285750" indent="-285750" algn="just">
              <a:buFont typeface="Wingdings" panose="05000000000000000000" pitchFamily="2" charset="2"/>
              <a:buChar char="q"/>
            </a:pPr>
            <a:r>
              <a:rPr lang="en-US" dirty="0"/>
              <a:t>Align with customer values for ethical consumerism.</a:t>
            </a:r>
          </a:p>
          <a:p>
            <a:pPr marL="285750" indent="-285750" algn="just">
              <a:buFont typeface="Wingdings" panose="05000000000000000000" pitchFamily="2" charset="2"/>
              <a:buChar char="q"/>
            </a:pPr>
            <a:r>
              <a:rPr lang="en-US" dirty="0"/>
              <a:t>Differentiate brand through a unique sustainability focus.</a:t>
            </a:r>
          </a:p>
          <a:p>
            <a:pPr marL="285750" indent="-285750" algn="just">
              <a:buFont typeface="Wingdings" panose="05000000000000000000" pitchFamily="2" charset="2"/>
              <a:buChar char="q"/>
            </a:pPr>
            <a:r>
              <a:rPr lang="en-US" dirty="0"/>
              <a:t>Attract a wider, more diverse customer base.</a:t>
            </a:r>
          </a:p>
          <a:p>
            <a:pPr marL="285750" indent="-285750" algn="just">
              <a:buFont typeface="Wingdings" panose="05000000000000000000" pitchFamily="2" charset="2"/>
              <a:buChar char="q"/>
            </a:pPr>
            <a:r>
              <a:rPr lang="en-US" dirty="0"/>
              <a:t>Enhance brand reputation and foster customer loyalty.</a:t>
            </a:r>
            <a:endParaRPr lang="en-GB" dirty="0"/>
          </a:p>
        </p:txBody>
      </p:sp>
    </p:spTree>
    <p:extLst>
      <p:ext uri="{BB962C8B-B14F-4D97-AF65-F5344CB8AC3E}">
        <p14:creationId xmlns:p14="http://schemas.microsoft.com/office/powerpoint/2010/main" val="2973355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57BC-11BF-4EC1-8C92-B65CB9E25CD0}"/>
              </a:ext>
            </a:extLst>
          </p:cNvPr>
          <p:cNvSpPr>
            <a:spLocks noGrp="1"/>
          </p:cNvSpPr>
          <p:nvPr>
            <p:ph type="title"/>
          </p:nvPr>
        </p:nvSpPr>
        <p:spPr/>
        <p:txBody>
          <a:bodyPr>
            <a:normAutofit/>
          </a:bodyPr>
          <a:lstStyle/>
          <a:p>
            <a:r>
              <a:rPr lang="en-US" dirty="0"/>
              <a:t>Slide 7: Monitoring and Review</a:t>
            </a:r>
            <a:endParaRPr lang="en-GB" dirty="0"/>
          </a:p>
        </p:txBody>
      </p:sp>
      <p:sp>
        <p:nvSpPr>
          <p:cNvPr id="4" name="TextBox 3">
            <a:extLst>
              <a:ext uri="{FF2B5EF4-FFF2-40B4-BE49-F238E27FC236}">
                <a16:creationId xmlns:a16="http://schemas.microsoft.com/office/drawing/2014/main" id="{FB06E3C3-508A-46BA-92BA-096E0A08A848}"/>
              </a:ext>
            </a:extLst>
          </p:cNvPr>
          <p:cNvSpPr txBox="1"/>
          <p:nvPr/>
        </p:nvSpPr>
        <p:spPr>
          <a:xfrm>
            <a:off x="518678" y="1903961"/>
            <a:ext cx="5160762" cy="2585323"/>
          </a:xfrm>
          <a:prstGeom prst="rect">
            <a:avLst/>
          </a:prstGeom>
          <a:solidFill>
            <a:schemeClr val="bg1">
              <a:alpha val="54000"/>
            </a:schemeClr>
          </a:solidFill>
        </p:spPr>
        <p:txBody>
          <a:bodyPr wrap="square">
            <a:spAutoFit/>
          </a:bodyPr>
          <a:lstStyle/>
          <a:p>
            <a:pPr algn="just"/>
            <a:r>
              <a:rPr lang="en-US" b="1" dirty="0"/>
              <a:t>Define KPIs:</a:t>
            </a:r>
            <a:endParaRPr lang="en-US" dirty="0"/>
          </a:p>
          <a:p>
            <a:pPr marL="285750" indent="-285750" algn="just">
              <a:buFont typeface="Wingdings" panose="05000000000000000000" pitchFamily="2" charset="2"/>
              <a:buChar char="q"/>
            </a:pPr>
            <a:r>
              <a:rPr lang="en-US" dirty="0"/>
              <a:t>E-commerce: Track sales growth, conversion rates, and customer acquisition costs.</a:t>
            </a:r>
          </a:p>
          <a:p>
            <a:pPr marL="285750" indent="-285750" algn="just">
              <a:buFont typeface="Wingdings" panose="05000000000000000000" pitchFamily="2" charset="2"/>
              <a:buChar char="q"/>
            </a:pPr>
            <a:r>
              <a:rPr lang="en-US" dirty="0"/>
              <a:t>Cost Optimization: Monitor operational costs, stock turnover, and labor efficiency.</a:t>
            </a:r>
          </a:p>
          <a:p>
            <a:pPr marL="285750" indent="-285750" algn="just">
              <a:buFont typeface="Wingdings" panose="05000000000000000000" pitchFamily="2" charset="2"/>
              <a:buChar char="q"/>
            </a:pPr>
            <a:r>
              <a:rPr lang="en-US" dirty="0"/>
              <a:t>Sustainability: Measure revenue from eco-friendly products and customer engagement.</a:t>
            </a:r>
          </a:p>
          <a:p>
            <a:pPr marL="285750" indent="-285750" algn="just">
              <a:buFont typeface="Wingdings" panose="05000000000000000000" pitchFamily="2" charset="2"/>
              <a:buChar char="q"/>
            </a:pPr>
            <a:r>
              <a:rPr lang="en-US" dirty="0"/>
              <a:t>Data Analytics: Utilize tools for insightful reporting.</a:t>
            </a:r>
            <a:endParaRPr lang="en-GB" dirty="0"/>
          </a:p>
        </p:txBody>
      </p:sp>
      <p:sp>
        <p:nvSpPr>
          <p:cNvPr id="6" name="TextBox 5">
            <a:extLst>
              <a:ext uri="{FF2B5EF4-FFF2-40B4-BE49-F238E27FC236}">
                <a16:creationId xmlns:a16="http://schemas.microsoft.com/office/drawing/2014/main" id="{BFECF0E8-252C-456D-B821-C25956721D1C}"/>
              </a:ext>
            </a:extLst>
          </p:cNvPr>
          <p:cNvSpPr txBox="1"/>
          <p:nvPr/>
        </p:nvSpPr>
        <p:spPr>
          <a:xfrm>
            <a:off x="518678" y="4678885"/>
            <a:ext cx="5026342" cy="923330"/>
          </a:xfrm>
          <a:prstGeom prst="rect">
            <a:avLst/>
          </a:prstGeom>
          <a:solidFill>
            <a:schemeClr val="bg1">
              <a:alpha val="57000"/>
            </a:schemeClr>
          </a:solidFill>
        </p:spPr>
        <p:txBody>
          <a:bodyPr wrap="square">
            <a:spAutoFit/>
          </a:bodyPr>
          <a:lstStyle/>
          <a:p>
            <a:r>
              <a:rPr lang="en-US" b="1" dirty="0"/>
              <a:t>Cross-functional Meetings:</a:t>
            </a:r>
            <a:endParaRPr lang="en-US" dirty="0"/>
          </a:p>
          <a:p>
            <a:pPr marL="285750" indent="-285750">
              <a:buFont typeface="Wingdings" panose="05000000000000000000" pitchFamily="2" charset="2"/>
              <a:buChar char="q"/>
            </a:pPr>
            <a:r>
              <a:rPr lang="en-US" dirty="0"/>
              <a:t>Regular team meetings for collaborative data-driven decisions.</a:t>
            </a:r>
            <a:endParaRPr lang="en-GB" dirty="0"/>
          </a:p>
        </p:txBody>
      </p:sp>
      <p:sp>
        <p:nvSpPr>
          <p:cNvPr id="8" name="TextBox 7">
            <a:extLst>
              <a:ext uri="{FF2B5EF4-FFF2-40B4-BE49-F238E27FC236}">
                <a16:creationId xmlns:a16="http://schemas.microsoft.com/office/drawing/2014/main" id="{DFD8FF93-7257-480B-9C5F-EE4C580EBC00}"/>
              </a:ext>
            </a:extLst>
          </p:cNvPr>
          <p:cNvSpPr txBox="1"/>
          <p:nvPr/>
        </p:nvSpPr>
        <p:spPr>
          <a:xfrm>
            <a:off x="6646982" y="1908896"/>
            <a:ext cx="4841238" cy="3693319"/>
          </a:xfrm>
          <a:prstGeom prst="rect">
            <a:avLst/>
          </a:prstGeom>
          <a:solidFill>
            <a:schemeClr val="bg1">
              <a:alpha val="69000"/>
            </a:schemeClr>
          </a:solidFill>
        </p:spPr>
        <p:txBody>
          <a:bodyPr wrap="square">
            <a:spAutoFit/>
          </a:bodyPr>
          <a:lstStyle/>
          <a:p>
            <a:pPr algn="just"/>
            <a:r>
              <a:rPr lang="en-US" b="1" dirty="0"/>
              <a:t>Feedback Mechanisms</a:t>
            </a:r>
            <a:r>
              <a:rPr lang="en-US" dirty="0"/>
              <a:t>:</a:t>
            </a:r>
          </a:p>
          <a:p>
            <a:pPr marL="285750" indent="-285750" algn="just">
              <a:buFont typeface="Wingdings" panose="05000000000000000000" pitchFamily="2" charset="2"/>
              <a:buChar char="Ø"/>
            </a:pPr>
            <a:r>
              <a:rPr lang="en-US" dirty="0"/>
              <a:t>Conduct customer satisfaction surveys to gauge responses to online enhancements and sustainability efforts.</a:t>
            </a:r>
          </a:p>
          <a:p>
            <a:pPr marL="285750" indent="-285750" algn="just">
              <a:buFont typeface="Wingdings" panose="05000000000000000000" pitchFamily="2" charset="2"/>
              <a:buChar char="Ø"/>
            </a:pPr>
            <a:r>
              <a:rPr lang="en-US" dirty="0"/>
              <a:t>Employee suggestion programs for operational improvements and sustainability initiatives.</a:t>
            </a:r>
          </a:p>
          <a:p>
            <a:pPr algn="just"/>
            <a:endParaRPr lang="en-US" dirty="0"/>
          </a:p>
          <a:p>
            <a:pPr algn="just"/>
            <a:r>
              <a:rPr lang="en-US" b="1" dirty="0"/>
              <a:t>Agile Approach:</a:t>
            </a:r>
          </a:p>
          <a:p>
            <a:pPr marL="285750" indent="-285750" algn="just">
              <a:buFont typeface="Wingdings" panose="05000000000000000000" pitchFamily="2" charset="2"/>
              <a:buChar char="Ø"/>
            </a:pPr>
            <a:r>
              <a:rPr lang="en-US" dirty="0"/>
              <a:t>Maintain an agile approach based on data, stakeholder feedback, and market shifts.</a:t>
            </a:r>
          </a:p>
          <a:p>
            <a:pPr marL="285750" indent="-285750" algn="just">
              <a:buFont typeface="Wingdings" panose="05000000000000000000" pitchFamily="2" charset="2"/>
              <a:buChar char="Ø"/>
            </a:pPr>
            <a:r>
              <a:rPr lang="en-US" dirty="0"/>
              <a:t>Adapt solutions and adjust strategies to remain relevant in the dynamic retail landscape.</a:t>
            </a:r>
            <a:endParaRPr lang="en-GB" dirty="0"/>
          </a:p>
        </p:txBody>
      </p:sp>
      <p:sp>
        <p:nvSpPr>
          <p:cNvPr id="10" name="TextBox 9">
            <a:extLst>
              <a:ext uri="{FF2B5EF4-FFF2-40B4-BE49-F238E27FC236}">
                <a16:creationId xmlns:a16="http://schemas.microsoft.com/office/drawing/2014/main" id="{931EE4B9-0FAD-4009-89EF-D041ABAF3ACF}"/>
              </a:ext>
            </a:extLst>
          </p:cNvPr>
          <p:cNvSpPr txBox="1"/>
          <p:nvPr/>
        </p:nvSpPr>
        <p:spPr>
          <a:xfrm>
            <a:off x="1427481" y="1400890"/>
            <a:ext cx="6096000" cy="369332"/>
          </a:xfrm>
          <a:prstGeom prst="rect">
            <a:avLst/>
          </a:prstGeom>
          <a:noFill/>
        </p:spPr>
        <p:txBody>
          <a:bodyPr wrap="square">
            <a:spAutoFit/>
          </a:bodyPr>
          <a:lstStyle/>
          <a:p>
            <a:r>
              <a:rPr lang="en-GB" b="1" dirty="0"/>
              <a:t>Monitoring &amp; Review Process:</a:t>
            </a:r>
          </a:p>
        </p:txBody>
      </p:sp>
      <p:sp>
        <p:nvSpPr>
          <p:cNvPr id="12" name="TextBox 11">
            <a:extLst>
              <a:ext uri="{FF2B5EF4-FFF2-40B4-BE49-F238E27FC236}">
                <a16:creationId xmlns:a16="http://schemas.microsoft.com/office/drawing/2014/main" id="{12F4B74F-B82C-45F5-B3BF-9E3A9D74D73B}"/>
              </a:ext>
            </a:extLst>
          </p:cNvPr>
          <p:cNvSpPr txBox="1"/>
          <p:nvPr/>
        </p:nvSpPr>
        <p:spPr>
          <a:xfrm>
            <a:off x="7523481" y="1400890"/>
            <a:ext cx="6096000" cy="369332"/>
          </a:xfrm>
          <a:prstGeom prst="rect">
            <a:avLst/>
          </a:prstGeom>
          <a:noFill/>
        </p:spPr>
        <p:txBody>
          <a:bodyPr wrap="square">
            <a:spAutoFit/>
          </a:bodyPr>
          <a:lstStyle/>
          <a:p>
            <a:r>
              <a:rPr lang="en-GB" b="1" dirty="0"/>
              <a:t>Continuous Improvement:</a:t>
            </a:r>
          </a:p>
        </p:txBody>
      </p:sp>
    </p:spTree>
    <p:extLst>
      <p:ext uri="{BB962C8B-B14F-4D97-AF65-F5344CB8AC3E}">
        <p14:creationId xmlns:p14="http://schemas.microsoft.com/office/powerpoint/2010/main" val="3824921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02F-52D0-44C9-87FA-D335C9ADBB00}"/>
              </a:ext>
            </a:extLst>
          </p:cNvPr>
          <p:cNvSpPr>
            <a:spLocks noGrp="1"/>
          </p:cNvSpPr>
          <p:nvPr>
            <p:ph type="title"/>
          </p:nvPr>
        </p:nvSpPr>
        <p:spPr/>
        <p:txBody>
          <a:bodyPr/>
          <a:lstStyle/>
          <a:p>
            <a:r>
              <a:rPr lang="en-GB" b="1" i="0" dirty="0">
                <a:solidFill>
                  <a:srgbClr val="0D0D0D"/>
                </a:solidFill>
                <a:effectLst/>
                <a:latin typeface="Söhne"/>
              </a:rPr>
              <a:t>Slide 8: Communication Strategy</a:t>
            </a:r>
            <a:endParaRPr lang="en-GB" dirty="0"/>
          </a:p>
        </p:txBody>
      </p:sp>
      <p:sp>
        <p:nvSpPr>
          <p:cNvPr id="4" name="TextBox 3">
            <a:extLst>
              <a:ext uri="{FF2B5EF4-FFF2-40B4-BE49-F238E27FC236}">
                <a16:creationId xmlns:a16="http://schemas.microsoft.com/office/drawing/2014/main" id="{DE057419-C81E-4AA2-93AF-BE69F951AAE0}"/>
              </a:ext>
            </a:extLst>
          </p:cNvPr>
          <p:cNvSpPr txBox="1"/>
          <p:nvPr/>
        </p:nvSpPr>
        <p:spPr>
          <a:xfrm>
            <a:off x="947739" y="2125335"/>
            <a:ext cx="4670742" cy="3139321"/>
          </a:xfrm>
          <a:prstGeom prst="rect">
            <a:avLst/>
          </a:prstGeom>
          <a:solidFill>
            <a:schemeClr val="bg1">
              <a:alpha val="52000"/>
            </a:schemeClr>
          </a:solidFill>
        </p:spPr>
        <p:txBody>
          <a:bodyPr wrap="square">
            <a:spAutoFit/>
          </a:bodyPr>
          <a:lstStyle/>
          <a:p>
            <a:r>
              <a:rPr lang="en-US" b="1" dirty="0"/>
              <a:t>Internal Stakeholders:</a:t>
            </a:r>
          </a:p>
          <a:p>
            <a:endParaRPr lang="en-US" b="1" dirty="0"/>
          </a:p>
          <a:p>
            <a:r>
              <a:rPr lang="en-US" b="1" dirty="0"/>
              <a:t>Town Hall Meetings and Briefings:</a:t>
            </a:r>
          </a:p>
          <a:p>
            <a:r>
              <a:rPr lang="en-US" dirty="0"/>
              <a:t>Leaders communicate vision and rationale transparently, fostering employee engagement.</a:t>
            </a:r>
          </a:p>
          <a:p>
            <a:r>
              <a:rPr lang="en-US" b="1" dirty="0"/>
              <a:t>Internal Platforms:</a:t>
            </a:r>
          </a:p>
          <a:p>
            <a:r>
              <a:rPr lang="en-US" dirty="0"/>
              <a:t>Utilize intranet platforms for regular updates, progress reports, and success stories.</a:t>
            </a:r>
          </a:p>
          <a:p>
            <a:r>
              <a:rPr lang="en-US" b="1" dirty="0"/>
              <a:t>Training Programs:</a:t>
            </a:r>
          </a:p>
          <a:p>
            <a:r>
              <a:rPr lang="en-US" dirty="0"/>
              <a:t>Equip employees with skills and knowledge to excel in the evolving business landscape.</a:t>
            </a:r>
            <a:endParaRPr lang="en-GB" dirty="0"/>
          </a:p>
        </p:txBody>
      </p:sp>
      <p:sp>
        <p:nvSpPr>
          <p:cNvPr id="6" name="TextBox 5">
            <a:extLst>
              <a:ext uri="{FF2B5EF4-FFF2-40B4-BE49-F238E27FC236}">
                <a16:creationId xmlns:a16="http://schemas.microsoft.com/office/drawing/2014/main" id="{43A7532D-2D07-4F4D-9633-38C551C69155}"/>
              </a:ext>
            </a:extLst>
          </p:cNvPr>
          <p:cNvSpPr txBox="1"/>
          <p:nvPr/>
        </p:nvSpPr>
        <p:spPr>
          <a:xfrm>
            <a:off x="6852746" y="2128742"/>
            <a:ext cx="4501054" cy="3970318"/>
          </a:xfrm>
          <a:prstGeom prst="rect">
            <a:avLst/>
          </a:prstGeom>
          <a:solidFill>
            <a:schemeClr val="bg1">
              <a:alpha val="33000"/>
            </a:schemeClr>
          </a:solidFill>
        </p:spPr>
        <p:txBody>
          <a:bodyPr wrap="square">
            <a:spAutoFit/>
          </a:bodyPr>
          <a:lstStyle/>
          <a:p>
            <a:r>
              <a:rPr lang="en-US" b="1" dirty="0"/>
              <a:t>External Stakeholders:</a:t>
            </a:r>
          </a:p>
          <a:p>
            <a:endParaRPr lang="en-US" b="1" dirty="0"/>
          </a:p>
          <a:p>
            <a:r>
              <a:rPr lang="en-US" b="1" dirty="0"/>
              <a:t>Press Releases and Media Outreach:</a:t>
            </a:r>
          </a:p>
          <a:p>
            <a:r>
              <a:rPr lang="en-US" dirty="0"/>
              <a:t>Announce milestones to generate positive media coverage and highlight innovation and sustainability.</a:t>
            </a:r>
          </a:p>
          <a:p>
            <a:r>
              <a:rPr lang="en-US" b="1" dirty="0"/>
              <a:t>Social Media and Advertising:</a:t>
            </a:r>
          </a:p>
          <a:p>
            <a:r>
              <a:rPr lang="en-US" dirty="0"/>
              <a:t>Connect with customers, showcase new products, and reinforce Wilko's brand repositioning.</a:t>
            </a:r>
          </a:p>
          <a:p>
            <a:r>
              <a:rPr lang="en-US" b="1" dirty="0"/>
              <a:t>Public Relations Campaigns:</a:t>
            </a:r>
          </a:p>
          <a:p>
            <a:r>
              <a:rPr lang="en-US" dirty="0"/>
              <a:t>Develop campaigns to raise awareness about sustainability efforts and engage environmentally conscious consumers.</a:t>
            </a:r>
            <a:endParaRPr lang="en-GB" dirty="0"/>
          </a:p>
        </p:txBody>
      </p:sp>
    </p:spTree>
    <p:extLst>
      <p:ext uri="{BB962C8B-B14F-4D97-AF65-F5344CB8AC3E}">
        <p14:creationId xmlns:p14="http://schemas.microsoft.com/office/powerpoint/2010/main" val="1363529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3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8F440-8F68-4964-AAA9-4ADDF6DA84CB}"/>
              </a:ext>
            </a:extLst>
          </p:cNvPr>
          <p:cNvSpPr>
            <a:spLocks noGrp="1"/>
          </p:cNvSpPr>
          <p:nvPr>
            <p:ph type="title"/>
          </p:nvPr>
        </p:nvSpPr>
        <p:spPr>
          <a:xfrm>
            <a:off x="791628" y="272787"/>
            <a:ext cx="10835122" cy="1147968"/>
          </a:xfrm>
        </p:spPr>
        <p:txBody>
          <a:bodyPr/>
          <a:lstStyle/>
          <a:p>
            <a:r>
              <a:rPr lang="en-GB" b="1" i="0" dirty="0">
                <a:solidFill>
                  <a:srgbClr val="0D0D0D"/>
                </a:solidFill>
                <a:effectLst/>
                <a:latin typeface="Söhne"/>
              </a:rPr>
              <a:t>Communication Strategy</a:t>
            </a:r>
            <a:r>
              <a:rPr lang="en-US" b="1" i="0" dirty="0">
                <a:solidFill>
                  <a:srgbClr val="0D0D0D"/>
                </a:solidFill>
                <a:effectLst/>
                <a:latin typeface="Söhne"/>
              </a:rPr>
              <a:t> (Continued)</a:t>
            </a:r>
            <a:endParaRPr lang="en-GB" dirty="0"/>
          </a:p>
        </p:txBody>
      </p:sp>
      <p:sp>
        <p:nvSpPr>
          <p:cNvPr id="4" name="TextBox 3">
            <a:extLst>
              <a:ext uri="{FF2B5EF4-FFF2-40B4-BE49-F238E27FC236}">
                <a16:creationId xmlns:a16="http://schemas.microsoft.com/office/drawing/2014/main" id="{E979FC31-631F-4CA8-B7B8-C36C350E4133}"/>
              </a:ext>
            </a:extLst>
          </p:cNvPr>
          <p:cNvSpPr txBox="1"/>
          <p:nvPr/>
        </p:nvSpPr>
        <p:spPr>
          <a:xfrm>
            <a:off x="4632960" y="1903214"/>
            <a:ext cx="6096000" cy="461665"/>
          </a:xfrm>
          <a:prstGeom prst="rect">
            <a:avLst/>
          </a:prstGeom>
          <a:noFill/>
        </p:spPr>
        <p:txBody>
          <a:bodyPr wrap="square">
            <a:spAutoFit/>
          </a:bodyPr>
          <a:lstStyle/>
          <a:p>
            <a:r>
              <a:rPr lang="en-GB" sz="2400" b="1" dirty="0">
                <a:solidFill>
                  <a:srgbClr val="0D0D0D"/>
                </a:solidFill>
                <a:effectLst/>
                <a:latin typeface="Söhne"/>
              </a:rPr>
              <a:t>Messaging Framework:</a:t>
            </a:r>
            <a:endParaRPr lang="en-GB" sz="2400" b="1" dirty="0"/>
          </a:p>
        </p:txBody>
      </p:sp>
      <p:sp>
        <p:nvSpPr>
          <p:cNvPr id="6" name="TextBox 5">
            <a:extLst>
              <a:ext uri="{FF2B5EF4-FFF2-40B4-BE49-F238E27FC236}">
                <a16:creationId xmlns:a16="http://schemas.microsoft.com/office/drawing/2014/main" id="{FF51925D-7A24-494D-AA9D-CB2BE50227A3}"/>
              </a:ext>
            </a:extLst>
          </p:cNvPr>
          <p:cNvSpPr txBox="1"/>
          <p:nvPr/>
        </p:nvSpPr>
        <p:spPr>
          <a:xfrm>
            <a:off x="947738" y="2574923"/>
            <a:ext cx="10522902" cy="2862322"/>
          </a:xfrm>
          <a:prstGeom prst="rect">
            <a:avLst/>
          </a:prstGeom>
          <a:noFill/>
        </p:spPr>
        <p:txBody>
          <a:bodyPr wrap="square">
            <a:spAutoFit/>
          </a:bodyPr>
          <a:lstStyle/>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b="1" dirty="0"/>
              <a:t>Consistent Messaging:</a:t>
            </a:r>
          </a:p>
          <a:p>
            <a:pPr algn="just"/>
            <a:r>
              <a:rPr lang="en-US" dirty="0"/>
              <a:t>Align all communication with core solution pillars: online presence, operations optimization, and sustainability.</a:t>
            </a:r>
          </a:p>
          <a:p>
            <a:pPr algn="just"/>
            <a:endParaRPr lang="en-US" dirty="0"/>
          </a:p>
          <a:p>
            <a:pPr marL="285750" indent="-285750" algn="just">
              <a:buFont typeface="Wingdings" panose="05000000000000000000" pitchFamily="2" charset="2"/>
              <a:buChar char="q"/>
            </a:pPr>
            <a:r>
              <a:rPr lang="en-US" b="1" dirty="0"/>
              <a:t>Transparency and Authenticity:</a:t>
            </a:r>
          </a:p>
          <a:p>
            <a:pPr algn="just"/>
            <a:r>
              <a:rPr lang="en-US" dirty="0"/>
              <a:t>Communicate openly about goals, challenges, and progress, building trust and fostering confidence.</a:t>
            </a:r>
          </a:p>
          <a:p>
            <a:pPr algn="just"/>
            <a:endParaRPr lang="en-US" dirty="0"/>
          </a:p>
          <a:p>
            <a:pPr marL="285750" indent="-285750" algn="just">
              <a:buFont typeface="Wingdings" panose="05000000000000000000" pitchFamily="2" charset="2"/>
              <a:buChar char="q"/>
            </a:pPr>
            <a:r>
              <a:rPr lang="en-US" b="1" dirty="0"/>
              <a:t>Focus on Benefits:</a:t>
            </a:r>
          </a:p>
          <a:p>
            <a:pPr algn="just"/>
            <a:r>
              <a:rPr lang="en-US" dirty="0"/>
              <a:t>Emphasize positive outcomes for all stakeholders, showcasing benefits for customers, employees, the environment, and Wilko's long-term success.</a:t>
            </a:r>
            <a:endParaRPr lang="en-GB" dirty="0"/>
          </a:p>
        </p:txBody>
      </p:sp>
    </p:spTree>
    <p:extLst>
      <p:ext uri="{BB962C8B-B14F-4D97-AF65-F5344CB8AC3E}">
        <p14:creationId xmlns:p14="http://schemas.microsoft.com/office/powerpoint/2010/main" val="2935797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33B9C-2611-4B83-89B8-1AA0A3C061F4}"/>
              </a:ext>
            </a:extLst>
          </p:cNvPr>
          <p:cNvSpPr>
            <a:spLocks noGrp="1"/>
          </p:cNvSpPr>
          <p:nvPr>
            <p:ph type="title"/>
          </p:nvPr>
        </p:nvSpPr>
        <p:spPr/>
        <p:txBody>
          <a:bodyPr/>
          <a:lstStyle/>
          <a:p>
            <a:r>
              <a:rPr lang="en-US" dirty="0"/>
              <a:t>Slide 9: Conclusion</a:t>
            </a:r>
            <a:endParaRPr lang="en-GB" dirty="0"/>
          </a:p>
        </p:txBody>
      </p:sp>
      <p:sp>
        <p:nvSpPr>
          <p:cNvPr id="4" name="TextBox 3">
            <a:extLst>
              <a:ext uri="{FF2B5EF4-FFF2-40B4-BE49-F238E27FC236}">
                <a16:creationId xmlns:a16="http://schemas.microsoft.com/office/drawing/2014/main" id="{92F057D7-1164-483D-9ACD-5F0FFC69E63A}"/>
              </a:ext>
            </a:extLst>
          </p:cNvPr>
          <p:cNvSpPr txBox="1"/>
          <p:nvPr/>
        </p:nvSpPr>
        <p:spPr>
          <a:xfrm>
            <a:off x="1730058" y="1701175"/>
            <a:ext cx="3349942" cy="2308324"/>
          </a:xfrm>
          <a:prstGeom prst="rect">
            <a:avLst/>
          </a:prstGeom>
          <a:solidFill>
            <a:srgbClr val="00B0F0">
              <a:alpha val="37000"/>
            </a:srgbClr>
          </a:solidFill>
        </p:spPr>
        <p:txBody>
          <a:bodyPr wrap="square">
            <a:spAutoFit/>
          </a:bodyPr>
          <a:lstStyle/>
          <a:p>
            <a:r>
              <a:rPr lang="en-US" b="1" dirty="0"/>
              <a:t>Enhance Online Presence:</a:t>
            </a:r>
          </a:p>
          <a:p>
            <a:endParaRPr lang="en-US" dirty="0"/>
          </a:p>
          <a:p>
            <a:pPr marL="285750" indent="-285750">
              <a:buFont typeface="Wingdings" panose="05000000000000000000" pitchFamily="2" charset="2"/>
              <a:buChar char="v"/>
            </a:pPr>
            <a:r>
              <a:rPr lang="en-US" dirty="0"/>
              <a:t>User-friendly e-commerce platform.</a:t>
            </a:r>
          </a:p>
          <a:p>
            <a:pPr marL="285750" indent="-285750">
              <a:buFont typeface="Wingdings" panose="05000000000000000000" pitchFamily="2" charset="2"/>
              <a:buChar char="v"/>
            </a:pPr>
            <a:r>
              <a:rPr lang="en-US" dirty="0"/>
              <a:t>Personalized shopping through data analytics.</a:t>
            </a:r>
          </a:p>
          <a:p>
            <a:pPr marL="285750" indent="-285750">
              <a:buFont typeface="Wingdings" panose="05000000000000000000" pitchFamily="2" charset="2"/>
              <a:buChar char="v"/>
            </a:pPr>
            <a:r>
              <a:rPr lang="en-US" dirty="0"/>
              <a:t>Expand beyond physical stores.</a:t>
            </a:r>
            <a:endParaRPr lang="en-GB" dirty="0"/>
          </a:p>
        </p:txBody>
      </p:sp>
      <p:sp>
        <p:nvSpPr>
          <p:cNvPr id="6" name="TextBox 5">
            <a:extLst>
              <a:ext uri="{FF2B5EF4-FFF2-40B4-BE49-F238E27FC236}">
                <a16:creationId xmlns:a16="http://schemas.microsoft.com/office/drawing/2014/main" id="{BCD1B446-C445-4830-A2CD-5A9D5F6AC6EA}"/>
              </a:ext>
            </a:extLst>
          </p:cNvPr>
          <p:cNvSpPr txBox="1"/>
          <p:nvPr/>
        </p:nvSpPr>
        <p:spPr>
          <a:xfrm>
            <a:off x="5234502" y="1839674"/>
            <a:ext cx="3509403" cy="2031325"/>
          </a:xfrm>
          <a:prstGeom prst="rect">
            <a:avLst/>
          </a:prstGeom>
          <a:solidFill>
            <a:srgbClr val="00B0F0">
              <a:alpha val="43000"/>
            </a:srgbClr>
          </a:solidFill>
        </p:spPr>
        <p:txBody>
          <a:bodyPr wrap="square">
            <a:spAutoFit/>
          </a:bodyPr>
          <a:lstStyle/>
          <a:p>
            <a:r>
              <a:rPr lang="en-US" b="1" dirty="0"/>
              <a:t>Optimize Operations:</a:t>
            </a:r>
          </a:p>
          <a:p>
            <a:endParaRPr lang="en-US" dirty="0"/>
          </a:p>
          <a:p>
            <a:pPr marL="285750" indent="-285750">
              <a:buFont typeface="Wingdings" panose="05000000000000000000" pitchFamily="2" charset="2"/>
              <a:buChar char="v"/>
            </a:pPr>
            <a:r>
              <a:rPr lang="en-US" dirty="0"/>
              <a:t>Streamline processes and cut costs.</a:t>
            </a:r>
          </a:p>
          <a:p>
            <a:pPr marL="285750" indent="-285750">
              <a:buFont typeface="Wingdings" panose="05000000000000000000" pitchFamily="2" charset="2"/>
              <a:buChar char="v"/>
            </a:pPr>
            <a:r>
              <a:rPr lang="en-US" dirty="0"/>
              <a:t>Rationalize physical store footprint.</a:t>
            </a:r>
          </a:p>
          <a:p>
            <a:endParaRPr lang="en-US" dirty="0"/>
          </a:p>
        </p:txBody>
      </p:sp>
      <p:sp>
        <p:nvSpPr>
          <p:cNvPr id="8" name="TextBox 7">
            <a:extLst>
              <a:ext uri="{FF2B5EF4-FFF2-40B4-BE49-F238E27FC236}">
                <a16:creationId xmlns:a16="http://schemas.microsoft.com/office/drawing/2014/main" id="{BDE64423-4609-47A2-AF00-E9287C4B2C4E}"/>
              </a:ext>
            </a:extLst>
          </p:cNvPr>
          <p:cNvSpPr txBox="1"/>
          <p:nvPr/>
        </p:nvSpPr>
        <p:spPr>
          <a:xfrm>
            <a:off x="8898407" y="1839674"/>
            <a:ext cx="3071823" cy="2031325"/>
          </a:xfrm>
          <a:prstGeom prst="rect">
            <a:avLst/>
          </a:prstGeom>
          <a:solidFill>
            <a:srgbClr val="00B0F0">
              <a:alpha val="44000"/>
            </a:srgbClr>
          </a:solidFill>
        </p:spPr>
        <p:txBody>
          <a:bodyPr wrap="square">
            <a:spAutoFit/>
          </a:bodyPr>
          <a:lstStyle/>
          <a:p>
            <a:r>
              <a:rPr lang="en-US" b="1" dirty="0"/>
              <a:t>Expand Sustainability:</a:t>
            </a:r>
          </a:p>
          <a:p>
            <a:endParaRPr lang="en-US" dirty="0"/>
          </a:p>
          <a:p>
            <a:pPr marL="285750" indent="-285750">
              <a:buFont typeface="Wingdings" panose="05000000000000000000" pitchFamily="2" charset="2"/>
              <a:buChar char="v"/>
            </a:pPr>
            <a:r>
              <a:rPr lang="en-US" dirty="0"/>
              <a:t>Introduce ethical, sustainable products.</a:t>
            </a:r>
          </a:p>
          <a:p>
            <a:pPr marL="285750" indent="-285750">
              <a:buFont typeface="Wingdings" panose="05000000000000000000" pitchFamily="2" charset="2"/>
              <a:buChar char="v"/>
            </a:pPr>
            <a:r>
              <a:rPr lang="en-US" dirty="0"/>
              <a:t>Align with consumer values.</a:t>
            </a:r>
          </a:p>
          <a:p>
            <a:endParaRPr lang="en-GB" dirty="0"/>
          </a:p>
          <a:p>
            <a:endParaRPr lang="en-GB" dirty="0"/>
          </a:p>
        </p:txBody>
      </p:sp>
      <p:sp>
        <p:nvSpPr>
          <p:cNvPr id="10" name="TextBox 9">
            <a:extLst>
              <a:ext uri="{FF2B5EF4-FFF2-40B4-BE49-F238E27FC236}">
                <a16:creationId xmlns:a16="http://schemas.microsoft.com/office/drawing/2014/main" id="{09F62D33-6F75-4C87-874A-1C9BBA4F8003}"/>
              </a:ext>
            </a:extLst>
          </p:cNvPr>
          <p:cNvSpPr txBox="1"/>
          <p:nvPr/>
        </p:nvSpPr>
        <p:spPr>
          <a:xfrm>
            <a:off x="2434251" y="4749975"/>
            <a:ext cx="4365942" cy="1477328"/>
          </a:xfrm>
          <a:prstGeom prst="rect">
            <a:avLst/>
          </a:prstGeom>
          <a:solidFill>
            <a:srgbClr val="00B0F0">
              <a:alpha val="36000"/>
            </a:srgbClr>
          </a:solidFill>
        </p:spPr>
        <p:txBody>
          <a:bodyPr wrap="square">
            <a:spAutoFit/>
          </a:bodyPr>
          <a:lstStyle/>
          <a:p>
            <a:pPr algn="just"/>
            <a:r>
              <a:rPr lang="en-US" b="1" dirty="0"/>
              <a:t>Benefits:</a:t>
            </a:r>
          </a:p>
          <a:p>
            <a:pPr algn="just"/>
            <a:endParaRPr lang="en-US" dirty="0"/>
          </a:p>
          <a:p>
            <a:pPr marL="285750" indent="-285750" algn="just">
              <a:buFont typeface="Wingdings" panose="05000000000000000000" pitchFamily="2" charset="2"/>
              <a:buChar char="v"/>
            </a:pPr>
            <a:r>
              <a:rPr lang="en-US" dirty="0"/>
              <a:t>Enhanced Customer Experience</a:t>
            </a:r>
          </a:p>
          <a:p>
            <a:pPr marL="285750" indent="-285750" algn="just">
              <a:buFont typeface="Wingdings" panose="05000000000000000000" pitchFamily="2" charset="2"/>
              <a:buChar char="v"/>
            </a:pPr>
            <a:r>
              <a:rPr lang="en-US" dirty="0"/>
              <a:t>Improved Operational Efficiency</a:t>
            </a:r>
          </a:p>
          <a:p>
            <a:pPr marL="285750" indent="-285750" algn="just">
              <a:buFont typeface="Wingdings" panose="05000000000000000000" pitchFamily="2" charset="2"/>
              <a:buChar char="v"/>
            </a:pPr>
            <a:r>
              <a:rPr lang="en-US" dirty="0"/>
              <a:t>Stronger Competitive Edge</a:t>
            </a:r>
            <a:endParaRPr lang="en-GB" dirty="0"/>
          </a:p>
        </p:txBody>
      </p:sp>
      <p:sp>
        <p:nvSpPr>
          <p:cNvPr id="12" name="TextBox 11">
            <a:extLst>
              <a:ext uri="{FF2B5EF4-FFF2-40B4-BE49-F238E27FC236}">
                <a16:creationId xmlns:a16="http://schemas.microsoft.com/office/drawing/2014/main" id="{BABAA48F-DCB1-4F57-AC1E-0DAFD1CC4321}"/>
              </a:ext>
            </a:extLst>
          </p:cNvPr>
          <p:cNvSpPr txBox="1"/>
          <p:nvPr/>
        </p:nvSpPr>
        <p:spPr>
          <a:xfrm>
            <a:off x="7147210" y="4749975"/>
            <a:ext cx="4206590" cy="1477328"/>
          </a:xfrm>
          <a:prstGeom prst="rect">
            <a:avLst/>
          </a:prstGeom>
          <a:solidFill>
            <a:srgbClr val="00B0F0">
              <a:alpha val="42000"/>
            </a:srgbClr>
          </a:solidFill>
        </p:spPr>
        <p:txBody>
          <a:bodyPr wrap="square">
            <a:spAutoFit/>
          </a:bodyPr>
          <a:lstStyle/>
          <a:p>
            <a:pPr algn="just"/>
            <a:r>
              <a:rPr lang="en-US" b="1" dirty="0"/>
              <a:t>Action Now:</a:t>
            </a:r>
          </a:p>
          <a:p>
            <a:pPr marL="285750" indent="-285750" algn="just">
              <a:buFont typeface="Wingdings" panose="05000000000000000000" pitchFamily="2" charset="2"/>
              <a:buChar char="v"/>
            </a:pPr>
            <a:endParaRPr lang="en-US" dirty="0"/>
          </a:p>
          <a:p>
            <a:pPr marL="285750" indent="-285750" algn="just">
              <a:buFont typeface="Wingdings" panose="05000000000000000000" pitchFamily="2" charset="2"/>
              <a:buChar char="v"/>
            </a:pPr>
            <a:r>
              <a:rPr lang="en-US" dirty="0"/>
              <a:t>Adapt to Trends</a:t>
            </a:r>
          </a:p>
          <a:p>
            <a:pPr marL="285750" indent="-285750" algn="just">
              <a:buFont typeface="Wingdings" panose="05000000000000000000" pitchFamily="2" charset="2"/>
              <a:buChar char="v"/>
            </a:pPr>
            <a:r>
              <a:rPr lang="en-US" dirty="0"/>
              <a:t>Innovate with Cutting-edge Solutions</a:t>
            </a:r>
          </a:p>
          <a:p>
            <a:pPr marL="285750" indent="-285750" algn="just">
              <a:buFont typeface="Wingdings" panose="05000000000000000000" pitchFamily="2" charset="2"/>
              <a:buChar char="v"/>
            </a:pPr>
            <a:r>
              <a:rPr lang="en-US" dirty="0"/>
              <a:t>Thrive in the New Retail Paradigm</a:t>
            </a:r>
            <a:endParaRPr lang="en-GB" dirty="0"/>
          </a:p>
        </p:txBody>
      </p:sp>
    </p:spTree>
    <p:extLst>
      <p:ext uri="{BB962C8B-B14F-4D97-AF65-F5344CB8AC3E}">
        <p14:creationId xmlns:p14="http://schemas.microsoft.com/office/powerpoint/2010/main" val="1015599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FD5F5-79F1-4D04-8BEB-CFAD7B640C41}"/>
              </a:ext>
            </a:extLst>
          </p:cNvPr>
          <p:cNvSpPr>
            <a:spLocks noGrp="1"/>
          </p:cNvSpPr>
          <p:nvPr>
            <p:ph type="title"/>
          </p:nvPr>
        </p:nvSpPr>
        <p:spPr/>
        <p:txBody>
          <a:bodyPr/>
          <a:lstStyle/>
          <a:p>
            <a:r>
              <a:rPr lang="en-US" dirty="0"/>
              <a:t>References</a:t>
            </a:r>
            <a:endParaRPr lang="en-GB" dirty="0"/>
          </a:p>
        </p:txBody>
      </p:sp>
      <p:sp>
        <p:nvSpPr>
          <p:cNvPr id="4" name="TextBox 3">
            <a:extLst>
              <a:ext uri="{FF2B5EF4-FFF2-40B4-BE49-F238E27FC236}">
                <a16:creationId xmlns:a16="http://schemas.microsoft.com/office/drawing/2014/main" id="{8A3CAA85-1C6C-439F-9F5B-379E441A8B96}"/>
              </a:ext>
            </a:extLst>
          </p:cNvPr>
          <p:cNvSpPr txBox="1"/>
          <p:nvPr/>
        </p:nvSpPr>
        <p:spPr>
          <a:xfrm>
            <a:off x="947738" y="1823923"/>
            <a:ext cx="8696960" cy="4154984"/>
          </a:xfrm>
          <a:prstGeom prst="rect">
            <a:avLst/>
          </a:prstGeom>
          <a:noFill/>
        </p:spPr>
        <p:txBody>
          <a:bodyPr wrap="square">
            <a:spAutoFit/>
          </a:bodyPr>
          <a:lstStyle/>
          <a:p>
            <a:pPr algn="just"/>
            <a:r>
              <a:rPr lang="en-GB" sz="1100" dirty="0"/>
              <a:t>Bag, S., Wood, L.C., Xu, L., Dhamija, P. and </a:t>
            </a:r>
            <a:r>
              <a:rPr lang="en-GB" sz="1100" dirty="0" err="1"/>
              <a:t>Kayikci</a:t>
            </a:r>
            <a:r>
              <a:rPr lang="en-GB" sz="1100" dirty="0"/>
              <a:t>, Y. (2020). Big data analytics as an operational excellence approach to enhance sustainable supply chain performance. Resources, Conservation and Recycling, 153(1), p.104559. </a:t>
            </a:r>
            <a:r>
              <a:rPr lang="en-GB" sz="1100" dirty="0" err="1"/>
              <a:t>doi:https</a:t>
            </a:r>
            <a:r>
              <a:rPr lang="en-GB" sz="1100" dirty="0"/>
              <a:t>://doi.org/10.1016/j.resconrec.2019.104559.</a:t>
            </a:r>
          </a:p>
          <a:p>
            <a:pPr algn="just"/>
            <a:endParaRPr lang="en-GB" sz="1100" dirty="0"/>
          </a:p>
          <a:p>
            <a:pPr algn="just"/>
            <a:r>
              <a:rPr lang="en-GB" sz="1100" dirty="0"/>
              <a:t>Brundage, M.P., Bernstein, W.Z., Morris, K.C. and Horst, J.A. (2017). Using Graph-based Visualizations to Explore Key Performance Indicator Relationships for Manufacturing Production Systems. Procedia CIRP, 61, pp.451–456. </a:t>
            </a:r>
            <a:r>
              <a:rPr lang="en-GB" sz="1100" dirty="0" err="1"/>
              <a:t>doi:https</a:t>
            </a:r>
            <a:r>
              <a:rPr lang="en-GB" sz="1100" dirty="0"/>
              <a:t>://doi.org/10.1016/j.procir.2016.11.176.</a:t>
            </a:r>
          </a:p>
          <a:p>
            <a:pPr algn="just"/>
            <a:endParaRPr lang="en-GB" sz="1100" dirty="0"/>
          </a:p>
          <a:p>
            <a:pPr algn="just"/>
            <a:r>
              <a:rPr lang="en-GB" sz="1100" dirty="0"/>
              <a:t>Centre for Retail Research (2022). Online Retail : UK, Europe &amp; N. America : The Centre For Retail </a:t>
            </a:r>
            <a:r>
              <a:rPr lang="en-GB" sz="1100" dirty="0" err="1"/>
              <a:t>ResearchOnline</a:t>
            </a:r>
            <a:r>
              <a:rPr lang="en-GB" sz="1100" dirty="0"/>
              <a:t> Retail : UK, Europe &amp; N. America : The Centre For Retail Research. [online] Retailresearch.org. Available at: https://www.retailresearch.org/online-retail.html.</a:t>
            </a:r>
          </a:p>
          <a:p>
            <a:pPr algn="just"/>
            <a:endParaRPr lang="en-GB" sz="1100" dirty="0"/>
          </a:p>
          <a:p>
            <a:pPr algn="just"/>
            <a:r>
              <a:rPr lang="en-GB" sz="1100" dirty="0"/>
              <a:t>Du, J., </a:t>
            </a:r>
            <a:r>
              <a:rPr lang="en-GB" sz="1100" dirty="0" err="1"/>
              <a:t>Satoglu</a:t>
            </a:r>
            <a:r>
              <a:rPr lang="en-GB" sz="1100" dirty="0"/>
              <a:t>, E.B. and </a:t>
            </a:r>
            <a:r>
              <a:rPr lang="en-GB" sz="1100" dirty="0" err="1"/>
              <a:t>Shepotylo</a:t>
            </a:r>
            <a:r>
              <a:rPr lang="en-GB" sz="1100" dirty="0"/>
              <a:t>, O. (2023). How did Brexit affect UK trade? Contemporary Social Science, [online] 18(2), pp.1–18. </a:t>
            </a:r>
            <a:r>
              <a:rPr lang="en-GB" sz="1100" dirty="0" err="1"/>
              <a:t>doi:https</a:t>
            </a:r>
            <a:r>
              <a:rPr lang="en-GB" sz="1100" dirty="0"/>
              <a:t>://doi.org/10.1080/21582041.2023.2192043.</a:t>
            </a:r>
          </a:p>
          <a:p>
            <a:pPr algn="just"/>
            <a:endParaRPr lang="en-GB" sz="1100" dirty="0"/>
          </a:p>
          <a:p>
            <a:pPr algn="just"/>
            <a:r>
              <a:rPr lang="en-GB" sz="1100" dirty="0"/>
              <a:t>Environment Agency (2014). Packaging waste: producer responsibilities. [online] GOV.UK. Available at: https://www.gov.uk/guidance/packaging-producer-responsibilities [Accessed 10 Mar. 2024].</a:t>
            </a:r>
          </a:p>
          <a:p>
            <a:pPr algn="just"/>
            <a:endParaRPr lang="en-GB" sz="1100" dirty="0"/>
          </a:p>
          <a:p>
            <a:pPr algn="just"/>
            <a:r>
              <a:rPr lang="en-GB" sz="1100" dirty="0" err="1"/>
              <a:t>Feber</a:t>
            </a:r>
            <a:r>
              <a:rPr lang="en-GB" sz="1100" dirty="0"/>
              <a:t>, D. and Goel, A. (2023). Sustainability in packaging: US survey insights | McKinsey. [online] www.mckinsey.com. Available at: https://www.mckinsey.com/industries/packaging-and-paper/our-insights/sustainability-in-packaging-us-survey-insights [Accessed 10 Mar. 2024].</a:t>
            </a:r>
          </a:p>
          <a:p>
            <a:pPr algn="just"/>
            <a:endParaRPr lang="en-GB" sz="1100" dirty="0"/>
          </a:p>
          <a:p>
            <a:pPr algn="just"/>
            <a:r>
              <a:rPr lang="en-GB" sz="1100" dirty="0"/>
              <a:t>Islam, F. (2023). Minimum wage to rise to £11.44 per hour. www.bbc.com. [online] 21 Nov. Available at: https://www.bbc.com/news/business-67484102 [Accessed 10 Mar. 2024].</a:t>
            </a:r>
          </a:p>
          <a:p>
            <a:pPr algn="just"/>
            <a:endParaRPr lang="en-GB" sz="1100" dirty="0"/>
          </a:p>
          <a:p>
            <a:pPr algn="just"/>
            <a:r>
              <a:rPr lang="en-GB" sz="1100" dirty="0" err="1"/>
              <a:t>Kawęcki</a:t>
            </a:r>
            <a:r>
              <a:rPr lang="en-GB" sz="1100" dirty="0"/>
              <a:t>, N. (2023). Current Economic Situation in United Kingdom of Great Britain. </a:t>
            </a:r>
            <a:r>
              <a:rPr lang="en-GB" sz="1100" dirty="0" err="1"/>
              <a:t>Nowoczesne</a:t>
            </a:r>
            <a:r>
              <a:rPr lang="en-GB" sz="1100" dirty="0"/>
              <a:t> </a:t>
            </a:r>
            <a:r>
              <a:rPr lang="en-GB" sz="1100" dirty="0" err="1"/>
              <a:t>Systemy</a:t>
            </a:r>
            <a:r>
              <a:rPr lang="en-GB" sz="1100" dirty="0"/>
              <a:t> </a:t>
            </a:r>
            <a:r>
              <a:rPr lang="en-GB" sz="1100" dirty="0" err="1"/>
              <a:t>Zarządzania</a:t>
            </a:r>
            <a:r>
              <a:rPr lang="en-GB" sz="1100" dirty="0"/>
              <a:t>, [online] 18(3), pp.109–120. Available at: https://www.ceeol.com/search/article-detail?id=1221213 [Accessed 10 Mar. 2024].</a:t>
            </a:r>
          </a:p>
          <a:p>
            <a:pPr algn="just"/>
            <a:endParaRPr lang="en-GB" sz="1100" dirty="0"/>
          </a:p>
        </p:txBody>
      </p:sp>
    </p:spTree>
    <p:extLst>
      <p:ext uri="{BB962C8B-B14F-4D97-AF65-F5344CB8AC3E}">
        <p14:creationId xmlns:p14="http://schemas.microsoft.com/office/powerpoint/2010/main" val="3332857324"/>
      </p:ext>
    </p:extLst>
  </p:cSld>
  <p:clrMapOvr>
    <a:masterClrMapping/>
  </p:clrMapOvr>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26492D-C75D-4371-BABE-D5A0B6414B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3991</Words>
  <Application>Microsoft Office PowerPoint</Application>
  <PresentationFormat>Widescreen</PresentationFormat>
  <Paragraphs>233</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Arial Black</vt:lpstr>
      <vt:lpstr>Calibri</vt:lpstr>
      <vt:lpstr>Franklin Gothic Medium</vt:lpstr>
      <vt:lpstr>Roboto</vt:lpstr>
      <vt:lpstr>Söhne</vt:lpstr>
      <vt:lpstr>Times New Roman</vt:lpstr>
      <vt:lpstr>Wingdings</vt:lpstr>
      <vt:lpstr>Office Theme</vt:lpstr>
      <vt:lpstr>Presentation on  Potential Solutions for Wilko</vt:lpstr>
      <vt:lpstr>Slide 1: Introduction</vt:lpstr>
      <vt:lpstr>Slide 2: SWOT</vt:lpstr>
      <vt:lpstr>Slide 3: PESTEL Insights - Challenges &amp; Opportunities </vt:lpstr>
      <vt:lpstr>Slide 4: Proposed Solution 1: Enhance Online &amp; E-commerce Capabilities</vt:lpstr>
      <vt:lpstr>Slide 5: Proposed Solution 2: Optimize Operations &amp; Reduce Costs</vt:lpstr>
      <vt:lpstr>Slide 6: Proposed Solution 3: Embrace Sustainability &amp; Expand Product Range</vt:lpstr>
      <vt:lpstr>Slide 7: Monitoring and Review</vt:lpstr>
      <vt:lpstr>Slide 8: Communication Strategy</vt:lpstr>
      <vt:lpstr>Communication Strategy (Continued)</vt:lpstr>
      <vt:lpstr>Slide 9: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114</cp:revision>
  <dcterms:created xsi:type="dcterms:W3CDTF">2021-04-12T05:19:52Z</dcterms:created>
  <dcterms:modified xsi:type="dcterms:W3CDTF">2024-03-10T21:26:18Z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