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8" r:id="rId2"/>
  </p:sldIdLst>
  <p:sldSz cx="43891200" cy="32918400"/>
  <p:notesSz cx="6858000" cy="9144000"/>
  <p:embeddedFontLst>
    <p:embeddedFont>
      <p:font typeface="Bree Serif" panose="020B0604020202020204" charset="0"/>
      <p:regular r:id="rId4"/>
    </p:embeddedFont>
    <p:embeddedFont>
      <p:font typeface="Open Sans" panose="020B0606030504020204" pitchFamily="34" charset="0"/>
      <p:regular r:id="rId5"/>
      <p:bold r:id="rId6"/>
      <p:italic r:id="rId7"/>
      <p:boldItalic r:id="rId8"/>
    </p:embeddedFont>
  </p:embeddedFontLst>
  <p:custDataLst>
    <p:tags r:id="rId9"/>
  </p:custDataLst>
  <p:defaultTextStyle>
    <a:defPPr>
      <a:defRPr lang="en-US"/>
    </a:defPPr>
    <a:lvl1pPr marL="0" algn="l" defTabSz="4389120" rtl="0" eaLnBrk="1" latinLnBrk="0" hangingPunct="1">
      <a:defRPr sz="8600" kern="1200">
        <a:solidFill>
          <a:schemeClr val="tx1"/>
        </a:solidFill>
        <a:latin typeface="+mn-lt"/>
        <a:ea typeface="+mn-ea"/>
        <a:cs typeface="+mn-cs"/>
      </a:defRPr>
    </a:lvl1pPr>
    <a:lvl2pPr marL="2194560" algn="l" defTabSz="4389120" rtl="0" eaLnBrk="1" latinLnBrk="0" hangingPunct="1">
      <a:defRPr sz="8600" kern="1200">
        <a:solidFill>
          <a:schemeClr val="tx1"/>
        </a:solidFill>
        <a:latin typeface="+mn-lt"/>
        <a:ea typeface="+mn-ea"/>
        <a:cs typeface="+mn-cs"/>
      </a:defRPr>
    </a:lvl2pPr>
    <a:lvl3pPr marL="4389120" algn="l" defTabSz="4389120" rtl="0" eaLnBrk="1" latinLnBrk="0" hangingPunct="1">
      <a:defRPr sz="8600" kern="1200">
        <a:solidFill>
          <a:schemeClr val="tx1"/>
        </a:solidFill>
        <a:latin typeface="+mn-lt"/>
        <a:ea typeface="+mn-ea"/>
        <a:cs typeface="+mn-cs"/>
      </a:defRPr>
    </a:lvl3pPr>
    <a:lvl4pPr marL="6583680" algn="l" defTabSz="4389120" rtl="0" eaLnBrk="1" latinLnBrk="0" hangingPunct="1">
      <a:defRPr sz="8600" kern="1200">
        <a:solidFill>
          <a:schemeClr val="tx1"/>
        </a:solidFill>
        <a:latin typeface="+mn-lt"/>
        <a:ea typeface="+mn-ea"/>
        <a:cs typeface="+mn-cs"/>
      </a:defRPr>
    </a:lvl4pPr>
    <a:lvl5pPr marL="8778240" algn="l" defTabSz="4389120" rtl="0" eaLnBrk="1" latinLnBrk="0" hangingPunct="1">
      <a:defRPr sz="8600" kern="1200">
        <a:solidFill>
          <a:schemeClr val="tx1"/>
        </a:solidFill>
        <a:latin typeface="+mn-lt"/>
        <a:ea typeface="+mn-ea"/>
        <a:cs typeface="+mn-cs"/>
      </a:defRPr>
    </a:lvl5pPr>
    <a:lvl6pPr marL="10972800" algn="l" defTabSz="4389120" rtl="0" eaLnBrk="1" latinLnBrk="0" hangingPunct="1">
      <a:defRPr sz="8600" kern="1200">
        <a:solidFill>
          <a:schemeClr val="tx1"/>
        </a:solidFill>
        <a:latin typeface="+mn-lt"/>
        <a:ea typeface="+mn-ea"/>
        <a:cs typeface="+mn-cs"/>
      </a:defRPr>
    </a:lvl6pPr>
    <a:lvl7pPr marL="13167361" algn="l" defTabSz="4389120" rtl="0" eaLnBrk="1" latinLnBrk="0" hangingPunct="1">
      <a:defRPr sz="8600" kern="1200">
        <a:solidFill>
          <a:schemeClr val="tx1"/>
        </a:solidFill>
        <a:latin typeface="+mn-lt"/>
        <a:ea typeface="+mn-ea"/>
        <a:cs typeface="+mn-cs"/>
      </a:defRPr>
    </a:lvl7pPr>
    <a:lvl8pPr marL="15361920" algn="l" defTabSz="4389120" rtl="0" eaLnBrk="1" latinLnBrk="0" hangingPunct="1">
      <a:defRPr sz="8600" kern="1200">
        <a:solidFill>
          <a:schemeClr val="tx1"/>
        </a:solidFill>
        <a:latin typeface="+mn-lt"/>
        <a:ea typeface="+mn-ea"/>
        <a:cs typeface="+mn-cs"/>
      </a:defRPr>
    </a:lvl8pPr>
    <a:lvl9pPr marL="17556480" algn="l" defTabSz="438912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stin Delre" initials="JD" lastIdx="0" clrIdx="0">
    <p:extLst>
      <p:ext uri="{19B8F6BF-5375-455C-9EA6-DF929625EA0E}">
        <p15:presenceInfo xmlns:p15="http://schemas.microsoft.com/office/powerpoint/2012/main" userId="Justin Delr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4" d="100"/>
          <a:sy n="14" d="100"/>
        </p:scale>
        <p:origin x="1260" y="28"/>
      </p:cViewPr>
      <p:guideLst>
        <p:guide orient="horz" pos="10368"/>
        <p:guide pos="13824"/>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commentAuthors" Target="commentAuthors.xml"/><Relationship Id="rId4" Type="http://schemas.openxmlformats.org/officeDocument/2006/relationships/font" Target="fonts/font1.fntdata"/><Relationship Id="rId9" Type="http://schemas.openxmlformats.org/officeDocument/2006/relationships/tags" Target="tags/tag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954C6-9C01-40D9-A53E-F8485AB8EAB3}" type="datetimeFigureOut">
              <a:rPr lang="en-US" smtClean="0"/>
              <a:t>10/12/2025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9C8BB-ECCB-401D-8909-019AE7E935BC}" type="slidenum">
              <a:rPr lang="en-US" smtClean="0"/>
              <a:t>‹#›</a:t>
            </a:fld>
            <a:endParaRPr lang="en-US"/>
          </a:p>
        </p:txBody>
      </p:sp>
    </p:spTree>
    <p:extLst>
      <p:ext uri="{BB962C8B-B14F-4D97-AF65-F5344CB8AC3E}">
        <p14:creationId xmlns:p14="http://schemas.microsoft.com/office/powerpoint/2010/main" val="441957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9C8BB-ECCB-401D-8909-019AE7E935BC}" type="slidenum">
              <a:rPr lang="en-US" smtClean="0"/>
              <a:t>1</a:t>
            </a:fld>
            <a:endParaRPr lang="en-US"/>
          </a:p>
        </p:txBody>
      </p:sp>
    </p:spTree>
    <p:extLst>
      <p:ext uri="{BB962C8B-B14F-4D97-AF65-F5344CB8AC3E}">
        <p14:creationId xmlns:p14="http://schemas.microsoft.com/office/powerpoint/2010/main" val="2695195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1" cy="7056120"/>
          </a:xfrm>
        </p:spPr>
        <p:txBody>
          <a:bodyPr/>
          <a:lstStyle/>
          <a:p>
            <a:r>
              <a:rPr lang="en-US"/>
              <a:t>Click to edit Master title style</a:t>
            </a:r>
          </a:p>
        </p:txBody>
      </p:sp>
      <p:sp>
        <p:nvSpPr>
          <p:cNvPr id="3" name="Subtitle 2"/>
          <p:cNvSpPr>
            <a:spLocks noGrp="1"/>
          </p:cNvSpPr>
          <p:nvPr>
            <p:ph type="subTitle" idx="1"/>
          </p:nvPr>
        </p:nvSpPr>
        <p:spPr>
          <a:xfrm>
            <a:off x="6583680" y="18653761"/>
            <a:ext cx="30723839"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1"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A9272B4-7553-4446-919C-DDAC3A89012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404258617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A9272B4-7553-4446-919C-DDAC3A89012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4262697399"/>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1"/>
            <a:ext cx="37307521" cy="6537960"/>
          </a:xfr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4"/>
            <a:ext cx="37307521"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1"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9272B4-7553-4446-919C-DDAC3A89012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292363970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194560" y="7680963"/>
            <a:ext cx="19385280" cy="21724621"/>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311361" y="7680963"/>
            <a:ext cx="19385280" cy="21724621"/>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A9272B4-7553-4446-919C-DDAC3A89012F}"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75024527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1"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1"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1"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1"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A9272B4-7553-4446-919C-DDAC3A89012F}"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183692726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A9272B4-7553-4446-919C-DDAC3A89012F}"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1672736932"/>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9272B4-7553-4446-919C-DDAC3A89012F}"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155719570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39"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1"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DA9272B4-7553-4446-919C-DDAC3A89012F}"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1932021403"/>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1" cy="2720342"/>
          </a:xfr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1" cy="19751039"/>
          </a:xfr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1"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1"/>
            <a:ext cx="26334721"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1"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DA9272B4-7553-4446-919C-DDAC3A89012F}"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3692825708"/>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A9272B4-7553-4446-919C-DDAC3A89012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384412890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121" y="1318265"/>
            <a:ext cx="9875520" cy="280873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194560" y="1318265"/>
            <a:ext cx="28895039" cy="280873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A9272B4-7553-4446-919C-DDAC3A89012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9EBA60-3297-4EF1-8725-D07B72916CFD}" type="slidenum">
              <a:rPr lang="en-US" smtClean="0"/>
              <a:t>‹#›</a:t>
            </a:fld>
            <a:endParaRPr lang="en-US"/>
          </a:p>
        </p:txBody>
      </p:sp>
    </p:spTree>
    <p:extLst>
      <p:ext uri="{BB962C8B-B14F-4D97-AF65-F5344CB8AC3E}">
        <p14:creationId xmlns:p14="http://schemas.microsoft.com/office/powerpoint/2010/main" val="24075845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2"/>
            <a:ext cx="39502079" cy="5486400"/>
          </a:xfrm>
          <a:prstGeom prst="rect">
            <a:avLst/>
          </a:prstGeom>
        </p:spPr>
        <p:txBody>
          <a:bodyPr vert="horz" lIns="438912" tIns="219456" rIns="438912" bIns="219456" rtlCol="0" anchor="ctr">
            <a:normAutofit/>
          </a:bodyPr>
          <a:lstStyle/>
          <a:p>
            <a:r>
              <a:rPr lang="en-US"/>
              <a:t>Click to edit Master title style</a:t>
            </a:r>
          </a:p>
        </p:txBody>
      </p:sp>
      <p:sp>
        <p:nvSpPr>
          <p:cNvPr id="3" name="Text Placeholder 2"/>
          <p:cNvSpPr>
            <a:spLocks noGrp="1"/>
          </p:cNvSpPr>
          <p:nvPr>
            <p:ph type="body" idx="1"/>
          </p:nvPr>
        </p:nvSpPr>
        <p:spPr>
          <a:xfrm>
            <a:off x="2194560" y="7680963"/>
            <a:ext cx="39502079" cy="21724621"/>
          </a:xfrm>
          <a:prstGeom prst="rect">
            <a:avLst/>
          </a:prstGeom>
        </p:spPr>
        <p:txBody>
          <a:bodyPr vert="horz" lIns="438912" tIns="219456" rIns="438912" bIns="2194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2"/>
            <a:ext cx="10241280" cy="1752600"/>
          </a:xfrm>
          <a:prstGeom prst="rect">
            <a:avLst/>
          </a:prstGeom>
        </p:spPr>
        <p:txBody>
          <a:bodyPr vert="horz" lIns="438912" tIns="219456" rIns="438912" bIns="219456" rtlCol="0" anchor="ctr"/>
          <a:lstStyle>
            <a:lvl1pPr algn="l">
              <a:defRPr sz="5800">
                <a:solidFill>
                  <a:schemeClr val="tx1">
                    <a:tint val="75000"/>
                  </a:schemeClr>
                </a:solidFill>
              </a:defRPr>
            </a:lvl1pPr>
          </a:lstStyle>
          <a:p>
            <a:fld id="{DA9272B4-7553-4446-919C-DDAC3A89012F}" type="datetimeFigureOut">
              <a:rPr lang="en-US" smtClean="0"/>
              <a:t>10/12/2025</a:t>
            </a:fld>
            <a:endParaRPr lang="en-US"/>
          </a:p>
        </p:txBody>
      </p:sp>
      <p:sp>
        <p:nvSpPr>
          <p:cNvPr id="5" name="Footer Placeholder 4"/>
          <p:cNvSpPr>
            <a:spLocks noGrp="1"/>
          </p:cNvSpPr>
          <p:nvPr>
            <p:ph type="ftr" sz="quarter" idx="3"/>
          </p:nvPr>
        </p:nvSpPr>
        <p:spPr>
          <a:xfrm>
            <a:off x="14996161" y="30510482"/>
            <a:ext cx="13898880" cy="1752600"/>
          </a:xfrm>
          <a:prstGeom prst="rect">
            <a:avLst/>
          </a:prstGeom>
        </p:spPr>
        <p:txBody>
          <a:bodyPr vert="horz" lIns="438912" tIns="219456" rIns="438912" bIns="219456" rtlCol="0" anchor="ctr"/>
          <a:lstStyle>
            <a:lvl1pPr algn="ctr">
              <a:defRPr sz="5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1455361" y="30510482"/>
            <a:ext cx="10241280" cy="1752600"/>
          </a:xfrm>
          <a:prstGeom prst="rect">
            <a:avLst/>
          </a:prstGeom>
        </p:spPr>
        <p:txBody>
          <a:bodyPr vert="horz" lIns="438912" tIns="219456" rIns="438912" bIns="219456" rtlCol="0" anchor="ctr"/>
          <a:lstStyle>
            <a:lvl1pPr algn="r">
              <a:defRPr sz="5800">
                <a:solidFill>
                  <a:schemeClr val="tx1">
                    <a:tint val="75000"/>
                  </a:schemeClr>
                </a:solidFill>
              </a:defRPr>
            </a:lvl1pPr>
          </a:lstStyle>
          <a:p>
            <a:fld id="{FF9EBA60-3297-4EF1-8725-D07B72916CFD}" type="slidenum">
              <a:rPr lang="en-US" smtClean="0"/>
              <a:t>‹#›</a:t>
            </a:fld>
            <a:endParaRPr lang="en-US"/>
          </a:p>
        </p:txBody>
      </p:sp>
      <p:pic>
        <p:nvPicPr>
          <p:cNvPr id="7" name="New picture"/>
          <p:cNvPicPr/>
          <p:nvPr/>
        </p:nvPicPr>
        <p:blipFill>
          <a:blip r:embed="rId13"/>
          <a:stretch>
            <a:fillRect/>
          </a:stretch>
        </p:blipFill>
        <p:spPr>
          <a:xfrm rot="16200000">
            <a:off x="-11074400" y="16459200"/>
            <a:ext cx="14274800" cy="3937000"/>
          </a:xfrm>
          <a:prstGeom prst="rect">
            <a:avLst/>
          </a:prstGeom>
        </p:spPr>
      </p:pic>
      <p:pic>
        <p:nvPicPr>
          <p:cNvPr id="8" name="New picture"/>
          <p:cNvPicPr/>
          <p:nvPr/>
        </p:nvPicPr>
        <p:blipFill>
          <a:blip r:embed="rId13"/>
          <a:stretch>
            <a:fillRect/>
          </a:stretch>
        </p:blipFill>
        <p:spPr>
          <a:xfrm rot="5400000">
            <a:off x="40690800" y="16459200"/>
            <a:ext cx="14274800" cy="3937000"/>
          </a:xfrm>
          <a:prstGeom prst="rect">
            <a:avLst/>
          </a:prstGeom>
        </p:spPr>
      </p:pic>
      <p:pic>
        <p:nvPicPr>
          <p:cNvPr id="9" name="New picture"/>
          <p:cNvPicPr/>
          <p:nvPr/>
        </p:nvPicPr>
        <p:blipFill>
          <a:blip r:embed="rId14"/>
          <a:stretch>
            <a:fillRect/>
          </a:stretch>
        </p:blipFill>
        <p:spPr>
          <a:xfrm>
            <a:off x="6946900" y="33426400"/>
            <a:ext cx="29997400" cy="1447800"/>
          </a:xfrm>
          <a:prstGeom prst="rect">
            <a:avLst/>
          </a:prstGeom>
        </p:spPr>
      </p:pic>
      <p:sp>
        <p:nvSpPr>
          <p:cNvPr id="10"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comprehensivecrimson  Size: 48x36</a:t>
            </a:r>
          </a:p>
        </p:txBody>
      </p:sp>
    </p:spTree>
    <p:extLst>
      <p:ext uri="{BB962C8B-B14F-4D97-AF65-F5344CB8AC3E}">
        <p14:creationId xmlns:p14="http://schemas.microsoft.com/office/powerpoint/2010/main" val="1846727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438912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438912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6160" indent="-1371600" algn="l" defTabSz="4389120"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400" indent="-1097280" algn="l" defTabSz="4389120"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96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52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7008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4639"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920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3761"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9120" rtl="0" eaLnBrk="1" latinLnBrk="0" hangingPunct="1">
        <a:defRPr sz="8600" kern="1200">
          <a:solidFill>
            <a:schemeClr val="tx1"/>
          </a:solidFill>
          <a:latin typeface="+mn-lt"/>
          <a:ea typeface="+mn-ea"/>
          <a:cs typeface="+mn-cs"/>
        </a:defRPr>
      </a:lvl1pPr>
      <a:lvl2pPr marL="2194560" algn="l" defTabSz="4389120" rtl="0" eaLnBrk="1" latinLnBrk="0" hangingPunct="1">
        <a:defRPr sz="8600" kern="1200">
          <a:solidFill>
            <a:schemeClr val="tx1"/>
          </a:solidFill>
          <a:latin typeface="+mn-lt"/>
          <a:ea typeface="+mn-ea"/>
          <a:cs typeface="+mn-cs"/>
        </a:defRPr>
      </a:lvl2pPr>
      <a:lvl3pPr marL="4389120" algn="l" defTabSz="4389120" rtl="0" eaLnBrk="1" latinLnBrk="0" hangingPunct="1">
        <a:defRPr sz="8600" kern="1200">
          <a:solidFill>
            <a:schemeClr val="tx1"/>
          </a:solidFill>
          <a:latin typeface="+mn-lt"/>
          <a:ea typeface="+mn-ea"/>
          <a:cs typeface="+mn-cs"/>
        </a:defRPr>
      </a:lvl3pPr>
      <a:lvl4pPr marL="6583680" algn="l" defTabSz="4389120" rtl="0" eaLnBrk="1" latinLnBrk="0" hangingPunct="1">
        <a:defRPr sz="8600" kern="1200">
          <a:solidFill>
            <a:schemeClr val="tx1"/>
          </a:solidFill>
          <a:latin typeface="+mn-lt"/>
          <a:ea typeface="+mn-ea"/>
          <a:cs typeface="+mn-cs"/>
        </a:defRPr>
      </a:lvl4pPr>
      <a:lvl5pPr marL="8778240" algn="l" defTabSz="4389120" rtl="0" eaLnBrk="1" latinLnBrk="0" hangingPunct="1">
        <a:defRPr sz="8600" kern="1200">
          <a:solidFill>
            <a:schemeClr val="tx1"/>
          </a:solidFill>
          <a:latin typeface="+mn-lt"/>
          <a:ea typeface="+mn-ea"/>
          <a:cs typeface="+mn-cs"/>
        </a:defRPr>
      </a:lvl5pPr>
      <a:lvl6pPr marL="10972800" algn="l" defTabSz="4389120" rtl="0" eaLnBrk="1" latinLnBrk="0" hangingPunct="1">
        <a:defRPr sz="8600" kern="1200">
          <a:solidFill>
            <a:schemeClr val="tx1"/>
          </a:solidFill>
          <a:latin typeface="+mn-lt"/>
          <a:ea typeface="+mn-ea"/>
          <a:cs typeface="+mn-cs"/>
        </a:defRPr>
      </a:lvl6pPr>
      <a:lvl7pPr marL="13167361" algn="l" defTabSz="4389120" rtl="0" eaLnBrk="1" latinLnBrk="0" hangingPunct="1">
        <a:defRPr sz="8600" kern="1200">
          <a:solidFill>
            <a:schemeClr val="tx1"/>
          </a:solidFill>
          <a:latin typeface="+mn-lt"/>
          <a:ea typeface="+mn-ea"/>
          <a:cs typeface="+mn-cs"/>
        </a:defRPr>
      </a:lvl7pPr>
      <a:lvl8pPr marL="15361920" algn="l" defTabSz="4389120" rtl="0" eaLnBrk="1" latinLnBrk="0" hangingPunct="1">
        <a:defRPr sz="8600" kern="1200">
          <a:solidFill>
            <a:schemeClr val="tx1"/>
          </a:solidFill>
          <a:latin typeface="+mn-lt"/>
          <a:ea typeface="+mn-ea"/>
          <a:cs typeface="+mn-cs"/>
        </a:defRPr>
      </a:lvl8pPr>
      <a:lvl9pPr marL="17556480" algn="l" defTabSz="438912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3891200" cy="32918400"/>
          </a:xfrm>
          <a:prstGeom prst="rect">
            <a:avLst/>
          </a:prstGeom>
          <a:gradFill>
            <a:gsLst>
              <a:gs pos="100000">
                <a:srgbClr val="7A1C1C"/>
              </a:gs>
              <a:gs pos="54000">
                <a:srgbClr val="B51F1F"/>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1">
            <a:extLst>
              <a:ext uri="{FF2B5EF4-FFF2-40B4-BE49-F238E27FC236}">
                <a16:creationId xmlns:a16="http://schemas.microsoft.com/office/drawing/2014/main" id="{B3381F70-485A-4C51-9258-DAB4597CCF47}"/>
              </a:ext>
            </a:extLst>
          </p:cNvPr>
          <p:cNvGrpSpPr/>
          <p:nvPr/>
        </p:nvGrpSpPr>
        <p:grpSpPr>
          <a:xfrm>
            <a:off x="-365923" y="-206768"/>
            <a:ext cx="44623044" cy="10161536"/>
            <a:chOff x="-15240" y="-14583"/>
            <a:chExt cx="43906440" cy="6690360"/>
          </a:xfrm>
        </p:grpSpPr>
        <p:sp>
          <p:nvSpPr>
            <p:cNvPr id="9" name="Rectangle 8"/>
            <p:cNvSpPr/>
            <p:nvPr/>
          </p:nvSpPr>
          <p:spPr>
            <a:xfrm>
              <a:off x="0" y="2256177"/>
              <a:ext cx="43891200" cy="4419600"/>
            </a:xfrm>
            <a:custGeom>
              <a:avLst/>
              <a:gdLst>
                <a:gd name="connsiteX0" fmla="*/ 0 w 43891200"/>
                <a:gd name="connsiteY0" fmla="*/ 0 h 5108036"/>
                <a:gd name="connsiteX1" fmla="*/ 43891200 w 43891200"/>
                <a:gd name="connsiteY1" fmla="*/ 0 h 5108036"/>
                <a:gd name="connsiteX2" fmla="*/ 43891200 w 43891200"/>
                <a:gd name="connsiteY2" fmla="*/ 4038600 h 5108036"/>
                <a:gd name="connsiteX3" fmla="*/ 0 w 43891200"/>
                <a:gd name="connsiteY3" fmla="*/ 4038600 h 5108036"/>
                <a:gd name="connsiteX4" fmla="*/ 0 w 43891200"/>
                <a:gd name="connsiteY4" fmla="*/ 0 h 5108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891200" h="5108036">
                  <a:moveTo>
                    <a:pt x="0" y="0"/>
                  </a:moveTo>
                  <a:lnTo>
                    <a:pt x="43891200" y="0"/>
                  </a:lnTo>
                  <a:lnTo>
                    <a:pt x="43891200" y="4038600"/>
                  </a:lnTo>
                  <a:cubicBezTo>
                    <a:pt x="29851350" y="7391400"/>
                    <a:pt x="13258800" y="1562100"/>
                    <a:pt x="0" y="4038600"/>
                  </a:cubicBezTo>
                  <a:lnTo>
                    <a:pt x="0" y="0"/>
                  </a:lnTo>
                  <a:close/>
                </a:path>
              </a:pathLst>
            </a:cu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FF00FF"/>
                </a:highlight>
              </a:endParaRPr>
            </a:p>
          </p:txBody>
        </p:sp>
        <p:sp>
          <p:nvSpPr>
            <p:cNvPr id="10" name="Rectangle 8"/>
            <p:cNvSpPr/>
            <p:nvPr/>
          </p:nvSpPr>
          <p:spPr>
            <a:xfrm>
              <a:off x="0" y="2256177"/>
              <a:ext cx="43891200" cy="4201348"/>
            </a:xfrm>
            <a:custGeom>
              <a:avLst/>
              <a:gdLst>
                <a:gd name="connsiteX0" fmla="*/ 0 w 43891200"/>
                <a:gd name="connsiteY0" fmla="*/ 0 h 5108036"/>
                <a:gd name="connsiteX1" fmla="*/ 43891200 w 43891200"/>
                <a:gd name="connsiteY1" fmla="*/ 0 h 5108036"/>
                <a:gd name="connsiteX2" fmla="*/ 43891200 w 43891200"/>
                <a:gd name="connsiteY2" fmla="*/ 4038600 h 5108036"/>
                <a:gd name="connsiteX3" fmla="*/ 0 w 43891200"/>
                <a:gd name="connsiteY3" fmla="*/ 4038600 h 5108036"/>
                <a:gd name="connsiteX4" fmla="*/ 0 w 43891200"/>
                <a:gd name="connsiteY4" fmla="*/ 0 h 5108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891200" h="5108036">
                  <a:moveTo>
                    <a:pt x="0" y="0"/>
                  </a:moveTo>
                  <a:lnTo>
                    <a:pt x="43891200" y="0"/>
                  </a:lnTo>
                  <a:lnTo>
                    <a:pt x="43891200" y="4038600"/>
                  </a:lnTo>
                  <a:cubicBezTo>
                    <a:pt x="29851350" y="7391400"/>
                    <a:pt x="13258800" y="1562100"/>
                    <a:pt x="0" y="4038600"/>
                  </a:cubicBezTo>
                  <a:lnTo>
                    <a:pt x="0" y="0"/>
                  </a:lnTo>
                  <a:close/>
                </a:path>
              </a:pathLst>
            </a:cu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FF00FF"/>
                </a:highlight>
              </a:endParaRPr>
            </a:p>
          </p:txBody>
        </p:sp>
        <p:sp>
          <p:nvSpPr>
            <p:cNvPr id="11" name="Rectangle 8"/>
            <p:cNvSpPr/>
            <p:nvPr/>
          </p:nvSpPr>
          <p:spPr>
            <a:xfrm>
              <a:off x="-15240" y="-14583"/>
              <a:ext cx="43906439" cy="6253856"/>
            </a:xfrm>
            <a:custGeom>
              <a:avLst/>
              <a:gdLst>
                <a:gd name="connsiteX0" fmla="*/ 0 w 43906440"/>
                <a:gd name="connsiteY0" fmla="*/ 19544 h 8020124"/>
                <a:gd name="connsiteX1" fmla="*/ 43906440 w 43906440"/>
                <a:gd name="connsiteY1" fmla="*/ 0 h 8020124"/>
                <a:gd name="connsiteX2" fmla="*/ 43906440 w 43906440"/>
                <a:gd name="connsiteY2" fmla="*/ 6950688 h 8020124"/>
                <a:gd name="connsiteX3" fmla="*/ 15240 w 43906440"/>
                <a:gd name="connsiteY3" fmla="*/ 6950688 h 8020124"/>
                <a:gd name="connsiteX4" fmla="*/ 0 w 43906440"/>
                <a:gd name="connsiteY4" fmla="*/ 19544 h 8020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906440" h="8020124">
                  <a:moveTo>
                    <a:pt x="0" y="19544"/>
                  </a:moveTo>
                  <a:lnTo>
                    <a:pt x="43906440" y="0"/>
                  </a:lnTo>
                  <a:lnTo>
                    <a:pt x="43906440" y="6950688"/>
                  </a:lnTo>
                  <a:cubicBezTo>
                    <a:pt x="29866590" y="10303488"/>
                    <a:pt x="13274040" y="4474188"/>
                    <a:pt x="15240" y="6950688"/>
                  </a:cubicBezTo>
                  <a:lnTo>
                    <a:pt x="0" y="1954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highlight>
                  <a:srgbClr val="FF00FF"/>
                </a:highlight>
              </a:endParaRPr>
            </a:p>
          </p:txBody>
        </p:sp>
      </p:grpSp>
      <p:sp>
        <p:nvSpPr>
          <p:cNvPr id="14" name="Text Placeholder 5">
            <a:extLst>
              <a:ext uri="{FF2B5EF4-FFF2-40B4-BE49-F238E27FC236}">
                <a16:creationId xmlns:a16="http://schemas.microsoft.com/office/drawing/2014/main" id="{96D93ECD-B6C6-4112-90D7-E231945E1F30}"/>
              </a:ext>
            </a:extLst>
          </p:cNvPr>
          <p:cNvSpPr txBox="1"/>
          <p:nvPr/>
        </p:nvSpPr>
        <p:spPr>
          <a:xfrm>
            <a:off x="2290914" y="587842"/>
            <a:ext cx="39309371" cy="3147192"/>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4029542">
              <a:spcBef>
                <a:spcPct val="20000"/>
              </a:spcBef>
              <a:defRPr/>
            </a:pPr>
            <a:r>
              <a:rPr lang="en-US" sz="8500" dirty="0">
                <a:solidFill>
                  <a:schemeClr val="tx1"/>
                </a:solidFill>
                <a:latin typeface="Bree Serif" panose="02000503040000020004" pitchFamily="2" charset="0"/>
                <a:cs typeface="Calibri" panose="020F0502020204030204" pitchFamily="34" charset="0"/>
              </a:rPr>
              <a:t>BA (Hons) Leadership and Management Skills for the Workplace</a:t>
            </a:r>
          </a:p>
        </p:txBody>
      </p:sp>
      <p:sp>
        <p:nvSpPr>
          <p:cNvPr id="27" name="Rectangle 26"/>
          <p:cNvSpPr/>
          <p:nvPr/>
        </p:nvSpPr>
        <p:spPr>
          <a:xfrm>
            <a:off x="860662" y="8718599"/>
            <a:ext cx="10062125" cy="9113945"/>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400" b="1" dirty="0">
              <a:solidFill>
                <a:schemeClr val="bg1"/>
              </a:solidFill>
              <a:highlight>
                <a:srgbClr val="FFFF00"/>
              </a:highlight>
            </a:endParaRPr>
          </a:p>
        </p:txBody>
      </p:sp>
      <p:sp>
        <p:nvSpPr>
          <p:cNvPr id="30" name="Rectangle 29"/>
          <p:cNvSpPr/>
          <p:nvPr/>
        </p:nvSpPr>
        <p:spPr>
          <a:xfrm>
            <a:off x="860663" y="8565086"/>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latin typeface="Bree Serif" panose="02000503040000020004" pitchFamily="2" charset="0"/>
              </a:rPr>
              <a:t>Introduction</a:t>
            </a:r>
          </a:p>
        </p:txBody>
      </p:sp>
      <p:sp>
        <p:nvSpPr>
          <p:cNvPr id="32" name="TextBox 31"/>
          <p:cNvSpPr txBox="1"/>
          <p:nvPr/>
        </p:nvSpPr>
        <p:spPr>
          <a:xfrm>
            <a:off x="1070213" y="9615691"/>
            <a:ext cx="9372600" cy="6355586"/>
          </a:xfrm>
          <a:prstGeom prst="rect">
            <a:avLst/>
          </a:prstGeom>
          <a:noFill/>
        </p:spPr>
        <p:txBody>
          <a:bodyPr wrap="square" rtlCol="0">
            <a:spAutoFit/>
          </a:bodyPr>
          <a:lstStyle/>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According to Serrat (2017), emotional intelligence is the ability to identify, assess and manage emotions. Goleman’s quote highlights that self-awareness is the foundation of emotional intelligence (Channell, 2021). In both academic and personal life, emotional intelligence plays an important role (</a:t>
            </a:r>
            <a:r>
              <a:rPr lang="en-US" sz="3700" dirty="0" err="1">
                <a:solidFill>
                  <a:schemeClr val="bg1"/>
                </a:solidFill>
                <a:latin typeface="Open Sans" panose="020B0606030504020204" pitchFamily="34" charset="0"/>
                <a:ea typeface="Open Sans" panose="020B0606030504020204" pitchFamily="34" charset="0"/>
                <a:cs typeface="Open Sans" panose="020B0606030504020204" pitchFamily="34" charset="0"/>
              </a:rPr>
              <a:t>Shengyao</a:t>
            </a: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 et al., 2024). </a:t>
            </a:r>
          </a:p>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This poster explores how emotional intelligence can be developed, how mindfulness supports emotional control</a:t>
            </a:r>
          </a:p>
        </p:txBody>
      </p:sp>
      <p:sp>
        <p:nvSpPr>
          <p:cNvPr id="75" name="Rectangle 74"/>
          <p:cNvSpPr/>
          <p:nvPr/>
        </p:nvSpPr>
        <p:spPr>
          <a:xfrm>
            <a:off x="746438" y="18109509"/>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Bree Serif" panose="02000503040000020004" pitchFamily="2" charset="0"/>
              </a:rPr>
              <a:t>Methods</a:t>
            </a:r>
          </a:p>
        </p:txBody>
      </p:sp>
      <p:sp>
        <p:nvSpPr>
          <p:cNvPr id="19" name="Rectangle 18">
            <a:extLst>
              <a:ext uri="{FF2B5EF4-FFF2-40B4-BE49-F238E27FC236}">
                <a16:creationId xmlns:a16="http://schemas.microsoft.com/office/drawing/2014/main" id="{B2352664-69B3-4116-8179-FBD03FBE287B}"/>
              </a:ext>
            </a:extLst>
          </p:cNvPr>
          <p:cNvSpPr/>
          <p:nvPr/>
        </p:nvSpPr>
        <p:spPr>
          <a:xfrm>
            <a:off x="11641826" y="8565086"/>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2D3C50"/>
                </a:solidFill>
                <a:latin typeface="Bree Serif" panose="02000503040000020004" pitchFamily="2" charset="0"/>
              </a:rPr>
              <a:t>How to Develop </a:t>
            </a:r>
            <a:r>
              <a:rPr lang="en-US" sz="3600" dirty="0">
                <a:solidFill>
                  <a:schemeClr val="tx1"/>
                </a:solidFill>
                <a:latin typeface="Bree Serif" panose="02000503040000020004" pitchFamily="2" charset="0"/>
              </a:rPr>
              <a:t>Emotional</a:t>
            </a:r>
            <a:r>
              <a:rPr lang="en-US" sz="3600" dirty="0">
                <a:solidFill>
                  <a:srgbClr val="2D3C50"/>
                </a:solidFill>
                <a:latin typeface="Bree Serif" panose="02000503040000020004" pitchFamily="2" charset="0"/>
              </a:rPr>
              <a:t> Intelligence</a:t>
            </a:r>
          </a:p>
        </p:txBody>
      </p:sp>
      <p:sp>
        <p:nvSpPr>
          <p:cNvPr id="21" name="Rectangle 20">
            <a:extLst>
              <a:ext uri="{FF2B5EF4-FFF2-40B4-BE49-F238E27FC236}">
                <a16:creationId xmlns:a16="http://schemas.microsoft.com/office/drawing/2014/main" id="{C59F2BED-4EC3-48A3-AA9E-8C76922558DA}"/>
              </a:ext>
            </a:extLst>
          </p:cNvPr>
          <p:cNvSpPr/>
          <p:nvPr/>
        </p:nvSpPr>
        <p:spPr>
          <a:xfrm>
            <a:off x="11657634" y="21484961"/>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err="1">
                <a:solidFill>
                  <a:schemeClr val="tx1"/>
                </a:solidFill>
                <a:latin typeface="Bree Serif" panose="02000503040000020004" pitchFamily="2" charset="0"/>
              </a:rPr>
              <a:t>Reflecing</a:t>
            </a:r>
            <a:r>
              <a:rPr lang="en-US" sz="3600" dirty="0">
                <a:solidFill>
                  <a:srgbClr val="2D3C50"/>
                </a:solidFill>
                <a:latin typeface="Bree Serif" panose="02000503040000020004" pitchFamily="2" charset="0"/>
              </a:rPr>
              <a:t> on my experience</a:t>
            </a:r>
          </a:p>
        </p:txBody>
      </p:sp>
      <p:sp>
        <p:nvSpPr>
          <p:cNvPr id="23" name="Rectangle 22">
            <a:extLst>
              <a:ext uri="{FF2B5EF4-FFF2-40B4-BE49-F238E27FC236}">
                <a16:creationId xmlns:a16="http://schemas.microsoft.com/office/drawing/2014/main" id="{9EC2338B-4C2C-41CF-9F5C-6287CBAF3E7A}"/>
              </a:ext>
            </a:extLst>
          </p:cNvPr>
          <p:cNvSpPr/>
          <p:nvPr/>
        </p:nvSpPr>
        <p:spPr>
          <a:xfrm>
            <a:off x="22301026" y="16413191"/>
            <a:ext cx="9791700" cy="1460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2D3C50"/>
                </a:solidFill>
                <a:latin typeface="Bree Serif" panose="02000503040000020004" pitchFamily="2" charset="0"/>
              </a:rPr>
              <a:t>Factors for Academic Success &amp; Addressing EI Challenges</a:t>
            </a:r>
          </a:p>
        </p:txBody>
      </p:sp>
      <p:sp>
        <p:nvSpPr>
          <p:cNvPr id="24" name="TextBox 23">
            <a:extLst>
              <a:ext uri="{FF2B5EF4-FFF2-40B4-BE49-F238E27FC236}">
                <a16:creationId xmlns:a16="http://schemas.microsoft.com/office/drawing/2014/main" id="{7E7FC927-124E-4EB7-9F44-39B075F9F524}"/>
              </a:ext>
            </a:extLst>
          </p:cNvPr>
          <p:cNvSpPr txBox="1"/>
          <p:nvPr/>
        </p:nvSpPr>
        <p:spPr>
          <a:xfrm>
            <a:off x="33418230" y="16194728"/>
            <a:ext cx="9722327" cy="461665"/>
          </a:xfrm>
          <a:prstGeom prst="rect">
            <a:avLst/>
          </a:prstGeom>
          <a:noFill/>
        </p:spPr>
        <p:txBody>
          <a:bodyPr wrap="square" rtlCol="0">
            <a:spAutoFit/>
          </a:bodyPr>
          <a:lstStyle/>
          <a:p>
            <a:pPr lvl="0"/>
            <a:r>
              <a:rPr lang="en-US" sz="2400">
                <a:solidFill>
                  <a:schemeClr val="bg1"/>
                </a:solidFill>
                <a:latin typeface="Open Sans" panose="020B0606030504020204" pitchFamily="34" charset="0"/>
                <a:ea typeface="Open Sans" panose="020B0606030504020204" pitchFamily="34" charset="0"/>
                <a:cs typeface="Open Sans" panose="020B0606030504020204" pitchFamily="34" charset="0"/>
              </a:rPr>
              <a:t>Add your information, graphs and images to this section.</a:t>
            </a:r>
          </a:p>
        </p:txBody>
      </p:sp>
      <p:sp>
        <p:nvSpPr>
          <p:cNvPr id="25" name="Rectangle 24">
            <a:extLst>
              <a:ext uri="{FF2B5EF4-FFF2-40B4-BE49-F238E27FC236}">
                <a16:creationId xmlns:a16="http://schemas.microsoft.com/office/drawing/2014/main" id="{BBB0E07D-E054-42DE-A138-31D324E10705}"/>
              </a:ext>
            </a:extLst>
          </p:cNvPr>
          <p:cNvSpPr/>
          <p:nvPr/>
        </p:nvSpPr>
        <p:spPr>
          <a:xfrm>
            <a:off x="33314168" y="8598607"/>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2D3C50"/>
                </a:solidFill>
                <a:latin typeface="Bree Serif" panose="02000503040000020004" pitchFamily="2" charset="0"/>
              </a:rPr>
              <a:t>Conclusion</a:t>
            </a:r>
          </a:p>
        </p:txBody>
      </p:sp>
      <p:sp>
        <p:nvSpPr>
          <p:cNvPr id="3" name="Rectangle 2">
            <a:extLst>
              <a:ext uri="{FF2B5EF4-FFF2-40B4-BE49-F238E27FC236}">
                <a16:creationId xmlns:a16="http://schemas.microsoft.com/office/drawing/2014/main" id="{FD3A4426-EFB4-84D0-720A-5E13C6B017FA}"/>
              </a:ext>
            </a:extLst>
          </p:cNvPr>
          <p:cNvSpPr/>
          <p:nvPr/>
        </p:nvSpPr>
        <p:spPr>
          <a:xfrm>
            <a:off x="930036" y="19119211"/>
            <a:ext cx="9791700" cy="8706223"/>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400" b="1" dirty="0">
              <a:solidFill>
                <a:schemeClr val="bg1"/>
              </a:solidFill>
            </a:endParaRPr>
          </a:p>
        </p:txBody>
      </p:sp>
      <p:sp>
        <p:nvSpPr>
          <p:cNvPr id="33" name="TextBox 32"/>
          <p:cNvSpPr txBox="1"/>
          <p:nvPr/>
        </p:nvSpPr>
        <p:spPr>
          <a:xfrm>
            <a:off x="1076075" y="19725143"/>
            <a:ext cx="9722327" cy="6355586"/>
          </a:xfrm>
          <a:prstGeom prst="rect">
            <a:avLst/>
          </a:prstGeom>
          <a:noFill/>
        </p:spPr>
        <p:txBody>
          <a:bodyPr wrap="square" rtlCol="0">
            <a:spAutoFit/>
          </a:bodyPr>
          <a:lstStyle/>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This poster was developed through a combination of theoretical research and personal reflection. </a:t>
            </a:r>
          </a:p>
          <a:p>
            <a:pPr marL="571500" lvl="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Conducted academic research using credible sources such as journal articles.</a:t>
            </a:r>
          </a:p>
          <a:p>
            <a:pPr marL="571500" lvl="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Reviewed Daniel Goleman’s Emotional Intelligence (1995) framework to understand key EI components (Channell, 2021).</a:t>
            </a:r>
          </a:p>
          <a:p>
            <a:pPr marL="571500" lvl="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Used a reflective approach to connect theory with personal experiences.</a:t>
            </a:r>
          </a:p>
        </p:txBody>
      </p:sp>
      <p:pic>
        <p:nvPicPr>
          <p:cNvPr id="5" name="Picture 4" descr="A Milestone of Intelligent Development: Daniel Goleman's Emotional  Intelligence Theory - Experianta">
            <a:extLst>
              <a:ext uri="{FF2B5EF4-FFF2-40B4-BE49-F238E27FC236}">
                <a16:creationId xmlns:a16="http://schemas.microsoft.com/office/drawing/2014/main" id="{72B53257-AC97-49F4-A399-4EFE757BDA1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0662" y="28472684"/>
            <a:ext cx="9937740" cy="4881467"/>
          </a:xfrm>
          <a:prstGeom prst="rect">
            <a:avLst/>
          </a:prstGeom>
          <a:noFill/>
          <a:ln>
            <a:noFill/>
          </a:ln>
        </p:spPr>
      </p:pic>
      <p:sp>
        <p:nvSpPr>
          <p:cNvPr id="6" name="Rectangle 5">
            <a:extLst>
              <a:ext uri="{FF2B5EF4-FFF2-40B4-BE49-F238E27FC236}">
                <a16:creationId xmlns:a16="http://schemas.microsoft.com/office/drawing/2014/main" id="{3FA44A82-A207-A945-786B-A19B59B359A5}"/>
              </a:ext>
            </a:extLst>
          </p:cNvPr>
          <p:cNvSpPr/>
          <p:nvPr/>
        </p:nvSpPr>
        <p:spPr>
          <a:xfrm>
            <a:off x="11631304" y="9418982"/>
            <a:ext cx="9791700" cy="11536018"/>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400" b="1" dirty="0">
              <a:solidFill>
                <a:schemeClr val="bg1"/>
              </a:solidFill>
            </a:endParaRPr>
          </a:p>
        </p:txBody>
      </p:sp>
      <p:sp>
        <p:nvSpPr>
          <p:cNvPr id="18" name="TextBox 17">
            <a:extLst>
              <a:ext uri="{FF2B5EF4-FFF2-40B4-BE49-F238E27FC236}">
                <a16:creationId xmlns:a16="http://schemas.microsoft.com/office/drawing/2014/main" id="{F11B3E59-AE53-4DED-A971-E053DEE116C7}"/>
              </a:ext>
            </a:extLst>
          </p:cNvPr>
          <p:cNvSpPr txBox="1"/>
          <p:nvPr/>
        </p:nvSpPr>
        <p:spPr>
          <a:xfrm>
            <a:off x="11801616" y="9867979"/>
            <a:ext cx="9722327" cy="10341293"/>
          </a:xfrm>
          <a:prstGeom prst="rect">
            <a:avLst/>
          </a:prstGeom>
          <a:noFill/>
        </p:spPr>
        <p:txBody>
          <a:bodyPr wrap="square" rtlCol="0">
            <a:spAutoFit/>
          </a:bodyPr>
          <a:lstStyle/>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According to Daniel Goleman’s emotional intelligence framework, we can develop emotional intelligence by (Channell, 2021):</a:t>
            </a:r>
          </a:p>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Increase Self-Awareness: Reflect on emotions daily to </a:t>
            </a:r>
            <a:r>
              <a:rPr lang="en-US" sz="3700" dirty="0" err="1">
                <a:solidFill>
                  <a:schemeClr val="bg1"/>
                </a:solidFill>
                <a:latin typeface="Open Sans" panose="020B0606030504020204" pitchFamily="34" charset="0"/>
                <a:ea typeface="Open Sans" panose="020B0606030504020204" pitchFamily="34" charset="0"/>
                <a:cs typeface="Open Sans" panose="020B0606030504020204" pitchFamily="34" charset="0"/>
              </a:rPr>
              <a:t>recognise</a:t>
            </a: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 emotions and our strengths and weaknesses (Channell, 2021).</a:t>
            </a:r>
          </a:p>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Self-Regulation: Learn to manage our emotions through breathing techniques and journaling (Channell, 2021).</a:t>
            </a:r>
          </a:p>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•Motivation: Set meaningful goals and achieve them.</a:t>
            </a:r>
          </a:p>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•Empathy: Listen actively to others and understand other people’s perspectives</a:t>
            </a:r>
          </a:p>
          <a:p>
            <a:pPr marL="342900" lvl="0" indent="-3429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Develop Social Skills: Develop communication skills and learn to collaborate with others.</a:t>
            </a:r>
          </a:p>
        </p:txBody>
      </p:sp>
      <p:sp>
        <p:nvSpPr>
          <p:cNvPr id="12" name="Rectangle 11">
            <a:extLst>
              <a:ext uri="{FF2B5EF4-FFF2-40B4-BE49-F238E27FC236}">
                <a16:creationId xmlns:a16="http://schemas.microsoft.com/office/drawing/2014/main" id="{0CBDF569-AC80-B547-D9CC-41BDA3076254}"/>
              </a:ext>
            </a:extLst>
          </p:cNvPr>
          <p:cNvSpPr/>
          <p:nvPr/>
        </p:nvSpPr>
        <p:spPr>
          <a:xfrm>
            <a:off x="11607858" y="22254135"/>
            <a:ext cx="9791700" cy="8706223"/>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400" b="1" dirty="0">
              <a:solidFill>
                <a:schemeClr val="bg1"/>
              </a:solidFill>
            </a:endParaRPr>
          </a:p>
        </p:txBody>
      </p:sp>
      <p:sp>
        <p:nvSpPr>
          <p:cNvPr id="20" name="TextBox 19">
            <a:extLst>
              <a:ext uri="{FF2B5EF4-FFF2-40B4-BE49-F238E27FC236}">
                <a16:creationId xmlns:a16="http://schemas.microsoft.com/office/drawing/2014/main" id="{45ECDD11-8FA4-4EBC-9A33-A65B12940149}"/>
              </a:ext>
            </a:extLst>
          </p:cNvPr>
          <p:cNvSpPr txBox="1"/>
          <p:nvPr/>
        </p:nvSpPr>
        <p:spPr>
          <a:xfrm>
            <a:off x="11801615" y="22623402"/>
            <a:ext cx="9722327" cy="6924973"/>
          </a:xfrm>
          <a:prstGeom prst="rect">
            <a:avLst/>
          </a:prstGeom>
          <a:noFill/>
        </p:spPr>
        <p:txBody>
          <a:bodyPr wrap="square" rtlCol="0">
            <a:spAutoFit/>
          </a:bodyPr>
          <a:lstStyle/>
          <a:p>
            <a:pPr lvl="0"/>
            <a:r>
              <a:rPr lang="en-US" sz="3700" dirty="0" err="1">
                <a:solidFill>
                  <a:schemeClr val="bg1"/>
                </a:solidFill>
                <a:latin typeface="Open Sans" panose="020B0606030504020204" pitchFamily="34" charset="0"/>
                <a:ea typeface="Open Sans" panose="020B0606030504020204" pitchFamily="34" charset="0"/>
                <a:cs typeface="Open Sans" panose="020B0606030504020204" pitchFamily="34" charset="0"/>
              </a:rPr>
              <a:t>Recognise</a:t>
            </a: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 Emotional Triggers: I have personally found that knowing my emotional triggers, such as stress and frustration, helps me control my emotions better.</a:t>
            </a:r>
          </a:p>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Using Time Management: Using time management helps me reduce anxiety and avoid any burnout.</a:t>
            </a:r>
          </a:p>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Practice Mindfulness Daily: Spending a few minutes daily on meditating or focused breathing helps me stay present and control my emotions.</a:t>
            </a:r>
          </a:p>
        </p:txBody>
      </p:sp>
      <p:sp>
        <p:nvSpPr>
          <p:cNvPr id="16" name="Rectangle 15">
            <a:extLst>
              <a:ext uri="{FF2B5EF4-FFF2-40B4-BE49-F238E27FC236}">
                <a16:creationId xmlns:a16="http://schemas.microsoft.com/office/drawing/2014/main" id="{DE86D570-9909-816A-0D01-070526DDA9AF}"/>
              </a:ext>
            </a:extLst>
          </p:cNvPr>
          <p:cNvSpPr/>
          <p:nvPr/>
        </p:nvSpPr>
        <p:spPr>
          <a:xfrm>
            <a:off x="22232460" y="17832544"/>
            <a:ext cx="9791700" cy="11857865"/>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EI or academic challenges include stress, burnout and overburden.</a:t>
            </a:r>
          </a:p>
          <a:p>
            <a:pPr marL="57150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Emotional Balance: Having control and balance over our emotions helps us stay calm and avoid stress (Morie et al., 2022).</a:t>
            </a:r>
          </a:p>
          <a:p>
            <a:pPr marL="57150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Self-Motivation: Set achievable study goals and celebrate progress. This helps us stay motivated.</a:t>
            </a:r>
          </a:p>
          <a:p>
            <a:pPr marL="57150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Develop Emotional Awareness: Keep an emotion journal to track feelings (Ghosh &amp; Bhattacharya, 2025).</a:t>
            </a:r>
          </a:p>
          <a:p>
            <a:pPr marL="571500" indent="-571500">
              <a:buFont typeface="Arial" panose="020B0604020202020204" pitchFamily="34" charset="0"/>
              <a:buChar char="•"/>
            </a:pPr>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Continuous Practice: Apply EI skills in both academic and personal situations.</a:t>
            </a:r>
          </a:p>
          <a:p>
            <a:pPr algn="ctr"/>
            <a:endParaRPr lang="en-US" sz="5400" b="1" dirty="0">
              <a:solidFill>
                <a:schemeClr val="bg1"/>
              </a:solidFill>
              <a:highlight>
                <a:srgbClr val="FF00FF"/>
              </a:highlight>
            </a:endParaRPr>
          </a:p>
          <a:p>
            <a:pPr algn="ctr"/>
            <a:endParaRPr lang="en-US" dirty="0">
              <a:solidFill>
                <a:srgbClr val="FF0000"/>
              </a:solidFill>
            </a:endParaRPr>
          </a:p>
        </p:txBody>
      </p:sp>
      <p:sp>
        <p:nvSpPr>
          <p:cNvPr id="17" name="Rectangle 16">
            <a:extLst>
              <a:ext uri="{FF2B5EF4-FFF2-40B4-BE49-F238E27FC236}">
                <a16:creationId xmlns:a16="http://schemas.microsoft.com/office/drawing/2014/main" id="{8CFE069B-0416-E39F-51C6-5A9A968B741F}"/>
              </a:ext>
            </a:extLst>
          </p:cNvPr>
          <p:cNvSpPr/>
          <p:nvPr/>
        </p:nvSpPr>
        <p:spPr>
          <a:xfrm>
            <a:off x="33418230" y="9533530"/>
            <a:ext cx="9791700" cy="8706223"/>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400" b="1" dirty="0">
              <a:solidFill>
                <a:schemeClr val="bg1"/>
              </a:solidFill>
            </a:endParaRPr>
          </a:p>
        </p:txBody>
      </p:sp>
      <p:sp>
        <p:nvSpPr>
          <p:cNvPr id="26" name="TextBox 25">
            <a:extLst>
              <a:ext uri="{FF2B5EF4-FFF2-40B4-BE49-F238E27FC236}">
                <a16:creationId xmlns:a16="http://schemas.microsoft.com/office/drawing/2014/main" id="{68B4FE1B-D24F-F82C-A7F7-962F8F80CD78}"/>
              </a:ext>
            </a:extLst>
          </p:cNvPr>
          <p:cNvSpPr txBox="1"/>
          <p:nvPr/>
        </p:nvSpPr>
        <p:spPr>
          <a:xfrm>
            <a:off x="33700722" y="9816332"/>
            <a:ext cx="9722327" cy="7494359"/>
          </a:xfrm>
          <a:prstGeom prst="rect">
            <a:avLst/>
          </a:prstGeom>
          <a:noFill/>
        </p:spPr>
        <p:txBody>
          <a:bodyPr wrap="square" rtlCol="0">
            <a:spAutoFit/>
          </a:bodyPr>
          <a:lstStyle/>
          <a:p>
            <a:pPr lvl="0"/>
            <a:r>
              <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rPr>
              <a:t>Self-awareness is the first step towards emotional intelligence, and it grows via regular reflection and practice. We can better comprehend other people and deal with problems when we know and control our own feelings. For students, learning how to be attentive and control their emotions not only helps them do better in school, but it also helps them become more resilient, empathetic, and grow as people for the rest of their lives.</a:t>
            </a:r>
          </a:p>
          <a:p>
            <a:pPr marL="342900" lvl="0" indent="-342900">
              <a:buFont typeface="Arial" panose="020B0604020202020204" pitchFamily="34" charset="0"/>
              <a:buChar char="•"/>
            </a:pPr>
            <a:endPar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pPr marL="342900" lvl="0" indent="-342900">
              <a:buFont typeface="Arial" panose="020B0604020202020204" pitchFamily="34" charset="0"/>
              <a:buChar char="•"/>
            </a:pPr>
            <a:endParaRPr lang="en-US" sz="37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8" name="Rectangle 27">
            <a:extLst>
              <a:ext uri="{FF2B5EF4-FFF2-40B4-BE49-F238E27FC236}">
                <a16:creationId xmlns:a16="http://schemas.microsoft.com/office/drawing/2014/main" id="{7432976C-3568-F2D0-9639-31AE7FD1242D}"/>
              </a:ext>
            </a:extLst>
          </p:cNvPr>
          <p:cNvSpPr/>
          <p:nvPr/>
        </p:nvSpPr>
        <p:spPr>
          <a:xfrm>
            <a:off x="33383543" y="18858006"/>
            <a:ext cx="9791700" cy="839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2D3C50"/>
                </a:solidFill>
                <a:latin typeface="Bree Serif" panose="02000503040000020004" pitchFamily="2" charset="0"/>
              </a:rPr>
              <a:t>References</a:t>
            </a:r>
          </a:p>
        </p:txBody>
      </p:sp>
      <p:sp>
        <p:nvSpPr>
          <p:cNvPr id="29" name="Rectangle 28">
            <a:extLst>
              <a:ext uri="{FF2B5EF4-FFF2-40B4-BE49-F238E27FC236}">
                <a16:creationId xmlns:a16="http://schemas.microsoft.com/office/drawing/2014/main" id="{9D57FF15-EEC2-B0A2-89BB-2C7C5C634545}"/>
              </a:ext>
            </a:extLst>
          </p:cNvPr>
          <p:cNvSpPr/>
          <p:nvPr/>
        </p:nvSpPr>
        <p:spPr>
          <a:xfrm>
            <a:off x="33314168" y="20262355"/>
            <a:ext cx="9509208" cy="11857865"/>
          </a:xfrm>
          <a:prstGeom prst="rect">
            <a:avLst/>
          </a:prstGeom>
          <a:solidFill>
            <a:srgbClr val="2D3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Arial" panose="020B0604020202020204" pitchFamily="34" charset="0"/>
              <a:buChar char="•"/>
            </a:pPr>
            <a:r>
              <a:rPr lang="en-GB" sz="2800" dirty="0"/>
              <a:t>Channell, M. (2021) Daniel Goleman’s emotional intelligence in leadership: How to improve motivation in your team. TSW Training. Available at: https://www.tsw.co.uk/blog/leadership-and-management/daniel-goleman-emotional-intelligence/</a:t>
            </a:r>
          </a:p>
          <a:p>
            <a:pPr marL="457200" indent="-457200">
              <a:buFont typeface="Arial" panose="020B0604020202020204" pitchFamily="34" charset="0"/>
              <a:buChar char="•"/>
            </a:pPr>
            <a:r>
              <a:rPr lang="en-GB" sz="2800" dirty="0"/>
              <a:t>(Accessed: 6 October 2025).</a:t>
            </a:r>
          </a:p>
          <a:p>
            <a:pPr marL="457200" indent="-457200">
              <a:buFont typeface="Arial" panose="020B0604020202020204" pitchFamily="34" charset="0"/>
              <a:buChar char="•"/>
            </a:pPr>
            <a:r>
              <a:rPr lang="en-GB" sz="2800" dirty="0"/>
              <a:t>Ghosh, P. and Bhattacharya, R. (2025) ‘Mood journaling: A New Year's journey to track emotions’, Indian Journal of Private Psychiatry, 19(1), pp. 1–2. https://doi.org/10.5005/jp-journals-10067-0189</a:t>
            </a:r>
          </a:p>
          <a:p>
            <a:pPr marL="457200" indent="-457200">
              <a:buFont typeface="Arial" panose="020B0604020202020204" pitchFamily="34" charset="0"/>
              <a:buChar char="•"/>
            </a:pPr>
            <a:r>
              <a:rPr lang="en-GB" sz="2800" dirty="0"/>
              <a:t>.</a:t>
            </a:r>
          </a:p>
          <a:p>
            <a:pPr marL="457200" indent="-457200">
              <a:buFont typeface="Arial" panose="020B0604020202020204" pitchFamily="34" charset="0"/>
              <a:buChar char="•"/>
            </a:pPr>
            <a:r>
              <a:rPr lang="en-GB" sz="2800" dirty="0"/>
              <a:t>Serrat, O. (2017) ‘Understanding and developing emotional intelligence’, Knowledge Solutions, 2(1), pp. 329–339. https://doi.org/10.1007/978-981-10-0983-9_37</a:t>
            </a:r>
          </a:p>
          <a:p>
            <a:pPr marL="457200" indent="-457200">
              <a:buFont typeface="Arial" panose="020B0604020202020204" pitchFamily="34" charset="0"/>
              <a:buChar char="•"/>
            </a:pPr>
            <a:r>
              <a:rPr lang="en-GB" sz="2800" dirty="0"/>
              <a:t>.</a:t>
            </a:r>
          </a:p>
          <a:p>
            <a:pPr marL="457200" indent="-457200">
              <a:buFont typeface="Arial" panose="020B0604020202020204" pitchFamily="34" charset="0"/>
              <a:buChar char="•"/>
            </a:pPr>
            <a:r>
              <a:rPr lang="en-GB" sz="2800" dirty="0" err="1"/>
              <a:t>Shengyao</a:t>
            </a:r>
            <a:r>
              <a:rPr lang="en-GB" sz="2800" dirty="0"/>
              <a:t>, Y., </a:t>
            </a:r>
            <a:r>
              <a:rPr lang="en-GB" sz="2800" dirty="0" err="1"/>
              <a:t>Xuefen</a:t>
            </a:r>
            <a:r>
              <a:rPr lang="en-GB" sz="2800" dirty="0"/>
              <a:t>, L., </a:t>
            </a:r>
            <a:r>
              <a:rPr lang="en-GB" sz="2800" dirty="0" err="1"/>
              <a:t>Jenatabadi</a:t>
            </a:r>
            <a:r>
              <a:rPr lang="en-GB" sz="2800" dirty="0"/>
              <a:t>, H.S., Samsudin, N., Chunchun, K. and Ishak, Z. (2024) ‘Emotional intelligence impact on academic achievement and psychological well-being among university students: The mediating role of positive psychological characteristics’, BMC Psychology, 12(1). https://doi.org/10.1186/s40359-024-01886-4</a:t>
            </a:r>
          </a:p>
          <a:p>
            <a:pPr marL="457200" indent="-457200">
              <a:buFont typeface="Arial" panose="020B0604020202020204" pitchFamily="34" charset="0"/>
              <a:buChar char="•"/>
            </a:pPr>
            <a:r>
              <a:rPr lang="en-GB" sz="2800" dirty="0"/>
              <a:t>.</a:t>
            </a:r>
          </a:p>
          <a:p>
            <a:pPr marL="571500" indent="-571500">
              <a:buFont typeface="Arial" panose="020B0604020202020204" pitchFamily="34" charset="0"/>
              <a:buChar char="•"/>
            </a:pPr>
            <a:endParaRPr lang="en-US" dirty="0"/>
          </a:p>
          <a:p>
            <a:pPr algn="ctr"/>
            <a:endParaRPr lang="en-US" sz="5400" b="1" dirty="0">
              <a:solidFill>
                <a:schemeClr val="bg1"/>
              </a:solidFill>
            </a:endParaRPr>
          </a:p>
        </p:txBody>
      </p:sp>
      <p:pic>
        <p:nvPicPr>
          <p:cNvPr id="31" name="Picture 30" descr="A close-up of a logo&#10;&#10;AI-generated content may be incorrect.">
            <a:extLst>
              <a:ext uri="{FF2B5EF4-FFF2-40B4-BE49-F238E27FC236}">
                <a16:creationId xmlns:a16="http://schemas.microsoft.com/office/drawing/2014/main" id="{25D0EC85-59CC-6BAB-0FE8-239E56380D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09827" y="1641663"/>
            <a:ext cx="7382397" cy="2888764"/>
          </a:xfrm>
          <a:prstGeom prst="rect">
            <a:avLst/>
          </a:prstGeom>
        </p:spPr>
      </p:pic>
      <p:sp>
        <p:nvSpPr>
          <p:cNvPr id="36" name="TextBox 35">
            <a:extLst>
              <a:ext uri="{FF2B5EF4-FFF2-40B4-BE49-F238E27FC236}">
                <a16:creationId xmlns:a16="http://schemas.microsoft.com/office/drawing/2014/main" id="{C1077AFC-8496-7349-84D8-0D92E514A7F7}"/>
              </a:ext>
            </a:extLst>
          </p:cNvPr>
          <p:cNvSpPr txBox="1"/>
          <p:nvPr/>
        </p:nvSpPr>
        <p:spPr>
          <a:xfrm>
            <a:off x="20421600" y="5060388"/>
            <a:ext cx="24330262" cy="1754326"/>
          </a:xfrm>
          <a:prstGeom prst="rect">
            <a:avLst/>
          </a:prstGeom>
          <a:noFill/>
        </p:spPr>
        <p:txBody>
          <a:bodyPr wrap="square" rtlCol="0">
            <a:spAutoFit/>
          </a:bodyPr>
          <a:lstStyle/>
          <a:p>
            <a:r>
              <a:rPr lang="en-GB" sz="5400" b="1" dirty="0"/>
              <a:t>"If you are tuned out of your own emotions, you will be poor at reading them in other people."</a:t>
            </a:r>
            <a:r>
              <a:rPr lang="en-GB" sz="5400" dirty="0"/>
              <a:t>— </a:t>
            </a:r>
            <a:r>
              <a:rPr lang="en-GB" sz="5400" i="1" dirty="0"/>
              <a:t>Daniel Goleman</a:t>
            </a:r>
            <a:endParaRPr lang="en-GB" sz="5400" dirty="0"/>
          </a:p>
        </p:txBody>
      </p:sp>
      <p:sp>
        <p:nvSpPr>
          <p:cNvPr id="37" name="TextBox 36">
            <a:extLst>
              <a:ext uri="{FF2B5EF4-FFF2-40B4-BE49-F238E27FC236}">
                <a16:creationId xmlns:a16="http://schemas.microsoft.com/office/drawing/2014/main" id="{44B08C95-F422-73B5-D5C1-BEB2FD9302C8}"/>
              </a:ext>
            </a:extLst>
          </p:cNvPr>
          <p:cNvSpPr txBox="1"/>
          <p:nvPr/>
        </p:nvSpPr>
        <p:spPr>
          <a:xfrm>
            <a:off x="4785360" y="2388677"/>
            <a:ext cx="33086040" cy="769441"/>
          </a:xfrm>
          <a:prstGeom prst="rect">
            <a:avLst/>
          </a:prstGeom>
          <a:noFill/>
        </p:spPr>
        <p:txBody>
          <a:bodyPr wrap="square" rtlCol="0">
            <a:spAutoFit/>
          </a:bodyPr>
          <a:lstStyle/>
          <a:p>
            <a:r>
              <a:rPr lang="en-GB" sz="4400" b="1" dirty="0"/>
              <a:t>Developing Emotional Intelligence Skills LCLM 5006                                                                                                  Veronica Lisman - 2322352</a:t>
            </a:r>
          </a:p>
        </p:txBody>
      </p:sp>
      <p:pic>
        <p:nvPicPr>
          <p:cNvPr id="39" name="Picture 38" descr="A brain and heart in a circle&#10;&#10;AI-generated content may be incorrect.">
            <a:extLst>
              <a:ext uri="{FF2B5EF4-FFF2-40B4-BE49-F238E27FC236}">
                <a16:creationId xmlns:a16="http://schemas.microsoft.com/office/drawing/2014/main" id="{DE447705-58F1-F30D-3E8D-68AA33F291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647589" y="7216695"/>
            <a:ext cx="9327550" cy="7621736"/>
          </a:xfrm>
          <a:prstGeom prst="rect">
            <a:avLst/>
          </a:prstGeom>
        </p:spPr>
      </p:pic>
      <p:pic>
        <p:nvPicPr>
          <p:cNvPr id="8" name="Picture 7" descr="A diagram of emotional intelligence&#10;&#10;AI-generated content may be incorrect.">
            <a:extLst>
              <a:ext uri="{FF2B5EF4-FFF2-40B4-BE49-F238E27FC236}">
                <a16:creationId xmlns:a16="http://schemas.microsoft.com/office/drawing/2014/main" id="{3E509C04-8DF6-5DAD-99D2-5A6C33843F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209013" y="28217673"/>
            <a:ext cx="9815147" cy="4560268"/>
          </a:xfrm>
          <a:prstGeom prst="rect">
            <a:avLst/>
          </a:prstGeom>
        </p:spPr>
      </p:pic>
    </p:spTree>
    <p:extLst>
      <p:ext uri="{BB962C8B-B14F-4D97-AF65-F5344CB8AC3E}">
        <p14:creationId xmlns:p14="http://schemas.microsoft.com/office/powerpoint/2010/main" val="2449180790"/>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mprehensivecrimson|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718</Words>
  <Application>Microsoft Office PowerPoint</Application>
  <PresentationFormat>Custom</PresentationFormat>
  <Paragraphs>41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Open Sans</vt:lpstr>
      <vt:lpstr>Bree Serif</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jessie</dc:creator>
  <cp:lastModifiedBy>Andreea-Elena Lisman</cp:lastModifiedBy>
  <cp:revision>39</cp:revision>
  <dcterms:created xsi:type="dcterms:W3CDTF">2015-06-02T17:01:52Z</dcterms:created>
  <dcterms:modified xsi:type="dcterms:W3CDTF">2025-10-12T12:21:30Z</dcterms:modified>
</cp:coreProperties>
</file>