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ags/tag2.xml" ContentType="application/vnd.openxmlformats-officedocument.presentationml.tags+xml"/>
  <Override PartName="/ppt/theme/theme2.xml" ContentType="application/vnd.openxmlformats-officedocument.theme+xml"/>
  <Override PartName="/ppt/theme/theme3.xml" ContentType="application/vnd.openxmlformats-officedocument.theme+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25"/>
  </p:notesMasterIdLst>
  <p:handoutMasterIdLst>
    <p:handoutMasterId r:id="rId26"/>
  </p:handoutMasterIdLst>
  <p:sldIdLst>
    <p:sldId id="338" r:id="rId5"/>
    <p:sldId id="365" r:id="rId6"/>
    <p:sldId id="333" r:id="rId7"/>
    <p:sldId id="339" r:id="rId8"/>
    <p:sldId id="343" r:id="rId9"/>
    <p:sldId id="348" r:id="rId10"/>
    <p:sldId id="356" r:id="rId11"/>
    <p:sldId id="357" r:id="rId12"/>
    <p:sldId id="358" r:id="rId13"/>
    <p:sldId id="363" r:id="rId14"/>
    <p:sldId id="360" r:id="rId15"/>
    <p:sldId id="258" r:id="rId16"/>
    <p:sldId id="259" r:id="rId17"/>
    <p:sldId id="260" r:id="rId18"/>
    <p:sldId id="261" r:id="rId19"/>
    <p:sldId id="364" r:id="rId20"/>
    <p:sldId id="345" r:id="rId21"/>
    <p:sldId id="346" r:id="rId22"/>
    <p:sldId id="347" r:id="rId23"/>
    <p:sldId id="362" r:id="rId24"/>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83" autoAdjust="0"/>
    <p:restoredTop sz="93507"/>
  </p:normalViewPr>
  <p:slideViewPr>
    <p:cSldViewPr snapToGrid="0">
      <p:cViewPr varScale="1">
        <p:scale>
          <a:sx n="101" d="100"/>
          <a:sy n="101" d="100"/>
        </p:scale>
        <p:origin x="424" y="64"/>
      </p:cViewPr>
      <p:guideLst/>
    </p:cSldViewPr>
  </p:slideViewPr>
  <p:notesTextViewPr>
    <p:cViewPr>
      <p:scale>
        <a:sx n="1" d="1"/>
        <a:sy n="1" d="1"/>
      </p:scale>
      <p:origin x="0" y="0"/>
    </p:cViewPr>
  </p:notesTextViewPr>
  <p:notesViewPr>
    <p:cSldViewPr snapToGrid="0">
      <p:cViewPr varScale="1">
        <p:scale>
          <a:sx n="60" d="100"/>
          <a:sy n="60" d="100"/>
        </p:scale>
        <p:origin x="2438"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gs" Target="tags/tag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BB37BDEB-D08A-4BCC-82C3-65677B6346BB}" type="datetimeFigureOut">
              <a:rPr lang="en-US" smtClean="0"/>
              <a:t>6/25/2023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D5F12C2-4DB0-4437-81E7-A0C89F24ADC0}" type="slidenum">
              <a:rPr lang="en-US" smtClean="0"/>
              <a:t>‹#›</a:t>
            </a:fld>
            <a:endParaRPr 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64182BB-4E27-4552-8EE4-33C8EF731305}" type="datetimeFigureOut">
              <a:rPr lang="en-US" smtClean="0"/>
              <a:t>6/25/2023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8442E7-1E35-4707-8504-AE37222ED57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581190" y="3085764"/>
            <a:ext cx="10993550" cy="3338149"/>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p:cNvSpPr>
            <a:spLocks noGrp="1"/>
          </p:cNvSpPr>
          <p:nvPr>
            <p:ph type="dt" sz="half" idx="10"/>
          </p:nvPr>
        </p:nvSpPr>
        <p:spPr/>
        <p:txBody>
          <a:bodyPr/>
          <a:lstStyle/>
          <a:p>
            <a:fld id="{ED291B17-9318-49DB-B28B-6E5994AE9581}" type="datetime1">
              <a:rPr lang="en-US" smtClean="0"/>
              <a:t>6/25/2023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t>‹#›</a:t>
            </a:fld>
            <a:endParaRPr lang="en-US" dirty="0"/>
          </a:p>
        </p:txBody>
      </p:sp>
      <p:sp>
        <p:nvSpPr>
          <p:cNvPr id="11" name="Rectangle 1"/>
          <p:cNvSpPr/>
          <p:nvPr userDrawn="1"/>
        </p:nvSpPr>
        <p:spPr>
          <a:xfrm>
            <a:off x="109259" y="4564339"/>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dirty="0">
              <a:solidFill>
                <a:srgbClr val="FFFFFF"/>
              </a:solidFill>
              <a:latin typeface="Helvetica Light"/>
              <a:sym typeface="Helvetica Light"/>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740156"/>
          </a:xfrm>
        </p:spPr>
        <p:txBody>
          <a:bodyPr anchor="t">
            <a:normAutofit/>
          </a:bodyPr>
          <a:lstStyle>
            <a:lvl1pPr>
              <a:defRPr sz="3400"/>
            </a:lvl1pPr>
          </a:lstStyle>
          <a:p>
            <a:r>
              <a:rPr lang="en-US"/>
              <a:t>Click to edit Master title style</a:t>
            </a:r>
            <a:endParaRPr lang="en-US" dirty="0"/>
          </a:p>
        </p:txBody>
      </p:sp>
      <p:sp>
        <p:nvSpPr>
          <p:cNvPr id="3" name="Content Placeholder 2"/>
          <p:cNvSpPr>
            <a:spLocks noGrp="1"/>
          </p:cNvSpPr>
          <p:nvPr>
            <p:ph idx="1"/>
          </p:nvPr>
        </p:nvSpPr>
        <p:spPr>
          <a:xfrm>
            <a:off x="581192" y="1890876"/>
            <a:ext cx="11029615" cy="408447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78DD82B9-B8EE-4375-B6FF-88FA6ABB15D9}" type="datetime1">
              <a:rPr lang="en-US" smtClean="0"/>
              <a:t>6/25/2023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t>‹#›</a:t>
            </a:fld>
            <a:endParaRPr lang="en-US" dirty="0"/>
          </a:p>
        </p:txBody>
      </p:sp>
      <p:sp>
        <p:nvSpPr>
          <p:cNvPr id="13" name="Rectangle 1"/>
          <p:cNvSpPr/>
          <p:nvPr userDrawn="1"/>
        </p:nvSpPr>
        <p:spPr>
          <a:xfrm>
            <a:off x="0" y="806538"/>
            <a:ext cx="453601" cy="363044"/>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dirty="0">
              <a:solidFill>
                <a:srgbClr val="FFFFFF"/>
              </a:solidFill>
              <a:latin typeface="Helvetica Light"/>
              <a:sym typeface="Helvetica Light"/>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 and Image">
    <p:spTree>
      <p:nvGrpSpPr>
        <p:cNvPr id="1" name=""/>
        <p:cNvGrpSpPr/>
        <p:nvPr/>
      </p:nvGrpSpPr>
      <p:grpSpPr>
        <a:xfrm>
          <a:off x="0" y="0"/>
          <a:ext cx="0" cy="0"/>
          <a:chOff x="0" y="0"/>
          <a:chExt cx="0" cy="0"/>
        </a:xfrm>
      </p:grpSpPr>
      <p:sp>
        <p:nvSpPr>
          <p:cNvPr id="18" name="Picture Placeholder 17"/>
          <p:cNvSpPr>
            <a:spLocks noGrp="1"/>
          </p:cNvSpPr>
          <p:nvPr>
            <p:ph type="pic" sz="quarter" idx="13"/>
          </p:nvPr>
        </p:nvSpPr>
        <p:spPr>
          <a:xfrm>
            <a:off x="0" y="0"/>
            <a:ext cx="5524500" cy="6858000"/>
          </a:xfrm>
          <a:custGeom>
            <a:avLst/>
            <a:gdLst>
              <a:gd name="connsiteX0" fmla="*/ 0 w 5524500"/>
              <a:gd name="connsiteY0" fmla="*/ 0 h 6858000"/>
              <a:gd name="connsiteX1" fmla="*/ 5524500 w 5524500"/>
              <a:gd name="connsiteY1" fmla="*/ 0 h 6858000"/>
              <a:gd name="connsiteX2" fmla="*/ 5524500 w 5524500"/>
              <a:gd name="connsiteY2" fmla="*/ 806538 h 6858000"/>
              <a:gd name="connsiteX3" fmla="*/ 4952408 w 5524500"/>
              <a:gd name="connsiteY3" fmla="*/ 806538 h 6858000"/>
              <a:gd name="connsiteX4" fmla="*/ 4952408 w 5524500"/>
              <a:gd name="connsiteY4" fmla="*/ 1187539 h 6858000"/>
              <a:gd name="connsiteX5" fmla="*/ 5524500 w 5524500"/>
              <a:gd name="connsiteY5" fmla="*/ 1187539 h 6858000"/>
              <a:gd name="connsiteX6" fmla="*/ 5524500 w 5524500"/>
              <a:gd name="connsiteY6" fmla="*/ 6858000 h 6858000"/>
              <a:gd name="connsiteX7" fmla="*/ 0 w 55245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24500" h="6858000">
                <a:moveTo>
                  <a:pt x="0" y="0"/>
                </a:moveTo>
                <a:lnTo>
                  <a:pt x="5524500" y="0"/>
                </a:lnTo>
                <a:lnTo>
                  <a:pt x="5524500" y="806538"/>
                </a:lnTo>
                <a:lnTo>
                  <a:pt x="4952408" y="806538"/>
                </a:lnTo>
                <a:lnTo>
                  <a:pt x="4952408" y="1187539"/>
                </a:lnTo>
                <a:lnTo>
                  <a:pt x="5524500" y="1187539"/>
                </a:lnTo>
                <a:lnTo>
                  <a:pt x="5524500" y="6858000"/>
                </a:lnTo>
                <a:lnTo>
                  <a:pt x="0" y="6858000"/>
                </a:lnTo>
                <a:close/>
              </a:path>
            </a:pathLst>
          </a:custGeom>
          <a:solidFill>
            <a:schemeClr val="tx2"/>
          </a:solidFill>
        </p:spPr>
        <p:txBody>
          <a:bodyPr wrap="square">
            <a:noAutofit/>
          </a:bodyPr>
          <a:lstStyle>
            <a:lvl1pPr marL="0" indent="0" algn="ctr">
              <a:buNone/>
              <a:defRPr>
                <a:solidFill>
                  <a:schemeClr val="bg1"/>
                </a:solidFill>
              </a:defRPr>
            </a:lvl1pPr>
          </a:lstStyle>
          <a:p>
            <a:r>
              <a:rPr lang="en-US"/>
              <a:t>Click icon to add picture</a:t>
            </a:r>
            <a:endParaRPr lang="en-US" dirty="0"/>
          </a:p>
        </p:txBody>
      </p:sp>
      <p:sp>
        <p:nvSpPr>
          <p:cNvPr id="3" name="Content Placeholder 2"/>
          <p:cNvSpPr>
            <a:spLocks noGrp="1"/>
          </p:cNvSpPr>
          <p:nvPr>
            <p:ph idx="1"/>
          </p:nvPr>
        </p:nvSpPr>
        <p:spPr>
          <a:xfrm>
            <a:off x="6223592" y="1890876"/>
            <a:ext cx="5387215" cy="408447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78DD82B9-B8EE-4375-B6FF-88FA6ABB15D9}" type="datetime1">
              <a:rPr lang="en-US" smtClean="0"/>
              <a:t>6/25/2023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t>‹#›</a:t>
            </a:fld>
            <a:endParaRPr lang="en-US" dirty="0"/>
          </a:p>
        </p:txBody>
      </p:sp>
      <p:sp>
        <p:nvSpPr>
          <p:cNvPr id="14" name="Title 1"/>
          <p:cNvSpPr>
            <a:spLocks noGrp="1"/>
          </p:cNvSpPr>
          <p:nvPr>
            <p:ph type="title" hasCustomPrompt="1"/>
          </p:nvPr>
        </p:nvSpPr>
        <p:spPr>
          <a:xfrm>
            <a:off x="6223592" y="702156"/>
            <a:ext cx="5387215" cy="740156"/>
          </a:xfrm>
        </p:spPr>
        <p:txBody>
          <a:bodyPr anchor="t">
            <a:normAutofit/>
          </a:bodyPr>
          <a:lstStyle>
            <a:lvl1pPr>
              <a:defRPr sz="3400"/>
            </a:lvl1pPr>
          </a:lstStyle>
          <a:p>
            <a:r>
              <a:rPr lang="en-US" dirty="0"/>
              <a:t>TITLE GOES HERE</a:t>
            </a:r>
          </a:p>
        </p:txBody>
      </p:sp>
      <p:sp>
        <p:nvSpPr>
          <p:cNvPr id="19" name="Rectangle 1"/>
          <p:cNvSpPr/>
          <p:nvPr userDrawn="1"/>
        </p:nvSpPr>
        <p:spPr>
          <a:xfrm>
            <a:off x="4952408" y="806538"/>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dirty="0">
              <a:solidFill>
                <a:srgbClr val="FFFFFF"/>
              </a:solidFill>
              <a:latin typeface="Helvetica Light"/>
              <a:sym typeface="Helvetica Light"/>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581191" y="5141974"/>
            <a:ext cx="11029615" cy="1258827"/>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B2497495-0637-405E-AE64-5CC7506D51F5}" type="datetime1">
              <a:rPr lang="en-US" smtClean="0"/>
              <a:t>6/25/2023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t>‹#›</a:t>
            </a:fld>
            <a:endParaRPr lang="en-US" dirty="0"/>
          </a:p>
        </p:txBody>
      </p:sp>
      <p:sp>
        <p:nvSpPr>
          <p:cNvPr id="11" name="Rectangle 1"/>
          <p:cNvSpPr/>
          <p:nvPr userDrawn="1"/>
        </p:nvSpPr>
        <p:spPr>
          <a:xfrm>
            <a:off x="109259" y="5552029"/>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dirty="0">
              <a:solidFill>
                <a:srgbClr val="FFFFFF"/>
              </a:solidFill>
              <a:latin typeface="Helvetica Light"/>
              <a:sym typeface="Helvetica Light"/>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81194" y="1956391"/>
            <a:ext cx="3863216" cy="4467523"/>
          </a:xfrm>
        </p:spPr>
        <p:txBody>
          <a:bodyPr anchor="t">
            <a:normAutofit/>
          </a:bodyPr>
          <a:lstStyle>
            <a:lvl1pPr>
              <a:defRPr sz="1600"/>
            </a:lvl1pPr>
            <a:lvl2pPr>
              <a:defRPr sz="1400"/>
            </a:lvl2pPr>
            <a:lvl3pPr>
              <a:defRPr sz="1200"/>
            </a:lvl3pPr>
            <a:lvl4pPr>
              <a:defRPr sz="1100"/>
            </a:lvl4pPr>
            <a:lvl5pPr>
              <a:defRPr sz="11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93599" y="1956391"/>
            <a:ext cx="6917210" cy="446752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6/25/2023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8" name="Title 1"/>
          <p:cNvSpPr>
            <a:spLocks noGrp="1"/>
          </p:cNvSpPr>
          <p:nvPr>
            <p:ph type="title"/>
          </p:nvPr>
        </p:nvSpPr>
        <p:spPr>
          <a:xfrm>
            <a:off x="581192" y="702156"/>
            <a:ext cx="11029616" cy="740156"/>
          </a:xfrm>
        </p:spPr>
        <p:txBody>
          <a:bodyPr anchor="t">
            <a:normAutofit/>
          </a:bodyPr>
          <a:lstStyle>
            <a:lvl1pPr>
              <a:defRPr sz="3400"/>
            </a:lvl1pPr>
          </a:lstStyle>
          <a:p>
            <a:r>
              <a:rPr lang="en-US"/>
              <a:t>Click to edit Master title style</a:t>
            </a:r>
            <a:endParaRPr lang="en-US" dirty="0"/>
          </a:p>
        </p:txBody>
      </p:sp>
      <p:sp>
        <p:nvSpPr>
          <p:cNvPr id="9" name="Rectangle 1"/>
          <p:cNvSpPr/>
          <p:nvPr userDrawn="1"/>
        </p:nvSpPr>
        <p:spPr>
          <a:xfrm>
            <a:off x="0" y="806538"/>
            <a:ext cx="453601" cy="363044"/>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dirty="0">
              <a:solidFill>
                <a:srgbClr val="FFFFFF"/>
              </a:solidFill>
              <a:latin typeface="Helvetica Light"/>
              <a:sym typeface="Helvetica Light"/>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hasCustomPrompt="1"/>
          </p:nvPr>
        </p:nvSpPr>
        <p:spPr>
          <a:xfrm>
            <a:off x="581192" y="2847885"/>
            <a:ext cx="4757482" cy="557784"/>
          </a:xfrm>
        </p:spPr>
        <p:txBody>
          <a:bodyPr anchor="ctr">
            <a:noAutofit/>
          </a:bodyPr>
          <a:lstStyle>
            <a:lvl1pPr marL="0" indent="0" algn="ctr">
              <a:buNone/>
              <a:defRPr sz="28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Title goes here</a:t>
            </a:r>
          </a:p>
        </p:txBody>
      </p:sp>
      <p:sp>
        <p:nvSpPr>
          <p:cNvPr id="4" name="Content Placeholder 3"/>
          <p:cNvSpPr>
            <a:spLocks noGrp="1"/>
          </p:cNvSpPr>
          <p:nvPr>
            <p:ph sz="half" idx="2"/>
          </p:nvPr>
        </p:nvSpPr>
        <p:spPr>
          <a:xfrm>
            <a:off x="581194" y="3523046"/>
            <a:ext cx="4757479" cy="2131499"/>
          </a:xfrm>
        </p:spPr>
        <p:txBody>
          <a:bodyPr anchor="t">
            <a:normAutofit/>
          </a:bodyPr>
          <a:lstStyle>
            <a:lvl1pPr algn="ctr">
              <a:defRPr/>
            </a:lvl1pPr>
            <a:lvl2pPr algn="ctr">
              <a:defRPr/>
            </a:lvl2pPr>
            <a:lvl3pPr algn="ctr">
              <a:defRPr/>
            </a:lvl3pPr>
            <a:lvl4pPr algn="ctr">
              <a:defRPr/>
            </a:lvl4pPr>
            <a:lvl5pPr algn="ct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hasCustomPrompt="1"/>
          </p:nvPr>
        </p:nvSpPr>
        <p:spPr>
          <a:xfrm>
            <a:off x="6604002" y="2847886"/>
            <a:ext cx="4757483" cy="553373"/>
          </a:xfrm>
        </p:spPr>
        <p:txBody>
          <a:bodyPr anchor="ctr">
            <a:noAutofit/>
          </a:bodyPr>
          <a:lstStyle>
            <a:lvl1pPr marL="0" marR="0" indent="0" algn="ctr"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defRPr sz="28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Title goes here</a:t>
            </a:r>
          </a:p>
        </p:txBody>
      </p:sp>
      <p:sp>
        <p:nvSpPr>
          <p:cNvPr id="6" name="Content Placeholder 5"/>
          <p:cNvSpPr>
            <a:spLocks noGrp="1"/>
          </p:cNvSpPr>
          <p:nvPr>
            <p:ph sz="quarter" idx="4"/>
          </p:nvPr>
        </p:nvSpPr>
        <p:spPr>
          <a:xfrm>
            <a:off x="6604001" y="3523046"/>
            <a:ext cx="4757484" cy="2131499"/>
          </a:xfrm>
        </p:spPr>
        <p:txBody>
          <a:bodyPr anchor="t">
            <a:normAutofit/>
          </a:bodyPr>
          <a:lstStyle>
            <a:lvl1pPr algn="ctr">
              <a:defRPr/>
            </a:lvl1pPr>
            <a:lvl2pPr algn="ctr">
              <a:defRPr/>
            </a:lvl2pPr>
            <a:lvl3pPr algn="ctr">
              <a:defRPr/>
            </a:lvl3pPr>
            <a:lvl4pPr algn="ctr">
              <a:defRPr/>
            </a:lvl4pPr>
            <a:lvl5pPr algn="ct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6/25/2023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
        <p:nvSpPr>
          <p:cNvPr id="10" name="Title 1"/>
          <p:cNvSpPr>
            <a:spLocks noGrp="1"/>
          </p:cNvSpPr>
          <p:nvPr>
            <p:ph type="title"/>
          </p:nvPr>
        </p:nvSpPr>
        <p:spPr>
          <a:xfrm>
            <a:off x="581192" y="702156"/>
            <a:ext cx="11029616" cy="740156"/>
          </a:xfrm>
        </p:spPr>
        <p:txBody>
          <a:bodyPr anchor="t">
            <a:normAutofit/>
          </a:bodyPr>
          <a:lstStyle>
            <a:lvl1pPr>
              <a:defRPr sz="3400"/>
            </a:lvl1pPr>
          </a:lstStyle>
          <a:p>
            <a:r>
              <a:rPr lang="en-US"/>
              <a:t>Click to edit Master title style</a:t>
            </a:r>
            <a:endParaRPr lang="en-US" dirty="0"/>
          </a:p>
        </p:txBody>
      </p:sp>
      <p:sp>
        <p:nvSpPr>
          <p:cNvPr id="11" name="Rectangle 1"/>
          <p:cNvSpPr/>
          <p:nvPr userDrawn="1"/>
        </p:nvSpPr>
        <p:spPr>
          <a:xfrm>
            <a:off x="0" y="806538"/>
            <a:ext cx="453601" cy="363044"/>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a:solidFill>
                <a:srgbClr val="FFFFFF"/>
              </a:solidFill>
              <a:latin typeface="Helvetica Light"/>
              <a:sym typeface="Helvetica Light"/>
            </a:endParaRPr>
          </a:p>
        </p:txBody>
      </p:sp>
      <p:grpSp>
        <p:nvGrpSpPr>
          <p:cNvPr id="13" name="Group 12"/>
          <p:cNvGrpSpPr/>
          <p:nvPr userDrawn="1"/>
        </p:nvGrpSpPr>
        <p:grpSpPr>
          <a:xfrm>
            <a:off x="5463336" y="2250891"/>
            <a:ext cx="1016001" cy="3839220"/>
            <a:chOff x="5510085" y="2250891"/>
            <a:chExt cx="1016001" cy="3839220"/>
          </a:xfrm>
        </p:grpSpPr>
        <p:cxnSp>
          <p:nvCxnSpPr>
            <p:cNvPr id="14" name="Straight Connector 13"/>
            <p:cNvCxnSpPr/>
            <p:nvPr/>
          </p:nvCxnSpPr>
          <p:spPr>
            <a:xfrm>
              <a:off x="6018085" y="2340176"/>
              <a:ext cx="0" cy="374993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
            <p:cNvSpPr/>
            <p:nvPr/>
          </p:nvSpPr>
          <p:spPr>
            <a:xfrm>
              <a:off x="5510085" y="2250891"/>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r>
                <a:rPr lang="en-US" sz="1600" kern="0" noProof="0">
                  <a:solidFill>
                    <a:srgbClr val="FFFFFF"/>
                  </a:solidFill>
                  <a:latin typeface="Helvetica Light"/>
                  <a:sym typeface="Helvetica Light"/>
                </a:rPr>
                <a:t>VS</a:t>
              </a: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DB4ED54-5B5E-4A04-93D3-5772E3CE3818}" type="datetime1">
              <a:rPr lang="en-US" smtClean="0"/>
              <a:t>6/25/2023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
        <p:nvSpPr>
          <p:cNvPr id="6" name="Title 1"/>
          <p:cNvSpPr>
            <a:spLocks noGrp="1"/>
          </p:cNvSpPr>
          <p:nvPr>
            <p:ph type="title"/>
          </p:nvPr>
        </p:nvSpPr>
        <p:spPr>
          <a:xfrm>
            <a:off x="581192" y="702156"/>
            <a:ext cx="11029616" cy="740156"/>
          </a:xfrm>
        </p:spPr>
        <p:txBody>
          <a:bodyPr anchor="t">
            <a:normAutofit/>
          </a:bodyPr>
          <a:lstStyle>
            <a:lvl1pPr>
              <a:defRPr sz="3400"/>
            </a:lvl1pPr>
          </a:lstStyle>
          <a:p>
            <a:r>
              <a:rPr lang="en-US"/>
              <a:t>Click to edit Master title style</a:t>
            </a:r>
            <a:endParaRPr lang="en-US" dirty="0"/>
          </a:p>
        </p:txBody>
      </p:sp>
      <p:sp>
        <p:nvSpPr>
          <p:cNvPr id="7" name="Rectangle 1"/>
          <p:cNvSpPr/>
          <p:nvPr userDrawn="1"/>
        </p:nvSpPr>
        <p:spPr>
          <a:xfrm>
            <a:off x="0" y="806538"/>
            <a:ext cx="453601" cy="363044"/>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dirty="0">
              <a:solidFill>
                <a:srgbClr val="FFFFFF"/>
              </a:solidFill>
              <a:latin typeface="Helvetica Light"/>
              <a:sym typeface="Helvetica Light"/>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6/25/2023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Narrow Content Large Image">
    <p:spTree>
      <p:nvGrpSpPr>
        <p:cNvPr id="1" name=""/>
        <p:cNvGrpSpPr/>
        <p:nvPr/>
      </p:nvGrpSpPr>
      <p:grpSpPr>
        <a:xfrm>
          <a:off x="0" y="0"/>
          <a:ext cx="0" cy="0"/>
          <a:chOff x="0" y="0"/>
          <a:chExt cx="0" cy="0"/>
        </a:xfrm>
      </p:grpSpPr>
      <p:sp>
        <p:nvSpPr>
          <p:cNvPr id="10" name="Picture Placeholder 9"/>
          <p:cNvSpPr>
            <a:spLocks noGrp="1"/>
          </p:cNvSpPr>
          <p:nvPr>
            <p:ph type="pic" sz="quarter" idx="13"/>
          </p:nvPr>
        </p:nvSpPr>
        <p:spPr>
          <a:xfrm>
            <a:off x="5181599" y="0"/>
            <a:ext cx="7010400" cy="6858000"/>
          </a:xfrm>
          <a:custGeom>
            <a:avLst/>
            <a:gdLst>
              <a:gd name="connsiteX0" fmla="*/ 0 w 7010400"/>
              <a:gd name="connsiteY0" fmla="*/ 0 h 6858000"/>
              <a:gd name="connsiteX1" fmla="*/ 7010400 w 7010400"/>
              <a:gd name="connsiteY1" fmla="*/ 0 h 6858000"/>
              <a:gd name="connsiteX2" fmla="*/ 7010400 w 7010400"/>
              <a:gd name="connsiteY2" fmla="*/ 6858000 h 6858000"/>
              <a:gd name="connsiteX3" fmla="*/ 0 w 7010400"/>
              <a:gd name="connsiteY3" fmla="*/ 6858000 h 6858000"/>
              <a:gd name="connsiteX4" fmla="*/ 0 w 7010400"/>
              <a:gd name="connsiteY4" fmla="*/ 2620396 h 6858000"/>
              <a:gd name="connsiteX5" fmla="*/ 508001 w 7010400"/>
              <a:gd name="connsiteY5" fmla="*/ 2620396 h 6858000"/>
              <a:gd name="connsiteX6" fmla="*/ 508001 w 7010400"/>
              <a:gd name="connsiteY6" fmla="*/ 2239395 h 6858000"/>
              <a:gd name="connsiteX7" fmla="*/ 0 w 7010400"/>
              <a:gd name="connsiteY7" fmla="*/ 223939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10400" h="6858000">
                <a:moveTo>
                  <a:pt x="0" y="0"/>
                </a:moveTo>
                <a:lnTo>
                  <a:pt x="7010400" y="0"/>
                </a:lnTo>
                <a:lnTo>
                  <a:pt x="7010400" y="6858000"/>
                </a:lnTo>
                <a:lnTo>
                  <a:pt x="0" y="6858000"/>
                </a:lnTo>
                <a:lnTo>
                  <a:pt x="0" y="2620396"/>
                </a:lnTo>
                <a:lnTo>
                  <a:pt x="508001" y="2620396"/>
                </a:lnTo>
                <a:lnTo>
                  <a:pt x="508001" y="2239395"/>
                </a:lnTo>
                <a:lnTo>
                  <a:pt x="0" y="2239395"/>
                </a:lnTo>
                <a:close/>
              </a:path>
            </a:pathLst>
          </a:custGeom>
          <a:solidFill>
            <a:schemeClr val="tx2"/>
          </a:solidFill>
        </p:spPr>
        <p:txBody>
          <a:bodyPr wrap="square">
            <a:noAutofit/>
          </a:bodyPr>
          <a:lstStyle/>
          <a:p>
            <a:r>
              <a:rPr lang="en-US"/>
              <a:t>Click icon to add picture</a:t>
            </a:r>
            <a:endParaRPr lang="en-US" dirty="0"/>
          </a:p>
        </p:txBody>
      </p:sp>
      <p:sp>
        <p:nvSpPr>
          <p:cNvPr id="2" name="Date Placeholder 1"/>
          <p:cNvSpPr>
            <a:spLocks noGrp="1"/>
          </p:cNvSpPr>
          <p:nvPr>
            <p:ph type="dt" sz="half" idx="10"/>
          </p:nvPr>
        </p:nvSpPr>
        <p:spPr/>
        <p:txBody>
          <a:bodyPr/>
          <a:lstStyle/>
          <a:p>
            <a:fld id="{4EDE50D6-574B-40AF-946F-D52A04ADE379}" type="datetime1">
              <a:rPr lang="en-US" smtClean="0"/>
              <a:t>6/25/2023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
        <p:nvSpPr>
          <p:cNvPr id="12" name="Rectangle 1"/>
          <p:cNvSpPr/>
          <p:nvPr userDrawn="1"/>
        </p:nvSpPr>
        <p:spPr>
          <a:xfrm>
            <a:off x="4673599" y="2239395"/>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dirty="0">
              <a:solidFill>
                <a:srgbClr val="FFFFFF"/>
              </a:solidFill>
              <a:latin typeface="Helvetica Light"/>
              <a:sym typeface="Helvetica Light"/>
            </a:endParaRPr>
          </a:p>
        </p:txBody>
      </p:sp>
      <p:sp>
        <p:nvSpPr>
          <p:cNvPr id="15" name="Rectangle 1"/>
          <p:cNvSpPr/>
          <p:nvPr userDrawn="1"/>
        </p:nvSpPr>
        <p:spPr>
          <a:xfrm>
            <a:off x="581192" y="875830"/>
            <a:ext cx="2540001" cy="25400"/>
          </a:xfrm>
          <a:prstGeom prst="rect">
            <a:avLst/>
          </a:prstGeom>
          <a:solidFill>
            <a:srgbClr val="24282B"/>
          </a:solidFill>
          <a:ln w="12700">
            <a:miter lim="400000"/>
          </a:ln>
        </p:spPr>
        <p:txBody>
          <a:bodyPr lIns="50800" tIns="50800" rIns="50800" bIns="50800" anchor="ctr"/>
          <a:lstStyle/>
          <a:p>
            <a:pPr algn="ctr">
              <a:defRPr sz="3200" spc="0">
                <a:solidFill>
                  <a:srgbClr val="0433FF"/>
                </a:solidFill>
                <a:latin typeface="Helvetica Light"/>
                <a:ea typeface="Helvetica Light"/>
                <a:cs typeface="Helvetica Light"/>
                <a:sym typeface="Helvetica Light"/>
              </a:defRPr>
            </a:pPr>
            <a:endParaRPr lang="en-US" noProof="0" dirty="0"/>
          </a:p>
        </p:txBody>
      </p:sp>
      <p:sp>
        <p:nvSpPr>
          <p:cNvPr id="18" name="Content Placeholder 2"/>
          <p:cNvSpPr>
            <a:spLocks noGrp="1"/>
          </p:cNvSpPr>
          <p:nvPr>
            <p:ph sz="half" idx="1"/>
          </p:nvPr>
        </p:nvSpPr>
        <p:spPr>
          <a:xfrm>
            <a:off x="581194" y="2720636"/>
            <a:ext cx="3863216" cy="3634317"/>
          </a:xfrm>
        </p:spPr>
        <p:txBody>
          <a:bodyPr anchor="t">
            <a:normAutofit/>
          </a:bodyPr>
          <a:lstStyle>
            <a:lvl1pPr>
              <a:defRPr sz="1600"/>
            </a:lvl1pPr>
            <a:lvl2pPr>
              <a:defRPr sz="1400"/>
            </a:lvl2pPr>
            <a:lvl3pPr>
              <a:defRPr sz="1200"/>
            </a:lvl3pPr>
            <a:lvl4pPr>
              <a:defRPr sz="1100"/>
            </a:lvl4pPr>
            <a:lvl5pPr>
              <a:defRPr sz="11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Title 1"/>
          <p:cNvSpPr>
            <a:spLocks noGrp="1"/>
          </p:cNvSpPr>
          <p:nvPr>
            <p:ph type="title" hasCustomPrompt="1"/>
          </p:nvPr>
        </p:nvSpPr>
        <p:spPr>
          <a:xfrm>
            <a:off x="581192" y="1304660"/>
            <a:ext cx="3863216" cy="1415976"/>
          </a:xfrm>
        </p:spPr>
        <p:txBody>
          <a:bodyPr anchor="t">
            <a:normAutofit/>
          </a:bodyPr>
          <a:lstStyle>
            <a:lvl1pPr>
              <a:defRPr sz="3400"/>
            </a:lvl1pPr>
          </a:lstStyle>
          <a:p>
            <a:r>
              <a:rPr lang="en-US" dirty="0"/>
              <a:t>Title goes here</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act Us">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6/25/2023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
        <p:nvSpPr>
          <p:cNvPr id="5" name="Rectangle 1"/>
          <p:cNvSpPr/>
          <p:nvPr userDrawn="1"/>
        </p:nvSpPr>
        <p:spPr>
          <a:xfrm rot="16200000">
            <a:off x="3619401" y="2402840"/>
            <a:ext cx="1270001" cy="12701"/>
          </a:xfrm>
          <a:prstGeom prst="rect">
            <a:avLst/>
          </a:prstGeom>
          <a:solidFill>
            <a:srgbClr val="111111"/>
          </a:solidFill>
          <a:ln w="12700">
            <a:miter lim="400000"/>
          </a:ln>
        </p:spPr>
        <p:txBody>
          <a:bodyPr lIns="25400" tIns="25400" rIns="25400" bIns="25400" anchor="ctr"/>
          <a:lstStyle/>
          <a:p>
            <a:pPr algn="ctr">
              <a:defRPr sz="3200" spc="0">
                <a:solidFill>
                  <a:srgbClr val="000000"/>
                </a:solidFill>
                <a:latin typeface="Helvetica Light"/>
                <a:ea typeface="Helvetica Light"/>
                <a:cs typeface="Helvetica Light"/>
                <a:sym typeface="Helvetica Light"/>
              </a:defRPr>
            </a:pPr>
            <a:endParaRPr lang="en-US" sz="1600" noProof="0" dirty="0"/>
          </a:p>
        </p:txBody>
      </p:sp>
      <p:sp>
        <p:nvSpPr>
          <p:cNvPr id="14" name="Picture Placeholder 13"/>
          <p:cNvSpPr>
            <a:spLocks noGrp="1"/>
          </p:cNvSpPr>
          <p:nvPr>
            <p:ph type="pic" sz="quarter" idx="13"/>
          </p:nvPr>
        </p:nvSpPr>
        <p:spPr>
          <a:xfrm>
            <a:off x="973138" y="917461"/>
            <a:ext cx="2205037" cy="4989627"/>
          </a:xfrm>
          <a:custGeom>
            <a:avLst/>
            <a:gdLst>
              <a:gd name="connsiteX0" fmla="*/ 0 w 2205037"/>
              <a:gd name="connsiteY0" fmla="*/ 0 h 4989627"/>
              <a:gd name="connsiteX1" fmla="*/ 2205037 w 2205037"/>
              <a:gd name="connsiteY1" fmla="*/ 0 h 4989627"/>
              <a:gd name="connsiteX2" fmla="*/ 2205037 w 2205037"/>
              <a:gd name="connsiteY2" fmla="*/ 4989627 h 4989627"/>
              <a:gd name="connsiteX3" fmla="*/ 0 w 2205037"/>
              <a:gd name="connsiteY3" fmla="*/ 4989627 h 4989627"/>
              <a:gd name="connsiteX4" fmla="*/ 0 w 2205037"/>
              <a:gd name="connsiteY4" fmla="*/ 4286290 h 4989627"/>
              <a:gd name="connsiteX5" fmla="*/ 809319 w 2205037"/>
              <a:gd name="connsiteY5" fmla="*/ 4286290 h 4989627"/>
              <a:gd name="connsiteX6" fmla="*/ 809319 w 2205037"/>
              <a:gd name="connsiteY6" fmla="*/ 3905289 h 4989627"/>
              <a:gd name="connsiteX7" fmla="*/ 0 w 2205037"/>
              <a:gd name="connsiteY7" fmla="*/ 3905289 h 498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05037" h="4989627">
                <a:moveTo>
                  <a:pt x="0" y="0"/>
                </a:moveTo>
                <a:lnTo>
                  <a:pt x="2205037" y="0"/>
                </a:lnTo>
                <a:lnTo>
                  <a:pt x="2205037" y="4989627"/>
                </a:lnTo>
                <a:lnTo>
                  <a:pt x="0" y="4989627"/>
                </a:lnTo>
                <a:lnTo>
                  <a:pt x="0" y="4286290"/>
                </a:lnTo>
                <a:lnTo>
                  <a:pt x="809319" y="4286290"/>
                </a:lnTo>
                <a:lnTo>
                  <a:pt x="809319" y="3905289"/>
                </a:lnTo>
                <a:lnTo>
                  <a:pt x="0" y="3905289"/>
                </a:lnTo>
                <a:close/>
              </a:path>
            </a:pathLst>
          </a:custGeom>
          <a:solidFill>
            <a:schemeClr val="tx2"/>
          </a:solidFill>
        </p:spPr>
        <p:txBody>
          <a:bodyPr wrap="square">
            <a:noAutofit/>
          </a:bodyPr>
          <a:lstStyle/>
          <a:p>
            <a:r>
              <a:rPr lang="en-US"/>
              <a:t>Click icon to add picture</a:t>
            </a:r>
            <a:endParaRPr lang="en-US" dirty="0"/>
          </a:p>
        </p:txBody>
      </p:sp>
      <p:sp>
        <p:nvSpPr>
          <p:cNvPr id="15" name="Rectangle 1"/>
          <p:cNvSpPr/>
          <p:nvPr userDrawn="1"/>
        </p:nvSpPr>
        <p:spPr>
          <a:xfrm>
            <a:off x="764089" y="4824593"/>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dirty="0">
              <a:solidFill>
                <a:srgbClr val="FFFFFF"/>
              </a:solidFill>
              <a:latin typeface="Helvetica Light"/>
              <a:sym typeface="Helvetica Light"/>
            </a:endParaRPr>
          </a:p>
        </p:txBody>
      </p:sp>
      <p:sp>
        <p:nvSpPr>
          <p:cNvPr id="18" name="Title 1"/>
          <p:cNvSpPr>
            <a:spLocks noGrp="1"/>
          </p:cNvSpPr>
          <p:nvPr>
            <p:ph type="title" hasCustomPrompt="1"/>
          </p:nvPr>
        </p:nvSpPr>
        <p:spPr>
          <a:xfrm>
            <a:off x="4248051" y="2945525"/>
            <a:ext cx="2945494" cy="1613201"/>
          </a:xfrm>
        </p:spPr>
        <p:txBody>
          <a:bodyPr lIns="0" tIns="0" rIns="0" bIns="0" anchor="b">
            <a:normAutofit/>
          </a:bodyPr>
          <a:lstStyle>
            <a:lvl1pPr>
              <a:defRPr sz="3400"/>
            </a:lvl1pPr>
          </a:lstStyle>
          <a:p>
            <a:r>
              <a:rPr lang="en-US" dirty="0"/>
              <a:t>TITLE GOES HERE</a:t>
            </a:r>
          </a:p>
        </p:txBody>
      </p:sp>
      <p:sp>
        <p:nvSpPr>
          <p:cNvPr id="22" name="Content Placeholder 20"/>
          <p:cNvSpPr>
            <a:spLocks noGrp="1"/>
          </p:cNvSpPr>
          <p:nvPr>
            <p:ph sz="quarter" idx="14"/>
          </p:nvPr>
        </p:nvSpPr>
        <p:spPr>
          <a:xfrm>
            <a:off x="7405688" y="2005013"/>
            <a:ext cx="4510087" cy="40274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Gallery">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6/25/2023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
        <p:nvSpPr>
          <p:cNvPr id="5" name="placeholder.jpg"/>
          <p:cNvSpPr>
            <a:spLocks noGrp="1"/>
          </p:cNvSpPr>
          <p:nvPr>
            <p:ph type="pic" sz="quarter" idx="13"/>
          </p:nvPr>
        </p:nvSpPr>
        <p:spPr>
          <a:xfrm>
            <a:off x="10128308" y="717550"/>
            <a:ext cx="2063601" cy="4953001"/>
          </a:xfrm>
          <a:prstGeom prst="rect">
            <a:avLst/>
          </a:prstGeom>
          <a:solidFill>
            <a:schemeClr val="tx2"/>
          </a:solidFill>
        </p:spPr>
        <p:txBody>
          <a:bodyPr lIns="91439" tIns="45719" rIns="91439" bIns="45719">
            <a:noAutofit/>
          </a:bodyPr>
          <a:lstStyle/>
          <a:p>
            <a:r>
              <a:rPr lang="en-US" noProof="0"/>
              <a:t>Click icon to add picture</a:t>
            </a:r>
          </a:p>
        </p:txBody>
      </p:sp>
      <p:sp>
        <p:nvSpPr>
          <p:cNvPr id="10" name="Picture Placeholder 9"/>
          <p:cNvSpPr>
            <a:spLocks noGrp="1"/>
          </p:cNvSpPr>
          <p:nvPr>
            <p:ph type="pic" sz="quarter" idx="14"/>
          </p:nvPr>
        </p:nvSpPr>
        <p:spPr>
          <a:xfrm>
            <a:off x="1274457" y="3168650"/>
            <a:ext cx="3367194" cy="3689350"/>
          </a:xfrm>
          <a:custGeom>
            <a:avLst/>
            <a:gdLst>
              <a:gd name="connsiteX0" fmla="*/ 0 w 3367194"/>
              <a:gd name="connsiteY0" fmla="*/ 0 h 3689350"/>
              <a:gd name="connsiteX1" fmla="*/ 3367194 w 3367194"/>
              <a:gd name="connsiteY1" fmla="*/ 0 h 3689350"/>
              <a:gd name="connsiteX2" fmla="*/ 3367194 w 3367194"/>
              <a:gd name="connsiteY2" fmla="*/ 3689350 h 3689350"/>
              <a:gd name="connsiteX3" fmla="*/ 0 w 3367194"/>
              <a:gd name="connsiteY3" fmla="*/ 3689350 h 3689350"/>
              <a:gd name="connsiteX4" fmla="*/ 0 w 3367194"/>
              <a:gd name="connsiteY4" fmla="*/ 2035101 h 3689350"/>
              <a:gd name="connsiteX5" fmla="*/ 508000 w 3367194"/>
              <a:gd name="connsiteY5" fmla="*/ 2035101 h 3689350"/>
              <a:gd name="connsiteX6" fmla="*/ 508000 w 3367194"/>
              <a:gd name="connsiteY6" fmla="*/ 1654100 h 3689350"/>
              <a:gd name="connsiteX7" fmla="*/ 0 w 3367194"/>
              <a:gd name="connsiteY7" fmla="*/ 1654100 h 368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67194" h="3689350">
                <a:moveTo>
                  <a:pt x="0" y="0"/>
                </a:moveTo>
                <a:lnTo>
                  <a:pt x="3367194" y="0"/>
                </a:lnTo>
                <a:lnTo>
                  <a:pt x="3367194" y="3689350"/>
                </a:lnTo>
                <a:lnTo>
                  <a:pt x="0" y="3689350"/>
                </a:lnTo>
                <a:lnTo>
                  <a:pt x="0" y="2035101"/>
                </a:lnTo>
                <a:lnTo>
                  <a:pt x="508000" y="2035101"/>
                </a:lnTo>
                <a:lnTo>
                  <a:pt x="508000" y="1654100"/>
                </a:lnTo>
                <a:lnTo>
                  <a:pt x="0" y="1654100"/>
                </a:lnTo>
                <a:close/>
              </a:path>
            </a:pathLst>
          </a:custGeom>
          <a:solidFill>
            <a:schemeClr val="tx2"/>
          </a:solidFill>
        </p:spPr>
        <p:txBody>
          <a:bodyPr wrap="square" lIns="91439" tIns="45719" rIns="91439" bIns="45719">
            <a:noAutofit/>
          </a:bodyPr>
          <a:lstStyle/>
          <a:p>
            <a:r>
              <a:rPr lang="en-US" noProof="0"/>
              <a:t>Click icon to add picture</a:t>
            </a:r>
          </a:p>
        </p:txBody>
      </p:sp>
      <p:sp>
        <p:nvSpPr>
          <p:cNvPr id="7" name="placeholder.jpg"/>
          <p:cNvSpPr>
            <a:spLocks noGrp="1"/>
          </p:cNvSpPr>
          <p:nvPr>
            <p:ph type="pic" sz="quarter" idx="15"/>
          </p:nvPr>
        </p:nvSpPr>
        <p:spPr>
          <a:xfrm>
            <a:off x="1274457" y="0"/>
            <a:ext cx="3367194" cy="2667000"/>
          </a:xfrm>
          <a:prstGeom prst="rect">
            <a:avLst/>
          </a:prstGeom>
          <a:solidFill>
            <a:schemeClr val="tx2"/>
          </a:solidFill>
        </p:spPr>
        <p:txBody>
          <a:bodyPr lIns="91439" tIns="45719" rIns="91439" bIns="45719">
            <a:noAutofit/>
          </a:bodyPr>
          <a:lstStyle/>
          <a:p>
            <a:r>
              <a:rPr lang="en-US" noProof="0"/>
              <a:t>Click icon to add picture</a:t>
            </a:r>
          </a:p>
        </p:txBody>
      </p:sp>
      <p:sp>
        <p:nvSpPr>
          <p:cNvPr id="11" name="Rectangle 1"/>
          <p:cNvSpPr/>
          <p:nvPr userDrawn="1"/>
        </p:nvSpPr>
        <p:spPr>
          <a:xfrm>
            <a:off x="766456" y="4822750"/>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dirty="0">
              <a:solidFill>
                <a:srgbClr val="FFFFFF"/>
              </a:solidFill>
              <a:latin typeface="Helvetica Light"/>
              <a:sym typeface="Helvetica Light"/>
            </a:endParaRPr>
          </a:p>
        </p:txBody>
      </p:sp>
      <p:sp>
        <p:nvSpPr>
          <p:cNvPr id="12" name="Rectangle 1"/>
          <p:cNvSpPr/>
          <p:nvPr userDrawn="1"/>
        </p:nvSpPr>
        <p:spPr>
          <a:xfrm>
            <a:off x="9493307" y="2901950"/>
            <a:ext cx="1270001" cy="12700"/>
          </a:xfrm>
          <a:prstGeom prst="rect">
            <a:avLst/>
          </a:prstGeom>
          <a:solidFill>
            <a:srgbClr val="24282B"/>
          </a:solidFill>
          <a:ln w="12700">
            <a:miter lim="400000"/>
          </a:ln>
        </p:spPr>
        <p:txBody>
          <a:bodyPr lIns="25400" tIns="25400" rIns="25400" bIns="25400" anchor="ctr"/>
          <a:lstStyle/>
          <a:p>
            <a:pPr algn="ctr">
              <a:defRPr sz="3200" spc="0">
                <a:solidFill>
                  <a:srgbClr val="0433FF"/>
                </a:solidFill>
                <a:latin typeface="Helvetica Light"/>
                <a:ea typeface="Helvetica Light"/>
                <a:cs typeface="Helvetica Light"/>
                <a:sym typeface="Helvetica Light"/>
              </a:defRPr>
            </a:pPr>
            <a:endParaRPr lang="en-US" sz="1600" noProof="0" dirty="0"/>
          </a:p>
        </p:txBody>
      </p:sp>
      <p:sp>
        <p:nvSpPr>
          <p:cNvPr id="13" name="Rectangle 1"/>
          <p:cNvSpPr/>
          <p:nvPr userDrawn="1"/>
        </p:nvSpPr>
        <p:spPr>
          <a:xfrm rot="16200000">
            <a:off x="3519629" y="2273300"/>
            <a:ext cx="1270001" cy="12700"/>
          </a:xfrm>
          <a:prstGeom prst="rect">
            <a:avLst/>
          </a:prstGeom>
          <a:solidFill>
            <a:srgbClr val="24282B"/>
          </a:solidFill>
          <a:ln w="12700">
            <a:miter lim="400000"/>
          </a:ln>
        </p:spPr>
        <p:txBody>
          <a:bodyPr lIns="25400" tIns="25400" rIns="25400" bIns="25400" anchor="ctr"/>
          <a:lstStyle/>
          <a:p>
            <a:pPr algn="ctr">
              <a:defRPr sz="3200" spc="0">
                <a:solidFill>
                  <a:srgbClr val="0433FF"/>
                </a:solidFill>
                <a:latin typeface="Helvetica Light"/>
                <a:ea typeface="Helvetica Light"/>
                <a:cs typeface="Helvetica Light"/>
                <a:sym typeface="Helvetica Light"/>
              </a:defRPr>
            </a:pPr>
            <a:endParaRPr lang="en-US" sz="1600" noProof="0" dirty="0"/>
          </a:p>
        </p:txBody>
      </p:sp>
      <p:sp>
        <p:nvSpPr>
          <p:cNvPr id="16" name="Title 1"/>
          <p:cNvSpPr>
            <a:spLocks noGrp="1"/>
          </p:cNvSpPr>
          <p:nvPr>
            <p:ph type="title" hasCustomPrompt="1"/>
          </p:nvPr>
        </p:nvSpPr>
        <p:spPr>
          <a:xfrm>
            <a:off x="6152484" y="3486000"/>
            <a:ext cx="3658324" cy="1613201"/>
          </a:xfrm>
        </p:spPr>
        <p:txBody>
          <a:bodyPr lIns="0" tIns="0" rIns="0" bIns="0" anchor="ctr">
            <a:normAutofit/>
          </a:bodyPr>
          <a:lstStyle>
            <a:lvl1pPr>
              <a:defRPr sz="3400"/>
            </a:lvl1pPr>
          </a:lstStyle>
          <a:p>
            <a:r>
              <a:rPr lang="en-US" dirty="0"/>
              <a:t>TITLE GOES HERE</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6/25/2023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
        <p:nvSpPr>
          <p:cNvPr id="5" name="Rectangle 1"/>
          <p:cNvSpPr/>
          <p:nvPr userDrawn="1"/>
        </p:nvSpPr>
        <p:spPr>
          <a:xfrm>
            <a:off x="5216208" y="-1"/>
            <a:ext cx="6975793" cy="6858001"/>
          </a:xfrm>
          <a:prstGeom prst="rect">
            <a:avLst/>
          </a:prstGeom>
          <a:solidFill>
            <a:schemeClr val="tx2"/>
          </a:solidFill>
          <a:ln w="12700">
            <a:miter lim="400000"/>
          </a:ln>
        </p:spPr>
        <p:txBody>
          <a:bodyPr lIns="25400" tIns="25400" rIns="25400" bIns="25400" anchor="ctr"/>
          <a:lstStyle/>
          <a:p>
            <a:pPr algn="ctr">
              <a:defRPr sz="3200" spc="0">
                <a:solidFill>
                  <a:srgbClr val="FFFFFF"/>
                </a:solidFill>
                <a:latin typeface="Helvetica Light"/>
                <a:ea typeface="Helvetica Light"/>
                <a:cs typeface="Helvetica Light"/>
                <a:sym typeface="Helvetica Light"/>
              </a:defRPr>
            </a:pPr>
            <a:endParaRPr lang="en-US" sz="1600" noProof="0"/>
          </a:p>
        </p:txBody>
      </p:sp>
      <p:sp>
        <p:nvSpPr>
          <p:cNvPr id="6" name="Rectangle 1"/>
          <p:cNvSpPr/>
          <p:nvPr userDrawn="1"/>
        </p:nvSpPr>
        <p:spPr>
          <a:xfrm rot="16200000">
            <a:off x="797983" y="2940050"/>
            <a:ext cx="1270001" cy="12700"/>
          </a:xfrm>
          <a:prstGeom prst="rect">
            <a:avLst/>
          </a:prstGeom>
          <a:solidFill>
            <a:srgbClr val="24282B"/>
          </a:solidFill>
          <a:ln w="12700">
            <a:miter lim="400000"/>
          </a:ln>
        </p:spPr>
        <p:txBody>
          <a:bodyPr lIns="25400" tIns="25400" rIns="25400" bIns="25400" anchor="ctr"/>
          <a:lstStyle/>
          <a:p>
            <a:pPr algn="ctr">
              <a:defRPr sz="3200" spc="0">
                <a:solidFill>
                  <a:srgbClr val="0433FF"/>
                </a:solidFill>
                <a:latin typeface="Helvetica Light"/>
                <a:ea typeface="Helvetica Light"/>
                <a:cs typeface="Helvetica Light"/>
                <a:sym typeface="Helvetica Light"/>
              </a:defRPr>
            </a:pPr>
            <a:endParaRPr lang="en-US" sz="1600" noProof="0"/>
          </a:p>
        </p:txBody>
      </p:sp>
      <p:sp>
        <p:nvSpPr>
          <p:cNvPr id="8" name="Rectangle 1"/>
          <p:cNvSpPr/>
          <p:nvPr userDrawn="1"/>
        </p:nvSpPr>
        <p:spPr>
          <a:xfrm>
            <a:off x="4673599" y="604043"/>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a:solidFill>
                <a:srgbClr val="FFFFFF"/>
              </a:solidFill>
              <a:latin typeface="Helvetica Light"/>
              <a:sym typeface="Helvetica Light"/>
            </a:endParaRPr>
          </a:p>
        </p:txBody>
      </p:sp>
      <p:sp>
        <p:nvSpPr>
          <p:cNvPr id="9" name="Title 1"/>
          <p:cNvSpPr>
            <a:spLocks noGrp="1"/>
          </p:cNvSpPr>
          <p:nvPr>
            <p:ph type="title" hasCustomPrompt="1"/>
          </p:nvPr>
        </p:nvSpPr>
        <p:spPr>
          <a:xfrm>
            <a:off x="1426632" y="4035869"/>
            <a:ext cx="3658324" cy="1613201"/>
          </a:xfrm>
        </p:spPr>
        <p:txBody>
          <a:bodyPr lIns="0" tIns="0" rIns="0" bIns="0" anchor="b">
            <a:normAutofit/>
          </a:bodyPr>
          <a:lstStyle>
            <a:lvl1pPr>
              <a:defRPr sz="3400"/>
            </a:lvl1pPr>
          </a:lstStyle>
          <a:p>
            <a:r>
              <a:rPr lang="en-US" dirty="0"/>
              <a:t>TITLE GOES HERE</a:t>
            </a:r>
          </a:p>
        </p:txBody>
      </p:sp>
      <p:sp>
        <p:nvSpPr>
          <p:cNvPr id="11" name="Content Placeholder 10"/>
          <p:cNvSpPr>
            <a:spLocks noGrp="1"/>
          </p:cNvSpPr>
          <p:nvPr>
            <p:ph sz="quarter" idx="13"/>
          </p:nvPr>
        </p:nvSpPr>
        <p:spPr>
          <a:xfrm>
            <a:off x="6016689" y="878177"/>
            <a:ext cx="5341775" cy="52518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sp>
        <p:nvSpPr>
          <p:cNvPr id="10" name="Rectangle 1"/>
          <p:cNvSpPr/>
          <p:nvPr userDrawn="1"/>
        </p:nvSpPr>
        <p:spPr>
          <a:xfrm>
            <a:off x="0" y="-1"/>
            <a:ext cx="6975793" cy="6858001"/>
          </a:xfrm>
          <a:prstGeom prst="rect">
            <a:avLst/>
          </a:prstGeom>
          <a:solidFill>
            <a:schemeClr val="tx2"/>
          </a:solidFill>
          <a:ln w="12700">
            <a:miter lim="400000"/>
          </a:ln>
        </p:spPr>
        <p:txBody>
          <a:bodyPr lIns="25400" tIns="25400" rIns="25400" bIns="25400" anchor="ctr"/>
          <a:lstStyle/>
          <a:p>
            <a:pPr algn="ctr">
              <a:defRPr sz="3200" spc="0">
                <a:solidFill>
                  <a:srgbClr val="FFFFFF"/>
                </a:solidFill>
                <a:latin typeface="Helvetica Light"/>
                <a:ea typeface="Helvetica Light"/>
                <a:cs typeface="Helvetica Light"/>
                <a:sym typeface="Helvetica Light"/>
              </a:defRPr>
            </a:pPr>
            <a:endParaRPr lang="en-US" sz="1600" noProof="0"/>
          </a:p>
        </p:txBody>
      </p:sp>
      <p:sp>
        <p:nvSpPr>
          <p:cNvPr id="11" name="Content Placeholder 10"/>
          <p:cNvSpPr>
            <a:spLocks noGrp="1"/>
          </p:cNvSpPr>
          <p:nvPr>
            <p:ph sz="quarter" idx="13"/>
          </p:nvPr>
        </p:nvSpPr>
        <p:spPr>
          <a:xfrm>
            <a:off x="754225" y="878177"/>
            <a:ext cx="5341775" cy="525181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4EDE50D6-574B-40AF-946F-D52A04ADE379}" type="datetime1">
              <a:rPr lang="en-US" smtClean="0"/>
              <a:t>6/25/2023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
        <p:nvSpPr>
          <p:cNvPr id="6" name="Rectangle 1"/>
          <p:cNvSpPr/>
          <p:nvPr userDrawn="1"/>
        </p:nvSpPr>
        <p:spPr>
          <a:xfrm rot="16200000">
            <a:off x="7326450" y="2940050"/>
            <a:ext cx="1270001" cy="12700"/>
          </a:xfrm>
          <a:prstGeom prst="rect">
            <a:avLst/>
          </a:prstGeom>
          <a:solidFill>
            <a:srgbClr val="24282B"/>
          </a:solidFill>
          <a:ln w="12700">
            <a:miter lim="400000"/>
          </a:ln>
        </p:spPr>
        <p:txBody>
          <a:bodyPr lIns="25400" tIns="25400" rIns="25400" bIns="25400" anchor="ctr"/>
          <a:lstStyle/>
          <a:p>
            <a:pPr algn="ctr">
              <a:defRPr sz="3200" spc="0">
                <a:solidFill>
                  <a:srgbClr val="0433FF"/>
                </a:solidFill>
                <a:latin typeface="Helvetica Light"/>
                <a:ea typeface="Helvetica Light"/>
                <a:cs typeface="Helvetica Light"/>
                <a:sym typeface="Helvetica Light"/>
              </a:defRPr>
            </a:pPr>
            <a:endParaRPr lang="en-US" sz="1600" noProof="0"/>
          </a:p>
        </p:txBody>
      </p:sp>
      <p:sp>
        <p:nvSpPr>
          <p:cNvPr id="8" name="Rectangle 1"/>
          <p:cNvSpPr/>
          <p:nvPr userDrawn="1"/>
        </p:nvSpPr>
        <p:spPr>
          <a:xfrm>
            <a:off x="6482401" y="604043"/>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a:solidFill>
                <a:srgbClr val="FFFFFF"/>
              </a:solidFill>
              <a:latin typeface="Helvetica Light"/>
              <a:sym typeface="Helvetica Light"/>
            </a:endParaRPr>
          </a:p>
        </p:txBody>
      </p:sp>
      <p:sp>
        <p:nvSpPr>
          <p:cNvPr id="9" name="Title 1"/>
          <p:cNvSpPr>
            <a:spLocks noGrp="1"/>
          </p:cNvSpPr>
          <p:nvPr>
            <p:ph type="title" hasCustomPrompt="1"/>
          </p:nvPr>
        </p:nvSpPr>
        <p:spPr>
          <a:xfrm>
            <a:off x="7955099" y="4035869"/>
            <a:ext cx="3658324" cy="1613201"/>
          </a:xfrm>
        </p:spPr>
        <p:txBody>
          <a:bodyPr lIns="0" tIns="0" rIns="0" bIns="0" anchor="b">
            <a:normAutofit/>
          </a:bodyPr>
          <a:lstStyle>
            <a:lvl1pPr>
              <a:defRPr sz="3400"/>
            </a:lvl1pPr>
          </a:lstStyle>
          <a:p>
            <a:r>
              <a:rPr lang="en-US" dirty="0"/>
              <a:t>TITLE GOES HERE</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noProof="0" smtClean="0"/>
              <a:t>6/25/2023</a:t>
            </a:fld>
            <a:endParaRPr lang="en-US" noProof="0"/>
          </a:p>
        </p:txBody>
      </p:sp>
      <p:sp>
        <p:nvSpPr>
          <p:cNvPr id="3" name="Footer Placeholder 2"/>
          <p:cNvSpPr>
            <a:spLocks noGrp="1"/>
          </p:cNvSpPr>
          <p:nvPr>
            <p:ph type="ftr" sz="quarter" idx="11"/>
          </p:nvPr>
        </p:nvSpPr>
        <p:spPr/>
        <p:txBody>
          <a:bodyPr/>
          <a:lstStyle/>
          <a:p>
            <a:endParaRPr lang="en-US" noProof="0"/>
          </a:p>
        </p:txBody>
      </p:sp>
      <p:sp>
        <p:nvSpPr>
          <p:cNvPr id="4" name="Slide Number Placeholder 3"/>
          <p:cNvSpPr>
            <a:spLocks noGrp="1"/>
          </p:cNvSpPr>
          <p:nvPr>
            <p:ph type="sldNum" sz="quarter" idx="12"/>
          </p:nvPr>
        </p:nvSpPr>
        <p:spPr/>
        <p:txBody>
          <a:bodyPr/>
          <a:lstStyle/>
          <a:p>
            <a:fld id="{3A98EE3D-8CD1-4C3F-BD1C-C98C9596463C}" type="slidenum">
              <a:rPr lang="en-US" noProof="0" smtClean="0"/>
              <a:t>‹#›</a:t>
            </a:fld>
            <a:endParaRPr lang="en-US" noProof="0"/>
          </a:p>
        </p:txBody>
      </p:sp>
      <p:sp>
        <p:nvSpPr>
          <p:cNvPr id="5" name="Rectangle 1"/>
          <p:cNvSpPr/>
          <p:nvPr userDrawn="1"/>
        </p:nvSpPr>
        <p:spPr>
          <a:xfrm>
            <a:off x="952500" y="952500"/>
            <a:ext cx="10287000" cy="4953000"/>
          </a:xfrm>
          <a:prstGeom prst="rect">
            <a:avLst/>
          </a:prstGeom>
          <a:solidFill>
            <a:schemeClr val="tx2"/>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a:solidFill>
                <a:srgbClr val="FFFFFF"/>
              </a:solidFill>
              <a:latin typeface="Helvetica Light"/>
              <a:sym typeface="Helvetica Light"/>
            </a:endParaRPr>
          </a:p>
        </p:txBody>
      </p:sp>
      <p:sp>
        <p:nvSpPr>
          <p:cNvPr id="6" name="Rectangle 1"/>
          <p:cNvSpPr/>
          <p:nvPr userDrawn="1"/>
        </p:nvSpPr>
        <p:spPr>
          <a:xfrm rot="16200000">
            <a:off x="5454650" y="1104900"/>
            <a:ext cx="1270000" cy="12700"/>
          </a:xfrm>
          <a:prstGeom prst="rect">
            <a:avLst/>
          </a:prstGeom>
          <a:solidFill>
            <a:srgbClr val="24282B"/>
          </a:solidFill>
          <a:ln w="12700">
            <a:miter lim="400000"/>
          </a:ln>
        </p:spPr>
        <p:txBody>
          <a:bodyPr lIns="25400" tIns="25400" rIns="25400" bIns="25400" anchor="ctr"/>
          <a:lstStyle/>
          <a:p>
            <a:pPr algn="ctr" defTabSz="412750" hangingPunct="0">
              <a:defRPr sz="3200" spc="0">
                <a:solidFill>
                  <a:srgbClr val="0433FF"/>
                </a:solidFill>
                <a:latin typeface="Helvetica Light"/>
                <a:ea typeface="Helvetica Light"/>
                <a:cs typeface="Helvetica Light"/>
                <a:sym typeface="Helvetica Light"/>
              </a:defRPr>
            </a:pPr>
            <a:endParaRPr lang="en-US" sz="1600" kern="0" noProof="0" dirty="0">
              <a:solidFill>
                <a:srgbClr val="0433FF"/>
              </a:solidFill>
              <a:latin typeface="Helvetica Light"/>
              <a:sym typeface="Helvetica Light"/>
            </a:endParaRPr>
          </a:p>
        </p:txBody>
      </p:sp>
      <p:sp>
        <p:nvSpPr>
          <p:cNvPr id="7" name="Rectangle 1"/>
          <p:cNvSpPr/>
          <p:nvPr userDrawn="1"/>
        </p:nvSpPr>
        <p:spPr>
          <a:xfrm>
            <a:off x="431799" y="1365249"/>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a:solidFill>
                <a:srgbClr val="FFFFFF"/>
              </a:solidFill>
              <a:latin typeface="Helvetica Light"/>
              <a:sym typeface="Helvetica Light"/>
            </a:endParaRPr>
          </a:p>
        </p:txBody>
      </p:sp>
      <p:sp>
        <p:nvSpPr>
          <p:cNvPr id="8" name="Rectangle 1"/>
          <p:cNvSpPr/>
          <p:nvPr userDrawn="1"/>
        </p:nvSpPr>
        <p:spPr>
          <a:xfrm>
            <a:off x="10731499" y="5065379"/>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a:solidFill>
                <a:srgbClr val="FFFFFF"/>
              </a:solidFill>
              <a:latin typeface="Helvetica Light"/>
              <a:sym typeface="Helvetica Light"/>
            </a:endParaRPr>
          </a:p>
        </p:txBody>
      </p:sp>
      <p:sp>
        <p:nvSpPr>
          <p:cNvPr id="11" name="Title 1"/>
          <p:cNvSpPr>
            <a:spLocks noGrp="1"/>
          </p:cNvSpPr>
          <p:nvPr>
            <p:ph type="title" hasCustomPrompt="1"/>
          </p:nvPr>
        </p:nvSpPr>
        <p:spPr>
          <a:xfrm>
            <a:off x="1443567" y="3019274"/>
            <a:ext cx="9304867" cy="1613201"/>
          </a:xfrm>
        </p:spPr>
        <p:txBody>
          <a:bodyPr lIns="0" tIns="0" rIns="0" bIns="0" anchor="ctr">
            <a:normAutofit/>
          </a:bodyPr>
          <a:lstStyle>
            <a:lvl1pPr algn="ctr">
              <a:defRPr sz="3400">
                <a:solidFill>
                  <a:schemeClr val="bg1"/>
                </a:solidFill>
              </a:defRPr>
            </a:lvl1pPr>
          </a:lstStyle>
          <a:p>
            <a:r>
              <a:rPr lang="en-US" noProof="0"/>
              <a:t>TITLE GOES HERE</a:t>
            </a:r>
          </a:p>
        </p:txBody>
      </p:sp>
      <p:sp>
        <p:nvSpPr>
          <p:cNvPr id="13" name="Content Placeholder 13"/>
          <p:cNvSpPr>
            <a:spLocks noGrp="1"/>
          </p:cNvSpPr>
          <p:nvPr>
            <p:ph sz="quarter" idx="21" hasCustomPrompt="1"/>
          </p:nvPr>
        </p:nvSpPr>
        <p:spPr>
          <a:xfrm>
            <a:off x="4437501" y="2348318"/>
            <a:ext cx="3316999" cy="269370"/>
          </a:xfrm>
        </p:spPr>
        <p:txBody>
          <a:bodyPr>
            <a:noAutofit/>
          </a:bodyPr>
          <a:lstStyle>
            <a:lvl1pPr marL="0" indent="0" algn="ctr">
              <a:lnSpc>
                <a:spcPct val="80000"/>
              </a:lnSpc>
              <a:buNone/>
              <a:defRPr sz="1600" cap="all" baseline="0">
                <a:solidFill>
                  <a:schemeClr val="bg1"/>
                </a:solidFill>
                <a:latin typeface="+mj-lt"/>
                <a:ea typeface="Open Sans" panose="020B0606030504020204" pitchFamily="34" charset="0"/>
                <a:cs typeface="Open Sans" panose="020B0606030504020204" pitchFamily="34" charset="0"/>
              </a:defRPr>
            </a:lvl1pPr>
            <a:lvl2pPr marL="0" indent="0">
              <a:lnSpc>
                <a:spcPct val="90000"/>
              </a:lnSpc>
              <a:spcBef>
                <a:spcPts val="0"/>
              </a:spcBef>
              <a:spcAft>
                <a:spcPts val="800"/>
              </a:spcAft>
              <a:buFont typeface="Arial" panose="020B0604020202020204" pitchFamily="34" charset="0"/>
              <a:buNone/>
              <a:defRPr sz="1200" i="1"/>
            </a:lvl2pPr>
            <a:lvl3pPr marL="0" indent="0">
              <a:buNone/>
              <a:defRPr sz="1200"/>
            </a:lvl3pPr>
            <a:lvl4pPr marL="514350" indent="-171450">
              <a:defRPr sz="1200"/>
            </a:lvl4pPr>
            <a:lvl5pPr>
              <a:defRPr sz="1200"/>
            </a:lvl5pPr>
          </a:lstStyle>
          <a:p>
            <a:pPr lvl="0"/>
            <a:r>
              <a:rPr lang="en-US" noProof="0"/>
              <a:t>SUBTITLE GOES HERE</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lang="en-US" noProof="0"/>
          </a:p>
        </p:txBody>
      </p:sp>
      <p:sp>
        <p:nvSpPr>
          <p:cNvPr id="4" name="Slide Number Placeholder 3"/>
          <p:cNvSpPr>
            <a:spLocks noGrp="1"/>
          </p:cNvSpPr>
          <p:nvPr>
            <p:ph type="sldNum" sz="quarter" idx="12"/>
          </p:nvPr>
        </p:nvSpPr>
        <p:spPr/>
        <p:txBody>
          <a:bodyPr/>
          <a:lstStyle/>
          <a:p>
            <a:fld id="{3A98EE3D-8CD1-4C3F-BD1C-C98C9596463C}" type="slidenum">
              <a:rPr lang="en-US" noProof="0" smtClean="0"/>
              <a:t>‹#›</a:t>
            </a:fld>
            <a:endParaRPr lang="en-US" noProof="0"/>
          </a:p>
        </p:txBody>
      </p:sp>
      <p:sp>
        <p:nvSpPr>
          <p:cNvPr id="15" name="Rectangle 1"/>
          <p:cNvSpPr/>
          <p:nvPr userDrawn="1"/>
        </p:nvSpPr>
        <p:spPr>
          <a:xfrm>
            <a:off x="0" y="4735651"/>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dirty="0">
              <a:solidFill>
                <a:srgbClr val="FFFFFF"/>
              </a:solidFill>
              <a:latin typeface="Helvetica Light"/>
              <a:sym typeface="Helvetica Light"/>
            </a:endParaRPr>
          </a:p>
        </p:txBody>
      </p:sp>
      <p:sp>
        <p:nvSpPr>
          <p:cNvPr id="17" name="Title 1"/>
          <p:cNvSpPr>
            <a:spLocks noGrp="1"/>
          </p:cNvSpPr>
          <p:nvPr>
            <p:ph type="title" hasCustomPrompt="1"/>
          </p:nvPr>
        </p:nvSpPr>
        <p:spPr>
          <a:xfrm>
            <a:off x="1426632" y="4651968"/>
            <a:ext cx="3658324" cy="997102"/>
          </a:xfrm>
        </p:spPr>
        <p:txBody>
          <a:bodyPr lIns="0" tIns="0" rIns="0" bIns="0" anchor="t">
            <a:normAutofit/>
          </a:bodyPr>
          <a:lstStyle>
            <a:lvl1pPr>
              <a:defRPr sz="3400"/>
            </a:lvl1pPr>
          </a:lstStyle>
          <a:p>
            <a:r>
              <a:rPr lang="en-US" noProof="0"/>
              <a:t>TITLE GOES HERE</a:t>
            </a:r>
          </a:p>
        </p:txBody>
      </p:sp>
      <p:sp>
        <p:nvSpPr>
          <p:cNvPr id="18" name="Rectangle 1"/>
          <p:cNvSpPr/>
          <p:nvPr userDrawn="1"/>
        </p:nvSpPr>
        <p:spPr>
          <a:xfrm rot="16200000">
            <a:off x="5467350" y="2065417"/>
            <a:ext cx="1270000" cy="12701"/>
          </a:xfrm>
          <a:prstGeom prst="rect">
            <a:avLst/>
          </a:prstGeom>
          <a:solidFill>
            <a:srgbClr val="24282B"/>
          </a:solidFill>
          <a:ln w="12700">
            <a:miter lim="400000"/>
          </a:ln>
        </p:spPr>
        <p:txBody>
          <a:bodyPr lIns="25400" tIns="25400" rIns="25400" bIns="25400" anchor="ctr"/>
          <a:lstStyle/>
          <a:p>
            <a:pPr algn="ctr" defTabSz="412750" hangingPunct="0">
              <a:defRPr sz="3200" spc="0">
                <a:solidFill>
                  <a:srgbClr val="0433FF"/>
                </a:solidFill>
                <a:latin typeface="Helvetica Light"/>
                <a:ea typeface="Helvetica Light"/>
                <a:cs typeface="Helvetica Light"/>
                <a:sym typeface="Helvetica Light"/>
              </a:defRPr>
            </a:pPr>
            <a:endParaRPr lang="en-US" sz="1600" kern="0" noProof="0" dirty="0">
              <a:solidFill>
                <a:srgbClr val="0433FF"/>
              </a:solidFill>
              <a:latin typeface="Helvetica Light"/>
              <a:sym typeface="Helvetica Light"/>
            </a:endParaRPr>
          </a:p>
        </p:txBody>
      </p:sp>
      <p:sp>
        <p:nvSpPr>
          <p:cNvPr id="22" name="Text Placeholder 20"/>
          <p:cNvSpPr>
            <a:spLocks noGrp="1"/>
          </p:cNvSpPr>
          <p:nvPr>
            <p:ph type="body" sz="quarter" idx="14"/>
          </p:nvPr>
        </p:nvSpPr>
        <p:spPr>
          <a:xfrm>
            <a:off x="6616172" y="0"/>
            <a:ext cx="4994803" cy="6858000"/>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icture and Title">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noProof="0" smtClean="0"/>
              <a:t>6/25/2023</a:t>
            </a:fld>
            <a:endParaRPr lang="en-US" noProof="0"/>
          </a:p>
        </p:txBody>
      </p:sp>
      <p:sp>
        <p:nvSpPr>
          <p:cNvPr id="3" name="Footer Placeholder 2"/>
          <p:cNvSpPr>
            <a:spLocks noGrp="1"/>
          </p:cNvSpPr>
          <p:nvPr>
            <p:ph type="ftr" sz="quarter" idx="11"/>
          </p:nvPr>
        </p:nvSpPr>
        <p:spPr/>
        <p:txBody>
          <a:bodyPr/>
          <a:lstStyle/>
          <a:p>
            <a:endParaRPr lang="en-US" noProof="0"/>
          </a:p>
        </p:txBody>
      </p:sp>
      <p:sp>
        <p:nvSpPr>
          <p:cNvPr id="4" name="Slide Number Placeholder 3"/>
          <p:cNvSpPr>
            <a:spLocks noGrp="1"/>
          </p:cNvSpPr>
          <p:nvPr>
            <p:ph type="sldNum" sz="quarter" idx="12"/>
          </p:nvPr>
        </p:nvSpPr>
        <p:spPr/>
        <p:txBody>
          <a:bodyPr/>
          <a:lstStyle/>
          <a:p>
            <a:fld id="{3A98EE3D-8CD1-4C3F-BD1C-C98C9596463C}" type="slidenum">
              <a:rPr lang="en-US" noProof="0" smtClean="0"/>
              <a:t>‹#›</a:t>
            </a:fld>
            <a:endParaRPr lang="en-US" noProof="0"/>
          </a:p>
        </p:txBody>
      </p:sp>
      <p:sp>
        <p:nvSpPr>
          <p:cNvPr id="6" name="Rectangle 1"/>
          <p:cNvSpPr/>
          <p:nvPr userDrawn="1"/>
        </p:nvSpPr>
        <p:spPr>
          <a:xfrm rot="5400000">
            <a:off x="1660484" y="1257302"/>
            <a:ext cx="2540001" cy="25400"/>
          </a:xfrm>
          <a:prstGeom prst="rect">
            <a:avLst/>
          </a:prstGeom>
          <a:solidFill>
            <a:srgbClr val="24282B"/>
          </a:solidFill>
          <a:ln w="12700">
            <a:miter lim="400000"/>
          </a:ln>
        </p:spPr>
        <p:txBody>
          <a:bodyPr lIns="50800" tIns="50800" rIns="50800" bIns="50800" anchor="ctr"/>
          <a:lstStyle/>
          <a:p>
            <a:pPr algn="ctr">
              <a:defRPr sz="3200" spc="0">
                <a:solidFill>
                  <a:srgbClr val="0433FF"/>
                </a:solidFill>
                <a:latin typeface="Helvetica Light"/>
                <a:ea typeface="Helvetica Light"/>
                <a:cs typeface="Helvetica Light"/>
                <a:sym typeface="Helvetica Light"/>
              </a:defRPr>
            </a:pPr>
            <a:endParaRPr lang="en-US" noProof="0"/>
          </a:p>
        </p:txBody>
      </p:sp>
      <p:sp>
        <p:nvSpPr>
          <p:cNvPr id="12" name="Picture Placeholder 11"/>
          <p:cNvSpPr>
            <a:spLocks noGrp="1"/>
          </p:cNvSpPr>
          <p:nvPr>
            <p:ph type="pic" sz="quarter" idx="13"/>
          </p:nvPr>
        </p:nvSpPr>
        <p:spPr>
          <a:xfrm>
            <a:off x="546100" y="520700"/>
            <a:ext cx="4743450" cy="5816600"/>
          </a:xfrm>
          <a:custGeom>
            <a:avLst/>
            <a:gdLst>
              <a:gd name="connsiteX0" fmla="*/ 0 w 4743450"/>
              <a:gd name="connsiteY0" fmla="*/ 0 h 5816600"/>
              <a:gd name="connsiteX1" fmla="*/ 4743450 w 4743450"/>
              <a:gd name="connsiteY1" fmla="*/ 0 h 5816600"/>
              <a:gd name="connsiteX2" fmla="*/ 4743450 w 4743450"/>
              <a:gd name="connsiteY2" fmla="*/ 285838 h 5816600"/>
              <a:gd name="connsiteX3" fmla="*/ 4406308 w 4743450"/>
              <a:gd name="connsiteY3" fmla="*/ 285838 h 5816600"/>
              <a:gd name="connsiteX4" fmla="*/ 4406308 w 4743450"/>
              <a:gd name="connsiteY4" fmla="*/ 666839 h 5816600"/>
              <a:gd name="connsiteX5" fmla="*/ 4743450 w 4743450"/>
              <a:gd name="connsiteY5" fmla="*/ 666839 h 5816600"/>
              <a:gd name="connsiteX6" fmla="*/ 4743450 w 4743450"/>
              <a:gd name="connsiteY6" fmla="*/ 5816600 h 5816600"/>
              <a:gd name="connsiteX7" fmla="*/ 0 w 4743450"/>
              <a:gd name="connsiteY7" fmla="*/ 5816600 h 5816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43450" h="5816600">
                <a:moveTo>
                  <a:pt x="0" y="0"/>
                </a:moveTo>
                <a:lnTo>
                  <a:pt x="4743450" y="0"/>
                </a:lnTo>
                <a:lnTo>
                  <a:pt x="4743450" y="285838"/>
                </a:lnTo>
                <a:lnTo>
                  <a:pt x="4406308" y="285838"/>
                </a:lnTo>
                <a:lnTo>
                  <a:pt x="4406308" y="666839"/>
                </a:lnTo>
                <a:lnTo>
                  <a:pt x="4743450" y="666839"/>
                </a:lnTo>
                <a:lnTo>
                  <a:pt x="4743450" y="5816600"/>
                </a:lnTo>
                <a:lnTo>
                  <a:pt x="0" y="5816600"/>
                </a:lnTo>
                <a:close/>
              </a:path>
            </a:pathLst>
          </a:custGeom>
          <a:solidFill>
            <a:schemeClr val="tx2"/>
          </a:solidFill>
        </p:spPr>
        <p:txBody>
          <a:bodyPr wrap="square">
            <a:noAutofit/>
          </a:bodyPr>
          <a:lstStyle>
            <a:lvl1pPr marL="0" indent="0" algn="ctr">
              <a:buNone/>
              <a:defRPr>
                <a:solidFill>
                  <a:schemeClr val="bg1"/>
                </a:solidFill>
              </a:defRPr>
            </a:lvl1pPr>
          </a:lstStyle>
          <a:p>
            <a:r>
              <a:rPr lang="en-US" noProof="0"/>
              <a:t>Click icon to add picture</a:t>
            </a:r>
          </a:p>
        </p:txBody>
      </p:sp>
      <p:sp>
        <p:nvSpPr>
          <p:cNvPr id="14" name="Rectangle 1"/>
          <p:cNvSpPr/>
          <p:nvPr userDrawn="1"/>
        </p:nvSpPr>
        <p:spPr>
          <a:xfrm>
            <a:off x="4952408" y="806538"/>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a:solidFill>
                <a:srgbClr val="FFFFFF"/>
              </a:solidFill>
              <a:latin typeface="Helvetica Light"/>
              <a:sym typeface="Helvetica Light"/>
            </a:endParaRPr>
          </a:p>
        </p:txBody>
      </p:sp>
      <p:sp>
        <p:nvSpPr>
          <p:cNvPr id="16" name="Title 1"/>
          <p:cNvSpPr>
            <a:spLocks noGrp="1"/>
          </p:cNvSpPr>
          <p:nvPr>
            <p:ph type="title" hasCustomPrompt="1"/>
          </p:nvPr>
        </p:nvSpPr>
        <p:spPr>
          <a:xfrm>
            <a:off x="6096000" y="702156"/>
            <a:ext cx="6096000" cy="740156"/>
          </a:xfrm>
        </p:spPr>
        <p:txBody>
          <a:bodyPr anchor="t">
            <a:normAutofit/>
          </a:bodyPr>
          <a:lstStyle>
            <a:lvl1pPr>
              <a:defRPr sz="3400"/>
            </a:lvl1pPr>
          </a:lstStyle>
          <a:p>
            <a:r>
              <a:rPr lang="en-US" noProof="0"/>
              <a:t>TITLE GOES HERE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Picture and Caption">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noProof="0" smtClean="0"/>
              <a:t>6/25/2023</a:t>
            </a:fld>
            <a:endParaRPr lang="en-US" noProof="0"/>
          </a:p>
        </p:txBody>
      </p:sp>
      <p:sp>
        <p:nvSpPr>
          <p:cNvPr id="3" name="Footer Placeholder 2"/>
          <p:cNvSpPr>
            <a:spLocks noGrp="1"/>
          </p:cNvSpPr>
          <p:nvPr>
            <p:ph type="ftr" sz="quarter" idx="11"/>
          </p:nvPr>
        </p:nvSpPr>
        <p:spPr/>
        <p:txBody>
          <a:bodyPr/>
          <a:lstStyle/>
          <a:p>
            <a:endParaRPr lang="en-US" noProof="0"/>
          </a:p>
        </p:txBody>
      </p:sp>
      <p:sp>
        <p:nvSpPr>
          <p:cNvPr id="4" name="Slide Number Placeholder 3"/>
          <p:cNvSpPr>
            <a:spLocks noGrp="1"/>
          </p:cNvSpPr>
          <p:nvPr>
            <p:ph type="sldNum" sz="quarter" idx="12"/>
          </p:nvPr>
        </p:nvSpPr>
        <p:spPr/>
        <p:txBody>
          <a:bodyPr/>
          <a:lstStyle/>
          <a:p>
            <a:fld id="{3A98EE3D-8CD1-4C3F-BD1C-C98C9596463C}" type="slidenum">
              <a:rPr lang="en-US" noProof="0" smtClean="0"/>
              <a:t>‹#›</a:t>
            </a:fld>
            <a:endParaRPr lang="en-US" noProof="0"/>
          </a:p>
        </p:txBody>
      </p:sp>
      <p:sp>
        <p:nvSpPr>
          <p:cNvPr id="6" name="Rectangle 1"/>
          <p:cNvSpPr/>
          <p:nvPr userDrawn="1"/>
        </p:nvSpPr>
        <p:spPr>
          <a:xfrm rot="5400000">
            <a:off x="1660484" y="1257302"/>
            <a:ext cx="2540001" cy="25400"/>
          </a:xfrm>
          <a:prstGeom prst="rect">
            <a:avLst/>
          </a:prstGeom>
          <a:solidFill>
            <a:srgbClr val="24282B"/>
          </a:solidFill>
          <a:ln w="12700">
            <a:miter lim="400000"/>
          </a:ln>
        </p:spPr>
        <p:txBody>
          <a:bodyPr lIns="50800" tIns="50800" rIns="50800" bIns="50800" anchor="ctr"/>
          <a:lstStyle/>
          <a:p>
            <a:pPr algn="ctr">
              <a:defRPr sz="3200" spc="0">
                <a:solidFill>
                  <a:srgbClr val="0433FF"/>
                </a:solidFill>
                <a:latin typeface="Helvetica Light"/>
                <a:ea typeface="Helvetica Light"/>
                <a:cs typeface="Helvetica Light"/>
                <a:sym typeface="Helvetica Light"/>
              </a:defRPr>
            </a:pPr>
            <a:endParaRPr lang="en-US" noProof="0"/>
          </a:p>
        </p:txBody>
      </p:sp>
      <p:sp>
        <p:nvSpPr>
          <p:cNvPr id="12" name="Picture Placeholder 11"/>
          <p:cNvSpPr>
            <a:spLocks noGrp="1"/>
          </p:cNvSpPr>
          <p:nvPr>
            <p:ph type="pic" sz="quarter" idx="13"/>
          </p:nvPr>
        </p:nvSpPr>
        <p:spPr>
          <a:xfrm>
            <a:off x="546100" y="520700"/>
            <a:ext cx="4743450" cy="5816600"/>
          </a:xfrm>
          <a:custGeom>
            <a:avLst/>
            <a:gdLst>
              <a:gd name="connsiteX0" fmla="*/ 0 w 4743450"/>
              <a:gd name="connsiteY0" fmla="*/ 0 h 5816600"/>
              <a:gd name="connsiteX1" fmla="*/ 4743450 w 4743450"/>
              <a:gd name="connsiteY1" fmla="*/ 0 h 5816600"/>
              <a:gd name="connsiteX2" fmla="*/ 4743450 w 4743450"/>
              <a:gd name="connsiteY2" fmla="*/ 285838 h 5816600"/>
              <a:gd name="connsiteX3" fmla="*/ 4406308 w 4743450"/>
              <a:gd name="connsiteY3" fmla="*/ 285838 h 5816600"/>
              <a:gd name="connsiteX4" fmla="*/ 4406308 w 4743450"/>
              <a:gd name="connsiteY4" fmla="*/ 666839 h 5816600"/>
              <a:gd name="connsiteX5" fmla="*/ 4743450 w 4743450"/>
              <a:gd name="connsiteY5" fmla="*/ 666839 h 5816600"/>
              <a:gd name="connsiteX6" fmla="*/ 4743450 w 4743450"/>
              <a:gd name="connsiteY6" fmla="*/ 5816600 h 5816600"/>
              <a:gd name="connsiteX7" fmla="*/ 0 w 4743450"/>
              <a:gd name="connsiteY7" fmla="*/ 5816600 h 5816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43450" h="5816600">
                <a:moveTo>
                  <a:pt x="0" y="0"/>
                </a:moveTo>
                <a:lnTo>
                  <a:pt x="4743450" y="0"/>
                </a:lnTo>
                <a:lnTo>
                  <a:pt x="4743450" y="285838"/>
                </a:lnTo>
                <a:lnTo>
                  <a:pt x="4406308" y="285838"/>
                </a:lnTo>
                <a:lnTo>
                  <a:pt x="4406308" y="666839"/>
                </a:lnTo>
                <a:lnTo>
                  <a:pt x="4743450" y="666839"/>
                </a:lnTo>
                <a:lnTo>
                  <a:pt x="4743450" y="5816600"/>
                </a:lnTo>
                <a:lnTo>
                  <a:pt x="0" y="5816600"/>
                </a:lnTo>
                <a:close/>
              </a:path>
            </a:pathLst>
          </a:custGeom>
          <a:solidFill>
            <a:schemeClr val="tx2"/>
          </a:solidFill>
        </p:spPr>
        <p:txBody>
          <a:bodyPr wrap="square">
            <a:noAutofit/>
          </a:bodyPr>
          <a:lstStyle>
            <a:lvl1pPr marL="0" indent="0" algn="ctr">
              <a:buNone/>
              <a:defRPr>
                <a:solidFill>
                  <a:schemeClr val="bg1"/>
                </a:solidFill>
              </a:defRPr>
            </a:lvl1pPr>
          </a:lstStyle>
          <a:p>
            <a:r>
              <a:rPr lang="en-US" noProof="0"/>
              <a:t>Click icon to add picture</a:t>
            </a:r>
          </a:p>
        </p:txBody>
      </p:sp>
      <p:sp>
        <p:nvSpPr>
          <p:cNvPr id="14" name="Rectangle 1"/>
          <p:cNvSpPr/>
          <p:nvPr userDrawn="1"/>
        </p:nvSpPr>
        <p:spPr>
          <a:xfrm>
            <a:off x="4952408" y="806538"/>
            <a:ext cx="1016001" cy="381001"/>
          </a:xfrm>
          <a:prstGeom prst="rect">
            <a:avLst/>
          </a:prstGeom>
          <a:solidFill>
            <a:schemeClr val="accent1"/>
          </a:solidFill>
          <a:ln w="12700">
            <a:miter lim="400000"/>
          </a:ln>
        </p:spPr>
        <p:txBody>
          <a:bodyPr lIns="25400" tIns="25400" rIns="25400" bIns="25400" anchor="ctr"/>
          <a:lstStyle/>
          <a:p>
            <a:pPr algn="ctr" defTabSz="412750" hangingPunct="0">
              <a:defRPr sz="3200" spc="0">
                <a:solidFill>
                  <a:srgbClr val="FFFFFF"/>
                </a:solidFill>
                <a:latin typeface="Helvetica Light"/>
                <a:ea typeface="Helvetica Light"/>
                <a:cs typeface="Helvetica Light"/>
                <a:sym typeface="Helvetica Light"/>
              </a:defRPr>
            </a:pPr>
            <a:endParaRPr lang="en-US" sz="1600" kern="0" noProof="0">
              <a:solidFill>
                <a:srgbClr val="FFFFFF"/>
              </a:solidFill>
              <a:latin typeface="Helvetica Light"/>
              <a:sym typeface="Helvetica Light"/>
            </a:endParaRPr>
          </a:p>
        </p:txBody>
      </p:sp>
      <p:sp>
        <p:nvSpPr>
          <p:cNvPr id="16" name="Title 1"/>
          <p:cNvSpPr>
            <a:spLocks noGrp="1"/>
          </p:cNvSpPr>
          <p:nvPr>
            <p:ph type="title" hasCustomPrompt="1"/>
          </p:nvPr>
        </p:nvSpPr>
        <p:spPr>
          <a:xfrm>
            <a:off x="6096000" y="702156"/>
            <a:ext cx="6096000" cy="740156"/>
          </a:xfrm>
        </p:spPr>
        <p:txBody>
          <a:bodyPr anchor="t">
            <a:normAutofit/>
          </a:bodyPr>
          <a:lstStyle>
            <a:lvl1pPr>
              <a:defRPr sz="3400"/>
            </a:lvl1pPr>
          </a:lstStyle>
          <a:p>
            <a:r>
              <a:rPr lang="en-US" noProof="0"/>
              <a:t>TITLE GOES HERE</a:t>
            </a:r>
          </a:p>
        </p:txBody>
      </p:sp>
      <p:sp>
        <p:nvSpPr>
          <p:cNvPr id="9" name="Content Placeholder 8"/>
          <p:cNvSpPr>
            <a:spLocks noGrp="1"/>
          </p:cNvSpPr>
          <p:nvPr>
            <p:ph sz="quarter" idx="14"/>
          </p:nvPr>
        </p:nvSpPr>
        <p:spPr>
          <a:xfrm>
            <a:off x="6096000" y="1443038"/>
            <a:ext cx="5514975" cy="4894262"/>
          </a:xfrm>
        </p:spPr>
        <p:txBody>
          <a:bodyPr/>
          <a:lstStyle>
            <a:lvl1pPr>
              <a:spcBef>
                <a:spcPts val="1000"/>
              </a:spcBef>
              <a:spcAft>
                <a:spcPts val="1500"/>
              </a:spcAft>
              <a:defRPr/>
            </a:lvl1pPr>
            <a:lvl2pPr>
              <a:spcBef>
                <a:spcPts val="1000"/>
              </a:spcBef>
              <a:spcAft>
                <a:spcPts val="1500"/>
              </a:spcAft>
              <a:defRPr/>
            </a:lvl2pPr>
            <a:lvl3pPr>
              <a:spcBef>
                <a:spcPts val="1000"/>
              </a:spcBef>
              <a:spcAft>
                <a:spcPts val="1500"/>
              </a:spcAft>
              <a:defRPr/>
            </a:lvl3pPr>
            <a:lvl4pPr>
              <a:spcBef>
                <a:spcPts val="1000"/>
              </a:spcBef>
              <a:spcAft>
                <a:spcPts val="1500"/>
              </a:spcAft>
              <a:defRPr/>
            </a:lvl4pPr>
            <a:lvl5pPr>
              <a:spcBef>
                <a:spcPts val="1000"/>
              </a:spcBef>
              <a:spcAft>
                <a:spcPts val="1500"/>
              </a:spcAft>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1.emf"/><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oleObject" Target="../embeddings/oleObject1.bin"/><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ags" Target="../tags/tag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8" name="think-cell data - do not delete" hidden="1"/>
          <p:cNvGraphicFramePr>
            <a:graphicFrameLocks noChangeAspect="1"/>
          </p:cNvGraphicFramePr>
          <p:nvPr userDrawn="1">
            <p:custDataLst>
              <p:tags r:id="rId19"/>
            </p:custData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20" imgW="7772400" imgH="10058400" progId="TCLayout.ActiveDocument.1">
                  <p:embed/>
                </p:oleObj>
              </mc:Choice>
              <mc:Fallback>
                <p:oleObj name="think-cell Slide" r:id="rId20" imgW="7772400" imgH="10058400" progId="TCLayout.ActiveDocument.1">
                  <p:embed/>
                  <p:pic>
                    <p:nvPicPr>
                      <p:cNvPr id="0" name="图片 1"/>
                      <p:cNvPicPr/>
                      <p:nvPr/>
                    </p:nvPicPr>
                    <p:blipFill>
                      <a:blip r:embed="rId21"/>
                      <a:stretch>
                        <a:fillRect/>
                      </a:stretch>
                    </p:blipFill>
                    <p:spPr>
                      <a:xfrm>
                        <a:off x="1588" y="1588"/>
                        <a:ext cx="1227" cy="1588"/>
                      </a:xfrm>
                      <a:prstGeom prst="rect">
                        <a:avLst/>
                      </a:prstGeom>
                    </p:spPr>
                  </p:pic>
                </p:oleObj>
              </mc:Fallback>
            </mc:AlternateContent>
          </a:graphicData>
        </a:graphic>
      </p:graphicFrame>
      <p:sp>
        <p:nvSpPr>
          <p:cNvPr id="3"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4"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6/25/2023</a:t>
            </a:fld>
            <a:endParaRPr lang="en-US" dirty="0"/>
          </a:p>
        </p:txBody>
      </p:sp>
      <p:sp>
        <p:nvSpPr>
          <p:cNvPr id="6"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7"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70" indent="-30607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29920" indent="-30607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899795" indent="-26987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60"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105" indent="-234315"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89992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27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49999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799715"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5.xml"/><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5.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tags" Target="../tags/tag5.xml"/><Relationship Id="rId2" Type="http://schemas.openxmlformats.org/officeDocument/2006/relationships/tags" Target="../tags/tag4.xml"/><Relationship Id="rId1" Type="http://schemas.openxmlformats.org/officeDocument/2006/relationships/tags" Target="../tags/tag3.xml"/><Relationship Id="rId5" Type="http://schemas.openxmlformats.org/officeDocument/2006/relationships/slideLayout" Target="../slideLayouts/slideLayout5.xml"/><Relationship Id="rId4" Type="http://schemas.openxmlformats.org/officeDocument/2006/relationships/tags" Target="../tags/tag6.xml"/></Relationships>
</file>

<file path=ppt/slides/_rels/slide9.xml.rels><?xml version="1.0" encoding="UTF-8" standalone="yes"?>
<Relationships xmlns="http://schemas.openxmlformats.org/package/2006/relationships"><Relationship Id="rId3" Type="http://schemas.openxmlformats.org/officeDocument/2006/relationships/tags" Target="../tags/tag9.xml"/><Relationship Id="rId7" Type="http://schemas.openxmlformats.org/officeDocument/2006/relationships/slideLayout" Target="../slideLayouts/slideLayout5.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tags" Target="../tags/tag12.xml"/><Relationship Id="rId5" Type="http://schemas.openxmlformats.org/officeDocument/2006/relationships/tags" Target="../tags/tag11.xml"/><Relationship Id="rId4" Type="http://schemas.openxmlformats.org/officeDocument/2006/relationships/tags" Target="../tags/tag10.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5.xml"/><Relationship Id="rId5" Type="http://schemas.openxmlformats.org/officeDocument/2006/relationships/image" Target="../media/image8.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slideLayout" Target="../slideLayouts/slideLayout8.xml"/><Relationship Id="rId16" Type="http://schemas.openxmlformats.org/officeDocument/2006/relationships/image" Target="../media/image23.svg"/><Relationship Id="rId1" Type="http://schemas.openxmlformats.org/officeDocument/2006/relationships/tags" Target="../tags/tag13.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5" Type="http://schemas.openxmlformats.org/officeDocument/2006/relationships/image" Target="../media/image2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8" Type="http://schemas.openxmlformats.org/officeDocument/2006/relationships/image" Target="../media/image15.svg"/><Relationship Id="rId13" Type="http://schemas.openxmlformats.org/officeDocument/2006/relationships/image" Target="../media/image20.png"/><Relationship Id="rId3" Type="http://schemas.openxmlformats.org/officeDocument/2006/relationships/image" Target="../media/image10.png"/><Relationship Id="rId7" Type="http://schemas.openxmlformats.org/officeDocument/2006/relationships/image" Target="../media/image14.png"/><Relationship Id="rId12" Type="http://schemas.openxmlformats.org/officeDocument/2006/relationships/image" Target="../media/image19.svg"/><Relationship Id="rId2" Type="http://schemas.openxmlformats.org/officeDocument/2006/relationships/slideLayout" Target="../slideLayouts/slideLayout8.xml"/><Relationship Id="rId16" Type="http://schemas.openxmlformats.org/officeDocument/2006/relationships/image" Target="../media/image23.svg"/><Relationship Id="rId1" Type="http://schemas.openxmlformats.org/officeDocument/2006/relationships/tags" Target="../tags/tag14.xml"/><Relationship Id="rId6" Type="http://schemas.openxmlformats.org/officeDocument/2006/relationships/image" Target="../media/image13.svg"/><Relationship Id="rId11" Type="http://schemas.openxmlformats.org/officeDocument/2006/relationships/image" Target="../media/image18.png"/><Relationship Id="rId5" Type="http://schemas.openxmlformats.org/officeDocument/2006/relationships/image" Target="../media/image12.png"/><Relationship Id="rId15" Type="http://schemas.openxmlformats.org/officeDocument/2006/relationships/image" Target="../media/image2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 Id="rId14" Type="http://schemas.openxmlformats.org/officeDocument/2006/relationships/image" Target="../media/image21.sv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5.xml"/><Relationship Id="rId5" Type="http://schemas.openxmlformats.org/officeDocument/2006/relationships/image" Target="../media/image8.png"/><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5.xml"/><Relationship Id="rId1" Type="http://schemas.openxmlformats.org/officeDocument/2006/relationships/tags" Target="../tags/tag15.xml"/><Relationship Id="rId4" Type="http://schemas.openxmlformats.org/officeDocument/2006/relationships/image" Target="../media/image24.emf"/></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5.xml"/><Relationship Id="rId1" Type="http://schemas.openxmlformats.org/officeDocument/2006/relationships/tags" Target="../tags/tag16.xml"/><Relationship Id="rId4" Type="http://schemas.openxmlformats.org/officeDocument/2006/relationships/image" Target="../media/image25.emf"/></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tags" Target="../tags/tag18.xml"/><Relationship Id="rId1" Type="http://schemas.openxmlformats.org/officeDocument/2006/relationships/tags" Target="../tags/tag17.xml"/><Relationship Id="rId5" Type="http://schemas.openxmlformats.org/officeDocument/2006/relationships/image" Target="../media/image25.emf"/><Relationship Id="rId4" Type="http://schemas.openxmlformats.org/officeDocument/2006/relationships/oleObject" Target="../embeddings/oleObject4.bin"/></Relationships>
</file>

<file path=ppt/slides/_rels/slide20.xml.rels><?xml version="1.0" encoding="UTF-8" standalone="yes"?>
<Relationships xmlns="http://schemas.openxmlformats.org/package/2006/relationships"><Relationship Id="rId2" Type="http://schemas.openxmlformats.org/officeDocument/2006/relationships/hyperlink" Target="https://taylorwells.com.au/tesla-pricing-strateg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Critical analysis of Price vs Quality management issue at Tesla</a:t>
            </a:r>
          </a:p>
        </p:txBody>
      </p:sp>
      <p:sp>
        <p:nvSpPr>
          <p:cNvPr id="3" name="Subtitle 2"/>
          <p:cNvSpPr>
            <a:spLocks noGrp="1"/>
          </p:cNvSpPr>
          <p:nvPr>
            <p:ph type="subTitle" idx="1"/>
          </p:nvPr>
        </p:nvSpPr>
        <p:spPr/>
        <p:txBody>
          <a:bodyPr/>
          <a:lstStyle/>
          <a:p>
            <a:r>
              <a:rPr lang="en-US" dirty="0"/>
              <a:t>Demo team members:</a:t>
            </a:r>
          </a:p>
        </p:txBody>
      </p:sp>
      <p:sp>
        <p:nvSpPr>
          <p:cNvPr id="4" name="文本框 3"/>
          <p:cNvSpPr txBox="1"/>
          <p:nvPr/>
        </p:nvSpPr>
        <p:spPr>
          <a:xfrm>
            <a:off x="1189908" y="3342289"/>
            <a:ext cx="3215640" cy="1353185"/>
          </a:xfrm>
          <a:prstGeom prst="rect">
            <a:avLst/>
          </a:prstGeom>
          <a:noFill/>
        </p:spPr>
        <p:txBody>
          <a:bodyPr wrap="none" rtlCol="0">
            <a:spAutoFit/>
          </a:bodyPr>
          <a:lstStyle/>
          <a:p>
            <a:pPr algn="just"/>
            <a:r>
              <a:rPr lang="en-US" altLang="zh-CN" sz="1600" b="1" dirty="0" err="1">
                <a:effectLst/>
                <a:latin typeface="Arial Black" panose="020B0A04020102020204" pitchFamily="34" charset="0"/>
                <a:ea typeface="等线" panose="02010600030101010101" pitchFamily="2" charset="-122"/>
                <a:sym typeface="+mn-ea"/>
              </a:rPr>
              <a:t>JiaWei</a:t>
            </a:r>
            <a:r>
              <a:rPr lang="en-US" altLang="zh-CN" sz="1600" b="1" dirty="0">
                <a:effectLst/>
                <a:latin typeface="Arial Black" panose="020B0A04020102020204" pitchFamily="34" charset="0"/>
                <a:ea typeface="等线" panose="02010600030101010101" pitchFamily="2" charset="-122"/>
                <a:sym typeface="+mn-ea"/>
              </a:rPr>
              <a:t> Wu ID</a:t>
            </a:r>
            <a:r>
              <a:rPr lang="zh-CN" altLang="en-US" sz="1600" b="1" dirty="0">
                <a:effectLst/>
                <a:latin typeface="Arial Black" panose="020B0A04020102020204" pitchFamily="34" charset="0"/>
                <a:ea typeface="等线" panose="02010600030101010101" pitchFamily="2" charset="-122"/>
                <a:sym typeface="+mn-ea"/>
              </a:rPr>
              <a:t>：</a:t>
            </a:r>
            <a:r>
              <a:rPr lang="en-US" altLang="zh-CN" sz="1600" b="1" dirty="0">
                <a:effectLst/>
                <a:latin typeface="Arial Black" panose="020B0A04020102020204" pitchFamily="34" charset="0"/>
                <a:ea typeface="等线" panose="02010600030101010101" pitchFamily="2" charset="-122"/>
                <a:sym typeface="+mn-ea"/>
              </a:rPr>
              <a:t>2232828 </a:t>
            </a:r>
            <a:endParaRPr lang="en-US" altLang="zh-CN" sz="1600" b="1" i="0" dirty="0">
              <a:effectLst/>
              <a:latin typeface="Arial Black" panose="020B0A04020102020204" pitchFamily="34" charset="0"/>
              <a:ea typeface="等线" panose="02010600030101010101" pitchFamily="2" charset="-122"/>
            </a:endParaRPr>
          </a:p>
          <a:p>
            <a:pPr algn="just"/>
            <a:r>
              <a:rPr lang="en-US" altLang="zh-CN" sz="1600" b="1" dirty="0" err="1">
                <a:effectLst/>
                <a:latin typeface="Arial Black" panose="020B0A04020102020204" pitchFamily="34" charset="0"/>
                <a:ea typeface="等线" panose="02010600030101010101" pitchFamily="2" charset="-122"/>
                <a:sym typeface="+mn-ea"/>
              </a:rPr>
              <a:t>Zhangjian</a:t>
            </a:r>
            <a:r>
              <a:rPr lang="en-US" altLang="zh-CN" sz="1600" b="1" dirty="0">
                <a:effectLst/>
                <a:latin typeface="Arial Black" panose="020B0A04020102020204" pitchFamily="34" charset="0"/>
                <a:ea typeface="等线" panose="02010600030101010101" pitchFamily="2" charset="-122"/>
                <a:sym typeface="+mn-ea"/>
              </a:rPr>
              <a:t> Wei ID</a:t>
            </a:r>
            <a:r>
              <a:rPr lang="zh-CN" altLang="en-US" sz="1600" b="1" dirty="0">
                <a:effectLst/>
                <a:latin typeface="Arial Black" panose="020B0A04020102020204" pitchFamily="34" charset="0"/>
                <a:ea typeface="等线" panose="02010600030101010101" pitchFamily="2" charset="-122"/>
                <a:sym typeface="+mn-ea"/>
              </a:rPr>
              <a:t>：</a:t>
            </a:r>
            <a:r>
              <a:rPr lang="en-US" altLang="zh-CN" sz="1600" b="1" dirty="0">
                <a:effectLst/>
                <a:latin typeface="Arial Black" panose="020B0A04020102020204" pitchFamily="34" charset="0"/>
                <a:ea typeface="等线" panose="02010600030101010101" pitchFamily="2" charset="-122"/>
                <a:sym typeface="+mn-ea"/>
              </a:rPr>
              <a:t>2229980</a:t>
            </a:r>
          </a:p>
          <a:p>
            <a:pPr algn="just"/>
            <a:r>
              <a:rPr lang="en-US" altLang="zh-CN" sz="1600" b="1" i="0" dirty="0" err="1">
                <a:effectLst/>
                <a:latin typeface="Arial Black" panose="020B0A04020102020204" pitchFamily="34" charset="0"/>
                <a:ea typeface="等线" panose="02010600030101010101" pitchFamily="2" charset="-122"/>
              </a:rPr>
              <a:t>Jiaoxiu</a:t>
            </a:r>
            <a:r>
              <a:rPr lang="en-US" altLang="zh-CN" sz="1600" b="1" i="0" dirty="0">
                <a:effectLst/>
                <a:latin typeface="Arial Black" panose="020B0A04020102020204" pitchFamily="34" charset="0"/>
                <a:ea typeface="等线" panose="02010600030101010101" pitchFamily="2" charset="-122"/>
              </a:rPr>
              <a:t> Liu ID</a:t>
            </a:r>
            <a:r>
              <a:rPr lang="zh-CN" altLang="en-US" sz="1600" b="1" i="0" dirty="0">
                <a:effectLst/>
                <a:latin typeface="Arial Black" panose="020B0A04020102020204" pitchFamily="34" charset="0"/>
                <a:ea typeface="等线" panose="02010600030101010101" pitchFamily="2" charset="-122"/>
              </a:rPr>
              <a:t>：</a:t>
            </a:r>
            <a:r>
              <a:rPr lang="en-US" altLang="zh-CN" sz="1600" b="1" i="0" dirty="0">
                <a:effectLst/>
                <a:latin typeface="Arial Black" panose="020B0A04020102020204" pitchFamily="34" charset="0"/>
                <a:ea typeface="等线" panose="02010600030101010101" pitchFamily="2" charset="-122"/>
              </a:rPr>
              <a:t>2234155 </a:t>
            </a:r>
          </a:p>
          <a:p>
            <a:pPr algn="just"/>
            <a:r>
              <a:rPr lang="en-US" altLang="zh-CN" sz="1600" b="1" i="0" dirty="0" err="1">
                <a:effectLst/>
                <a:latin typeface="Arial Black" panose="020B0A04020102020204" pitchFamily="34" charset="0"/>
                <a:ea typeface="Microsoft YaHei UI" panose="020B0503020204020204" pitchFamily="34" charset="-122"/>
              </a:rPr>
              <a:t>Yuhui</a:t>
            </a:r>
            <a:r>
              <a:rPr lang="en-US" altLang="zh-CN" sz="1600" b="1" i="0" dirty="0">
                <a:effectLst/>
                <a:latin typeface="Arial Black" panose="020B0A04020102020204" pitchFamily="34" charset="0"/>
                <a:ea typeface="Microsoft YaHei UI" panose="020B0503020204020204" pitchFamily="34" charset="-122"/>
              </a:rPr>
              <a:t> Wang  ID</a:t>
            </a:r>
            <a:r>
              <a:rPr lang="zh-CN" altLang="en-US" sz="1600" b="1" i="0" dirty="0">
                <a:effectLst/>
                <a:latin typeface="Arial Black" panose="020B0A04020102020204" pitchFamily="34" charset="0"/>
                <a:ea typeface="Microsoft YaHei UI" panose="020B0503020204020204" pitchFamily="34" charset="-122"/>
              </a:rPr>
              <a:t>：</a:t>
            </a:r>
            <a:r>
              <a:rPr lang="en-US" altLang="zh-CN" sz="1600" b="1" i="0" dirty="0">
                <a:effectLst/>
                <a:latin typeface="Arial Black" panose="020B0A04020102020204" pitchFamily="34" charset="0"/>
                <a:ea typeface="Microsoft YaHei UI" panose="020B0503020204020204" pitchFamily="34" charset="-122"/>
              </a:rPr>
              <a:t>2234167</a:t>
            </a:r>
          </a:p>
          <a:p>
            <a:endParaRPr lang="zh-CN" alt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rotWithShape="1">
          <a:blip r:embed="rId2" cstate="screen">
            <a:duotone>
              <a:schemeClr val="accent2">
                <a:shade val="45000"/>
                <a:satMod val="135000"/>
              </a:schemeClr>
              <a:prstClr val="white"/>
            </a:duotone>
            <a:extLst>
              <a:ext uri="{BEBA8EAE-BF5A-486C-A8C5-ECC9F3942E4B}">
                <a14:imgProps xmlns:a14="http://schemas.microsoft.com/office/drawing/2010/main">
                  <a14:imgLayer r:embed="rId3">
                    <a14:imgEffect>
                      <a14:brightnessContrast bright="20000" contrast="20000"/>
                    </a14:imgEffect>
                  </a14:imgLayer>
                </a14:imgProps>
              </a:ext>
            </a:extLst>
          </a:blip>
          <a:srcRect r="-24833"/>
          <a:stretch>
            <a:fillRect/>
          </a:stretch>
        </p:blipFill>
        <p:spPr>
          <a:xfrm>
            <a:off x="0" y="0"/>
            <a:ext cx="6010233" cy="6712856"/>
          </a:xfrm>
          <a:prstGeom prst="rect">
            <a:avLst/>
          </a:prstGeom>
        </p:spPr>
      </p:pic>
      <p:sp>
        <p:nvSpPr>
          <p:cNvPr id="4" name="标题 3"/>
          <p:cNvSpPr>
            <a:spLocks noGrp="1"/>
          </p:cNvSpPr>
          <p:nvPr>
            <p:ph type="title"/>
          </p:nvPr>
        </p:nvSpPr>
        <p:spPr/>
        <p:txBody>
          <a:bodyPr>
            <a:normAutofit fontScale="90000"/>
          </a:bodyPr>
          <a:lstStyle/>
          <a:p>
            <a:r>
              <a:rPr lang="zh-CN" altLang="en-US" dirty="0"/>
              <a:t>①</a:t>
            </a:r>
            <a:r>
              <a:rPr lang="en-US" altLang="zh-CN" dirty="0"/>
              <a:t>Critical analysis of Price vs Quality management issue at Tesla</a:t>
            </a:r>
            <a:endParaRPr lang="zh-CN" altLang="en-US" dirty="0"/>
          </a:p>
        </p:txBody>
      </p:sp>
      <p:pic>
        <p:nvPicPr>
          <p:cNvPr id="3" name="图片 2"/>
          <p:cNvPicPr>
            <a:picLocks noChangeAspect="1"/>
          </p:cNvPicPr>
          <p:nvPr/>
        </p:nvPicPr>
        <p:blipFill>
          <a:blip r:embed="rId4"/>
          <a:stretch>
            <a:fillRect/>
          </a:stretch>
        </p:blipFill>
        <p:spPr>
          <a:xfrm>
            <a:off x="5186594" y="4084155"/>
            <a:ext cx="800100" cy="657225"/>
          </a:xfrm>
          <a:prstGeom prst="rect">
            <a:avLst/>
          </a:prstGeom>
        </p:spPr>
      </p:pic>
      <p:sp>
        <p:nvSpPr>
          <p:cNvPr id="8" name="文本框 7"/>
          <p:cNvSpPr txBox="1"/>
          <p:nvPr/>
        </p:nvSpPr>
        <p:spPr>
          <a:xfrm>
            <a:off x="5986694" y="4254817"/>
            <a:ext cx="1350050" cy="646331"/>
          </a:xfrm>
          <a:prstGeom prst="rect">
            <a:avLst/>
          </a:prstGeom>
          <a:noFill/>
        </p:spPr>
        <p:txBody>
          <a:bodyPr wrap="none" rtlCol="0">
            <a:spAutoFit/>
          </a:bodyPr>
          <a:lstStyle/>
          <a:p>
            <a:r>
              <a:rPr lang="en-US" altLang="zh-CN" b="1" i="0" dirty="0" err="1">
                <a:solidFill>
                  <a:schemeClr val="bg2">
                    <a:lumMod val="50000"/>
                  </a:schemeClr>
                </a:solidFill>
                <a:effectLst/>
                <a:latin typeface="等线" panose="02010600030101010101" pitchFamily="2" charset="-122"/>
              </a:rPr>
              <a:t>JiaWei</a:t>
            </a:r>
            <a:r>
              <a:rPr lang="en-US" altLang="zh-CN" b="1" i="0" dirty="0">
                <a:solidFill>
                  <a:schemeClr val="bg2">
                    <a:lumMod val="50000"/>
                  </a:schemeClr>
                </a:solidFill>
                <a:effectLst/>
                <a:latin typeface="等线" panose="02010600030101010101" pitchFamily="2" charset="-122"/>
              </a:rPr>
              <a:t> Wu </a:t>
            </a:r>
          </a:p>
          <a:p>
            <a:r>
              <a:rPr lang="en-US" altLang="zh-CN" b="1" i="0" dirty="0">
                <a:solidFill>
                  <a:schemeClr val="bg2">
                    <a:lumMod val="50000"/>
                  </a:schemeClr>
                </a:solidFill>
                <a:effectLst/>
                <a:latin typeface="等线" panose="02010600030101010101" pitchFamily="2" charset="-122"/>
              </a:rPr>
              <a:t>2232828 </a:t>
            </a:r>
            <a:endParaRPr lang="zh-CN" altLang="en-US" b="1" dirty="0">
              <a:solidFill>
                <a:schemeClr val="bg2">
                  <a:lumMod val="50000"/>
                </a:schemeClr>
              </a:solidFill>
            </a:endParaRPr>
          </a:p>
        </p:txBody>
      </p:sp>
      <p:pic>
        <p:nvPicPr>
          <p:cNvPr id="10" name="图片 9"/>
          <p:cNvPicPr>
            <a:picLocks noChangeAspect="1"/>
          </p:cNvPicPr>
          <p:nvPr/>
        </p:nvPicPr>
        <p:blipFill>
          <a:blip r:embed="rId5"/>
          <a:stretch>
            <a:fillRect/>
          </a:stretch>
        </p:blipFill>
        <p:spPr>
          <a:xfrm>
            <a:off x="7841998" y="4008843"/>
            <a:ext cx="2524125" cy="100965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Content Placeholder 11"/>
          <p:cNvSpPr>
            <a:spLocks noGrp="1"/>
          </p:cNvSpPr>
          <p:nvPr>
            <p:ph sz="half" idx="1"/>
          </p:nvPr>
        </p:nvSpPr>
        <p:spPr/>
        <p:txBody>
          <a:bodyPr>
            <a:normAutofit lnSpcReduction="10000"/>
          </a:bodyPr>
          <a:lstStyle/>
          <a:p>
            <a:pPr>
              <a:buFont typeface="Arial" panose="020B0604020202020204" pitchFamily="34" charset="0"/>
              <a:buChar char="•"/>
            </a:pPr>
            <a:r>
              <a:rPr lang="en-US" sz="2000" dirty="0">
                <a:solidFill>
                  <a:schemeClr val="tx1"/>
                </a:solidFill>
                <a:latin typeface="Garamond" panose="02020404030301010803" pitchFamily="18" charset="0"/>
              </a:rPr>
              <a:t>Price vs quality poses significant challenges for Tesla's marketing department.</a:t>
            </a:r>
          </a:p>
          <a:p>
            <a:pPr>
              <a:buFont typeface="Arial" panose="020B0604020202020204" pitchFamily="34" charset="0"/>
              <a:buChar char="•"/>
            </a:pPr>
            <a:r>
              <a:rPr lang="en-US" sz="2000" dirty="0">
                <a:solidFill>
                  <a:schemeClr val="tx1"/>
                </a:solidFill>
                <a:latin typeface="Garamond" panose="02020404030301010803" pitchFamily="18" charset="0"/>
              </a:rPr>
              <a:t>Tesla, a leading electric vehicle manufacturer, is known for high-quality products with premium pricing.</a:t>
            </a:r>
          </a:p>
          <a:p>
            <a:pPr>
              <a:buFont typeface="Arial" panose="020B0604020202020204" pitchFamily="34" charset="0"/>
              <a:buChar char="•"/>
            </a:pPr>
            <a:r>
              <a:rPr lang="en-US" sz="2000" b="1" dirty="0">
                <a:solidFill>
                  <a:schemeClr val="tx1"/>
                </a:solidFill>
                <a:latin typeface="Garamond" panose="02020404030301010803" pitchFamily="18" charset="0"/>
              </a:rPr>
              <a:t>Objective</a:t>
            </a:r>
          </a:p>
          <a:p>
            <a:pPr>
              <a:buFont typeface="Arial" panose="020B0604020202020204" pitchFamily="34" charset="0"/>
              <a:buChar char="•"/>
            </a:pPr>
            <a:r>
              <a:rPr lang="en-US" sz="2000" dirty="0">
                <a:solidFill>
                  <a:schemeClr val="tx1"/>
                </a:solidFill>
                <a:latin typeface="Garamond" panose="02020404030301010803" pitchFamily="18" charset="0"/>
              </a:rPr>
              <a:t>To analyze challenges posed by price vs quality and propose response strategies.</a:t>
            </a:r>
          </a:p>
          <a:p>
            <a:pPr marL="0" indent="0">
              <a:buNone/>
            </a:pPr>
            <a:endParaRPr lang="en-US" dirty="0"/>
          </a:p>
        </p:txBody>
      </p:sp>
      <p:sp>
        <p:nvSpPr>
          <p:cNvPr id="11" name="Title 10"/>
          <p:cNvSpPr>
            <a:spLocks noGrp="1"/>
          </p:cNvSpPr>
          <p:nvPr>
            <p:ph type="title"/>
          </p:nvPr>
        </p:nvSpPr>
        <p:spPr/>
        <p:txBody>
          <a:bodyPr>
            <a:normAutofit fontScale="90000"/>
          </a:bodyPr>
          <a:lstStyle/>
          <a:p>
            <a:r>
              <a:rPr lang="en-US" b="1" dirty="0">
                <a:sym typeface="Bodoni SvtyTwo ITC TT-Book"/>
              </a:rPr>
              <a:t>Tesla’s Price vs Quality </a:t>
            </a:r>
            <a:br>
              <a:rPr lang="en-US" b="1" dirty="0">
                <a:sym typeface="Bodoni SvtyTwo ITC TT-Book"/>
              </a:rPr>
            </a:br>
            <a:r>
              <a:rPr lang="en-US" b="1" dirty="0">
                <a:sym typeface="Bodoni SvtyTwo ITC TT-Book"/>
              </a:rPr>
              <a:t>CASE STUDY</a:t>
            </a:r>
          </a:p>
        </p:txBody>
      </p:sp>
      <p:pic>
        <p:nvPicPr>
          <p:cNvPr id="1026" name="Picture 2" descr="Reasons Behind Tesla Success in An Automobile Industry"/>
          <p:cNvPicPr>
            <a:picLocks noGrp="1" noChangeAspect="1" noChangeArrowheads="1"/>
          </p:cNvPicPr>
          <p:nvPr>
            <p:ph type="pic" sz="quarter" idx="13"/>
          </p:nvPr>
        </p:nvPicPr>
        <p:blipFill>
          <a:blip r:embed="rId2">
            <a:extLst>
              <a:ext uri="{28A0092B-C50C-407E-A947-70E740481C1C}">
                <a14:useLocalDpi xmlns:a14="http://schemas.microsoft.com/office/drawing/2010/main" val="0"/>
              </a:ext>
            </a:extLst>
          </a:blip>
          <a:srcRect l="14665" r="1466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1"/>
          </p:nvPr>
        </p:nvSpPr>
        <p:spPr>
          <a:xfrm>
            <a:off x="581192" y="1956390"/>
            <a:ext cx="5291705" cy="4467523"/>
          </a:xfrm>
        </p:spPr>
        <p:txBody>
          <a:bodyPr>
            <a:normAutofit fontScale="92500" lnSpcReduction="10000"/>
          </a:bodyPr>
          <a:lstStyle/>
          <a:p>
            <a:pPr>
              <a:buFont typeface="+mj-lt"/>
              <a:buAutoNum type="arabicPeriod"/>
            </a:pPr>
            <a:r>
              <a:rPr lang="en-US" sz="2100" b="1" dirty="0">
                <a:solidFill>
                  <a:schemeClr val="tx1"/>
                </a:solidFill>
                <a:latin typeface="Garamond" panose="02020404030301010803" pitchFamily="18" charset="0"/>
              </a:rPr>
              <a:t>Market Positioning:</a:t>
            </a:r>
          </a:p>
          <a:p>
            <a:pPr>
              <a:buFont typeface="Arial" panose="020B0604020202020204" pitchFamily="34" charset="0"/>
              <a:buChar char="•"/>
            </a:pPr>
            <a:r>
              <a:rPr lang="en-US" sz="2100" dirty="0">
                <a:solidFill>
                  <a:schemeClr val="tx1"/>
                </a:solidFill>
                <a:latin typeface="Garamond" panose="02020404030301010803" pitchFamily="18" charset="0"/>
              </a:rPr>
              <a:t>Balancing premium pricing with accessibility and affordability.</a:t>
            </a:r>
          </a:p>
          <a:p>
            <a:pPr>
              <a:buFont typeface="Arial" panose="020B0604020202020204" pitchFamily="34" charset="0"/>
              <a:buChar char="•"/>
            </a:pPr>
            <a:r>
              <a:rPr lang="en-US" sz="2100" dirty="0">
                <a:solidFill>
                  <a:schemeClr val="tx1"/>
                </a:solidFill>
                <a:latin typeface="Garamond" panose="02020404030301010803" pitchFamily="18" charset="0"/>
              </a:rPr>
              <a:t>Targeting luxury and mass-market segments.</a:t>
            </a:r>
          </a:p>
          <a:p>
            <a:pPr>
              <a:buFont typeface="Arial" panose="020B0604020202020204" pitchFamily="34" charset="0"/>
              <a:buChar char="•"/>
            </a:pPr>
            <a:r>
              <a:rPr lang="en-US" sz="2100" b="1" i="1" dirty="0">
                <a:solidFill>
                  <a:schemeClr val="tx1"/>
                </a:solidFill>
                <a:latin typeface="Garamond" panose="02020404030301010803" pitchFamily="18" charset="0"/>
              </a:rPr>
              <a:t>Strategies: </a:t>
            </a:r>
            <a:r>
              <a:rPr lang="en-US" sz="2100" dirty="0">
                <a:solidFill>
                  <a:schemeClr val="tx1"/>
                </a:solidFill>
                <a:latin typeface="Garamond" panose="02020404030301010803" pitchFamily="18" charset="0"/>
              </a:rPr>
              <a:t>Introduce lower-priced models, offer financing options.</a:t>
            </a:r>
          </a:p>
          <a:p>
            <a:pPr>
              <a:buFont typeface="+mj-lt"/>
              <a:buAutoNum type="arabicPeriod" startAt="2"/>
            </a:pPr>
            <a:r>
              <a:rPr lang="en-US" sz="2100" b="1" dirty="0">
                <a:solidFill>
                  <a:schemeClr val="tx1"/>
                </a:solidFill>
                <a:latin typeface="Garamond" panose="02020404030301010803" pitchFamily="18" charset="0"/>
              </a:rPr>
              <a:t>Competitive Landscape:</a:t>
            </a:r>
          </a:p>
          <a:p>
            <a:pPr>
              <a:buFont typeface="Arial" panose="020B0604020202020204" pitchFamily="34" charset="0"/>
              <a:buChar char="•"/>
            </a:pPr>
            <a:r>
              <a:rPr lang="en-US" sz="2100" dirty="0">
                <a:solidFill>
                  <a:schemeClr val="tx1"/>
                </a:solidFill>
                <a:latin typeface="Garamond" panose="02020404030301010803" pitchFamily="18" charset="0"/>
              </a:rPr>
              <a:t>Impact of competitors' pricing strategies in the electric vehicle market.</a:t>
            </a:r>
          </a:p>
          <a:p>
            <a:pPr>
              <a:buFont typeface="Arial" panose="020B0604020202020204" pitchFamily="34" charset="0"/>
              <a:buChar char="•"/>
            </a:pPr>
            <a:r>
              <a:rPr lang="en-US" sz="2100" dirty="0">
                <a:solidFill>
                  <a:schemeClr val="tx1"/>
                </a:solidFill>
                <a:latin typeface="Garamond" panose="02020404030301010803" pitchFamily="18" charset="0"/>
              </a:rPr>
              <a:t>Importance of differentiation and value proposition.</a:t>
            </a:r>
          </a:p>
          <a:p>
            <a:pPr>
              <a:buFont typeface="Arial" panose="020B0604020202020204" pitchFamily="34" charset="0"/>
              <a:buChar char="•"/>
            </a:pPr>
            <a:r>
              <a:rPr lang="en-US" sz="2100" b="1" i="1" dirty="0">
                <a:solidFill>
                  <a:schemeClr val="tx1"/>
                </a:solidFill>
                <a:latin typeface="Garamond" panose="02020404030301010803" pitchFamily="18" charset="0"/>
              </a:rPr>
              <a:t>Strategies: </a:t>
            </a:r>
            <a:r>
              <a:rPr lang="en-US" sz="2100" dirty="0">
                <a:solidFill>
                  <a:schemeClr val="tx1"/>
                </a:solidFill>
                <a:latin typeface="Garamond" panose="02020404030301010803" pitchFamily="18" charset="0"/>
              </a:rPr>
              <a:t>Continuous innovation, unique features, customer experience.</a:t>
            </a:r>
          </a:p>
        </p:txBody>
      </p:sp>
      <p:sp>
        <p:nvSpPr>
          <p:cNvPr id="5" name="Content Placeholder 4"/>
          <p:cNvSpPr>
            <a:spLocks noGrp="1"/>
          </p:cNvSpPr>
          <p:nvPr>
            <p:ph sz="half" idx="2"/>
          </p:nvPr>
        </p:nvSpPr>
        <p:spPr>
          <a:xfrm>
            <a:off x="6212263" y="1956391"/>
            <a:ext cx="5398545" cy="4467523"/>
          </a:xfrm>
        </p:spPr>
        <p:txBody>
          <a:bodyPr/>
          <a:lstStyle/>
          <a:p>
            <a:pPr>
              <a:buFont typeface="+mj-lt"/>
              <a:buAutoNum type="arabicPeriod" startAt="3"/>
            </a:pPr>
            <a:r>
              <a:rPr lang="en-US" b="1" dirty="0">
                <a:solidFill>
                  <a:schemeClr val="tx1"/>
                </a:solidFill>
                <a:latin typeface="Garamond" panose="02020404030301010803" pitchFamily="18" charset="0"/>
              </a:rPr>
              <a:t>Perceived Value:</a:t>
            </a:r>
          </a:p>
          <a:p>
            <a:pPr>
              <a:buFont typeface="Arial" panose="020B0604020202020204" pitchFamily="34" charset="0"/>
              <a:buChar char="•"/>
            </a:pPr>
            <a:r>
              <a:rPr lang="en-US" dirty="0">
                <a:solidFill>
                  <a:schemeClr val="tx1"/>
                </a:solidFill>
                <a:latin typeface="Garamond" panose="02020404030301010803" pitchFamily="18" charset="0"/>
              </a:rPr>
              <a:t>Maintaining customer perception of high-quality products.</a:t>
            </a:r>
          </a:p>
          <a:p>
            <a:pPr>
              <a:buFont typeface="Arial" panose="020B0604020202020204" pitchFamily="34" charset="0"/>
              <a:buChar char="•"/>
            </a:pPr>
            <a:r>
              <a:rPr lang="en-US" dirty="0">
                <a:solidFill>
                  <a:schemeClr val="tx1"/>
                </a:solidFill>
                <a:latin typeface="Garamond" panose="02020404030301010803" pitchFamily="18" charset="0"/>
              </a:rPr>
              <a:t>Influence of brand image and customer expectations.</a:t>
            </a:r>
          </a:p>
          <a:p>
            <a:pPr>
              <a:buFont typeface="Arial" panose="020B0604020202020204" pitchFamily="34" charset="0"/>
              <a:buChar char="•"/>
            </a:pPr>
            <a:r>
              <a:rPr lang="en-US" b="1" i="1" dirty="0">
                <a:solidFill>
                  <a:schemeClr val="tx1"/>
                </a:solidFill>
                <a:latin typeface="Garamond" panose="02020404030301010803" pitchFamily="18" charset="0"/>
              </a:rPr>
              <a:t>Strategies</a:t>
            </a:r>
            <a:r>
              <a:rPr lang="en-US" dirty="0">
                <a:solidFill>
                  <a:schemeClr val="tx1"/>
                </a:solidFill>
                <a:latin typeface="Garamond" panose="02020404030301010803" pitchFamily="18" charset="0"/>
              </a:rPr>
              <a:t>: Effective communication, customer education, after-sales support.</a:t>
            </a:r>
          </a:p>
          <a:p>
            <a:pPr>
              <a:buFont typeface="+mj-lt"/>
              <a:buAutoNum type="arabicPeriod" startAt="4"/>
            </a:pPr>
            <a:r>
              <a:rPr lang="en-US" b="1" dirty="0">
                <a:solidFill>
                  <a:schemeClr val="tx1"/>
                </a:solidFill>
                <a:latin typeface="Garamond" panose="02020404030301010803" pitchFamily="18" charset="0"/>
              </a:rPr>
              <a:t>Cost Efficiency:</a:t>
            </a:r>
          </a:p>
          <a:p>
            <a:pPr>
              <a:buFont typeface="Arial" panose="020B0604020202020204" pitchFamily="34" charset="0"/>
              <a:buChar char="•"/>
            </a:pPr>
            <a:r>
              <a:rPr lang="en-US" dirty="0">
                <a:solidFill>
                  <a:schemeClr val="tx1"/>
                </a:solidFill>
                <a:latin typeface="Garamond" panose="02020404030301010803" pitchFamily="18" charset="0"/>
              </a:rPr>
              <a:t>Managing production costs without compromising quality.</a:t>
            </a:r>
          </a:p>
          <a:p>
            <a:pPr>
              <a:buFont typeface="Arial" panose="020B0604020202020204" pitchFamily="34" charset="0"/>
              <a:buChar char="•"/>
            </a:pPr>
            <a:r>
              <a:rPr lang="en-US" dirty="0">
                <a:solidFill>
                  <a:schemeClr val="tx1"/>
                </a:solidFill>
                <a:latin typeface="Garamond" panose="02020404030301010803" pitchFamily="18" charset="0"/>
              </a:rPr>
              <a:t>Impact on pricing decisions and profitability.</a:t>
            </a:r>
          </a:p>
          <a:p>
            <a:pPr>
              <a:buFont typeface="Arial" panose="020B0604020202020204" pitchFamily="34" charset="0"/>
              <a:buChar char="•"/>
            </a:pPr>
            <a:r>
              <a:rPr lang="en-US" b="1" i="1" dirty="0">
                <a:solidFill>
                  <a:schemeClr val="tx1"/>
                </a:solidFill>
                <a:latin typeface="Garamond" panose="02020404030301010803" pitchFamily="18" charset="0"/>
              </a:rPr>
              <a:t>Strategies: </a:t>
            </a:r>
            <a:r>
              <a:rPr lang="en-US" dirty="0">
                <a:solidFill>
                  <a:schemeClr val="tx1"/>
                </a:solidFill>
                <a:latin typeface="Garamond" panose="02020404030301010803" pitchFamily="18" charset="0"/>
              </a:rPr>
              <a:t>Operational efficiency, supply chain optimization, technological advancements.</a:t>
            </a:r>
          </a:p>
        </p:txBody>
      </p:sp>
      <p:sp>
        <p:nvSpPr>
          <p:cNvPr id="3" name="Title 2"/>
          <p:cNvSpPr>
            <a:spLocks noGrp="1"/>
          </p:cNvSpPr>
          <p:nvPr>
            <p:ph type="title"/>
          </p:nvPr>
        </p:nvSpPr>
        <p:spPr/>
        <p:txBody>
          <a:bodyPr/>
          <a:lstStyle/>
          <a:p>
            <a:r>
              <a:rPr lang="en-IN" b="1" dirty="0">
                <a:solidFill>
                  <a:schemeClr val="tx1"/>
                </a:solidFill>
                <a:latin typeface="Garamond" panose="02020404030301010803" pitchFamily="18" charset="0"/>
              </a:rPr>
              <a:t>Challenges Faced by Tesla</a:t>
            </a:r>
            <a:endParaRPr lang="en-US" b="1" dirty="0">
              <a:solidFill>
                <a:schemeClr val="tx1"/>
              </a:solidFill>
              <a:latin typeface="Garamond" panose="02020404030301010803"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81193" y="1291473"/>
            <a:ext cx="5169157" cy="5354424"/>
          </a:xfrm>
        </p:spPr>
        <p:txBody>
          <a:bodyPr>
            <a:normAutofit lnSpcReduction="10000"/>
          </a:bodyPr>
          <a:lstStyle/>
          <a:p>
            <a:pPr marL="342900" indent="-342900">
              <a:buAutoNum type="arabicPeriod"/>
            </a:pPr>
            <a:r>
              <a:rPr lang="en-IN" b="1" dirty="0"/>
              <a:t>Market Positioning</a:t>
            </a:r>
          </a:p>
          <a:p>
            <a:r>
              <a:rPr lang="en-US" b="1" i="1" dirty="0"/>
              <a:t>Strengths: </a:t>
            </a:r>
            <a:r>
              <a:rPr lang="en-US" dirty="0"/>
              <a:t>Attract a wider customer base, increase market reach.</a:t>
            </a:r>
          </a:p>
          <a:p>
            <a:r>
              <a:rPr lang="en-US" b="1" i="1" dirty="0"/>
              <a:t>Weaknesses</a:t>
            </a:r>
            <a:r>
              <a:rPr lang="en-US" dirty="0"/>
              <a:t>: Potential impact on profit margins, brand image dilution.</a:t>
            </a:r>
          </a:p>
          <a:p>
            <a:r>
              <a:rPr lang="en-US" b="1" i="1" dirty="0"/>
              <a:t>Feasibility: </a:t>
            </a:r>
            <a:r>
              <a:rPr lang="en-US" dirty="0"/>
              <a:t>Feasible, leveraging Tesla's production capabilities.</a:t>
            </a:r>
          </a:p>
          <a:p>
            <a:r>
              <a:rPr lang="en-US" b="1" i="1" dirty="0"/>
              <a:t>Impact on Profitability: </a:t>
            </a:r>
            <a:r>
              <a:rPr lang="en-US" dirty="0"/>
              <a:t>Potential positive impact through increased sales volume.</a:t>
            </a:r>
            <a:endParaRPr lang="en-IN" dirty="0"/>
          </a:p>
          <a:p>
            <a:pPr marL="0" indent="0">
              <a:buNone/>
            </a:pPr>
            <a:r>
              <a:rPr lang="en-IN" dirty="0"/>
              <a:t>2</a:t>
            </a:r>
            <a:r>
              <a:rPr lang="en-IN" b="1" dirty="0"/>
              <a:t>. Competitive Landscape</a:t>
            </a:r>
          </a:p>
          <a:p>
            <a:r>
              <a:rPr lang="en-US" b="1" i="1" dirty="0"/>
              <a:t>Strengths: </a:t>
            </a:r>
            <a:r>
              <a:rPr lang="en-US" dirty="0"/>
              <a:t>Establish Tesla as a technological leader, create competitive advantage.</a:t>
            </a:r>
          </a:p>
          <a:p>
            <a:r>
              <a:rPr lang="en-US" b="1" i="1" dirty="0"/>
              <a:t>Weaknesses: </a:t>
            </a:r>
            <a:r>
              <a:rPr lang="en-US" dirty="0"/>
              <a:t>High R&amp;D costs, potential imitation by competitors.</a:t>
            </a:r>
          </a:p>
          <a:p>
            <a:r>
              <a:rPr lang="en-US" b="1" i="1" dirty="0"/>
              <a:t>Feasibility: </a:t>
            </a:r>
            <a:r>
              <a:rPr lang="en-US" dirty="0"/>
              <a:t>Feasible, leveraging Tesla's expertise in innovation.</a:t>
            </a:r>
          </a:p>
          <a:p>
            <a:r>
              <a:rPr lang="en-US" b="1" i="1" dirty="0"/>
              <a:t>Impact on Profitability: </a:t>
            </a:r>
            <a:r>
              <a:rPr lang="en-US" dirty="0"/>
              <a:t>Positive impact by maintaining market position and commanding higher prices.</a:t>
            </a:r>
            <a:endParaRPr lang="en-IN" dirty="0"/>
          </a:p>
        </p:txBody>
      </p:sp>
      <p:sp>
        <p:nvSpPr>
          <p:cNvPr id="4" name="Content Placeholder 3"/>
          <p:cNvSpPr>
            <a:spLocks noGrp="1"/>
          </p:cNvSpPr>
          <p:nvPr>
            <p:ph sz="half" idx="2"/>
          </p:nvPr>
        </p:nvSpPr>
        <p:spPr>
          <a:xfrm>
            <a:off x="6202837" y="1291473"/>
            <a:ext cx="5407971" cy="5354424"/>
          </a:xfrm>
        </p:spPr>
        <p:txBody>
          <a:bodyPr>
            <a:normAutofit fontScale="92500" lnSpcReduction="20000"/>
          </a:bodyPr>
          <a:lstStyle/>
          <a:p>
            <a:pPr marL="0" indent="0">
              <a:buNone/>
            </a:pPr>
            <a:r>
              <a:rPr lang="en-IN" dirty="0"/>
              <a:t>3. </a:t>
            </a:r>
            <a:r>
              <a:rPr lang="en-IN" b="1" dirty="0"/>
              <a:t>Perceived Value</a:t>
            </a:r>
          </a:p>
          <a:p>
            <a:r>
              <a:rPr lang="en-US" b="1" i="1" dirty="0"/>
              <a:t>Strengths: </a:t>
            </a:r>
            <a:r>
              <a:rPr lang="en-US" dirty="0"/>
              <a:t>Strengthen brand loyalty, increase customer satisfaction.</a:t>
            </a:r>
          </a:p>
          <a:p>
            <a:r>
              <a:rPr lang="en-US" b="1" i="1" dirty="0"/>
              <a:t>Weaknesses</a:t>
            </a:r>
            <a:r>
              <a:rPr lang="en-US" dirty="0"/>
              <a:t>: Requires consistent investment in marketing and customer support.</a:t>
            </a:r>
          </a:p>
          <a:p>
            <a:r>
              <a:rPr lang="en-US" b="1" i="1" dirty="0"/>
              <a:t>Feasibility: </a:t>
            </a:r>
            <a:r>
              <a:rPr lang="en-US" dirty="0"/>
              <a:t>Feasible, leveraging Tesla's established brand reputation.</a:t>
            </a:r>
          </a:p>
          <a:p>
            <a:r>
              <a:rPr lang="en-US" b="1" i="1" dirty="0"/>
              <a:t>Impact on Profitability: </a:t>
            </a:r>
            <a:r>
              <a:rPr lang="en-US" dirty="0"/>
              <a:t>Positive impact by maintaining premium pricing power and customer retention.</a:t>
            </a:r>
            <a:endParaRPr lang="en-IN" dirty="0"/>
          </a:p>
          <a:p>
            <a:pPr marL="0" indent="0">
              <a:buNone/>
            </a:pPr>
            <a:r>
              <a:rPr lang="en-IN" b="1" dirty="0"/>
              <a:t>4. Cost Efficiency</a:t>
            </a:r>
          </a:p>
          <a:p>
            <a:r>
              <a:rPr lang="en-US" b="1" i="1" dirty="0"/>
              <a:t>Strengths: </a:t>
            </a:r>
            <a:r>
              <a:rPr lang="en-US" dirty="0"/>
              <a:t>Improved profitability, better resource allocation.</a:t>
            </a:r>
          </a:p>
          <a:p>
            <a:r>
              <a:rPr lang="en-US" b="1" i="1" dirty="0"/>
              <a:t>Weaknesses:</a:t>
            </a:r>
            <a:r>
              <a:rPr lang="en-US" dirty="0"/>
              <a:t> Initial investment required for improvements.</a:t>
            </a:r>
          </a:p>
          <a:p>
            <a:r>
              <a:rPr lang="en-US" b="1" i="1" dirty="0"/>
              <a:t>Feasibility:</a:t>
            </a:r>
            <a:r>
              <a:rPr lang="en-US" dirty="0"/>
              <a:t> Feasible, given Tesla's focus on innovation and efficiency.</a:t>
            </a:r>
          </a:p>
          <a:p>
            <a:r>
              <a:rPr lang="en-US" b="1" i="1" dirty="0"/>
              <a:t>Impact on Profitability</a:t>
            </a:r>
            <a:r>
              <a:rPr lang="en-US" dirty="0"/>
              <a:t>: Positive impact by increasing profit margins and competitiveness.</a:t>
            </a:r>
            <a:endParaRPr lang="en-IN" dirty="0"/>
          </a:p>
        </p:txBody>
      </p:sp>
      <p:sp>
        <p:nvSpPr>
          <p:cNvPr id="2" name="Title 1"/>
          <p:cNvSpPr>
            <a:spLocks noGrp="1"/>
          </p:cNvSpPr>
          <p:nvPr>
            <p:ph type="title"/>
          </p:nvPr>
        </p:nvSpPr>
        <p:spPr>
          <a:xfrm>
            <a:off x="581192" y="438205"/>
            <a:ext cx="11029616" cy="740156"/>
          </a:xfrm>
        </p:spPr>
        <p:txBody>
          <a:bodyPr/>
          <a:lstStyle/>
          <a:p>
            <a:r>
              <a:rPr lang="en-US" b="1" dirty="0"/>
              <a:t>Evaluation of Response Strategies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rotWithShape="1">
          <a:blip r:embed="rId2" cstate="screen">
            <a:duotone>
              <a:schemeClr val="accent2">
                <a:shade val="45000"/>
                <a:satMod val="135000"/>
              </a:schemeClr>
              <a:prstClr val="white"/>
            </a:duotone>
            <a:extLst>
              <a:ext uri="{BEBA8EAE-BF5A-486C-A8C5-ECC9F3942E4B}">
                <a14:imgProps xmlns:a14="http://schemas.microsoft.com/office/drawing/2010/main">
                  <a14:imgLayer r:embed="rId3">
                    <a14:imgEffect>
                      <a14:brightnessContrast bright="20000" contrast="20000"/>
                    </a14:imgEffect>
                  </a14:imgLayer>
                </a14:imgProps>
              </a:ext>
            </a:extLst>
          </a:blip>
          <a:srcRect r="-24833"/>
          <a:stretch>
            <a:fillRect/>
          </a:stretch>
        </p:blipFill>
        <p:spPr>
          <a:xfrm>
            <a:off x="-1" y="0"/>
            <a:ext cx="6010233" cy="6712856"/>
          </a:xfrm>
          <a:prstGeom prst="rect">
            <a:avLst/>
          </a:prstGeom>
        </p:spPr>
      </p:pic>
      <p:sp>
        <p:nvSpPr>
          <p:cNvPr id="4" name="标题 3"/>
          <p:cNvSpPr>
            <a:spLocks noGrp="1"/>
          </p:cNvSpPr>
          <p:nvPr>
            <p:ph type="title"/>
          </p:nvPr>
        </p:nvSpPr>
        <p:spPr/>
        <p:txBody>
          <a:bodyPr/>
          <a:lstStyle/>
          <a:p>
            <a:r>
              <a:rPr lang="zh-CN" altLang="en-US" dirty="0"/>
              <a:t>②</a:t>
            </a:r>
            <a:r>
              <a:rPr lang="en-US" altLang="zh-CN" dirty="0"/>
              <a:t>Tesla's marketing challenges</a:t>
            </a:r>
            <a:endParaRPr lang="zh-CN" altLang="en-US" dirty="0"/>
          </a:p>
        </p:txBody>
      </p:sp>
      <p:pic>
        <p:nvPicPr>
          <p:cNvPr id="7" name="图片 6"/>
          <p:cNvPicPr>
            <a:picLocks noChangeAspect="1"/>
          </p:cNvPicPr>
          <p:nvPr/>
        </p:nvPicPr>
        <p:blipFill>
          <a:blip r:embed="rId4"/>
          <a:stretch>
            <a:fillRect/>
          </a:stretch>
        </p:blipFill>
        <p:spPr>
          <a:xfrm>
            <a:off x="5426610" y="3670212"/>
            <a:ext cx="4987666" cy="129137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a:xfrm>
            <a:off x="581192" y="90454"/>
            <a:ext cx="11029616" cy="740156"/>
          </a:xfrm>
        </p:spPr>
        <p:txBody>
          <a:bodyPr>
            <a:normAutofit fontScale="90000"/>
          </a:bodyPr>
          <a:lstStyle/>
          <a:p>
            <a:r>
              <a:rPr lang="en-US" altLang="zh-CN" sz="3600" b="1" dirty="0">
                <a:latin typeface="Times New Roman" panose="02020603050405020304" pitchFamily="18" charset="0"/>
                <a:ea typeface="微软雅黑" panose="020B0503020204020204" pitchFamily="34" charset="-122"/>
                <a:cs typeface="Times New Roman" panose="02020603050405020304" pitchFamily="18" charset="0"/>
                <a:sym typeface="+mn-lt"/>
              </a:rPr>
              <a:t>2</a:t>
            </a:r>
            <a:r>
              <a:rPr lang="zh-CN" altLang="zh-CN" sz="3600" b="1" dirty="0">
                <a:latin typeface="Times New Roman" panose="02020603050405020304" pitchFamily="18" charset="0"/>
                <a:ea typeface="微软雅黑" panose="020B0503020204020204" pitchFamily="34" charset="-122"/>
                <a:cs typeface="Times New Roman" panose="02020603050405020304" pitchFamily="18" charset="0"/>
                <a:sym typeface="+mn-lt"/>
              </a:rPr>
              <a:t>、</a:t>
            </a:r>
            <a:r>
              <a:rPr lang="zh-CN" altLang="zh-CN" sz="3600" b="1" dirty="0">
                <a:latin typeface="Times New Roman" panose="02020603050405020304" pitchFamily="18" charset="0"/>
                <a:ea typeface="微软雅黑" panose="020B0503020204020204" pitchFamily="34" charset="-122"/>
                <a:cs typeface="Times New Roman" panose="02020603050405020304" pitchFamily="18" charset="0"/>
                <a:sym typeface="+mn-ea"/>
              </a:rPr>
              <a:t>Ethics in Marketing</a:t>
            </a:r>
            <a:br>
              <a:rPr lang="zh-CN" altLang="zh-CN" sz="3600" b="1" dirty="0">
                <a:latin typeface="Times New Roman" panose="02020603050405020304" pitchFamily="18" charset="0"/>
                <a:ea typeface="微软雅黑" panose="020B0503020204020204" pitchFamily="34" charset="-122"/>
                <a:cs typeface="Times New Roman" panose="02020603050405020304" pitchFamily="18" charset="0"/>
                <a:sym typeface="+mn-ea"/>
              </a:rPr>
            </a:br>
            <a:endParaRPr lang="zh-CN" altLang="en-US" dirty="0"/>
          </a:p>
        </p:txBody>
      </p:sp>
      <p:pic>
        <p:nvPicPr>
          <p:cNvPr id="5" name="内容占位符 4"/>
          <p:cNvPicPr>
            <a:picLocks noGrp="1" noChangeAspect="1"/>
          </p:cNvPicPr>
          <p:nvPr>
            <p:ph sz="half" idx="1"/>
          </p:nvPr>
        </p:nvPicPr>
        <p:blipFill>
          <a:blip r:embed="rId2"/>
          <a:stretch>
            <a:fillRect/>
          </a:stretch>
        </p:blipFill>
        <p:spPr>
          <a:xfrm>
            <a:off x="60791" y="1373824"/>
            <a:ext cx="2709882" cy="1700225"/>
          </a:xfrm>
          <a:prstGeom prst="rect">
            <a:avLst/>
          </a:prstGeom>
        </p:spPr>
      </p:pic>
      <p:sp>
        <p:nvSpPr>
          <p:cNvPr id="6" name="文本框 5"/>
          <p:cNvSpPr txBox="1"/>
          <p:nvPr/>
        </p:nvSpPr>
        <p:spPr>
          <a:xfrm>
            <a:off x="3039110" y="624314"/>
            <a:ext cx="8696741" cy="4693176"/>
          </a:xfrm>
          <a:prstGeom prst="rect">
            <a:avLst/>
          </a:prstGeom>
          <a:noFill/>
        </p:spPr>
        <p:txBody>
          <a:bodyPr wrap="square" rtlCol="0">
            <a:noAutofit/>
          </a:bodyPr>
          <a:lstStyle/>
          <a:p>
            <a:pPr marL="285750" marR="0" indent="-285750" algn="just" defTabSz="914400" fontAlgn="auto">
              <a:lnSpc>
                <a:spcPct val="150000"/>
              </a:lnSpc>
              <a:spcBef>
                <a:spcPts val="0"/>
              </a:spcBef>
              <a:spcAft>
                <a:spcPts val="0"/>
              </a:spcAft>
              <a:buClrTx/>
              <a:buSzTx/>
              <a:buFont typeface="Wingdings" panose="05000000000000000000" charset="0"/>
              <a:buChar char="Ø"/>
              <a:defRPr/>
            </a:pPr>
            <a:r>
              <a:rPr kumimoji="0" lang="en-US" altLang="zh-CN"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rPr>
              <a:t> </a:t>
            </a:r>
            <a:r>
              <a:rPr kumimoji="0" lang="zh-CN" altLang="zh-CN" sz="1600" b="1"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rPr>
              <a:t>Political Factors:</a:t>
            </a:r>
            <a:r>
              <a:rPr kumimoji="0" lang="zh-CN" altLang="zh-CN"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rPr>
              <a:t>Government policies and regulations can influence Tesla's ethical marketing practices. promote clean energy </a:t>
            </a:r>
            <a:r>
              <a:rPr kumimoji="0" lang="en-US" altLang="zh-CN"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rPr>
              <a:t>&amp;</a:t>
            </a:r>
            <a:r>
              <a:rPr kumimoji="0" lang="zh-CN" altLang="zh-CN"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rPr>
              <a:t> offer incentives for electric vehicles</a:t>
            </a:r>
            <a:r>
              <a:rPr kumimoji="0" lang="en-US" altLang="zh-CN"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rPr>
              <a:t>.</a:t>
            </a:r>
            <a:r>
              <a:rPr kumimoji="0" lang="zh-CN" altLang="zh-CN"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rPr>
              <a:t> </a:t>
            </a:r>
            <a:r>
              <a:rPr kumimoji="0" lang="en-US" altLang="zh-CN"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rPr>
              <a:t>              </a:t>
            </a:r>
          </a:p>
          <a:p>
            <a:pPr marL="285750" marR="0" indent="-285750" algn="just" defTabSz="914400" fontAlgn="auto">
              <a:lnSpc>
                <a:spcPct val="150000"/>
              </a:lnSpc>
              <a:spcBef>
                <a:spcPts val="0"/>
              </a:spcBef>
              <a:spcAft>
                <a:spcPts val="0"/>
              </a:spcAft>
              <a:buClrTx/>
              <a:buSzTx/>
              <a:buFont typeface="Wingdings" panose="05000000000000000000" charset="0"/>
              <a:buChar char="Ø"/>
              <a:defRPr/>
            </a:pPr>
            <a:r>
              <a:rPr kumimoji="0" lang="en-US" altLang="zh-CN" sz="1600" b="1"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rPr>
              <a:t>Economic Factors:</a:t>
            </a:r>
            <a:r>
              <a:rPr kumimoji="0" lang="zh-CN" altLang="zh-CN"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rPr>
              <a:t>Economic downturns or fluctuations may affect consumer purchasing power and willingness to invest in high-priced electric vehicles, potentially impacting Tesla's sales and marketing strategies.（Sandalow，</a:t>
            </a:r>
            <a:r>
              <a:rPr kumimoji="0" lang="en-US" altLang="zh-CN"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rPr>
              <a:t>2009</a:t>
            </a:r>
            <a:r>
              <a:rPr kumimoji="0" lang="zh-CN" altLang="en-US"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rPr>
              <a:t>）</a:t>
            </a:r>
            <a:endParaRPr kumimoji="0" lang="zh-CN" altLang="zh-CN"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endParaRPr>
          </a:p>
          <a:p>
            <a:pPr marL="285750" marR="0" indent="-285750" algn="just" defTabSz="914400" fontAlgn="auto">
              <a:lnSpc>
                <a:spcPct val="150000"/>
              </a:lnSpc>
              <a:spcBef>
                <a:spcPts val="0"/>
              </a:spcBef>
              <a:spcAft>
                <a:spcPts val="0"/>
              </a:spcAft>
              <a:buClrTx/>
              <a:buSzTx/>
              <a:buFont typeface="Wingdings" panose="05000000000000000000" charset="0"/>
              <a:buChar char="Ø"/>
              <a:defRPr/>
            </a:pPr>
            <a:r>
              <a:rPr lang="en-US" altLang="zh-CN" sz="1600" b="1" dirty="0">
                <a:latin typeface="Times New Roman" panose="02020603050405020304" pitchFamily="18" charset="0"/>
                <a:ea typeface="微软雅黑" panose="020B0503020204020204" pitchFamily="34" charset="-122"/>
                <a:cs typeface="Times New Roman" panose="02020603050405020304" pitchFamily="18" charset="0"/>
                <a:sym typeface="+mn-ea"/>
              </a:rPr>
              <a:t>Social Factors:</a:t>
            </a:r>
            <a:r>
              <a:rPr lang="en-US" altLang="zh-CN" sz="1600" dirty="0">
                <a:latin typeface="Times New Roman" panose="02020603050405020304" pitchFamily="18" charset="0"/>
                <a:ea typeface="微软雅黑" panose="020B0503020204020204" pitchFamily="34" charset="-122"/>
                <a:cs typeface="Times New Roman" panose="02020603050405020304" pitchFamily="18" charset="0"/>
                <a:sym typeface="+mn-ea"/>
              </a:rPr>
              <a:t>Social values and consumer preferences play a significant role in Tesla's ethical marketing. Increasing societal concerns for the environment and sustainability provide opportunities for Tesla to position its electric vehicles as an ethical and responsible choice.</a:t>
            </a:r>
            <a:r>
              <a:rPr lang="zh-CN" altLang="en-US" sz="1600" dirty="0">
                <a:latin typeface="Times New Roman" panose="02020603050405020304" pitchFamily="18" charset="0"/>
                <a:ea typeface="微软雅黑" panose="020B0503020204020204" pitchFamily="34" charset="-122"/>
                <a:cs typeface="Times New Roman" panose="02020603050405020304" pitchFamily="18" charset="0"/>
                <a:sym typeface="+mn-ea"/>
              </a:rPr>
              <a:t>（Martin，</a:t>
            </a:r>
            <a:r>
              <a:rPr lang="en-US" altLang="zh-CN" sz="1600" dirty="0">
                <a:latin typeface="Times New Roman" panose="02020603050405020304" pitchFamily="18" charset="0"/>
                <a:ea typeface="微软雅黑" panose="020B0503020204020204" pitchFamily="34" charset="-122"/>
                <a:cs typeface="Times New Roman" panose="02020603050405020304" pitchFamily="18" charset="0"/>
                <a:sym typeface="+mn-ea"/>
              </a:rPr>
              <a:t>2016</a:t>
            </a:r>
            <a:r>
              <a:rPr lang="zh-CN" altLang="en-US" sz="1600" dirty="0">
                <a:latin typeface="Times New Roman" panose="02020603050405020304" pitchFamily="18" charset="0"/>
                <a:ea typeface="微软雅黑" panose="020B0503020204020204" pitchFamily="34" charset="-122"/>
                <a:cs typeface="Times New Roman" panose="02020603050405020304" pitchFamily="18" charset="0"/>
                <a:sym typeface="+mn-ea"/>
              </a:rPr>
              <a:t>）</a:t>
            </a:r>
          </a:p>
          <a:p>
            <a:pPr marL="285750" marR="0" indent="-285750" algn="just" defTabSz="914400" fontAlgn="auto">
              <a:lnSpc>
                <a:spcPct val="150000"/>
              </a:lnSpc>
              <a:spcBef>
                <a:spcPts val="0"/>
              </a:spcBef>
              <a:spcAft>
                <a:spcPts val="0"/>
              </a:spcAft>
              <a:buClrTx/>
              <a:buSzTx/>
              <a:buFont typeface="Wingdings" panose="05000000000000000000" charset="0"/>
              <a:buChar char="Ø"/>
              <a:defRPr/>
            </a:pPr>
            <a:r>
              <a:rPr lang="en-US" altLang="zh-CN" sz="1600" b="1" dirty="0">
                <a:latin typeface="Times New Roman" panose="02020603050405020304" pitchFamily="18" charset="0"/>
                <a:ea typeface="微软雅黑" panose="020B0503020204020204" pitchFamily="34" charset="-122"/>
                <a:cs typeface="Times New Roman" panose="02020603050405020304" pitchFamily="18" charset="0"/>
              </a:rPr>
              <a:t>Technological Factors:</a:t>
            </a:r>
            <a:r>
              <a:rPr lang="en-US" altLang="zh-CN" sz="1600" dirty="0">
                <a:latin typeface="Times New Roman" panose="02020603050405020304" pitchFamily="18" charset="0"/>
                <a:ea typeface="微软雅黑" panose="020B0503020204020204" pitchFamily="34" charset="-122"/>
                <a:cs typeface="Times New Roman" panose="02020603050405020304" pitchFamily="18" charset="0"/>
              </a:rPr>
              <a:t>Tesla's focus on innovation and technological leadership enables the company to provide environmentally friendly transportation solutions and cater to evolving consumer demands.</a:t>
            </a:r>
            <a:r>
              <a:rPr lang="zh-CN" altLang="en-US" sz="1600" dirty="0">
                <a:latin typeface="Times New Roman" panose="02020603050405020304" pitchFamily="18" charset="0"/>
                <a:ea typeface="微软雅黑" panose="020B0503020204020204" pitchFamily="34" charset="-122"/>
                <a:cs typeface="Times New Roman" panose="02020603050405020304" pitchFamily="18" charset="0"/>
              </a:rPr>
              <a:t>（Paunov，2019）</a:t>
            </a:r>
          </a:p>
          <a:p>
            <a:pPr marL="285750" marR="0" indent="-285750" algn="just" defTabSz="914400" fontAlgn="auto">
              <a:lnSpc>
                <a:spcPct val="150000"/>
              </a:lnSpc>
              <a:spcBef>
                <a:spcPts val="0"/>
              </a:spcBef>
              <a:spcAft>
                <a:spcPts val="0"/>
              </a:spcAft>
              <a:buClrTx/>
              <a:buSzTx/>
              <a:buFont typeface="Wingdings" panose="05000000000000000000" charset="0"/>
              <a:buChar char="Ø"/>
              <a:defRPr/>
            </a:pPr>
            <a:r>
              <a:rPr lang="en-US" altLang="zh-CN" sz="1600" b="1" dirty="0">
                <a:latin typeface="Times New Roman" panose="02020603050405020304" pitchFamily="18" charset="0"/>
                <a:ea typeface="微软雅黑" panose="020B0503020204020204" pitchFamily="34" charset="-122"/>
                <a:cs typeface="Times New Roman" panose="02020603050405020304" pitchFamily="18" charset="0"/>
              </a:rPr>
              <a:t>Environmental Factors:</a:t>
            </a:r>
            <a:r>
              <a:rPr lang="en-US" altLang="zh-CN" sz="1600" dirty="0">
                <a:latin typeface="Times New Roman" panose="02020603050405020304" pitchFamily="18" charset="0"/>
                <a:ea typeface="微软雅黑" panose="020B0503020204020204" pitchFamily="34" charset="-122"/>
                <a:cs typeface="Times New Roman" panose="02020603050405020304" pitchFamily="18" charset="0"/>
              </a:rPr>
              <a:t>The company's commitment to reducing carbon emissions and promoting sustainable practices aligns with increasing consumer demands for environmentally conscious products.</a:t>
            </a:r>
            <a:r>
              <a:rPr lang="zh-CN" altLang="en-US" sz="1600" dirty="0">
                <a:latin typeface="Times New Roman" panose="02020603050405020304" pitchFamily="18" charset="0"/>
                <a:ea typeface="微软雅黑" panose="020B0503020204020204" pitchFamily="34" charset="-122"/>
                <a:cs typeface="Times New Roman" panose="02020603050405020304" pitchFamily="18" charset="0"/>
              </a:rPr>
              <a:t>（</a:t>
            </a:r>
            <a:r>
              <a:rPr lang="zh-CN" altLang="en-US" sz="1600" dirty="0">
                <a:latin typeface="Times New Roman" panose="02020603050405020304" pitchFamily="18" charset="0"/>
                <a:ea typeface="微软雅黑" panose="020B0503020204020204" pitchFamily="34" charset="-122"/>
                <a:cs typeface="Times New Roman" panose="02020603050405020304" pitchFamily="18" charset="0"/>
                <a:sym typeface="+mn-ea"/>
              </a:rPr>
              <a:t>Mandip，</a:t>
            </a:r>
            <a:r>
              <a:rPr lang="en-US" altLang="zh-CN" sz="1600" dirty="0">
                <a:latin typeface="Times New Roman" panose="02020603050405020304" pitchFamily="18" charset="0"/>
                <a:ea typeface="微软雅黑" panose="020B0503020204020204" pitchFamily="34" charset="-122"/>
                <a:cs typeface="Times New Roman" panose="02020603050405020304" pitchFamily="18" charset="0"/>
                <a:sym typeface="+mn-ea"/>
              </a:rPr>
              <a:t>2012</a:t>
            </a:r>
            <a:r>
              <a:rPr lang="zh-CN" altLang="en-US" sz="1600" dirty="0">
                <a:latin typeface="Times New Roman" panose="02020603050405020304" pitchFamily="18" charset="0"/>
                <a:ea typeface="微软雅黑" panose="020B0503020204020204" pitchFamily="34" charset="-122"/>
                <a:cs typeface="Times New Roman" panose="02020603050405020304" pitchFamily="18" charset="0"/>
                <a:sym typeface="+mn-ea"/>
              </a:rPr>
              <a:t>）</a:t>
            </a:r>
            <a:endParaRPr lang="en-US" altLang="zh-CN" sz="1600" dirty="0">
              <a:latin typeface="Times New Roman" panose="02020603050405020304" pitchFamily="18" charset="0"/>
              <a:ea typeface="微软雅黑" panose="020B0503020204020204" pitchFamily="34" charset="-122"/>
              <a:cs typeface="Times New Roman" panose="02020603050405020304" pitchFamily="18" charset="0"/>
            </a:endParaRPr>
          </a:p>
          <a:p>
            <a:pPr marL="285750" marR="0" indent="-285750" algn="just" defTabSz="914400" fontAlgn="auto">
              <a:lnSpc>
                <a:spcPct val="150000"/>
              </a:lnSpc>
              <a:spcBef>
                <a:spcPts val="0"/>
              </a:spcBef>
              <a:spcAft>
                <a:spcPts val="0"/>
              </a:spcAft>
              <a:buClrTx/>
              <a:buSzTx/>
              <a:buFont typeface="Wingdings" panose="05000000000000000000" charset="0"/>
              <a:buChar char="Ø"/>
              <a:defRPr/>
            </a:pPr>
            <a:r>
              <a:rPr lang="en-US" altLang="zh-CN" sz="1600" b="1" dirty="0">
                <a:latin typeface="Times New Roman" panose="02020603050405020304" pitchFamily="18" charset="0"/>
                <a:ea typeface="微软雅黑" panose="020B0503020204020204" pitchFamily="34" charset="-122"/>
                <a:cs typeface="Times New Roman" panose="02020603050405020304" pitchFamily="18" charset="0"/>
              </a:rPr>
              <a:t>Legal Factors:</a:t>
            </a:r>
            <a:r>
              <a:rPr lang="en-US" altLang="zh-CN" sz="1600" dirty="0">
                <a:latin typeface="Times New Roman" panose="02020603050405020304" pitchFamily="18" charset="0"/>
                <a:ea typeface="微软雅黑" panose="020B0503020204020204" pitchFamily="34" charset="-122"/>
                <a:cs typeface="Times New Roman" panose="02020603050405020304" pitchFamily="18" charset="0"/>
              </a:rPr>
              <a:t>Compliance with consumer protection laws, advertising regulations, and data privacy laws is crucial to ensure ethical marketing conduct and avoid legal controversies.</a:t>
            </a:r>
            <a:r>
              <a:rPr lang="zh-CN" altLang="en-US" sz="1600" dirty="0">
                <a:latin typeface="Times New Roman" panose="02020603050405020304" pitchFamily="18" charset="0"/>
                <a:ea typeface="微软雅黑" panose="020B0503020204020204" pitchFamily="34" charset="-122"/>
                <a:cs typeface="Times New Roman" panose="02020603050405020304" pitchFamily="18" charset="0"/>
              </a:rPr>
              <a:t>（</a:t>
            </a:r>
            <a:r>
              <a:rPr lang="zh-CN" altLang="en-US" sz="1600" dirty="0">
                <a:latin typeface="Times New Roman" panose="02020603050405020304" pitchFamily="18" charset="0"/>
                <a:ea typeface="微软雅黑" panose="020B0503020204020204" pitchFamily="34" charset="-122"/>
                <a:cs typeface="Times New Roman" panose="02020603050405020304" pitchFamily="18" charset="0"/>
                <a:sym typeface="+mn-ea"/>
              </a:rPr>
              <a:t>Martin，</a:t>
            </a:r>
            <a:r>
              <a:rPr lang="en-US" altLang="zh-CN" sz="1600" dirty="0">
                <a:latin typeface="Times New Roman" panose="02020603050405020304" pitchFamily="18" charset="0"/>
                <a:ea typeface="微软雅黑" panose="020B0503020204020204" pitchFamily="34" charset="-122"/>
                <a:cs typeface="Times New Roman" panose="02020603050405020304" pitchFamily="18" charset="0"/>
                <a:sym typeface="+mn-ea"/>
              </a:rPr>
              <a:t>2017</a:t>
            </a:r>
            <a:r>
              <a:rPr lang="zh-CN" altLang="en-US" sz="1600" dirty="0">
                <a:latin typeface="Times New Roman" panose="02020603050405020304" pitchFamily="18" charset="0"/>
                <a:ea typeface="微软雅黑" panose="020B0503020204020204" pitchFamily="34" charset="-122"/>
                <a:cs typeface="Times New Roman" panose="02020603050405020304" pitchFamily="18" charset="0"/>
                <a:sym typeface="+mn-ea"/>
              </a:rPr>
              <a:t>）</a:t>
            </a:r>
            <a:endParaRPr lang="en-US" altLang="zh-CN" sz="1600" dirty="0">
              <a:latin typeface="Times New Roman" panose="02020603050405020304" pitchFamily="18" charset="0"/>
              <a:ea typeface="微软雅黑" panose="020B0503020204020204" pitchFamily="34" charset="-122"/>
              <a:cs typeface="Times New Roman" panose="02020603050405020304" pitchFamily="18" charset="0"/>
            </a:endParaRPr>
          </a:p>
          <a:p>
            <a:pPr marR="0" indent="0" algn="just" defTabSz="914400" fontAlgn="auto">
              <a:lnSpc>
                <a:spcPct val="150000"/>
              </a:lnSpc>
              <a:spcBef>
                <a:spcPts val="0"/>
              </a:spcBef>
              <a:spcAft>
                <a:spcPts val="0"/>
              </a:spcAft>
              <a:buClrTx/>
              <a:buSzTx/>
              <a:buFontTx/>
              <a:buNone/>
              <a:defRPr/>
            </a:pPr>
            <a:endParaRPr lang="en-US" altLang="zh-CN" sz="1600" dirty="0">
              <a:latin typeface="Times New Roman" panose="02020603050405020304" pitchFamily="18" charset="0"/>
              <a:ea typeface="微软雅黑" panose="020B0503020204020204" pitchFamily="34" charset="-122"/>
              <a:cs typeface="Times New Roman" panose="02020603050405020304" pitchFamily="18" charset="0"/>
            </a:endParaRPr>
          </a:p>
          <a:p>
            <a:pPr marR="0" indent="0" algn="just" defTabSz="914400" fontAlgn="auto">
              <a:lnSpc>
                <a:spcPct val="150000"/>
              </a:lnSpc>
              <a:spcBef>
                <a:spcPts val="0"/>
              </a:spcBef>
              <a:spcAft>
                <a:spcPts val="0"/>
              </a:spcAft>
              <a:buClrTx/>
              <a:buSzTx/>
              <a:buFontTx/>
              <a:buNone/>
              <a:defRPr/>
            </a:pPr>
            <a:endParaRPr kumimoji="0" lang="zh-CN" altLang="zh-CN"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endParaRPr>
          </a:p>
          <a:p>
            <a:pPr marR="0" indent="0" algn="just" defTabSz="914400" fontAlgn="auto">
              <a:lnSpc>
                <a:spcPct val="150000"/>
              </a:lnSpc>
              <a:spcBef>
                <a:spcPts val="0"/>
              </a:spcBef>
              <a:spcAft>
                <a:spcPts val="0"/>
              </a:spcAft>
              <a:buClrTx/>
              <a:buSzTx/>
              <a:buFontTx/>
              <a:buNone/>
              <a:defRPr/>
            </a:pPr>
            <a:r>
              <a:rPr kumimoji="0" lang="en-US" altLang="zh-CN"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rPr>
              <a:t>       </a:t>
            </a:r>
            <a:endParaRPr kumimoji="0" lang="zh-CN" altLang="zh-CN" sz="1600" i="0" kern="1200" cap="none" normalizeH="0" baseline="0" dirty="0">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标题 4"/>
          <p:cNvSpPr txBox="1">
            <a:spLocks noGrp="1"/>
          </p:cNvSpPr>
          <p:nvPr>
            <p:ph type="title"/>
          </p:nvPr>
        </p:nvSpPr>
        <p:spPr>
          <a:xfrm>
            <a:off x="581025" y="701675"/>
            <a:ext cx="11029950" cy="741363"/>
          </a:xfrm>
          <a:prstGeom prst="rect">
            <a:avLst/>
          </a:prstGeom>
          <a:noFill/>
        </p:spPr>
        <p:txBody>
          <a:bodyPr wrap="square" rtlCol="0">
            <a:spAutoFit/>
          </a:bodyPr>
          <a:lstStyle/>
          <a:p>
            <a:r>
              <a:rPr lang="en-US" altLang="zh-CN" sz="2400" b="1" dirty="0">
                <a:latin typeface="Times New Roman" panose="02020603050405020304" pitchFamily="18" charset="0"/>
                <a:ea typeface="微软雅黑" panose="020B0503020204020204" pitchFamily="34" charset="-122"/>
                <a:cs typeface="Times New Roman" panose="02020603050405020304" pitchFamily="18" charset="0"/>
                <a:sym typeface="+mn-lt"/>
              </a:rPr>
              <a:t>2</a:t>
            </a:r>
            <a:r>
              <a:rPr lang="zh-CN" altLang="zh-CN" sz="2400" b="1" dirty="0">
                <a:latin typeface="Times New Roman" panose="02020603050405020304" pitchFamily="18" charset="0"/>
                <a:ea typeface="微软雅黑" panose="020B0503020204020204" pitchFamily="34" charset="-122"/>
                <a:cs typeface="Times New Roman" panose="02020603050405020304" pitchFamily="18" charset="0"/>
                <a:sym typeface="+mn-lt"/>
              </a:rPr>
              <a:t>、</a:t>
            </a:r>
            <a:r>
              <a:rPr lang="zh-CN" altLang="zh-CN" sz="2400" b="1" dirty="0">
                <a:latin typeface="Times New Roman" panose="02020603050405020304" pitchFamily="18" charset="0"/>
                <a:ea typeface="微软雅黑" panose="020B0503020204020204" pitchFamily="34" charset="-122"/>
                <a:cs typeface="Times New Roman" panose="02020603050405020304" pitchFamily="18" charset="0"/>
                <a:sym typeface="+mn-ea"/>
              </a:rPr>
              <a:t>Ethics in Marketing</a:t>
            </a:r>
            <a:endParaRPr lang="zh-CN" altLang="en-US" sz="3200" b="1" dirty="0">
              <a:solidFill>
                <a:schemeClr val="tx1">
                  <a:lumMod val="85000"/>
                  <a:lumOff val="15000"/>
                </a:schemeClr>
              </a:solidFill>
              <a:cs typeface="+mn-ea"/>
              <a:sym typeface="+mn-lt"/>
            </a:endParaRPr>
          </a:p>
        </p:txBody>
      </p:sp>
      <p:grpSp>
        <p:nvGrpSpPr>
          <p:cNvPr id="6" name="组合 5"/>
          <p:cNvGrpSpPr>
            <a:grpSpLocks noChangeAspect="1"/>
          </p:cNvGrpSpPr>
          <p:nvPr/>
        </p:nvGrpSpPr>
        <p:grpSpPr>
          <a:xfrm>
            <a:off x="1062657" y="1228253"/>
            <a:ext cx="10460990" cy="5149850"/>
            <a:chOff x="1062657" y="1523846"/>
            <a:chExt cx="10460990" cy="5149850"/>
          </a:xfrm>
        </p:grpSpPr>
        <p:sp>
          <p:nvSpPr>
            <p:cNvPr id="7" name="文本框 6"/>
            <p:cNvSpPr txBox="1"/>
            <p:nvPr>
              <p:custDataLst>
                <p:tags r:id="rId1"/>
              </p:custDataLst>
            </p:nvPr>
          </p:nvSpPr>
          <p:spPr>
            <a:xfrm>
              <a:off x="1158542" y="1523846"/>
              <a:ext cx="5652770" cy="423545"/>
            </a:xfrm>
            <a:prstGeom prst="rect">
              <a:avLst/>
            </a:prstGeom>
            <a:solidFill>
              <a:srgbClr val="FE9B6E"/>
            </a:solidFill>
            <a:ln>
              <a:solidFill>
                <a:schemeClr val="accent1"/>
              </a:solidFill>
            </a:ln>
          </p:spPr>
          <p:txBody>
            <a:bodyPr wrap="square" rtlCol="0" anchor="b">
              <a:spAutoFit/>
            </a:bodyPr>
            <a:lstStyle/>
            <a:p>
              <a:pPr>
                <a:lnSpc>
                  <a:spcPct val="120000"/>
                </a:lnSpc>
              </a:pPr>
              <a:r>
                <a:rPr kumimoji="0" lang="zh-CN" altLang="en-US" b="1" i="0" u="none" strike="noStrike" kern="1200" cap="none" spc="0" normalizeH="0" baseline="0" noProof="0" dirty="0" err="1">
                  <a:ln>
                    <a:noFill/>
                  </a:ln>
                  <a:solidFill>
                    <a:schemeClr val="tx1"/>
                  </a:solidFill>
                  <a:effectLst/>
                  <a:uLnTx/>
                  <a:uFillTx/>
                  <a:latin typeface="Times New Roman" panose="02020603050405020304" pitchFamily="18" charset="0"/>
                  <a:cs typeface="Times New Roman" panose="02020603050405020304" pitchFamily="18" charset="0"/>
                </a:rPr>
                <a:t>Importance for Tesla's Marketing Department:</a:t>
              </a:r>
            </a:p>
          </p:txBody>
        </p:sp>
        <p:sp>
          <p:nvSpPr>
            <p:cNvPr id="8" name="文本框 7"/>
            <p:cNvSpPr txBox="1"/>
            <p:nvPr>
              <p:custDataLst>
                <p:tags r:id="rId2"/>
              </p:custDataLst>
            </p:nvPr>
          </p:nvSpPr>
          <p:spPr>
            <a:xfrm>
              <a:off x="1062657" y="4612486"/>
              <a:ext cx="10460990" cy="2061210"/>
            </a:xfrm>
            <a:prstGeom prst="rect">
              <a:avLst/>
            </a:prstGeom>
            <a:noFill/>
          </p:spPr>
          <p:txBody>
            <a:bodyPr wrap="square" rtlCol="0">
              <a:spAutoFit/>
            </a:bodyPr>
            <a:lstStyle/>
            <a:p>
              <a:pPr marL="285750" indent="-285750">
                <a:buFont typeface="Wingdings" panose="05000000000000000000" charset="0"/>
                <a:buChar char="Ø"/>
              </a:pPr>
              <a:r>
                <a:rPr sz="1600" dirty="0">
                  <a:latin typeface="Times New Roman" panose="02020603050405020304" pitchFamily="18" charset="0"/>
                  <a:ea typeface="微软雅黑" panose="020B0503020204020204" pitchFamily="34" charset="-122"/>
                  <a:cs typeface="Times New Roman" panose="02020603050405020304" pitchFamily="18" charset="0"/>
                </a:rPr>
                <a:t>Greenwashing: Avoiding greenwashing, which refers to exaggerated or false environmental claims that deceive consumers. Tesla must maintain transparency and provide evidence to support its environmental initiatives.</a:t>
              </a:r>
              <a:r>
                <a:rPr lang="zh-CN" sz="1600" dirty="0">
                  <a:latin typeface="Times New Roman" panose="02020603050405020304" pitchFamily="18" charset="0"/>
                  <a:ea typeface="微软雅黑" panose="020B0503020204020204" pitchFamily="34" charset="-122"/>
                  <a:cs typeface="Times New Roman" panose="02020603050405020304" pitchFamily="18" charset="0"/>
                </a:rPr>
                <a:t>（</a:t>
              </a:r>
              <a:r>
                <a:rPr lang="zh-CN" altLang="en-US" sz="1600" dirty="0">
                  <a:latin typeface="Times New Roman" panose="02020603050405020304" pitchFamily="18" charset="0"/>
                  <a:ea typeface="微软雅黑" panose="020B0503020204020204" pitchFamily="34" charset="-122"/>
                  <a:cs typeface="Times New Roman" panose="02020603050405020304" pitchFamily="18" charset="0"/>
                  <a:sym typeface="+mn-ea"/>
                </a:rPr>
                <a:t>Grant，</a:t>
              </a:r>
              <a:r>
                <a:rPr lang="en-US" altLang="zh-CN" sz="1600" dirty="0">
                  <a:latin typeface="Times New Roman" panose="02020603050405020304" pitchFamily="18" charset="0"/>
                  <a:ea typeface="微软雅黑" panose="020B0503020204020204" pitchFamily="34" charset="-122"/>
                  <a:cs typeface="Times New Roman" panose="02020603050405020304" pitchFamily="18" charset="0"/>
                  <a:sym typeface="+mn-ea"/>
                </a:rPr>
                <a:t>2020</a:t>
              </a:r>
              <a:r>
                <a:rPr lang="zh-CN" altLang="en-US" sz="1600" dirty="0">
                  <a:latin typeface="Times New Roman" panose="02020603050405020304" pitchFamily="18" charset="0"/>
                  <a:ea typeface="微软雅黑" panose="020B0503020204020204" pitchFamily="34" charset="-122"/>
                  <a:cs typeface="Times New Roman" panose="02020603050405020304" pitchFamily="18" charset="0"/>
                  <a:sym typeface="+mn-ea"/>
                </a:rPr>
                <a:t>）</a:t>
              </a:r>
              <a:endParaRPr sz="1600" dirty="0">
                <a:latin typeface="Times New Roman" panose="02020603050405020304" pitchFamily="18" charset="0"/>
                <a:ea typeface="微软雅黑" panose="020B0503020204020204" pitchFamily="34" charset="-122"/>
                <a:cs typeface="Times New Roman" panose="02020603050405020304" pitchFamily="18" charset="0"/>
              </a:endParaRPr>
            </a:p>
            <a:p>
              <a:pPr marL="285750" indent="-285750">
                <a:buFont typeface="Wingdings" panose="05000000000000000000" charset="0"/>
                <a:buChar char="Ø"/>
              </a:pPr>
              <a:r>
                <a:rPr sz="1600" dirty="0">
                  <a:latin typeface="Times New Roman" panose="02020603050405020304" pitchFamily="18" charset="0"/>
                  <a:ea typeface="微软雅黑" panose="020B0503020204020204" pitchFamily="34" charset="-122"/>
                  <a:cs typeface="Times New Roman" panose="02020603050405020304" pitchFamily="18" charset="0"/>
                </a:rPr>
                <a:t>Data Privacy in Marketing Research: Ensuring the ethical and responsible use of this data while protecting customer privacy is a significant challenge. Compliance with data protection regulations and obtaining informed consent are crucial considerations.</a:t>
              </a:r>
            </a:p>
            <a:p>
              <a:pPr marL="285750" indent="-285750">
                <a:buFont typeface="Wingdings" panose="05000000000000000000" charset="0"/>
                <a:buChar char="Ø"/>
              </a:pPr>
              <a:r>
                <a:rPr sz="1600" dirty="0">
                  <a:latin typeface="Times New Roman" panose="02020603050405020304" pitchFamily="18" charset="0"/>
                  <a:ea typeface="微软雅黑" panose="020B0503020204020204" pitchFamily="34" charset="-122"/>
                  <a:cs typeface="Times New Roman" panose="02020603050405020304" pitchFamily="18" charset="0"/>
                </a:rPr>
                <a:t>Influencer Marketing and Endorsements: Tesla often collaborates with influencers and celebrities for promotional activities. The challenge is to ensure that these collaborations align with the brand's values and do not mislead or deceive consumers. </a:t>
              </a:r>
            </a:p>
          </p:txBody>
        </p:sp>
        <p:sp>
          <p:nvSpPr>
            <p:cNvPr id="9" name="文本框 8"/>
            <p:cNvSpPr txBox="1"/>
            <p:nvPr>
              <p:custDataLst>
                <p:tags r:id="rId3"/>
              </p:custDataLst>
            </p:nvPr>
          </p:nvSpPr>
          <p:spPr>
            <a:xfrm>
              <a:off x="1158542" y="4029953"/>
              <a:ext cx="4119418" cy="423545"/>
            </a:xfrm>
            <a:prstGeom prst="rect">
              <a:avLst/>
            </a:prstGeom>
            <a:solidFill>
              <a:schemeClr val="tx1">
                <a:lumMod val="50000"/>
                <a:lumOff val="50000"/>
                <a:alpha val="20000"/>
              </a:schemeClr>
            </a:solidFill>
          </p:spPr>
          <p:txBody>
            <a:bodyPr wrap="square" rtlCol="0" anchor="b">
              <a:spAutoFit/>
            </a:bodyPr>
            <a:lstStyle/>
            <a:p>
              <a:pPr>
                <a:lnSpc>
                  <a:spcPct val="120000"/>
                </a:lnSpc>
              </a:pPr>
              <a:r>
                <a:rPr kumimoji="0" lang="zh-CN" altLang="en-US" b="1" i="0" u="none" strike="noStrike" kern="1200" cap="none" spc="0" normalizeH="0" baseline="0" noProof="0" dirty="0" err="1">
                  <a:ln>
                    <a:noFill/>
                  </a:ln>
                  <a:solidFill>
                    <a:schemeClr val="tx1"/>
                  </a:solidFill>
                  <a:effectLst/>
                  <a:uLnTx/>
                  <a:uFillTx/>
                  <a:latin typeface="Times New Roman" panose="02020603050405020304" pitchFamily="18" charset="0"/>
                  <a:cs typeface="Times New Roman" panose="02020603050405020304" pitchFamily="18" charset="0"/>
                </a:rPr>
                <a:t>Challenges Faced by Tesla:</a:t>
              </a:r>
            </a:p>
          </p:txBody>
        </p:sp>
        <p:sp>
          <p:nvSpPr>
            <p:cNvPr id="10" name="îš1ïdé"/>
            <p:cNvSpPr/>
            <p:nvPr>
              <p:custDataLst>
                <p:tags r:id="rId4"/>
              </p:custDataLst>
            </p:nvPr>
          </p:nvSpPr>
          <p:spPr>
            <a:xfrm>
              <a:off x="1159177" y="1947545"/>
              <a:ext cx="6737658" cy="681990"/>
            </a:xfrm>
            <a:prstGeom prst="rect">
              <a:avLst/>
            </a:prstGeom>
          </p:spPr>
          <p:txBody>
            <a:bodyPr wrap="square" anchor="b" anchorCtr="0">
              <a:spAutoFit/>
            </a:bodyPr>
            <a:lstStyle/>
            <a:p>
              <a:pPr>
                <a:lnSpc>
                  <a:spcPct val="120000"/>
                </a:lnSpc>
                <a:buSzPct val="25000"/>
              </a:pPr>
              <a:endParaRPr lang="en-US" altLang="zh-CN" sz="3200" b="1" dirty="0"/>
            </a:p>
          </p:txBody>
        </p:sp>
      </p:grpSp>
      <p:sp>
        <p:nvSpPr>
          <p:cNvPr id="11" name="文本框 10"/>
          <p:cNvSpPr txBox="1"/>
          <p:nvPr/>
        </p:nvSpPr>
        <p:spPr>
          <a:xfrm>
            <a:off x="1062355" y="1731010"/>
            <a:ext cx="10410825" cy="1845310"/>
          </a:xfrm>
          <a:prstGeom prst="rect">
            <a:avLst/>
          </a:prstGeom>
          <a:noFill/>
          <a:ln w="9525">
            <a:noFill/>
          </a:ln>
        </p:spPr>
        <p:txBody>
          <a:bodyPr wrap="square">
            <a:spAutoFit/>
          </a:bodyPr>
          <a:lstStyle/>
          <a:p>
            <a:pPr marL="285750" indent="-285750" algn="just">
              <a:buFont typeface="Wingdings" panose="05000000000000000000" charset="0"/>
              <a:buChar char="Ø"/>
            </a:pPr>
            <a:r>
              <a:rPr sz="1600" b="0" dirty="0">
                <a:latin typeface="Times New Roman" panose="02020603050405020304" pitchFamily="18" charset="0"/>
                <a:ea typeface="微软雅黑" panose="020B0503020204020204" pitchFamily="34" charset="-122"/>
                <a:cs typeface="Times New Roman" panose="02020603050405020304" pitchFamily="18" charset="0"/>
              </a:rPr>
              <a:t>Firstly, Tesla has positioned itself as an environmentally conscious and sustainable brand. Any unethical marketing practices or actions can harm the company's reputation and credibility, which are essential for maintaining customer trust and loyalty. </a:t>
            </a:r>
          </a:p>
          <a:p>
            <a:pPr marL="285750" indent="-285750" algn="just">
              <a:buFont typeface="Wingdings" panose="05000000000000000000" charset="0"/>
              <a:buChar char="Ø"/>
            </a:pPr>
            <a:r>
              <a:rPr sz="1600" b="0" dirty="0">
                <a:latin typeface="Times New Roman" panose="02020603050405020304" pitchFamily="18" charset="0"/>
                <a:ea typeface="微软雅黑" panose="020B0503020204020204" pitchFamily="34" charset="-122"/>
                <a:cs typeface="Times New Roman" panose="02020603050405020304" pitchFamily="18" charset="0"/>
              </a:rPr>
              <a:t>Secondly, Tesla operates in the highly competitive automotive industry, where ethical considerations can differentiate a brand from its competitors. </a:t>
            </a:r>
          </a:p>
          <a:p>
            <a:pPr marL="285750" indent="-285750" algn="just">
              <a:buFont typeface="Wingdings" panose="05000000000000000000" charset="0"/>
              <a:buChar char="Ø"/>
            </a:pPr>
            <a:r>
              <a:rPr sz="1600" b="0" dirty="0">
                <a:latin typeface="Times New Roman" panose="02020603050405020304" pitchFamily="18" charset="0"/>
                <a:ea typeface="微软雅黑" panose="020B0503020204020204" pitchFamily="34" charset="-122"/>
                <a:cs typeface="Times New Roman" panose="02020603050405020304" pitchFamily="18" charset="0"/>
              </a:rPr>
              <a:t>Thirdly, as Tesla expands globally, it needs to navigate different cultural and legal frameworks, requiring a strong ethical foundation to ensure compliance and avoid controversies.</a:t>
            </a:r>
            <a:r>
              <a:rPr lang="en-US" b="0">
                <a:latin typeface="Calibri" panose="020F0502020204030204" charset="0"/>
                <a:ea typeface="宋体" panose="02010600030101010101" pitchFamily="2" charset="-122"/>
                <a:cs typeface="Times New Roman" panose="02020603050405020304" pitchFamily="18" charset="0"/>
              </a:rPr>
              <a:t> </a:t>
            </a:r>
            <a:endParaRPr lang="en-US" altLang="en-US" b="0">
              <a:latin typeface="Calibri" panose="020F0502020204030204" charset="0"/>
              <a:ea typeface="宋体" panose="02010600030101010101" pitchFamily="2" charset="-122"/>
              <a:cs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normAutofit fontScale="90000"/>
          </a:bodyPr>
          <a:lstStyle/>
          <a:p>
            <a:r>
              <a:rPr lang="en-US" altLang="zh-CN" sz="3600" b="1" dirty="0">
                <a:latin typeface="Times New Roman" panose="02020603050405020304" pitchFamily="18" charset="0"/>
                <a:ea typeface="微软雅黑" panose="020B0503020204020204" pitchFamily="34" charset="-122"/>
                <a:cs typeface="Times New Roman" panose="02020603050405020304" pitchFamily="18" charset="0"/>
                <a:sym typeface="+mn-lt"/>
              </a:rPr>
              <a:t>2</a:t>
            </a:r>
            <a:r>
              <a:rPr lang="zh-CN" altLang="zh-CN" sz="3600" b="1" dirty="0">
                <a:latin typeface="Times New Roman" panose="02020603050405020304" pitchFamily="18" charset="0"/>
                <a:ea typeface="微软雅黑" panose="020B0503020204020204" pitchFamily="34" charset="-122"/>
                <a:cs typeface="Times New Roman" panose="02020603050405020304" pitchFamily="18" charset="0"/>
                <a:sym typeface="+mn-lt"/>
              </a:rPr>
              <a:t>、</a:t>
            </a:r>
            <a:r>
              <a:rPr lang="zh-CN" altLang="zh-CN" sz="3600" b="1" dirty="0">
                <a:latin typeface="Times New Roman" panose="02020603050405020304" pitchFamily="18" charset="0"/>
                <a:ea typeface="微软雅黑" panose="020B0503020204020204" pitchFamily="34" charset="-122"/>
                <a:cs typeface="Times New Roman" panose="02020603050405020304" pitchFamily="18" charset="0"/>
                <a:sym typeface="+mn-ea"/>
              </a:rPr>
              <a:t>Ethics in Marketing</a:t>
            </a:r>
            <a:br>
              <a:rPr lang="zh-CN" altLang="zh-CN" sz="3600" b="1" dirty="0">
                <a:latin typeface="Times New Roman" panose="02020603050405020304" pitchFamily="18" charset="0"/>
                <a:ea typeface="微软雅黑" panose="020B0503020204020204" pitchFamily="34" charset="-122"/>
                <a:cs typeface="Times New Roman" panose="02020603050405020304" pitchFamily="18" charset="0"/>
                <a:sym typeface="+mn-lt"/>
              </a:rPr>
            </a:br>
            <a:endParaRPr lang="zh-CN" altLang="en-US" dirty="0"/>
          </a:p>
        </p:txBody>
      </p:sp>
      <p:sp>
        <p:nvSpPr>
          <p:cNvPr id="5" name="Shape 658"/>
          <p:cNvSpPr/>
          <p:nvPr>
            <p:custDataLst>
              <p:tags r:id="rId1"/>
            </p:custDataLst>
          </p:nvPr>
        </p:nvSpPr>
        <p:spPr>
          <a:xfrm>
            <a:off x="515620" y="1817370"/>
            <a:ext cx="5994400" cy="4624705"/>
          </a:xfrm>
          <a:prstGeom prst="rect">
            <a:avLst/>
          </a:prstGeom>
          <a:noFill/>
          <a:ln w="38100" cap="flat" cmpd="sng">
            <a:solidFill>
              <a:schemeClr val="accent1"/>
            </a:solidFill>
            <a:prstDash val="solid"/>
            <a:miter/>
            <a:headEnd type="none" w="med" len="med"/>
            <a:tailEnd type="none" w="med" len="med"/>
          </a:ln>
        </p:spPr>
        <p:txBody>
          <a:bodyPr lIns="45713" tIns="22850" rIns="45713" bIns="22850" anchor="ctr" anchorCtr="0">
            <a:noAutofit/>
          </a:bodyPr>
          <a:lstStyle/>
          <a:p>
            <a:pPr algn="ctr" defTabSz="914400"/>
            <a:endParaRPr kern="0">
              <a:solidFill>
                <a:srgbClr val="0E0E0E"/>
              </a:solidFill>
              <a:latin typeface="Montserrat"/>
              <a:ea typeface="Montserrat"/>
              <a:cs typeface="Montserrat"/>
              <a:sym typeface="Montserrat"/>
            </a:endParaRPr>
          </a:p>
        </p:txBody>
      </p:sp>
      <p:sp>
        <p:nvSpPr>
          <p:cNvPr id="6" name="Shape 660"/>
          <p:cNvSpPr/>
          <p:nvPr>
            <p:custDataLst>
              <p:tags r:id="rId2"/>
            </p:custDataLst>
          </p:nvPr>
        </p:nvSpPr>
        <p:spPr>
          <a:xfrm>
            <a:off x="6744335" y="1817370"/>
            <a:ext cx="5157470" cy="4323715"/>
          </a:xfrm>
          <a:prstGeom prst="rect">
            <a:avLst/>
          </a:prstGeom>
          <a:noFill/>
          <a:ln w="38100" cap="flat" cmpd="sng">
            <a:solidFill>
              <a:schemeClr val="accent1"/>
            </a:solidFill>
            <a:prstDash val="solid"/>
            <a:miter/>
            <a:headEnd type="none" w="med" len="med"/>
            <a:tailEnd type="none" w="med" len="med"/>
          </a:ln>
        </p:spPr>
        <p:txBody>
          <a:bodyPr lIns="45713" tIns="22850" rIns="45713" bIns="22850" anchor="ctr" anchorCtr="0">
            <a:noAutofit/>
          </a:bodyPr>
          <a:lstStyle/>
          <a:p>
            <a:pPr algn="ctr" defTabSz="914400"/>
            <a:endParaRPr kern="0">
              <a:solidFill>
                <a:srgbClr val="0E0E0E"/>
              </a:solidFill>
              <a:latin typeface="Montserrat"/>
              <a:ea typeface="Montserrat"/>
              <a:cs typeface="Montserrat"/>
              <a:sym typeface="Montserrat"/>
            </a:endParaRPr>
          </a:p>
        </p:txBody>
      </p:sp>
      <p:sp>
        <p:nvSpPr>
          <p:cNvPr id="7" name="Shape 664"/>
          <p:cNvSpPr txBox="1"/>
          <p:nvPr>
            <p:custDataLst>
              <p:tags r:id="rId3"/>
            </p:custDataLst>
          </p:nvPr>
        </p:nvSpPr>
        <p:spPr>
          <a:xfrm>
            <a:off x="1657350" y="1289685"/>
            <a:ext cx="3205480" cy="461645"/>
          </a:xfrm>
          <a:prstGeom prst="rect">
            <a:avLst/>
          </a:prstGeom>
          <a:noFill/>
          <a:ln>
            <a:solidFill>
              <a:schemeClr val="accent1"/>
            </a:solidFill>
          </a:ln>
        </p:spPr>
        <p:txBody>
          <a:bodyPr lIns="45713" tIns="22850" rIns="45713" bIns="22850" anchor="t" anchorCtr="0">
            <a:noAutofit/>
          </a:bodyPr>
          <a:lstStyle/>
          <a:p>
            <a:pPr algn="ctr" defTabSz="914400">
              <a:buSzPct val="25000"/>
            </a:pPr>
            <a:r>
              <a:rPr lang="zh-CN" altLang="en-US" sz="2700" b="1" kern="0">
                <a:solidFill>
                  <a:schemeClr val="accent1"/>
                </a:solidFill>
                <a:latin typeface="Times New Roman" panose="02020603050405020304" pitchFamily="18" charset="0"/>
                <a:ea typeface="宋体" panose="02010600030101010101" pitchFamily="2" charset="-122"/>
                <a:cs typeface="Times New Roman" panose="02020603050405020304" pitchFamily="18" charset="0"/>
                <a:sym typeface="Montserrat"/>
              </a:rPr>
              <a:t>Recommendations</a:t>
            </a:r>
          </a:p>
        </p:txBody>
      </p:sp>
      <p:sp>
        <p:nvSpPr>
          <p:cNvPr id="8" name="Shape 665"/>
          <p:cNvSpPr txBox="1"/>
          <p:nvPr>
            <p:custDataLst>
              <p:tags r:id="rId4"/>
            </p:custDataLst>
          </p:nvPr>
        </p:nvSpPr>
        <p:spPr>
          <a:xfrm>
            <a:off x="575945" y="1940560"/>
            <a:ext cx="5603875" cy="2568575"/>
          </a:xfrm>
          <a:prstGeom prst="rect">
            <a:avLst/>
          </a:prstGeom>
          <a:noFill/>
          <a:ln>
            <a:noFill/>
          </a:ln>
        </p:spPr>
        <p:txBody>
          <a:bodyPr lIns="45713" tIns="22850" rIns="45713" bIns="22850" anchor="t" anchorCtr="0">
            <a:noAutofit/>
          </a:bodyPr>
          <a:lstStyle/>
          <a:p>
            <a:pPr marL="285750" indent="-285750" algn="l" defTabSz="914400">
              <a:lnSpc>
                <a:spcPct val="150000"/>
              </a:lnSpc>
              <a:buClrTx/>
              <a:buSzTx/>
              <a:buFont typeface="Wingdings" panose="05000000000000000000" charset="0"/>
              <a:buChar char="Ø"/>
            </a:pPr>
            <a:r>
              <a:rPr altLang="zh-CN" sz="1600" b="1"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sym typeface="Montserrat"/>
              </a:rPr>
              <a:t>Transparent Communication: </a:t>
            </a:r>
            <a:r>
              <a:rPr altLang="zh-CN" sz="1600"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sym typeface="Montserrat"/>
              </a:rPr>
              <a:t>Tesla should prioritize open and transparent communication to address ethical concerns. </a:t>
            </a:r>
          </a:p>
          <a:p>
            <a:pPr marL="285750" indent="-285750" algn="l" defTabSz="914400">
              <a:lnSpc>
                <a:spcPct val="150000"/>
              </a:lnSpc>
              <a:buClrTx/>
              <a:buSzTx/>
              <a:buFont typeface="Wingdings" panose="05000000000000000000" charset="0"/>
              <a:buChar char="Ø"/>
            </a:pPr>
            <a:r>
              <a:rPr altLang="zh-CN" sz="1600" b="1"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sym typeface="Montserrat"/>
              </a:rPr>
              <a:t>Ethical Marketing Guidelines:</a:t>
            </a:r>
            <a:r>
              <a:rPr altLang="zh-CN" sz="1600"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sym typeface="Montserrat"/>
              </a:rPr>
              <a:t> Tesla should develop comprehensive guidelines that outline ethical marketing practices for its employees, partners, and influencers. These guidelines should cover areas such as advertising, promotion, data privacy, and influencer collaborations. </a:t>
            </a:r>
          </a:p>
          <a:p>
            <a:pPr marL="285750" indent="-285750" algn="l" defTabSz="914400">
              <a:lnSpc>
                <a:spcPct val="150000"/>
              </a:lnSpc>
              <a:buClrTx/>
              <a:buSzTx/>
              <a:buFont typeface="Wingdings" panose="05000000000000000000" charset="0"/>
              <a:buChar char="Ø"/>
            </a:pPr>
            <a:r>
              <a:rPr altLang="zh-CN" sz="1600" b="1"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sym typeface="Montserrat"/>
              </a:rPr>
              <a:t>Stakeholder Engagement: </a:t>
            </a:r>
            <a:r>
              <a:rPr altLang="zh-CN" sz="1600"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sym typeface="Montserrat"/>
              </a:rPr>
              <a:t>Tesla should actively engage with stakeholders, including customers, investors, and environmental organizations, to gather feedback, address concerns, and demonstrate its commitment to ethical marketing practices. </a:t>
            </a:r>
            <a:r>
              <a:rPr lang="zh-CN" sz="1600"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sym typeface="Montserrat"/>
              </a:rPr>
              <a:t>（</a:t>
            </a:r>
            <a:r>
              <a:rPr lang="zh-CN" altLang="en-US" sz="1600" dirty="0">
                <a:latin typeface="Times New Roman" panose="02020603050405020304" pitchFamily="18" charset="0"/>
                <a:ea typeface="微软雅黑" panose="020B0503020204020204" pitchFamily="34" charset="-122"/>
                <a:cs typeface="Times New Roman" panose="02020603050405020304" pitchFamily="18" charset="0"/>
                <a:sym typeface="+mn-ea"/>
              </a:rPr>
              <a:t>Ferrell，</a:t>
            </a:r>
            <a:r>
              <a:rPr lang="en-US" altLang="zh-CN" sz="1600" dirty="0">
                <a:latin typeface="Times New Roman" panose="02020603050405020304" pitchFamily="18" charset="0"/>
                <a:ea typeface="微软雅黑" panose="020B0503020204020204" pitchFamily="34" charset="-122"/>
                <a:cs typeface="Times New Roman" panose="02020603050405020304" pitchFamily="18" charset="0"/>
                <a:sym typeface="+mn-ea"/>
              </a:rPr>
              <a:t>2021</a:t>
            </a:r>
            <a:r>
              <a:rPr lang="zh-CN" altLang="en-US" sz="1600" dirty="0">
                <a:latin typeface="Times New Roman" panose="02020603050405020304" pitchFamily="18" charset="0"/>
                <a:ea typeface="微软雅黑" panose="020B0503020204020204" pitchFamily="34" charset="-122"/>
                <a:cs typeface="Times New Roman" panose="02020603050405020304" pitchFamily="18" charset="0"/>
                <a:sym typeface="+mn-ea"/>
              </a:rPr>
              <a:t>）</a:t>
            </a:r>
            <a:endParaRPr lang="zh-CN" altLang="en-US" sz="1600" dirty="0">
              <a:solidFill>
                <a:schemeClr val="tx1"/>
              </a:solidFill>
              <a:latin typeface="Times New Roman" panose="02020603050405020304" pitchFamily="18" charset="0"/>
              <a:ea typeface="微软雅黑" panose="020B0503020204020204" pitchFamily="34" charset="-122"/>
              <a:cs typeface="Times New Roman" panose="02020603050405020304" pitchFamily="18" charset="0"/>
              <a:sym typeface="+mn-ea"/>
            </a:endParaRPr>
          </a:p>
        </p:txBody>
      </p:sp>
      <p:sp>
        <p:nvSpPr>
          <p:cNvPr id="9" name="Shape 666"/>
          <p:cNvSpPr txBox="1"/>
          <p:nvPr>
            <p:custDataLst>
              <p:tags r:id="rId5"/>
            </p:custDataLst>
          </p:nvPr>
        </p:nvSpPr>
        <p:spPr>
          <a:xfrm>
            <a:off x="8129270" y="1289685"/>
            <a:ext cx="2526030" cy="461645"/>
          </a:xfrm>
          <a:prstGeom prst="rect">
            <a:avLst/>
          </a:prstGeom>
          <a:noFill/>
          <a:ln>
            <a:solidFill>
              <a:schemeClr val="accent1"/>
            </a:solidFill>
          </a:ln>
        </p:spPr>
        <p:txBody>
          <a:bodyPr lIns="45713" tIns="22850" rIns="45713" bIns="22850" anchor="t" anchorCtr="0">
            <a:noAutofit/>
          </a:bodyPr>
          <a:lstStyle/>
          <a:p>
            <a:pPr algn="ctr" defTabSz="914400">
              <a:buSzPct val="25000"/>
            </a:pPr>
            <a:r>
              <a:rPr lang="zh-CN" altLang="en-US" sz="2700" b="1" kern="0">
                <a:solidFill>
                  <a:schemeClr val="accent1"/>
                </a:solidFill>
                <a:latin typeface="Times New Roman" panose="02020603050405020304" pitchFamily="18" charset="0"/>
                <a:ea typeface="宋体" panose="02010600030101010101" pitchFamily="2" charset="-122"/>
                <a:cs typeface="Times New Roman" panose="02020603050405020304" pitchFamily="18" charset="0"/>
                <a:sym typeface="Montserrat"/>
              </a:rPr>
              <a:t>Conclusion</a:t>
            </a:r>
          </a:p>
        </p:txBody>
      </p:sp>
      <p:sp>
        <p:nvSpPr>
          <p:cNvPr id="10" name="Shape 667"/>
          <p:cNvSpPr txBox="1"/>
          <p:nvPr>
            <p:custDataLst>
              <p:tags r:id="rId6"/>
            </p:custDataLst>
          </p:nvPr>
        </p:nvSpPr>
        <p:spPr>
          <a:xfrm>
            <a:off x="6940550" y="1991995"/>
            <a:ext cx="4765040" cy="3147060"/>
          </a:xfrm>
          <a:prstGeom prst="rect">
            <a:avLst/>
          </a:prstGeom>
          <a:noFill/>
          <a:ln>
            <a:solidFill>
              <a:srgbClr val="000000">
                <a:alpha val="0"/>
              </a:srgbClr>
            </a:solidFill>
          </a:ln>
        </p:spPr>
        <p:txBody>
          <a:bodyPr lIns="45713" tIns="22850" rIns="45713" bIns="22850" anchor="t" anchorCtr="0">
            <a:noAutofit/>
          </a:bodyPr>
          <a:lstStyle/>
          <a:p>
            <a:pPr indent="0" algn="just" defTabSz="914400">
              <a:lnSpc>
                <a:spcPct val="150000"/>
              </a:lnSpc>
              <a:buClrTx/>
              <a:buSzTx/>
              <a:buFont typeface="Arial" panose="020B0604020202020204" pitchFamily="34" charset="0"/>
              <a:buNone/>
            </a:pPr>
            <a:r>
              <a:rPr lang="en-US" altLang="zh-CN" sz="1600" dirty="0">
                <a:latin typeface="Times New Roman" panose="02020603050405020304" pitchFamily="18" charset="0"/>
                <a:ea typeface="微软雅黑" panose="020B0503020204020204" pitchFamily="34" charset="-122"/>
                <a:cs typeface="Times New Roman" panose="02020603050405020304" pitchFamily="18" charset="0"/>
                <a:sym typeface="Montserrat"/>
              </a:rPr>
              <a:t>E</a:t>
            </a:r>
            <a:r>
              <a:rPr lang="zh-CN" altLang="zh-CN" sz="1600" dirty="0">
                <a:latin typeface="Times New Roman" panose="02020603050405020304" pitchFamily="18" charset="0"/>
                <a:ea typeface="微软雅黑" panose="020B0503020204020204" pitchFamily="34" charset="-122"/>
                <a:cs typeface="Times New Roman" panose="02020603050405020304" pitchFamily="18" charset="0"/>
                <a:sym typeface="Montserrat"/>
              </a:rPr>
              <a:t>thics in marketing presents significant challenges for Tesla's Marketing Department. By addressing challenges related to greenwashing, data privacy, and influencer marketing, Tesla can uphold its reputation as an ethical and socially responsible brand. Transparent communication, ethical guidelines, and stakeholder engagement are key strategies that Tesla can adopt to respond effectively to these challenges.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rotWithShape="1">
          <a:blip r:embed="rId2" cstate="screen">
            <a:duotone>
              <a:schemeClr val="accent2">
                <a:shade val="45000"/>
                <a:satMod val="135000"/>
              </a:schemeClr>
              <a:prstClr val="white"/>
            </a:duotone>
            <a:extLst>
              <a:ext uri="{BEBA8EAE-BF5A-486C-A8C5-ECC9F3942E4B}">
                <a14:imgProps xmlns:a14="http://schemas.microsoft.com/office/drawing/2010/main">
                  <a14:imgLayer r:embed="rId3">
                    <a14:imgEffect>
                      <a14:brightnessContrast bright="20000" contrast="20000"/>
                    </a14:imgEffect>
                  </a14:imgLayer>
                </a14:imgProps>
              </a:ext>
            </a:extLst>
          </a:blip>
          <a:srcRect r="-24833"/>
          <a:stretch>
            <a:fillRect/>
          </a:stretch>
        </p:blipFill>
        <p:spPr>
          <a:xfrm>
            <a:off x="-1" y="0"/>
            <a:ext cx="6010233" cy="6712856"/>
          </a:xfrm>
          <a:prstGeom prst="rect">
            <a:avLst/>
          </a:prstGeom>
        </p:spPr>
      </p:pic>
      <p:sp>
        <p:nvSpPr>
          <p:cNvPr id="4" name="标题 3"/>
          <p:cNvSpPr>
            <a:spLocks noGrp="1"/>
          </p:cNvSpPr>
          <p:nvPr>
            <p:ph type="title"/>
          </p:nvPr>
        </p:nvSpPr>
        <p:spPr/>
        <p:txBody>
          <a:bodyPr>
            <a:normAutofit fontScale="90000"/>
          </a:bodyPr>
          <a:lstStyle/>
          <a:p>
            <a:r>
              <a:rPr lang="zh-CN" altLang="en-US" sz="3600" spc="-63" dirty="0">
                <a:solidFill>
                  <a:srgbClr val="000000"/>
                </a:solidFill>
                <a:latin typeface="DM Sans Bold"/>
              </a:rPr>
              <a:t>③</a:t>
            </a:r>
            <a:r>
              <a:rPr lang="en-US" altLang="zh-CN" sz="3600" spc="-63" dirty="0">
                <a:solidFill>
                  <a:srgbClr val="000000"/>
                </a:solidFill>
                <a:ea typeface="+mn-ea"/>
              </a:rPr>
              <a:t>Methods </a:t>
            </a:r>
            <a:r>
              <a:rPr lang="en-US" altLang="zh-CN" sz="3600" spc="-63" dirty="0" err="1">
                <a:solidFill>
                  <a:srgbClr val="000000"/>
                </a:solidFill>
                <a:ea typeface="+mn-ea"/>
              </a:rPr>
              <a:t>for Tesla</a:t>
            </a:r>
            <a:r>
              <a:rPr lang="en-US" altLang="zh-CN" sz="3600" spc="-63" dirty="0">
                <a:solidFill>
                  <a:srgbClr val="000000"/>
                </a:solidFill>
                <a:ea typeface="+mn-ea"/>
              </a:rPr>
              <a:t> to </a:t>
            </a:r>
            <a:r>
              <a:rPr lang="en-US" altLang="zh-CN" sz="3600" spc="-63" dirty="0" err="1">
                <a:solidFill>
                  <a:srgbClr val="000000"/>
                </a:solidFill>
                <a:ea typeface="+mn-ea"/>
              </a:rPr>
              <a:t>solve the</a:t>
            </a:r>
            <a:r>
              <a:rPr lang="en-US" altLang="zh-CN" sz="3600" spc="-63" dirty="0">
                <a:solidFill>
                  <a:srgbClr val="000000"/>
                </a:solidFill>
                <a:ea typeface="+mn-ea"/>
              </a:rPr>
              <a:t> challenge </a:t>
            </a:r>
            <a:r>
              <a:rPr lang="en-US" altLang="zh-CN" sz="3600" spc="-63" dirty="0" err="1">
                <a:solidFill>
                  <a:srgbClr val="000000"/>
                </a:solidFill>
                <a:ea typeface="+mn-ea"/>
              </a:rPr>
              <a:t>of       the</a:t>
            </a:r>
            <a:r>
              <a:rPr lang="en-US" altLang="zh-CN" sz="3600" spc="-63" dirty="0">
                <a:solidFill>
                  <a:srgbClr val="000000"/>
                </a:solidFill>
                <a:ea typeface="+mn-ea"/>
              </a:rPr>
              <a:t> ethics </a:t>
            </a:r>
            <a:r>
              <a:rPr lang="en-US" altLang="zh-CN" sz="3600" spc="-63" dirty="0" err="1">
                <a:solidFill>
                  <a:srgbClr val="000000"/>
                </a:solidFill>
                <a:ea typeface="+mn-ea"/>
              </a:rPr>
              <a:t>in  marketing</a:t>
            </a:r>
            <a:br>
              <a:rPr lang="en-US" altLang="zh-CN" sz="3600" spc="-63" dirty="0">
                <a:solidFill>
                  <a:srgbClr val="000000"/>
                </a:solidFill>
                <a:latin typeface="DM Sans Bold"/>
              </a:rPr>
            </a:br>
            <a:endParaRPr lang="zh-CN" altLang="en-US" dirty="0"/>
          </a:p>
        </p:txBody>
      </p:sp>
      <p:pic>
        <p:nvPicPr>
          <p:cNvPr id="2" name="图片 1"/>
          <p:cNvPicPr>
            <a:picLocks noChangeAspect="1"/>
          </p:cNvPicPr>
          <p:nvPr/>
        </p:nvPicPr>
        <p:blipFill>
          <a:blip r:embed="rId4"/>
          <a:stretch>
            <a:fillRect/>
          </a:stretch>
        </p:blipFill>
        <p:spPr>
          <a:xfrm>
            <a:off x="5186594" y="4084155"/>
            <a:ext cx="800100" cy="657225"/>
          </a:xfrm>
          <a:prstGeom prst="rect">
            <a:avLst/>
          </a:prstGeom>
        </p:spPr>
      </p:pic>
      <p:sp>
        <p:nvSpPr>
          <p:cNvPr id="3" name="文本框 2"/>
          <p:cNvSpPr txBox="1"/>
          <p:nvPr/>
        </p:nvSpPr>
        <p:spPr>
          <a:xfrm>
            <a:off x="5986694" y="4254817"/>
            <a:ext cx="1342034" cy="646331"/>
          </a:xfrm>
          <a:prstGeom prst="rect">
            <a:avLst/>
          </a:prstGeom>
          <a:noFill/>
        </p:spPr>
        <p:txBody>
          <a:bodyPr wrap="none" rtlCol="0">
            <a:spAutoFit/>
          </a:bodyPr>
          <a:lstStyle/>
          <a:p>
            <a:r>
              <a:rPr lang="en-US" altLang="zh-CN" b="1" i="0" dirty="0" err="1">
                <a:solidFill>
                  <a:schemeClr val="bg2">
                    <a:lumMod val="50000"/>
                  </a:schemeClr>
                </a:solidFill>
                <a:effectLst/>
                <a:latin typeface="等线" panose="02010600030101010101" pitchFamily="2" charset="-122"/>
              </a:rPr>
              <a:t>Jiaoxiu</a:t>
            </a:r>
            <a:r>
              <a:rPr lang="en-US" altLang="zh-CN" b="1" i="0" dirty="0">
                <a:solidFill>
                  <a:schemeClr val="bg2">
                    <a:lumMod val="50000"/>
                  </a:schemeClr>
                </a:solidFill>
                <a:effectLst/>
                <a:latin typeface="等线" panose="02010600030101010101" pitchFamily="2" charset="-122"/>
              </a:rPr>
              <a:t> Liu </a:t>
            </a:r>
          </a:p>
          <a:p>
            <a:r>
              <a:rPr lang="en-US" altLang="zh-CN" b="1" i="0" dirty="0">
                <a:solidFill>
                  <a:schemeClr val="bg2">
                    <a:lumMod val="50000"/>
                  </a:schemeClr>
                </a:solidFill>
                <a:effectLst/>
                <a:latin typeface="等线" panose="02010600030101010101" pitchFamily="2" charset="-122"/>
              </a:rPr>
              <a:t>2234155 </a:t>
            </a:r>
            <a:endParaRPr lang="zh-CN" altLang="en-US" b="1" dirty="0">
              <a:solidFill>
                <a:schemeClr val="bg2">
                  <a:lumMod val="50000"/>
                </a:schemeClr>
              </a:solidFill>
            </a:endParaRPr>
          </a:p>
        </p:txBody>
      </p:sp>
      <p:pic>
        <p:nvPicPr>
          <p:cNvPr id="7" name="图片 6"/>
          <p:cNvPicPr>
            <a:picLocks noChangeAspect="1"/>
          </p:cNvPicPr>
          <p:nvPr/>
        </p:nvPicPr>
        <p:blipFill>
          <a:blip r:embed="rId5"/>
          <a:stretch>
            <a:fillRect/>
          </a:stretch>
        </p:blipFill>
        <p:spPr>
          <a:xfrm>
            <a:off x="7911990" y="3631717"/>
            <a:ext cx="2800350" cy="15621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标题 3"/>
          <p:cNvSpPr>
            <a:spLocks noGrp="1"/>
          </p:cNvSpPr>
          <p:nvPr>
            <p:ph type="title"/>
          </p:nvPr>
        </p:nvSpPr>
        <p:spPr/>
        <p:txBody>
          <a:bodyPr>
            <a:normAutofit fontScale="90000"/>
          </a:bodyPr>
          <a:lstStyle/>
          <a:p>
            <a:r>
              <a:rPr lang="en-US" altLang="zh-CN" sz="3600" b="1" spc="-54" dirty="0">
                <a:solidFill>
                  <a:schemeClr val="tx1">
                    <a:lumMod val="50000"/>
                    <a:lumOff val="50000"/>
                  </a:schemeClr>
                </a:solidFill>
                <a:latin typeface="DM Sans Bold"/>
              </a:rPr>
              <a:t>Implementation of transparency and authenticity </a:t>
            </a:r>
            <a:br>
              <a:rPr lang="en-US" altLang="zh-CN" sz="3600" spc="-54" dirty="0">
                <a:solidFill>
                  <a:srgbClr val="000000"/>
                </a:solidFill>
                <a:latin typeface="DM Sans Bold"/>
              </a:rPr>
            </a:br>
            <a:endParaRPr lang="zh-CN" altLang="en-US" dirty="0"/>
          </a:p>
        </p:txBody>
      </p:sp>
      <p:grpSp>
        <p:nvGrpSpPr>
          <p:cNvPr id="8" name="Group 6"/>
          <p:cNvGrpSpPr/>
          <p:nvPr/>
        </p:nvGrpSpPr>
        <p:grpSpPr>
          <a:xfrm>
            <a:off x="9559923" y="1318400"/>
            <a:ext cx="1620549" cy="1540998"/>
            <a:chOff x="0" y="0"/>
            <a:chExt cx="4188895" cy="3983266"/>
          </a:xfrm>
        </p:grpSpPr>
        <p:sp>
          <p:nvSpPr>
            <p:cNvPr id="9" name="Freeform 7"/>
            <p:cNvSpPr/>
            <p:nvPr/>
          </p:nvSpPr>
          <p:spPr>
            <a:xfrm>
              <a:off x="0" y="218440"/>
              <a:ext cx="4187625" cy="3764825"/>
            </a:xfrm>
            <a:custGeom>
              <a:avLst/>
              <a:gdLst/>
              <a:ahLst/>
              <a:cxnLst/>
              <a:rect l="l" t="t" r="r" b="b"/>
              <a:pathLst>
                <a:path w="4187625" h="3764825">
                  <a:moveTo>
                    <a:pt x="0" y="16510"/>
                  </a:moveTo>
                  <a:cubicBezTo>
                    <a:pt x="0" y="16510"/>
                    <a:pt x="2540" y="345440"/>
                    <a:pt x="2540" y="903001"/>
                  </a:cubicBezTo>
                  <a:cubicBezTo>
                    <a:pt x="2540" y="1858039"/>
                    <a:pt x="7620" y="2583726"/>
                    <a:pt x="7620" y="2844076"/>
                  </a:cubicBezTo>
                  <a:cubicBezTo>
                    <a:pt x="7620" y="3038386"/>
                    <a:pt x="16510" y="3437166"/>
                    <a:pt x="21590" y="3628936"/>
                  </a:cubicBezTo>
                  <a:lnTo>
                    <a:pt x="130810" y="3743236"/>
                  </a:lnTo>
                  <a:cubicBezTo>
                    <a:pt x="275590" y="3750856"/>
                    <a:pt x="543560" y="3764825"/>
                    <a:pt x="793750" y="3764825"/>
                  </a:cubicBezTo>
                  <a:lnTo>
                    <a:pt x="4187625" y="3764825"/>
                  </a:lnTo>
                  <a:lnTo>
                    <a:pt x="4187625" y="772499"/>
                  </a:lnTo>
                  <a:cubicBezTo>
                    <a:pt x="4187625" y="323850"/>
                    <a:pt x="4178735" y="46990"/>
                    <a:pt x="4178735" y="46990"/>
                  </a:cubicBezTo>
                  <a:cubicBezTo>
                    <a:pt x="4023795" y="26670"/>
                    <a:pt x="3867585" y="16510"/>
                    <a:pt x="3710105" y="17780"/>
                  </a:cubicBezTo>
                  <a:cubicBezTo>
                    <a:pt x="3437055" y="17780"/>
                    <a:pt x="944880" y="22860"/>
                    <a:pt x="694690" y="13970"/>
                  </a:cubicBezTo>
                  <a:cubicBezTo>
                    <a:pt x="360680" y="0"/>
                    <a:pt x="0" y="16510"/>
                    <a:pt x="0" y="16510"/>
                  </a:cubicBezTo>
                  <a:close/>
                </a:path>
              </a:pathLst>
            </a:custGeom>
            <a:solidFill>
              <a:srgbClr val="FFDC5D"/>
            </a:solidFill>
          </p:spPr>
        </p:sp>
        <p:sp>
          <p:nvSpPr>
            <p:cNvPr id="10" name="Freeform 8"/>
            <p:cNvSpPr/>
            <p:nvPr/>
          </p:nvSpPr>
          <p:spPr>
            <a:xfrm>
              <a:off x="21590" y="0"/>
              <a:ext cx="3698675" cy="3962946"/>
            </a:xfrm>
            <a:custGeom>
              <a:avLst/>
              <a:gdLst/>
              <a:ahLst/>
              <a:cxnLst/>
              <a:rect l="l" t="t" r="r" b="b"/>
              <a:pathLst>
                <a:path w="3698675" h="3962946">
                  <a:moveTo>
                    <a:pt x="0" y="3848646"/>
                  </a:moveTo>
                  <a:lnTo>
                    <a:pt x="109220" y="3962946"/>
                  </a:lnTo>
                  <a:lnTo>
                    <a:pt x="123190" y="3829596"/>
                  </a:lnTo>
                  <a:lnTo>
                    <a:pt x="0" y="3848646"/>
                  </a:lnTo>
                  <a:close/>
                  <a:moveTo>
                    <a:pt x="2499795" y="106680"/>
                  </a:moveTo>
                  <a:cubicBezTo>
                    <a:pt x="2499795" y="106680"/>
                    <a:pt x="2917625" y="64770"/>
                    <a:pt x="3054785" y="55880"/>
                  </a:cubicBezTo>
                  <a:cubicBezTo>
                    <a:pt x="3191945" y="46990"/>
                    <a:pt x="3672005" y="0"/>
                    <a:pt x="3672005" y="0"/>
                  </a:cubicBezTo>
                  <a:cubicBezTo>
                    <a:pt x="3665655" y="41910"/>
                    <a:pt x="3664385" y="86360"/>
                    <a:pt x="3669465" y="128270"/>
                  </a:cubicBezTo>
                  <a:cubicBezTo>
                    <a:pt x="3675815" y="167640"/>
                    <a:pt x="3678355" y="208280"/>
                    <a:pt x="3677085" y="248920"/>
                  </a:cubicBezTo>
                  <a:lnTo>
                    <a:pt x="3698675" y="318770"/>
                  </a:lnTo>
                  <a:lnTo>
                    <a:pt x="3688515" y="419100"/>
                  </a:lnTo>
                  <a:cubicBezTo>
                    <a:pt x="3688515" y="419100"/>
                    <a:pt x="2937945" y="454660"/>
                    <a:pt x="2800785" y="471170"/>
                  </a:cubicBezTo>
                  <a:cubicBezTo>
                    <a:pt x="2663625" y="487680"/>
                    <a:pt x="2459155" y="486410"/>
                    <a:pt x="2459155" y="486410"/>
                  </a:cubicBezTo>
                  <a:cubicBezTo>
                    <a:pt x="2459155" y="486410"/>
                    <a:pt x="2451535" y="365760"/>
                    <a:pt x="2464235" y="322580"/>
                  </a:cubicBezTo>
                  <a:cubicBezTo>
                    <a:pt x="2474395" y="288290"/>
                    <a:pt x="2478205" y="251460"/>
                    <a:pt x="2473125" y="214630"/>
                  </a:cubicBezTo>
                  <a:cubicBezTo>
                    <a:pt x="2473125" y="186690"/>
                    <a:pt x="2499795" y="106680"/>
                    <a:pt x="2499795" y="106680"/>
                  </a:cubicBezTo>
                  <a:close/>
                </a:path>
              </a:pathLst>
            </a:custGeom>
            <a:solidFill>
              <a:srgbClr val="FFA500"/>
            </a:solidFill>
          </p:spPr>
        </p:sp>
      </p:grpSp>
      <p:pic>
        <p:nvPicPr>
          <p:cNvPr id="12" name="图片 11"/>
          <p:cNvPicPr>
            <a:picLocks noChangeAspect="1"/>
          </p:cNvPicPr>
          <p:nvPr/>
        </p:nvPicPr>
        <p:blipFill>
          <a:blip r:embed="rId2"/>
          <a:stretch>
            <a:fillRect/>
          </a:stretch>
        </p:blipFill>
        <p:spPr>
          <a:xfrm>
            <a:off x="0" y="2104287"/>
            <a:ext cx="9194450" cy="3930998"/>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34109" y="1445313"/>
            <a:ext cx="11589822" cy="4915447"/>
            <a:chOff x="0" y="0"/>
            <a:chExt cx="9620467" cy="4080209"/>
          </a:xfrm>
        </p:grpSpPr>
        <p:sp>
          <p:nvSpPr>
            <p:cNvPr id="3" name="Freeform 3"/>
            <p:cNvSpPr/>
            <p:nvPr/>
          </p:nvSpPr>
          <p:spPr>
            <a:xfrm>
              <a:off x="0" y="0"/>
              <a:ext cx="9620467" cy="4080209"/>
            </a:xfrm>
            <a:custGeom>
              <a:avLst/>
              <a:gdLst/>
              <a:ahLst/>
              <a:cxnLst/>
              <a:rect l="l" t="t" r="r" b="b"/>
              <a:pathLst>
                <a:path w="9620467" h="4080209">
                  <a:moveTo>
                    <a:pt x="9496007" y="4080209"/>
                  </a:moveTo>
                  <a:lnTo>
                    <a:pt x="124460" y="4080209"/>
                  </a:lnTo>
                  <a:cubicBezTo>
                    <a:pt x="55880" y="4080209"/>
                    <a:pt x="0" y="4024329"/>
                    <a:pt x="0" y="3955749"/>
                  </a:cubicBezTo>
                  <a:lnTo>
                    <a:pt x="0" y="124460"/>
                  </a:lnTo>
                  <a:cubicBezTo>
                    <a:pt x="0" y="55880"/>
                    <a:pt x="55880" y="0"/>
                    <a:pt x="124460" y="0"/>
                  </a:cubicBezTo>
                  <a:lnTo>
                    <a:pt x="9496007" y="0"/>
                  </a:lnTo>
                  <a:cubicBezTo>
                    <a:pt x="9564587" y="0"/>
                    <a:pt x="9620467" y="55880"/>
                    <a:pt x="9620467" y="124460"/>
                  </a:cubicBezTo>
                  <a:lnTo>
                    <a:pt x="9620467" y="3955749"/>
                  </a:lnTo>
                  <a:cubicBezTo>
                    <a:pt x="9620467" y="4024329"/>
                    <a:pt x="9564587" y="4080209"/>
                    <a:pt x="9496007" y="4080209"/>
                  </a:cubicBezTo>
                  <a:close/>
                </a:path>
              </a:pathLst>
            </a:custGeom>
            <a:solidFill>
              <a:srgbClr val="FFF9DA"/>
            </a:solidFill>
          </p:spPr>
        </p:sp>
      </p:grpSp>
      <p:grpSp>
        <p:nvGrpSpPr>
          <p:cNvPr id="4" name="Group 4"/>
          <p:cNvGrpSpPr/>
          <p:nvPr/>
        </p:nvGrpSpPr>
        <p:grpSpPr>
          <a:xfrm>
            <a:off x="4964782" y="211"/>
            <a:ext cx="1485007" cy="1574432"/>
            <a:chOff x="-938224" y="-1144270"/>
            <a:chExt cx="2970014" cy="3148865"/>
          </a:xfrm>
        </p:grpSpPr>
        <p:grpSp>
          <p:nvGrpSpPr>
            <p:cNvPr id="5" name="Group 5"/>
            <p:cNvGrpSpPr/>
            <p:nvPr/>
          </p:nvGrpSpPr>
          <p:grpSpPr>
            <a:xfrm>
              <a:off x="-938224" y="-1144270"/>
              <a:ext cx="2970014" cy="3148865"/>
              <a:chOff x="-1997007" y="-2307535"/>
              <a:chExt cx="6321665" cy="6350000"/>
            </a:xfrm>
          </p:grpSpPr>
          <p:sp>
            <p:nvSpPr>
              <p:cNvPr id="6" name="Freeform 6"/>
              <p:cNvSpPr/>
              <p:nvPr/>
            </p:nvSpPr>
            <p:spPr>
              <a:xfrm>
                <a:off x="-1997007" y="-2307535"/>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FFA500"/>
              </a:solidFill>
            </p:spPr>
          </p:sp>
        </p:grpSp>
        <p:sp>
          <p:nvSpPr>
            <p:cNvPr id="7" name="TextBox 7"/>
            <p:cNvSpPr txBox="1"/>
            <p:nvPr/>
          </p:nvSpPr>
          <p:spPr>
            <a:xfrm>
              <a:off x="-828614" y="-220578"/>
              <a:ext cx="2860018" cy="1103892"/>
            </a:xfrm>
            <a:prstGeom prst="rect">
              <a:avLst/>
            </a:prstGeom>
          </p:spPr>
          <p:txBody>
            <a:bodyPr lIns="0" tIns="0" rIns="0" bIns="0" rtlCol="0" anchor="t">
              <a:spAutoFit/>
            </a:bodyPr>
            <a:lstStyle/>
            <a:p>
              <a:pPr algn="ctr">
                <a:lnSpc>
                  <a:spcPts val="2310"/>
                </a:lnSpc>
                <a:spcBef>
                  <a:spcPct val="0"/>
                </a:spcBef>
              </a:pPr>
              <a:r>
                <a:rPr lang="en-US" sz="1650" dirty="0">
                  <a:solidFill>
                    <a:srgbClr val="FFFFFF"/>
                  </a:solidFill>
                  <a:latin typeface="DM Sans Bold"/>
                </a:rPr>
                <a:t>METHOD ANALYSIS</a:t>
              </a:r>
            </a:p>
          </p:txBody>
        </p:sp>
      </p:grpSp>
      <p:grpSp>
        <p:nvGrpSpPr>
          <p:cNvPr id="8" name="Group 8"/>
          <p:cNvGrpSpPr/>
          <p:nvPr/>
        </p:nvGrpSpPr>
        <p:grpSpPr>
          <a:xfrm>
            <a:off x="2891790" y="166582"/>
            <a:ext cx="1080347" cy="978323"/>
            <a:chOff x="0" y="0"/>
            <a:chExt cx="2160733" cy="1626604"/>
          </a:xfrm>
        </p:grpSpPr>
        <p:grpSp>
          <p:nvGrpSpPr>
            <p:cNvPr id="9" name="Group 9"/>
            <p:cNvGrpSpPr/>
            <p:nvPr/>
          </p:nvGrpSpPr>
          <p:grpSpPr>
            <a:xfrm>
              <a:off x="0" y="0"/>
              <a:ext cx="2160733" cy="1626604"/>
              <a:chOff x="0" y="0"/>
              <a:chExt cx="4188895" cy="3153410"/>
            </a:xfrm>
          </p:grpSpPr>
          <p:sp>
            <p:nvSpPr>
              <p:cNvPr id="10" name="Freeform 10"/>
              <p:cNvSpPr/>
              <p:nvPr/>
            </p:nvSpPr>
            <p:spPr>
              <a:xfrm>
                <a:off x="0" y="218440"/>
                <a:ext cx="4187625" cy="2934970"/>
              </a:xfrm>
              <a:custGeom>
                <a:avLst/>
                <a:gdLst/>
                <a:ahLst/>
                <a:cxnLst/>
                <a:rect l="l" t="t" r="r" b="b"/>
                <a:pathLst>
                  <a:path w="4187625" h="2934970">
                    <a:moveTo>
                      <a:pt x="0" y="16510"/>
                    </a:moveTo>
                    <a:cubicBezTo>
                      <a:pt x="0" y="16510"/>
                      <a:pt x="2540" y="345440"/>
                      <a:pt x="2540" y="754380"/>
                    </a:cubicBezTo>
                    <a:cubicBezTo>
                      <a:pt x="2540" y="1163320"/>
                      <a:pt x="7620" y="1753870"/>
                      <a:pt x="7620" y="2014220"/>
                    </a:cubicBezTo>
                    <a:cubicBezTo>
                      <a:pt x="7620" y="2208530"/>
                      <a:pt x="16510" y="2607310"/>
                      <a:pt x="21590" y="2799080"/>
                    </a:cubicBezTo>
                    <a:lnTo>
                      <a:pt x="130810" y="2913380"/>
                    </a:lnTo>
                    <a:cubicBezTo>
                      <a:pt x="275590" y="2921000"/>
                      <a:pt x="543560" y="2934970"/>
                      <a:pt x="793750" y="2934970"/>
                    </a:cubicBezTo>
                    <a:lnTo>
                      <a:pt x="4187625" y="2934970"/>
                    </a:lnTo>
                    <a:lnTo>
                      <a:pt x="4187625" y="698500"/>
                    </a:lnTo>
                    <a:cubicBezTo>
                      <a:pt x="4187625" y="323850"/>
                      <a:pt x="4178735" y="46990"/>
                      <a:pt x="4178735" y="46990"/>
                    </a:cubicBezTo>
                    <a:cubicBezTo>
                      <a:pt x="4023795" y="26670"/>
                      <a:pt x="3867585" y="16510"/>
                      <a:pt x="3710105" y="17780"/>
                    </a:cubicBezTo>
                    <a:cubicBezTo>
                      <a:pt x="3437055" y="17780"/>
                      <a:pt x="944880" y="22860"/>
                      <a:pt x="694690" y="13970"/>
                    </a:cubicBezTo>
                    <a:cubicBezTo>
                      <a:pt x="360680" y="0"/>
                      <a:pt x="0" y="16510"/>
                      <a:pt x="0" y="16510"/>
                    </a:cubicBezTo>
                    <a:close/>
                  </a:path>
                </a:pathLst>
              </a:custGeom>
              <a:solidFill>
                <a:srgbClr val="FFA500"/>
              </a:solidFill>
            </p:spPr>
          </p:sp>
          <p:sp>
            <p:nvSpPr>
              <p:cNvPr id="11" name="Freeform 11"/>
              <p:cNvSpPr/>
              <p:nvPr/>
            </p:nvSpPr>
            <p:spPr>
              <a:xfrm>
                <a:off x="21590" y="0"/>
                <a:ext cx="3698675" cy="3133090"/>
              </a:xfrm>
              <a:custGeom>
                <a:avLst/>
                <a:gdLst/>
                <a:ahLst/>
                <a:cxnLst/>
                <a:rect l="l" t="t" r="r" b="b"/>
                <a:pathLst>
                  <a:path w="3698675" h="3133090">
                    <a:moveTo>
                      <a:pt x="0" y="3018790"/>
                    </a:moveTo>
                    <a:lnTo>
                      <a:pt x="109220" y="3133090"/>
                    </a:lnTo>
                    <a:lnTo>
                      <a:pt x="123190" y="2999740"/>
                    </a:lnTo>
                    <a:lnTo>
                      <a:pt x="0" y="3018790"/>
                    </a:lnTo>
                    <a:close/>
                    <a:moveTo>
                      <a:pt x="2499795" y="106680"/>
                    </a:moveTo>
                    <a:cubicBezTo>
                      <a:pt x="2499795" y="106680"/>
                      <a:pt x="2917625" y="64770"/>
                      <a:pt x="3054785" y="55880"/>
                    </a:cubicBezTo>
                    <a:cubicBezTo>
                      <a:pt x="3191945" y="46990"/>
                      <a:pt x="3672005" y="0"/>
                      <a:pt x="3672005" y="0"/>
                    </a:cubicBezTo>
                    <a:cubicBezTo>
                      <a:pt x="3665655" y="41910"/>
                      <a:pt x="3664385" y="86360"/>
                      <a:pt x="3669465" y="128270"/>
                    </a:cubicBezTo>
                    <a:cubicBezTo>
                      <a:pt x="3675815" y="167640"/>
                      <a:pt x="3678355" y="208280"/>
                      <a:pt x="3677085" y="248920"/>
                    </a:cubicBezTo>
                    <a:lnTo>
                      <a:pt x="3698675" y="318770"/>
                    </a:lnTo>
                    <a:lnTo>
                      <a:pt x="3688515" y="419100"/>
                    </a:lnTo>
                    <a:cubicBezTo>
                      <a:pt x="3688515" y="419100"/>
                      <a:pt x="2937945" y="454660"/>
                      <a:pt x="2800785" y="471170"/>
                    </a:cubicBezTo>
                    <a:cubicBezTo>
                      <a:pt x="2663625" y="487680"/>
                      <a:pt x="2459155" y="486410"/>
                      <a:pt x="2459155" y="486410"/>
                    </a:cubicBezTo>
                    <a:cubicBezTo>
                      <a:pt x="2459155" y="486410"/>
                      <a:pt x="2451535" y="365760"/>
                      <a:pt x="2464235" y="322580"/>
                    </a:cubicBezTo>
                    <a:cubicBezTo>
                      <a:pt x="2474395" y="288290"/>
                      <a:pt x="2478205" y="251460"/>
                      <a:pt x="2473125" y="214630"/>
                    </a:cubicBezTo>
                    <a:cubicBezTo>
                      <a:pt x="2473125" y="186690"/>
                      <a:pt x="2499795" y="106680"/>
                      <a:pt x="2499795" y="106680"/>
                    </a:cubicBezTo>
                    <a:close/>
                  </a:path>
                </a:pathLst>
              </a:custGeom>
              <a:solidFill>
                <a:srgbClr val="FFDC5D"/>
              </a:solidFill>
            </p:spPr>
          </p:sp>
        </p:grpSp>
        <p:sp>
          <p:nvSpPr>
            <p:cNvPr id="12" name="TextBox 12"/>
            <p:cNvSpPr txBox="1"/>
            <p:nvPr/>
          </p:nvSpPr>
          <p:spPr>
            <a:xfrm>
              <a:off x="284659" y="757925"/>
              <a:ext cx="1591417" cy="199785"/>
            </a:xfrm>
            <a:prstGeom prst="rect">
              <a:avLst/>
            </a:prstGeom>
          </p:spPr>
          <p:txBody>
            <a:bodyPr lIns="0" tIns="0" rIns="0" bIns="0" rtlCol="0" anchor="t">
              <a:spAutoFit/>
            </a:bodyPr>
            <a:lstStyle/>
            <a:p>
              <a:pPr algn="ctr">
                <a:lnSpc>
                  <a:spcPts val="845"/>
                </a:lnSpc>
              </a:pPr>
              <a:endParaRPr sz="1200"/>
            </a:p>
          </p:txBody>
        </p:sp>
      </p:grpSp>
      <p:grpSp>
        <p:nvGrpSpPr>
          <p:cNvPr id="13" name="Group 13"/>
          <p:cNvGrpSpPr/>
          <p:nvPr/>
        </p:nvGrpSpPr>
        <p:grpSpPr>
          <a:xfrm>
            <a:off x="1610995" y="166582"/>
            <a:ext cx="1080347" cy="978323"/>
            <a:chOff x="0" y="0"/>
            <a:chExt cx="2160733" cy="1626604"/>
          </a:xfrm>
        </p:grpSpPr>
        <p:grpSp>
          <p:nvGrpSpPr>
            <p:cNvPr id="14" name="Group 14"/>
            <p:cNvGrpSpPr/>
            <p:nvPr/>
          </p:nvGrpSpPr>
          <p:grpSpPr>
            <a:xfrm>
              <a:off x="0" y="0"/>
              <a:ext cx="2160733" cy="1626604"/>
              <a:chOff x="0" y="0"/>
              <a:chExt cx="4188895" cy="3153410"/>
            </a:xfrm>
          </p:grpSpPr>
          <p:sp>
            <p:nvSpPr>
              <p:cNvPr id="15" name="Freeform 15"/>
              <p:cNvSpPr/>
              <p:nvPr/>
            </p:nvSpPr>
            <p:spPr>
              <a:xfrm>
                <a:off x="0" y="218440"/>
                <a:ext cx="4187625" cy="2934970"/>
              </a:xfrm>
              <a:custGeom>
                <a:avLst/>
                <a:gdLst/>
                <a:ahLst/>
                <a:cxnLst/>
                <a:rect l="l" t="t" r="r" b="b"/>
                <a:pathLst>
                  <a:path w="4187625" h="2934970">
                    <a:moveTo>
                      <a:pt x="0" y="16510"/>
                    </a:moveTo>
                    <a:cubicBezTo>
                      <a:pt x="0" y="16510"/>
                      <a:pt x="2540" y="345440"/>
                      <a:pt x="2540" y="754380"/>
                    </a:cubicBezTo>
                    <a:cubicBezTo>
                      <a:pt x="2540" y="1163320"/>
                      <a:pt x="7620" y="1753870"/>
                      <a:pt x="7620" y="2014220"/>
                    </a:cubicBezTo>
                    <a:cubicBezTo>
                      <a:pt x="7620" y="2208530"/>
                      <a:pt x="16510" y="2607310"/>
                      <a:pt x="21590" y="2799080"/>
                    </a:cubicBezTo>
                    <a:lnTo>
                      <a:pt x="130810" y="2913380"/>
                    </a:lnTo>
                    <a:cubicBezTo>
                      <a:pt x="275590" y="2921000"/>
                      <a:pt x="543560" y="2934970"/>
                      <a:pt x="793750" y="2934970"/>
                    </a:cubicBezTo>
                    <a:lnTo>
                      <a:pt x="4187625" y="2934970"/>
                    </a:lnTo>
                    <a:lnTo>
                      <a:pt x="4187625" y="698500"/>
                    </a:lnTo>
                    <a:cubicBezTo>
                      <a:pt x="4187625" y="323850"/>
                      <a:pt x="4178735" y="46990"/>
                      <a:pt x="4178735" y="46990"/>
                    </a:cubicBezTo>
                    <a:cubicBezTo>
                      <a:pt x="4023795" y="26670"/>
                      <a:pt x="3867585" y="16510"/>
                      <a:pt x="3710105" y="17780"/>
                    </a:cubicBezTo>
                    <a:cubicBezTo>
                      <a:pt x="3437055" y="17780"/>
                      <a:pt x="944880" y="22860"/>
                      <a:pt x="694690" y="13970"/>
                    </a:cubicBezTo>
                    <a:cubicBezTo>
                      <a:pt x="360680" y="0"/>
                      <a:pt x="0" y="16510"/>
                      <a:pt x="0" y="16510"/>
                    </a:cubicBezTo>
                    <a:close/>
                  </a:path>
                </a:pathLst>
              </a:custGeom>
              <a:solidFill>
                <a:srgbClr val="FFB001"/>
              </a:solidFill>
            </p:spPr>
          </p:sp>
          <p:sp>
            <p:nvSpPr>
              <p:cNvPr id="16" name="Freeform 16"/>
              <p:cNvSpPr/>
              <p:nvPr/>
            </p:nvSpPr>
            <p:spPr>
              <a:xfrm>
                <a:off x="21590" y="0"/>
                <a:ext cx="3698675" cy="3133090"/>
              </a:xfrm>
              <a:custGeom>
                <a:avLst/>
                <a:gdLst/>
                <a:ahLst/>
                <a:cxnLst/>
                <a:rect l="l" t="t" r="r" b="b"/>
                <a:pathLst>
                  <a:path w="3698675" h="3133090">
                    <a:moveTo>
                      <a:pt x="0" y="3018790"/>
                    </a:moveTo>
                    <a:lnTo>
                      <a:pt x="109220" y="3133090"/>
                    </a:lnTo>
                    <a:lnTo>
                      <a:pt x="123190" y="2999740"/>
                    </a:lnTo>
                    <a:lnTo>
                      <a:pt x="0" y="3018790"/>
                    </a:lnTo>
                    <a:close/>
                    <a:moveTo>
                      <a:pt x="2499795" y="106680"/>
                    </a:moveTo>
                    <a:cubicBezTo>
                      <a:pt x="2499795" y="106680"/>
                      <a:pt x="2917625" y="64770"/>
                      <a:pt x="3054785" y="55880"/>
                    </a:cubicBezTo>
                    <a:cubicBezTo>
                      <a:pt x="3191945" y="46990"/>
                      <a:pt x="3672005" y="0"/>
                      <a:pt x="3672005" y="0"/>
                    </a:cubicBezTo>
                    <a:cubicBezTo>
                      <a:pt x="3665655" y="41910"/>
                      <a:pt x="3664385" y="86360"/>
                      <a:pt x="3669465" y="128270"/>
                    </a:cubicBezTo>
                    <a:cubicBezTo>
                      <a:pt x="3675815" y="167640"/>
                      <a:pt x="3678355" y="208280"/>
                      <a:pt x="3677085" y="248920"/>
                    </a:cubicBezTo>
                    <a:lnTo>
                      <a:pt x="3698675" y="318770"/>
                    </a:lnTo>
                    <a:lnTo>
                      <a:pt x="3688515" y="419100"/>
                    </a:lnTo>
                    <a:cubicBezTo>
                      <a:pt x="3688515" y="419100"/>
                      <a:pt x="2937945" y="454660"/>
                      <a:pt x="2800785" y="471170"/>
                    </a:cubicBezTo>
                    <a:cubicBezTo>
                      <a:pt x="2663625" y="487680"/>
                      <a:pt x="2459155" y="486410"/>
                      <a:pt x="2459155" y="486410"/>
                    </a:cubicBezTo>
                    <a:cubicBezTo>
                      <a:pt x="2459155" y="486410"/>
                      <a:pt x="2451535" y="365760"/>
                      <a:pt x="2464235" y="322580"/>
                    </a:cubicBezTo>
                    <a:cubicBezTo>
                      <a:pt x="2474395" y="288290"/>
                      <a:pt x="2478205" y="251460"/>
                      <a:pt x="2473125" y="214630"/>
                    </a:cubicBezTo>
                    <a:cubicBezTo>
                      <a:pt x="2473125" y="186690"/>
                      <a:pt x="2499795" y="106680"/>
                      <a:pt x="2499795" y="106680"/>
                    </a:cubicBezTo>
                    <a:close/>
                  </a:path>
                </a:pathLst>
              </a:custGeom>
              <a:solidFill>
                <a:srgbClr val="FFDC5D"/>
              </a:solidFill>
            </p:spPr>
          </p:sp>
        </p:grpSp>
        <p:sp>
          <p:nvSpPr>
            <p:cNvPr id="17" name="TextBox 17"/>
            <p:cNvSpPr txBox="1"/>
            <p:nvPr/>
          </p:nvSpPr>
          <p:spPr>
            <a:xfrm>
              <a:off x="284659" y="757925"/>
              <a:ext cx="1591417" cy="199785"/>
            </a:xfrm>
            <a:prstGeom prst="rect">
              <a:avLst/>
            </a:prstGeom>
          </p:spPr>
          <p:txBody>
            <a:bodyPr lIns="0" tIns="0" rIns="0" bIns="0" rtlCol="0" anchor="t">
              <a:spAutoFit/>
            </a:bodyPr>
            <a:lstStyle/>
            <a:p>
              <a:pPr algn="ctr">
                <a:lnSpc>
                  <a:spcPts val="845"/>
                </a:lnSpc>
              </a:pPr>
              <a:endParaRPr sz="1200"/>
            </a:p>
          </p:txBody>
        </p:sp>
      </p:grpSp>
      <p:grpSp>
        <p:nvGrpSpPr>
          <p:cNvPr id="18" name="Group 18"/>
          <p:cNvGrpSpPr/>
          <p:nvPr/>
        </p:nvGrpSpPr>
        <p:grpSpPr>
          <a:xfrm>
            <a:off x="308610" y="166582"/>
            <a:ext cx="1080347" cy="977900"/>
            <a:chOff x="0" y="0"/>
            <a:chExt cx="2160733" cy="1626604"/>
          </a:xfrm>
        </p:grpSpPr>
        <p:grpSp>
          <p:nvGrpSpPr>
            <p:cNvPr id="19" name="Group 19"/>
            <p:cNvGrpSpPr/>
            <p:nvPr/>
          </p:nvGrpSpPr>
          <p:grpSpPr>
            <a:xfrm>
              <a:off x="0" y="0"/>
              <a:ext cx="2160733" cy="1626604"/>
              <a:chOff x="0" y="0"/>
              <a:chExt cx="4188895" cy="3153410"/>
            </a:xfrm>
          </p:grpSpPr>
          <p:sp>
            <p:nvSpPr>
              <p:cNvPr id="20" name="Freeform 20"/>
              <p:cNvSpPr/>
              <p:nvPr/>
            </p:nvSpPr>
            <p:spPr>
              <a:xfrm>
                <a:off x="0" y="218440"/>
                <a:ext cx="4187625" cy="2934970"/>
              </a:xfrm>
              <a:custGeom>
                <a:avLst/>
                <a:gdLst/>
                <a:ahLst/>
                <a:cxnLst/>
                <a:rect l="l" t="t" r="r" b="b"/>
                <a:pathLst>
                  <a:path w="4187625" h="2934970">
                    <a:moveTo>
                      <a:pt x="0" y="16510"/>
                    </a:moveTo>
                    <a:cubicBezTo>
                      <a:pt x="0" y="16510"/>
                      <a:pt x="2540" y="345440"/>
                      <a:pt x="2540" y="754380"/>
                    </a:cubicBezTo>
                    <a:cubicBezTo>
                      <a:pt x="2540" y="1163320"/>
                      <a:pt x="7620" y="1753870"/>
                      <a:pt x="7620" y="2014220"/>
                    </a:cubicBezTo>
                    <a:cubicBezTo>
                      <a:pt x="7620" y="2208530"/>
                      <a:pt x="16510" y="2607310"/>
                      <a:pt x="21590" y="2799080"/>
                    </a:cubicBezTo>
                    <a:lnTo>
                      <a:pt x="130810" y="2913380"/>
                    </a:lnTo>
                    <a:cubicBezTo>
                      <a:pt x="275590" y="2921000"/>
                      <a:pt x="543560" y="2934970"/>
                      <a:pt x="793750" y="2934970"/>
                    </a:cubicBezTo>
                    <a:lnTo>
                      <a:pt x="4187625" y="2934970"/>
                    </a:lnTo>
                    <a:lnTo>
                      <a:pt x="4187625" y="698500"/>
                    </a:lnTo>
                    <a:cubicBezTo>
                      <a:pt x="4187625" y="323850"/>
                      <a:pt x="4178735" y="46990"/>
                      <a:pt x="4178735" y="46990"/>
                    </a:cubicBezTo>
                    <a:cubicBezTo>
                      <a:pt x="4023795" y="26670"/>
                      <a:pt x="3867585" y="16510"/>
                      <a:pt x="3710105" y="17780"/>
                    </a:cubicBezTo>
                    <a:cubicBezTo>
                      <a:pt x="3437055" y="17780"/>
                      <a:pt x="944880" y="22860"/>
                      <a:pt x="694690" y="13970"/>
                    </a:cubicBezTo>
                    <a:cubicBezTo>
                      <a:pt x="360680" y="0"/>
                      <a:pt x="0" y="16510"/>
                      <a:pt x="0" y="16510"/>
                    </a:cubicBezTo>
                    <a:close/>
                  </a:path>
                </a:pathLst>
              </a:custGeom>
              <a:solidFill>
                <a:srgbClr val="FFDC5D"/>
              </a:solidFill>
            </p:spPr>
          </p:sp>
          <p:sp>
            <p:nvSpPr>
              <p:cNvPr id="21" name="Freeform 21"/>
              <p:cNvSpPr/>
              <p:nvPr/>
            </p:nvSpPr>
            <p:spPr>
              <a:xfrm>
                <a:off x="21590" y="0"/>
                <a:ext cx="3698675" cy="3133090"/>
              </a:xfrm>
              <a:custGeom>
                <a:avLst/>
                <a:gdLst/>
                <a:ahLst/>
                <a:cxnLst/>
                <a:rect l="l" t="t" r="r" b="b"/>
                <a:pathLst>
                  <a:path w="3698675" h="3133090">
                    <a:moveTo>
                      <a:pt x="0" y="3018790"/>
                    </a:moveTo>
                    <a:lnTo>
                      <a:pt x="109220" y="3133090"/>
                    </a:lnTo>
                    <a:lnTo>
                      <a:pt x="123190" y="2999740"/>
                    </a:lnTo>
                    <a:lnTo>
                      <a:pt x="0" y="3018790"/>
                    </a:lnTo>
                    <a:close/>
                    <a:moveTo>
                      <a:pt x="2499795" y="106680"/>
                    </a:moveTo>
                    <a:cubicBezTo>
                      <a:pt x="2499795" y="106680"/>
                      <a:pt x="2917625" y="64770"/>
                      <a:pt x="3054785" y="55880"/>
                    </a:cubicBezTo>
                    <a:cubicBezTo>
                      <a:pt x="3191945" y="46990"/>
                      <a:pt x="3672005" y="0"/>
                      <a:pt x="3672005" y="0"/>
                    </a:cubicBezTo>
                    <a:cubicBezTo>
                      <a:pt x="3665655" y="41910"/>
                      <a:pt x="3664385" y="86360"/>
                      <a:pt x="3669465" y="128270"/>
                    </a:cubicBezTo>
                    <a:cubicBezTo>
                      <a:pt x="3675815" y="167640"/>
                      <a:pt x="3678355" y="208280"/>
                      <a:pt x="3677085" y="248920"/>
                    </a:cubicBezTo>
                    <a:lnTo>
                      <a:pt x="3698675" y="318770"/>
                    </a:lnTo>
                    <a:lnTo>
                      <a:pt x="3688515" y="419100"/>
                    </a:lnTo>
                    <a:cubicBezTo>
                      <a:pt x="3688515" y="419100"/>
                      <a:pt x="2937945" y="454660"/>
                      <a:pt x="2800785" y="471170"/>
                    </a:cubicBezTo>
                    <a:cubicBezTo>
                      <a:pt x="2663625" y="487680"/>
                      <a:pt x="2459155" y="486410"/>
                      <a:pt x="2459155" y="486410"/>
                    </a:cubicBezTo>
                    <a:cubicBezTo>
                      <a:pt x="2459155" y="486410"/>
                      <a:pt x="2451535" y="365760"/>
                      <a:pt x="2464235" y="322580"/>
                    </a:cubicBezTo>
                    <a:cubicBezTo>
                      <a:pt x="2474395" y="288290"/>
                      <a:pt x="2478205" y="251460"/>
                      <a:pt x="2473125" y="214630"/>
                    </a:cubicBezTo>
                    <a:cubicBezTo>
                      <a:pt x="2473125" y="186690"/>
                      <a:pt x="2499795" y="106680"/>
                      <a:pt x="2499795" y="106680"/>
                    </a:cubicBezTo>
                    <a:close/>
                  </a:path>
                </a:pathLst>
              </a:custGeom>
              <a:solidFill>
                <a:srgbClr val="FFA500"/>
              </a:solidFill>
            </p:spPr>
          </p:sp>
        </p:grpSp>
        <p:sp>
          <p:nvSpPr>
            <p:cNvPr id="22" name="TextBox 22"/>
            <p:cNvSpPr txBox="1"/>
            <p:nvPr/>
          </p:nvSpPr>
          <p:spPr>
            <a:xfrm>
              <a:off x="284659" y="757925"/>
              <a:ext cx="1591417" cy="199872"/>
            </a:xfrm>
            <a:prstGeom prst="rect">
              <a:avLst/>
            </a:prstGeom>
          </p:spPr>
          <p:txBody>
            <a:bodyPr lIns="0" tIns="0" rIns="0" bIns="0" rtlCol="0" anchor="t">
              <a:spAutoFit/>
            </a:bodyPr>
            <a:lstStyle/>
            <a:p>
              <a:pPr algn="ctr">
                <a:lnSpc>
                  <a:spcPts val="845"/>
                </a:lnSpc>
              </a:pPr>
              <a:endParaRPr sz="1200"/>
            </a:p>
          </p:txBody>
        </p:sp>
      </p:grpSp>
      <p:sp>
        <p:nvSpPr>
          <p:cNvPr id="23" name="Freeform 23"/>
          <p:cNvSpPr/>
          <p:nvPr/>
        </p:nvSpPr>
        <p:spPr>
          <a:xfrm>
            <a:off x="10026609" y="158774"/>
            <a:ext cx="407527" cy="407527"/>
          </a:xfrm>
          <a:custGeom>
            <a:avLst/>
            <a:gdLst/>
            <a:ahLst/>
            <a:cxnLst/>
            <a:rect l="l" t="t" r="r" b="b"/>
            <a:pathLst>
              <a:path w="611290" h="611290">
                <a:moveTo>
                  <a:pt x="0" y="0"/>
                </a:moveTo>
                <a:lnTo>
                  <a:pt x="611290" y="0"/>
                </a:lnTo>
                <a:lnTo>
                  <a:pt x="611290" y="611291"/>
                </a:lnTo>
                <a:lnTo>
                  <a:pt x="0" y="61129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24" name="Freeform 24"/>
          <p:cNvSpPr/>
          <p:nvPr/>
        </p:nvSpPr>
        <p:spPr>
          <a:xfrm rot="-10800000">
            <a:off x="10498542" y="217194"/>
            <a:ext cx="407527" cy="407527"/>
          </a:xfrm>
          <a:custGeom>
            <a:avLst/>
            <a:gdLst/>
            <a:ahLst/>
            <a:cxnLst/>
            <a:rect l="l" t="t" r="r" b="b"/>
            <a:pathLst>
              <a:path w="611290" h="611290">
                <a:moveTo>
                  <a:pt x="0" y="0"/>
                </a:moveTo>
                <a:lnTo>
                  <a:pt x="611290" y="0"/>
                </a:lnTo>
                <a:lnTo>
                  <a:pt x="611290" y="611291"/>
                </a:lnTo>
                <a:lnTo>
                  <a:pt x="0" y="61129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25" name="Freeform 25"/>
          <p:cNvSpPr/>
          <p:nvPr/>
        </p:nvSpPr>
        <p:spPr>
          <a:xfrm>
            <a:off x="11444311" y="158774"/>
            <a:ext cx="407527" cy="407527"/>
          </a:xfrm>
          <a:custGeom>
            <a:avLst/>
            <a:gdLst/>
            <a:ahLst/>
            <a:cxnLst/>
            <a:rect l="l" t="t" r="r" b="b"/>
            <a:pathLst>
              <a:path w="611290" h="611290">
                <a:moveTo>
                  <a:pt x="0" y="0"/>
                </a:moveTo>
                <a:lnTo>
                  <a:pt x="611290" y="0"/>
                </a:lnTo>
                <a:lnTo>
                  <a:pt x="611290" y="611291"/>
                </a:lnTo>
                <a:lnTo>
                  <a:pt x="0" y="61129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26" name="Freeform 26"/>
          <p:cNvSpPr/>
          <p:nvPr/>
        </p:nvSpPr>
        <p:spPr>
          <a:xfrm>
            <a:off x="10971743" y="217194"/>
            <a:ext cx="407527" cy="407527"/>
          </a:xfrm>
          <a:custGeom>
            <a:avLst/>
            <a:gdLst/>
            <a:ahLst/>
            <a:cxnLst/>
            <a:rect l="l" t="t" r="r" b="b"/>
            <a:pathLst>
              <a:path w="611290" h="611290">
                <a:moveTo>
                  <a:pt x="0" y="0"/>
                </a:moveTo>
                <a:lnTo>
                  <a:pt x="611291" y="0"/>
                </a:lnTo>
                <a:lnTo>
                  <a:pt x="611291" y="611291"/>
                </a:lnTo>
                <a:lnTo>
                  <a:pt x="0" y="61129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grpSp>
        <p:nvGrpSpPr>
          <p:cNvPr id="27" name="Group 27"/>
          <p:cNvGrpSpPr/>
          <p:nvPr/>
        </p:nvGrpSpPr>
        <p:grpSpPr>
          <a:xfrm>
            <a:off x="10026610" y="742566"/>
            <a:ext cx="552861" cy="552861"/>
            <a:chOff x="0" y="0"/>
            <a:chExt cx="1105722" cy="1105722"/>
          </a:xfrm>
        </p:grpSpPr>
        <p:sp>
          <p:nvSpPr>
            <p:cNvPr id="28" name="Freeform 28"/>
            <p:cNvSpPr/>
            <p:nvPr/>
          </p:nvSpPr>
          <p:spPr>
            <a:xfrm>
              <a:off x="0" y="0"/>
              <a:ext cx="1105722" cy="1105722"/>
            </a:xfrm>
            <a:custGeom>
              <a:avLst/>
              <a:gdLst/>
              <a:ahLst/>
              <a:cxnLst/>
              <a:rect l="l" t="t" r="r" b="b"/>
              <a:pathLst>
                <a:path w="1105722" h="1105722">
                  <a:moveTo>
                    <a:pt x="0" y="0"/>
                  </a:moveTo>
                  <a:lnTo>
                    <a:pt x="1105722" y="0"/>
                  </a:lnTo>
                  <a:lnTo>
                    <a:pt x="1105722" y="1105722"/>
                  </a:lnTo>
                  <a:lnTo>
                    <a:pt x="0" y="110572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29" name="TextBox 29"/>
            <p:cNvSpPr txBox="1"/>
            <p:nvPr/>
          </p:nvSpPr>
          <p:spPr>
            <a:xfrm>
              <a:off x="210708" y="414674"/>
              <a:ext cx="684312" cy="223650"/>
            </a:xfrm>
            <a:prstGeom prst="rect">
              <a:avLst/>
            </a:prstGeom>
          </p:spPr>
          <p:txBody>
            <a:bodyPr lIns="0" tIns="0" rIns="0" bIns="0" rtlCol="0" anchor="t">
              <a:spAutoFit/>
            </a:bodyPr>
            <a:lstStyle/>
            <a:p>
              <a:pPr algn="ctr">
                <a:lnSpc>
                  <a:spcPts val="1005"/>
                </a:lnSpc>
              </a:pPr>
              <a:r>
                <a:rPr lang="en-US" sz="720">
                  <a:solidFill>
                    <a:srgbClr val="FFFFFF"/>
                  </a:solidFill>
                  <a:latin typeface="DM Sans Bold"/>
                </a:rPr>
                <a:t>STOP</a:t>
              </a:r>
            </a:p>
          </p:txBody>
        </p:sp>
      </p:grpSp>
      <p:grpSp>
        <p:nvGrpSpPr>
          <p:cNvPr id="30" name="Group 30"/>
          <p:cNvGrpSpPr/>
          <p:nvPr/>
        </p:nvGrpSpPr>
        <p:grpSpPr>
          <a:xfrm>
            <a:off x="10681695" y="742566"/>
            <a:ext cx="552861" cy="552861"/>
            <a:chOff x="-1270" y="-247650"/>
            <a:chExt cx="1105722" cy="1105722"/>
          </a:xfrm>
        </p:grpSpPr>
        <p:sp>
          <p:nvSpPr>
            <p:cNvPr id="31" name="Freeform 31"/>
            <p:cNvSpPr/>
            <p:nvPr/>
          </p:nvSpPr>
          <p:spPr>
            <a:xfrm>
              <a:off x="-1270" y="-247650"/>
              <a:ext cx="1105722" cy="1105722"/>
            </a:xfrm>
            <a:custGeom>
              <a:avLst/>
              <a:gdLst/>
              <a:ahLst/>
              <a:cxnLst/>
              <a:rect l="l" t="t" r="r" b="b"/>
              <a:pathLst>
                <a:path w="1105722" h="1105722">
                  <a:moveTo>
                    <a:pt x="0" y="0"/>
                  </a:moveTo>
                  <a:lnTo>
                    <a:pt x="1105722" y="0"/>
                  </a:lnTo>
                  <a:lnTo>
                    <a:pt x="1105722" y="1105722"/>
                  </a:lnTo>
                  <a:lnTo>
                    <a:pt x="0" y="110572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
          <p:nvSpPr>
            <p:cNvPr id="32" name="TextBox 32"/>
            <p:cNvSpPr txBox="1"/>
            <p:nvPr/>
          </p:nvSpPr>
          <p:spPr>
            <a:xfrm>
              <a:off x="210708" y="414674"/>
              <a:ext cx="684312" cy="223650"/>
            </a:xfrm>
            <a:prstGeom prst="rect">
              <a:avLst/>
            </a:prstGeom>
          </p:spPr>
          <p:txBody>
            <a:bodyPr lIns="0" tIns="0" rIns="0" bIns="0" rtlCol="0" anchor="t">
              <a:spAutoFit/>
            </a:bodyPr>
            <a:lstStyle/>
            <a:p>
              <a:pPr algn="ctr">
                <a:lnSpc>
                  <a:spcPts val="1005"/>
                </a:lnSpc>
              </a:pPr>
              <a:r>
                <a:rPr lang="en-US" sz="720">
                  <a:solidFill>
                    <a:srgbClr val="FFFFFF"/>
                  </a:solidFill>
                  <a:latin typeface="DM Sans Bold"/>
                </a:rPr>
                <a:t>START</a:t>
              </a:r>
            </a:p>
          </p:txBody>
        </p:sp>
      </p:grpSp>
      <p:grpSp>
        <p:nvGrpSpPr>
          <p:cNvPr id="33" name="Group 33"/>
          <p:cNvGrpSpPr/>
          <p:nvPr/>
        </p:nvGrpSpPr>
        <p:grpSpPr>
          <a:xfrm>
            <a:off x="11337415" y="698116"/>
            <a:ext cx="552861" cy="552861"/>
            <a:chOff x="-1270" y="-336550"/>
            <a:chExt cx="1105722" cy="1105722"/>
          </a:xfrm>
        </p:grpSpPr>
        <p:sp>
          <p:nvSpPr>
            <p:cNvPr id="34" name="Freeform 34"/>
            <p:cNvSpPr/>
            <p:nvPr/>
          </p:nvSpPr>
          <p:spPr>
            <a:xfrm>
              <a:off x="-1270" y="-336550"/>
              <a:ext cx="1105722" cy="1105722"/>
            </a:xfrm>
            <a:custGeom>
              <a:avLst/>
              <a:gdLst/>
              <a:ahLst/>
              <a:cxnLst/>
              <a:rect l="l" t="t" r="r" b="b"/>
              <a:pathLst>
                <a:path w="1105722" h="1105722">
                  <a:moveTo>
                    <a:pt x="0" y="0"/>
                  </a:moveTo>
                  <a:lnTo>
                    <a:pt x="1105722" y="0"/>
                  </a:lnTo>
                  <a:lnTo>
                    <a:pt x="1105722" y="1105722"/>
                  </a:lnTo>
                  <a:lnTo>
                    <a:pt x="0" y="1105722"/>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sp>
        <p:sp>
          <p:nvSpPr>
            <p:cNvPr id="35" name="TextBox 35"/>
            <p:cNvSpPr txBox="1"/>
            <p:nvPr/>
          </p:nvSpPr>
          <p:spPr>
            <a:xfrm>
              <a:off x="128830" y="333636"/>
              <a:ext cx="848064" cy="435248"/>
            </a:xfrm>
            <a:prstGeom prst="rect">
              <a:avLst/>
            </a:prstGeom>
          </p:spPr>
          <p:txBody>
            <a:bodyPr lIns="0" tIns="0" rIns="0" bIns="0" rtlCol="0" anchor="t">
              <a:spAutoFit/>
            </a:bodyPr>
            <a:lstStyle/>
            <a:p>
              <a:pPr algn="ctr">
                <a:lnSpc>
                  <a:spcPts val="865"/>
                </a:lnSpc>
              </a:pPr>
              <a:r>
                <a:rPr lang="en-US" sz="720">
                  <a:solidFill>
                    <a:srgbClr val="FFFFFF"/>
                  </a:solidFill>
                  <a:latin typeface="DM Sans Bold"/>
                </a:rPr>
                <a:t>KEEP</a:t>
              </a:r>
            </a:p>
            <a:p>
              <a:pPr algn="ctr">
                <a:lnSpc>
                  <a:spcPts val="865"/>
                </a:lnSpc>
              </a:pPr>
              <a:r>
                <a:rPr lang="en-US" sz="720">
                  <a:solidFill>
                    <a:srgbClr val="FFFFFF"/>
                  </a:solidFill>
                  <a:latin typeface="DM Sans Bold"/>
                </a:rPr>
                <a:t>GOING</a:t>
              </a:r>
            </a:p>
          </p:txBody>
        </p:sp>
      </p:grpSp>
      <p:graphicFrame>
        <p:nvGraphicFramePr>
          <p:cNvPr id="36" name="Table 36"/>
          <p:cNvGraphicFramePr>
            <a:graphicFrameLocks noGrp="1"/>
          </p:cNvGraphicFramePr>
          <p:nvPr>
            <p:custDataLst>
              <p:tags r:id="rId1"/>
            </p:custDataLst>
          </p:nvPr>
        </p:nvGraphicFramePr>
        <p:xfrm>
          <a:off x="314325" y="1323975"/>
          <a:ext cx="11517630" cy="5111243"/>
        </p:xfrm>
        <a:graphic>
          <a:graphicData uri="http://schemas.openxmlformats.org/drawingml/2006/table">
            <a:tbl>
              <a:tblPr/>
              <a:tblGrid>
                <a:gridCol w="5715635">
                  <a:extLst>
                    <a:ext uri="{9D8B030D-6E8A-4147-A177-3AD203B41FA5}">
                      <a16:colId xmlns:a16="http://schemas.microsoft.com/office/drawing/2014/main" val="20000"/>
                    </a:ext>
                  </a:extLst>
                </a:gridCol>
                <a:gridCol w="5801995">
                  <a:extLst>
                    <a:ext uri="{9D8B030D-6E8A-4147-A177-3AD203B41FA5}">
                      <a16:colId xmlns:a16="http://schemas.microsoft.com/office/drawing/2014/main" val="20001"/>
                    </a:ext>
                  </a:extLst>
                </a:gridCol>
              </a:tblGrid>
              <a:tr h="536575">
                <a:tc>
                  <a:txBody>
                    <a:bodyPr/>
                    <a:lstStyle/>
                    <a:p>
                      <a:pPr algn="ctr">
                        <a:lnSpc>
                          <a:spcPts val="4060"/>
                        </a:lnSpc>
                        <a:defRPr/>
                      </a:pPr>
                      <a:r>
                        <a:rPr lang="en-US" sz="1900">
                          <a:solidFill>
                            <a:srgbClr val="000000"/>
                          </a:solidFill>
                          <a:latin typeface="DM Sans Bold"/>
                        </a:rPr>
                        <a:t>Strength</a:t>
                      </a:r>
                      <a:endParaRPr lang="en-US" sz="700"/>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4060"/>
                        </a:lnSpc>
                        <a:defRPr/>
                      </a:pPr>
                      <a:r>
                        <a:rPr lang="en-US" sz="1900">
                          <a:solidFill>
                            <a:srgbClr val="000000"/>
                          </a:solidFill>
                          <a:latin typeface="DM Sans Bold"/>
                        </a:rPr>
                        <a:t>Weakness</a:t>
                      </a:r>
                      <a:endParaRPr lang="en-US" sz="700"/>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313180">
                <a:tc>
                  <a:txBody>
                    <a:bodyPr/>
                    <a:lstStyle/>
                    <a:p>
                      <a:pPr algn="ctr">
                        <a:lnSpc>
                          <a:spcPts val="4060"/>
                        </a:lnSpc>
                        <a:defRPr/>
                      </a:pPr>
                      <a:r>
                        <a:rPr lang="en-US" sz="1900">
                          <a:solidFill>
                            <a:srgbClr val="000000"/>
                          </a:solidFill>
                          <a:latin typeface="DM Sans"/>
                        </a:rPr>
                        <a:t>credibility and trust of Telsa can be strengthened</a:t>
                      </a:r>
                      <a:endParaRPr lang="en-US" sz="700"/>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4060"/>
                        </a:lnSpc>
                        <a:defRPr/>
                      </a:pPr>
                      <a:r>
                        <a:rPr lang="en-US" sz="1900">
                          <a:solidFill>
                            <a:srgbClr val="000000"/>
                          </a:solidFill>
                          <a:latin typeface="DM Sans"/>
                        </a:rPr>
                        <a:t>Tesla faces potential greenwashing accusations despite its transparency efforts.</a:t>
                      </a:r>
                      <a:endParaRPr lang="en-US" sz="700"/>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330325">
                <a:tc>
                  <a:txBody>
                    <a:bodyPr/>
                    <a:lstStyle/>
                    <a:p>
                      <a:pPr algn="ctr">
                        <a:lnSpc>
                          <a:spcPts val="4060"/>
                        </a:lnSpc>
                        <a:defRPr/>
                      </a:pPr>
                      <a:r>
                        <a:rPr lang="en-US" sz="1900">
                          <a:solidFill>
                            <a:srgbClr val="000000"/>
                          </a:solidFill>
                          <a:latin typeface="DM Sans"/>
                        </a:rPr>
                        <a:t>gives Tesla a competitive edge and attracts environmentally conscious consumers.</a:t>
                      </a:r>
                      <a:endParaRPr lang="en-US" sz="700"/>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4060"/>
                        </a:lnSpc>
                        <a:defRPr/>
                      </a:pPr>
                      <a:r>
                        <a:rPr lang="en-US" sz="1900">
                          <a:solidFill>
                            <a:srgbClr val="000000"/>
                          </a:solidFill>
                          <a:latin typeface="DM Sans"/>
                        </a:rPr>
                        <a:t>greenwashing involves misleading environmental claims</a:t>
                      </a:r>
                      <a:endParaRPr lang="en-US" sz="700"/>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581150">
                <a:tc>
                  <a:txBody>
                    <a:bodyPr/>
                    <a:lstStyle/>
                    <a:p>
                      <a:pPr algn="ctr">
                        <a:lnSpc>
                          <a:spcPts val="4060"/>
                        </a:lnSpc>
                        <a:defRPr/>
                      </a:pPr>
                      <a:r>
                        <a:rPr lang="en-US" sz="1900">
                          <a:solidFill>
                            <a:srgbClr val="000000"/>
                          </a:solidFill>
                          <a:latin typeface="DM Sans"/>
                        </a:rPr>
                        <a:t>transparent communication also cultivates customer loyalty by showcasing responsible business practices</a:t>
                      </a:r>
                      <a:endParaRPr lang="en-US" sz="700"/>
                    </a:p>
                  </a:txBody>
                  <a:tcPr marL="127000" marR="127000" marT="127000" marB="127000" anchorCtr="1">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4060"/>
                        </a:lnSpc>
                        <a:defRPr/>
                      </a:pPr>
                      <a:r>
                        <a:rPr lang="en-US" sz="1900">
                          <a:solidFill>
                            <a:srgbClr val="000000"/>
                          </a:solidFill>
                          <a:latin typeface="DM Sans"/>
                        </a:rPr>
                        <a:t>Mishandling customer data or non-compliance with regulations could lead to backlash</a:t>
                      </a:r>
                      <a:endParaRPr lang="en-US" sz="700"/>
                    </a:p>
                  </a:txBody>
                  <a:tcPr marL="127000" marR="127000" marT="127000" marB="127000" anchorCtr="1">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01089" y="1740281"/>
            <a:ext cx="11589822" cy="4915447"/>
            <a:chOff x="0" y="0"/>
            <a:chExt cx="9620467" cy="4080209"/>
          </a:xfrm>
        </p:grpSpPr>
        <p:sp>
          <p:nvSpPr>
            <p:cNvPr id="3" name="Freeform 3"/>
            <p:cNvSpPr/>
            <p:nvPr/>
          </p:nvSpPr>
          <p:spPr>
            <a:xfrm>
              <a:off x="0" y="0"/>
              <a:ext cx="9620467" cy="4080209"/>
            </a:xfrm>
            <a:custGeom>
              <a:avLst/>
              <a:gdLst/>
              <a:ahLst/>
              <a:cxnLst/>
              <a:rect l="l" t="t" r="r" b="b"/>
              <a:pathLst>
                <a:path w="9620467" h="4080209">
                  <a:moveTo>
                    <a:pt x="9496007" y="4080209"/>
                  </a:moveTo>
                  <a:lnTo>
                    <a:pt x="124460" y="4080209"/>
                  </a:lnTo>
                  <a:cubicBezTo>
                    <a:pt x="55880" y="4080209"/>
                    <a:pt x="0" y="4024329"/>
                    <a:pt x="0" y="3955749"/>
                  </a:cubicBezTo>
                  <a:lnTo>
                    <a:pt x="0" y="124460"/>
                  </a:lnTo>
                  <a:cubicBezTo>
                    <a:pt x="0" y="55880"/>
                    <a:pt x="55880" y="0"/>
                    <a:pt x="124460" y="0"/>
                  </a:cubicBezTo>
                  <a:lnTo>
                    <a:pt x="9496007" y="0"/>
                  </a:lnTo>
                  <a:cubicBezTo>
                    <a:pt x="9564587" y="0"/>
                    <a:pt x="9620467" y="55880"/>
                    <a:pt x="9620467" y="124460"/>
                  </a:cubicBezTo>
                  <a:lnTo>
                    <a:pt x="9620467" y="3955749"/>
                  </a:lnTo>
                  <a:cubicBezTo>
                    <a:pt x="9620467" y="4024329"/>
                    <a:pt x="9564587" y="4080209"/>
                    <a:pt x="9496007" y="4080209"/>
                  </a:cubicBezTo>
                  <a:close/>
                </a:path>
              </a:pathLst>
            </a:custGeom>
            <a:solidFill>
              <a:srgbClr val="D2D5FF"/>
            </a:solidFill>
          </p:spPr>
        </p:sp>
      </p:grpSp>
      <p:sp>
        <p:nvSpPr>
          <p:cNvPr id="4" name="TextBox 4"/>
          <p:cNvSpPr txBox="1"/>
          <p:nvPr/>
        </p:nvSpPr>
        <p:spPr>
          <a:xfrm>
            <a:off x="301089" y="297376"/>
            <a:ext cx="9685765" cy="1878143"/>
          </a:xfrm>
          <a:prstGeom prst="rect">
            <a:avLst/>
          </a:prstGeom>
        </p:spPr>
        <p:txBody>
          <a:bodyPr lIns="0" tIns="0" rIns="0" bIns="0" rtlCol="0" anchor="t">
            <a:spAutoFit/>
          </a:bodyPr>
          <a:lstStyle/>
          <a:p>
            <a:pPr>
              <a:lnSpc>
                <a:spcPts val="5135"/>
              </a:lnSpc>
            </a:pPr>
            <a:r>
              <a:rPr lang="en-US" sz="3665" spc="-36" dirty="0">
                <a:solidFill>
                  <a:srgbClr val="000000"/>
                </a:solidFill>
                <a:latin typeface="DM Sans Bold"/>
              </a:rPr>
              <a:t>2. Consumer Education and internal ethical guidelines. </a:t>
            </a:r>
          </a:p>
          <a:p>
            <a:pPr>
              <a:lnSpc>
                <a:spcPts val="5135"/>
              </a:lnSpc>
              <a:spcBef>
                <a:spcPct val="0"/>
              </a:spcBef>
            </a:pPr>
            <a:endParaRPr lang="en-US" sz="3665" spc="-36" dirty="0">
              <a:solidFill>
                <a:srgbClr val="000000"/>
              </a:solidFill>
              <a:latin typeface="DM Sans Bold"/>
            </a:endParaRPr>
          </a:p>
        </p:txBody>
      </p:sp>
      <p:grpSp>
        <p:nvGrpSpPr>
          <p:cNvPr id="5" name="Group 5"/>
          <p:cNvGrpSpPr/>
          <p:nvPr/>
        </p:nvGrpSpPr>
        <p:grpSpPr>
          <a:xfrm>
            <a:off x="10425834" y="466809"/>
            <a:ext cx="1080366" cy="1027332"/>
            <a:chOff x="0" y="0"/>
            <a:chExt cx="4188895" cy="3983266"/>
          </a:xfrm>
        </p:grpSpPr>
        <p:sp>
          <p:nvSpPr>
            <p:cNvPr id="6" name="Freeform 6"/>
            <p:cNvSpPr/>
            <p:nvPr/>
          </p:nvSpPr>
          <p:spPr>
            <a:xfrm>
              <a:off x="0" y="218440"/>
              <a:ext cx="4187625" cy="3764825"/>
            </a:xfrm>
            <a:custGeom>
              <a:avLst/>
              <a:gdLst/>
              <a:ahLst/>
              <a:cxnLst/>
              <a:rect l="l" t="t" r="r" b="b"/>
              <a:pathLst>
                <a:path w="4187625" h="3764825">
                  <a:moveTo>
                    <a:pt x="0" y="16510"/>
                  </a:moveTo>
                  <a:cubicBezTo>
                    <a:pt x="0" y="16510"/>
                    <a:pt x="2540" y="345440"/>
                    <a:pt x="2540" y="903001"/>
                  </a:cubicBezTo>
                  <a:cubicBezTo>
                    <a:pt x="2540" y="1858039"/>
                    <a:pt x="7620" y="2583726"/>
                    <a:pt x="7620" y="2844076"/>
                  </a:cubicBezTo>
                  <a:cubicBezTo>
                    <a:pt x="7620" y="3038386"/>
                    <a:pt x="16510" y="3437166"/>
                    <a:pt x="21590" y="3628936"/>
                  </a:cubicBezTo>
                  <a:lnTo>
                    <a:pt x="130810" y="3743236"/>
                  </a:lnTo>
                  <a:cubicBezTo>
                    <a:pt x="275590" y="3750856"/>
                    <a:pt x="543560" y="3764825"/>
                    <a:pt x="793750" y="3764825"/>
                  </a:cubicBezTo>
                  <a:lnTo>
                    <a:pt x="4187625" y="3764825"/>
                  </a:lnTo>
                  <a:lnTo>
                    <a:pt x="4187625" y="772499"/>
                  </a:lnTo>
                  <a:cubicBezTo>
                    <a:pt x="4187625" y="323850"/>
                    <a:pt x="4178735" y="46990"/>
                    <a:pt x="4178735" y="46990"/>
                  </a:cubicBezTo>
                  <a:cubicBezTo>
                    <a:pt x="4023795" y="26670"/>
                    <a:pt x="3867585" y="16510"/>
                    <a:pt x="3710105" y="17780"/>
                  </a:cubicBezTo>
                  <a:cubicBezTo>
                    <a:pt x="3437055" y="17780"/>
                    <a:pt x="944880" y="22860"/>
                    <a:pt x="694690" y="13970"/>
                  </a:cubicBezTo>
                  <a:cubicBezTo>
                    <a:pt x="360680" y="0"/>
                    <a:pt x="0" y="16510"/>
                    <a:pt x="0" y="16510"/>
                  </a:cubicBezTo>
                  <a:close/>
                </a:path>
              </a:pathLst>
            </a:custGeom>
            <a:solidFill>
              <a:srgbClr val="FFF9DA"/>
            </a:solidFill>
          </p:spPr>
        </p:sp>
        <p:sp>
          <p:nvSpPr>
            <p:cNvPr id="7" name="Freeform 7"/>
            <p:cNvSpPr/>
            <p:nvPr/>
          </p:nvSpPr>
          <p:spPr>
            <a:xfrm>
              <a:off x="21590" y="0"/>
              <a:ext cx="3698675" cy="3962946"/>
            </a:xfrm>
            <a:custGeom>
              <a:avLst/>
              <a:gdLst/>
              <a:ahLst/>
              <a:cxnLst/>
              <a:rect l="l" t="t" r="r" b="b"/>
              <a:pathLst>
                <a:path w="3698675" h="3962946">
                  <a:moveTo>
                    <a:pt x="0" y="3848646"/>
                  </a:moveTo>
                  <a:lnTo>
                    <a:pt x="109220" y="3962946"/>
                  </a:lnTo>
                  <a:lnTo>
                    <a:pt x="123190" y="3829596"/>
                  </a:lnTo>
                  <a:lnTo>
                    <a:pt x="0" y="3848646"/>
                  </a:lnTo>
                  <a:close/>
                  <a:moveTo>
                    <a:pt x="2499795" y="106680"/>
                  </a:moveTo>
                  <a:cubicBezTo>
                    <a:pt x="2499795" y="106680"/>
                    <a:pt x="2917625" y="64770"/>
                    <a:pt x="3054785" y="55880"/>
                  </a:cubicBezTo>
                  <a:cubicBezTo>
                    <a:pt x="3191945" y="46990"/>
                    <a:pt x="3672005" y="0"/>
                    <a:pt x="3672005" y="0"/>
                  </a:cubicBezTo>
                  <a:cubicBezTo>
                    <a:pt x="3665655" y="41910"/>
                    <a:pt x="3664385" y="86360"/>
                    <a:pt x="3669465" y="128270"/>
                  </a:cubicBezTo>
                  <a:cubicBezTo>
                    <a:pt x="3675815" y="167640"/>
                    <a:pt x="3678355" y="208280"/>
                    <a:pt x="3677085" y="248920"/>
                  </a:cubicBezTo>
                  <a:lnTo>
                    <a:pt x="3698675" y="318770"/>
                  </a:lnTo>
                  <a:lnTo>
                    <a:pt x="3688515" y="419100"/>
                  </a:lnTo>
                  <a:cubicBezTo>
                    <a:pt x="3688515" y="419100"/>
                    <a:pt x="2937945" y="454660"/>
                    <a:pt x="2800785" y="471170"/>
                  </a:cubicBezTo>
                  <a:cubicBezTo>
                    <a:pt x="2663625" y="487680"/>
                    <a:pt x="2459155" y="486410"/>
                    <a:pt x="2459155" y="486410"/>
                  </a:cubicBezTo>
                  <a:cubicBezTo>
                    <a:pt x="2459155" y="486410"/>
                    <a:pt x="2451535" y="365760"/>
                    <a:pt x="2464235" y="322580"/>
                  </a:cubicBezTo>
                  <a:cubicBezTo>
                    <a:pt x="2474395" y="288290"/>
                    <a:pt x="2478205" y="251460"/>
                    <a:pt x="2473125" y="214630"/>
                  </a:cubicBezTo>
                  <a:cubicBezTo>
                    <a:pt x="2473125" y="186690"/>
                    <a:pt x="2499795" y="106680"/>
                    <a:pt x="2499795" y="106680"/>
                  </a:cubicBezTo>
                  <a:close/>
                </a:path>
              </a:pathLst>
            </a:custGeom>
            <a:solidFill>
              <a:srgbClr val="FFA500"/>
            </a:solidFill>
          </p:spPr>
        </p:sp>
      </p:grpSp>
      <p:sp>
        <p:nvSpPr>
          <p:cNvPr id="8" name="TextBox 8"/>
          <p:cNvSpPr txBox="1"/>
          <p:nvPr/>
        </p:nvSpPr>
        <p:spPr>
          <a:xfrm>
            <a:off x="685800" y="2553155"/>
            <a:ext cx="10526778" cy="2388474"/>
          </a:xfrm>
          <a:prstGeom prst="rect">
            <a:avLst/>
          </a:prstGeom>
        </p:spPr>
        <p:txBody>
          <a:bodyPr lIns="0" tIns="0" rIns="0" bIns="0" rtlCol="0" anchor="t">
            <a:spAutoFit/>
          </a:bodyPr>
          <a:lstStyle/>
          <a:p>
            <a:pPr marL="604520" lvl="1" indent="-302260" algn="just">
              <a:lnSpc>
                <a:spcPts val="3080"/>
              </a:lnSpc>
              <a:spcBef>
                <a:spcPct val="0"/>
              </a:spcBef>
              <a:buFont typeface="Arial" panose="020B0604020202020204"/>
              <a:buChar char="•"/>
            </a:pPr>
            <a:r>
              <a:rPr lang="en-US" sz="2800" spc="-28">
                <a:solidFill>
                  <a:srgbClr val="000000"/>
                </a:solidFill>
                <a:latin typeface="DM Sans"/>
              </a:rPr>
              <a:t>Tesla can play an active role in educating consumers about electric vehicles, clean energy, and sustainability. </a:t>
            </a:r>
          </a:p>
          <a:p>
            <a:pPr algn="just">
              <a:lnSpc>
                <a:spcPts val="3080"/>
              </a:lnSpc>
              <a:spcBef>
                <a:spcPct val="0"/>
              </a:spcBef>
            </a:pPr>
            <a:endParaRPr lang="en-US" sz="2800" spc="-28">
              <a:solidFill>
                <a:srgbClr val="000000"/>
              </a:solidFill>
              <a:latin typeface="DM Sans"/>
            </a:endParaRPr>
          </a:p>
          <a:p>
            <a:pPr marL="604520" lvl="1" indent="-302260" algn="just">
              <a:lnSpc>
                <a:spcPts val="3080"/>
              </a:lnSpc>
              <a:spcBef>
                <a:spcPct val="0"/>
              </a:spcBef>
              <a:buFont typeface="Arial" panose="020B0604020202020204"/>
              <a:buChar char="•"/>
            </a:pPr>
            <a:r>
              <a:rPr lang="en-US" sz="2800" spc="-28">
                <a:solidFill>
                  <a:srgbClr val="000000"/>
                </a:solidFill>
                <a:latin typeface="DM Sans"/>
              </a:rPr>
              <a:t>By providing accurate information and promoting awareness, Tesla can contribute to building a more informed and ethically conscious consumer base.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00990" y="1674707"/>
            <a:ext cx="11590020" cy="5027083"/>
            <a:chOff x="0" y="0"/>
            <a:chExt cx="9620467" cy="4080209"/>
          </a:xfrm>
        </p:grpSpPr>
        <p:sp>
          <p:nvSpPr>
            <p:cNvPr id="3" name="Freeform 3"/>
            <p:cNvSpPr/>
            <p:nvPr/>
          </p:nvSpPr>
          <p:spPr>
            <a:xfrm>
              <a:off x="0" y="0"/>
              <a:ext cx="9620467" cy="4080209"/>
            </a:xfrm>
            <a:custGeom>
              <a:avLst/>
              <a:gdLst/>
              <a:ahLst/>
              <a:cxnLst/>
              <a:rect l="l" t="t" r="r" b="b"/>
              <a:pathLst>
                <a:path w="9620467" h="4080209">
                  <a:moveTo>
                    <a:pt x="9496007" y="4080209"/>
                  </a:moveTo>
                  <a:lnTo>
                    <a:pt x="124460" y="4080209"/>
                  </a:lnTo>
                  <a:cubicBezTo>
                    <a:pt x="55880" y="4080209"/>
                    <a:pt x="0" y="4024329"/>
                    <a:pt x="0" y="3955749"/>
                  </a:cubicBezTo>
                  <a:lnTo>
                    <a:pt x="0" y="124460"/>
                  </a:lnTo>
                  <a:cubicBezTo>
                    <a:pt x="0" y="55880"/>
                    <a:pt x="55880" y="0"/>
                    <a:pt x="124460" y="0"/>
                  </a:cubicBezTo>
                  <a:lnTo>
                    <a:pt x="9496007" y="0"/>
                  </a:lnTo>
                  <a:cubicBezTo>
                    <a:pt x="9564587" y="0"/>
                    <a:pt x="9620467" y="55880"/>
                    <a:pt x="9620467" y="124460"/>
                  </a:cubicBezTo>
                  <a:lnTo>
                    <a:pt x="9620467" y="3955749"/>
                  </a:lnTo>
                  <a:cubicBezTo>
                    <a:pt x="9620467" y="4024329"/>
                    <a:pt x="9564587" y="4080209"/>
                    <a:pt x="9496007" y="4080209"/>
                  </a:cubicBezTo>
                  <a:close/>
                </a:path>
              </a:pathLst>
            </a:custGeom>
            <a:gradFill rotWithShape="1">
              <a:gsLst>
                <a:gs pos="0">
                  <a:srgbClr val="CDFFD8">
                    <a:alpha val="100000"/>
                  </a:srgbClr>
                </a:gs>
                <a:gs pos="100000">
                  <a:srgbClr val="94B9FF">
                    <a:alpha val="100000"/>
                  </a:srgbClr>
                </a:gs>
              </a:gsLst>
              <a:lin ang="0"/>
            </a:gradFill>
          </p:spPr>
        </p:sp>
      </p:grpSp>
      <p:grpSp>
        <p:nvGrpSpPr>
          <p:cNvPr id="4" name="Group 4"/>
          <p:cNvGrpSpPr/>
          <p:nvPr/>
        </p:nvGrpSpPr>
        <p:grpSpPr>
          <a:xfrm>
            <a:off x="5325032" y="64140"/>
            <a:ext cx="1703137" cy="1574432"/>
            <a:chOff x="7634" y="11430"/>
            <a:chExt cx="3406274" cy="3148865"/>
          </a:xfrm>
        </p:grpSpPr>
        <p:grpSp>
          <p:nvGrpSpPr>
            <p:cNvPr id="5" name="Group 5"/>
            <p:cNvGrpSpPr/>
            <p:nvPr/>
          </p:nvGrpSpPr>
          <p:grpSpPr>
            <a:xfrm>
              <a:off x="7634" y="11430"/>
              <a:ext cx="3406274" cy="3148865"/>
              <a:chOff x="14167" y="23050"/>
              <a:chExt cx="6321665" cy="6350000"/>
            </a:xfrm>
          </p:grpSpPr>
          <p:sp>
            <p:nvSpPr>
              <p:cNvPr id="6" name="Freeform 6"/>
              <p:cNvSpPr/>
              <p:nvPr/>
            </p:nvSpPr>
            <p:spPr>
              <a:xfrm>
                <a:off x="14167" y="23050"/>
                <a:ext cx="6321665" cy="6350000"/>
              </a:xfrm>
              <a:custGeom>
                <a:avLst/>
                <a:gdLst/>
                <a:ahLst/>
                <a:cxnLst/>
                <a:rect l="l" t="t" r="r" b="b"/>
                <a:pathLst>
                  <a:path w="6321665" h="6350000">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004AAD"/>
              </a:solidFill>
            </p:spPr>
          </p:sp>
        </p:grpSp>
        <p:sp>
          <p:nvSpPr>
            <p:cNvPr id="7" name="TextBox 7"/>
            <p:cNvSpPr txBox="1"/>
            <p:nvPr/>
          </p:nvSpPr>
          <p:spPr>
            <a:xfrm>
              <a:off x="70712" y="1008782"/>
              <a:ext cx="3280120" cy="513986"/>
            </a:xfrm>
            <a:prstGeom prst="rect">
              <a:avLst/>
            </a:prstGeom>
          </p:spPr>
          <p:txBody>
            <a:bodyPr lIns="0" tIns="0" rIns="0" bIns="0" rtlCol="0" anchor="t">
              <a:spAutoFit/>
            </a:bodyPr>
            <a:lstStyle/>
            <a:p>
              <a:pPr algn="ctr">
                <a:lnSpc>
                  <a:spcPts val="2310"/>
                </a:lnSpc>
                <a:spcBef>
                  <a:spcPct val="0"/>
                </a:spcBef>
              </a:pPr>
              <a:r>
                <a:rPr lang="en-US" sz="1650">
                  <a:solidFill>
                    <a:srgbClr val="FFFFFF"/>
                  </a:solidFill>
                  <a:latin typeface="DM Sans Bold"/>
                </a:rPr>
                <a:t>METHOD ANALYSIS</a:t>
              </a:r>
            </a:p>
          </p:txBody>
        </p:sp>
      </p:grpSp>
      <p:grpSp>
        <p:nvGrpSpPr>
          <p:cNvPr id="8" name="Group 8"/>
          <p:cNvGrpSpPr/>
          <p:nvPr/>
        </p:nvGrpSpPr>
        <p:grpSpPr>
          <a:xfrm>
            <a:off x="2891889" y="334669"/>
            <a:ext cx="1080366" cy="1027332"/>
            <a:chOff x="0" y="0"/>
            <a:chExt cx="4188895" cy="3983266"/>
          </a:xfrm>
        </p:grpSpPr>
        <p:sp>
          <p:nvSpPr>
            <p:cNvPr id="9" name="Freeform 9"/>
            <p:cNvSpPr/>
            <p:nvPr/>
          </p:nvSpPr>
          <p:spPr>
            <a:xfrm>
              <a:off x="0" y="218440"/>
              <a:ext cx="4187625" cy="3764825"/>
            </a:xfrm>
            <a:custGeom>
              <a:avLst/>
              <a:gdLst/>
              <a:ahLst/>
              <a:cxnLst/>
              <a:rect l="l" t="t" r="r" b="b"/>
              <a:pathLst>
                <a:path w="4187625" h="3764825">
                  <a:moveTo>
                    <a:pt x="0" y="16510"/>
                  </a:moveTo>
                  <a:cubicBezTo>
                    <a:pt x="0" y="16510"/>
                    <a:pt x="2540" y="345440"/>
                    <a:pt x="2540" y="903001"/>
                  </a:cubicBezTo>
                  <a:cubicBezTo>
                    <a:pt x="2540" y="1858039"/>
                    <a:pt x="7620" y="2583726"/>
                    <a:pt x="7620" y="2844076"/>
                  </a:cubicBezTo>
                  <a:cubicBezTo>
                    <a:pt x="7620" y="3038386"/>
                    <a:pt x="16510" y="3437166"/>
                    <a:pt x="21590" y="3628936"/>
                  </a:cubicBezTo>
                  <a:lnTo>
                    <a:pt x="130810" y="3743236"/>
                  </a:lnTo>
                  <a:cubicBezTo>
                    <a:pt x="275590" y="3750856"/>
                    <a:pt x="543560" y="3764825"/>
                    <a:pt x="793750" y="3764825"/>
                  </a:cubicBezTo>
                  <a:lnTo>
                    <a:pt x="4187625" y="3764825"/>
                  </a:lnTo>
                  <a:lnTo>
                    <a:pt x="4187625" y="772499"/>
                  </a:lnTo>
                  <a:cubicBezTo>
                    <a:pt x="4187625" y="323850"/>
                    <a:pt x="4178735" y="46990"/>
                    <a:pt x="4178735" y="46990"/>
                  </a:cubicBezTo>
                  <a:cubicBezTo>
                    <a:pt x="4023795" y="26670"/>
                    <a:pt x="3867585" y="16510"/>
                    <a:pt x="3710105" y="17780"/>
                  </a:cubicBezTo>
                  <a:cubicBezTo>
                    <a:pt x="3437055" y="17780"/>
                    <a:pt x="944880" y="22860"/>
                    <a:pt x="694690" y="13970"/>
                  </a:cubicBezTo>
                  <a:cubicBezTo>
                    <a:pt x="360680" y="0"/>
                    <a:pt x="0" y="16510"/>
                    <a:pt x="0" y="16510"/>
                  </a:cubicBezTo>
                  <a:close/>
                </a:path>
              </a:pathLst>
            </a:custGeom>
            <a:solidFill>
              <a:srgbClr val="004AAD"/>
            </a:solidFill>
          </p:spPr>
        </p:sp>
        <p:sp>
          <p:nvSpPr>
            <p:cNvPr id="10" name="Freeform 10"/>
            <p:cNvSpPr/>
            <p:nvPr/>
          </p:nvSpPr>
          <p:spPr>
            <a:xfrm>
              <a:off x="21590" y="0"/>
              <a:ext cx="3698675" cy="3962946"/>
            </a:xfrm>
            <a:custGeom>
              <a:avLst/>
              <a:gdLst/>
              <a:ahLst/>
              <a:cxnLst/>
              <a:rect l="l" t="t" r="r" b="b"/>
              <a:pathLst>
                <a:path w="3698675" h="3962946">
                  <a:moveTo>
                    <a:pt x="0" y="3848646"/>
                  </a:moveTo>
                  <a:lnTo>
                    <a:pt x="109220" y="3962946"/>
                  </a:lnTo>
                  <a:lnTo>
                    <a:pt x="123190" y="3829596"/>
                  </a:lnTo>
                  <a:lnTo>
                    <a:pt x="0" y="3848646"/>
                  </a:lnTo>
                  <a:close/>
                  <a:moveTo>
                    <a:pt x="2499795" y="106680"/>
                  </a:moveTo>
                  <a:cubicBezTo>
                    <a:pt x="2499795" y="106680"/>
                    <a:pt x="2917625" y="64770"/>
                    <a:pt x="3054785" y="55880"/>
                  </a:cubicBezTo>
                  <a:cubicBezTo>
                    <a:pt x="3191945" y="46990"/>
                    <a:pt x="3672005" y="0"/>
                    <a:pt x="3672005" y="0"/>
                  </a:cubicBezTo>
                  <a:cubicBezTo>
                    <a:pt x="3665655" y="41910"/>
                    <a:pt x="3664385" y="86360"/>
                    <a:pt x="3669465" y="128270"/>
                  </a:cubicBezTo>
                  <a:cubicBezTo>
                    <a:pt x="3675815" y="167640"/>
                    <a:pt x="3678355" y="208280"/>
                    <a:pt x="3677085" y="248920"/>
                  </a:cubicBezTo>
                  <a:lnTo>
                    <a:pt x="3698675" y="318770"/>
                  </a:lnTo>
                  <a:lnTo>
                    <a:pt x="3688515" y="419100"/>
                  </a:lnTo>
                  <a:cubicBezTo>
                    <a:pt x="3688515" y="419100"/>
                    <a:pt x="2937945" y="454660"/>
                    <a:pt x="2800785" y="471170"/>
                  </a:cubicBezTo>
                  <a:cubicBezTo>
                    <a:pt x="2663625" y="487680"/>
                    <a:pt x="2459155" y="486410"/>
                    <a:pt x="2459155" y="486410"/>
                  </a:cubicBezTo>
                  <a:cubicBezTo>
                    <a:pt x="2459155" y="486410"/>
                    <a:pt x="2451535" y="365760"/>
                    <a:pt x="2464235" y="322580"/>
                  </a:cubicBezTo>
                  <a:cubicBezTo>
                    <a:pt x="2474395" y="288290"/>
                    <a:pt x="2478205" y="251460"/>
                    <a:pt x="2473125" y="214630"/>
                  </a:cubicBezTo>
                  <a:cubicBezTo>
                    <a:pt x="2473125" y="186690"/>
                    <a:pt x="2499795" y="106680"/>
                    <a:pt x="2499795" y="106680"/>
                  </a:cubicBezTo>
                  <a:close/>
                </a:path>
              </a:pathLst>
            </a:custGeom>
            <a:solidFill>
              <a:srgbClr val="FFDC5D"/>
            </a:solidFill>
          </p:spPr>
        </p:sp>
      </p:grpSp>
      <p:grpSp>
        <p:nvGrpSpPr>
          <p:cNvPr id="11" name="Group 11"/>
          <p:cNvGrpSpPr/>
          <p:nvPr/>
        </p:nvGrpSpPr>
        <p:grpSpPr>
          <a:xfrm>
            <a:off x="1596489" y="334669"/>
            <a:ext cx="1080366" cy="1027332"/>
            <a:chOff x="0" y="0"/>
            <a:chExt cx="4188895" cy="3983266"/>
          </a:xfrm>
        </p:grpSpPr>
        <p:sp>
          <p:nvSpPr>
            <p:cNvPr id="12" name="Freeform 12"/>
            <p:cNvSpPr/>
            <p:nvPr/>
          </p:nvSpPr>
          <p:spPr>
            <a:xfrm>
              <a:off x="0" y="218440"/>
              <a:ext cx="4187625" cy="3764825"/>
            </a:xfrm>
            <a:custGeom>
              <a:avLst/>
              <a:gdLst/>
              <a:ahLst/>
              <a:cxnLst/>
              <a:rect l="l" t="t" r="r" b="b"/>
              <a:pathLst>
                <a:path w="4187625" h="3764825">
                  <a:moveTo>
                    <a:pt x="0" y="16510"/>
                  </a:moveTo>
                  <a:cubicBezTo>
                    <a:pt x="0" y="16510"/>
                    <a:pt x="2540" y="345440"/>
                    <a:pt x="2540" y="903001"/>
                  </a:cubicBezTo>
                  <a:cubicBezTo>
                    <a:pt x="2540" y="1858039"/>
                    <a:pt x="7620" y="2583726"/>
                    <a:pt x="7620" y="2844076"/>
                  </a:cubicBezTo>
                  <a:cubicBezTo>
                    <a:pt x="7620" y="3038386"/>
                    <a:pt x="16510" y="3437166"/>
                    <a:pt x="21590" y="3628936"/>
                  </a:cubicBezTo>
                  <a:lnTo>
                    <a:pt x="130810" y="3743236"/>
                  </a:lnTo>
                  <a:cubicBezTo>
                    <a:pt x="275590" y="3750856"/>
                    <a:pt x="543560" y="3764825"/>
                    <a:pt x="793750" y="3764825"/>
                  </a:cubicBezTo>
                  <a:lnTo>
                    <a:pt x="4187625" y="3764825"/>
                  </a:lnTo>
                  <a:lnTo>
                    <a:pt x="4187625" y="772499"/>
                  </a:lnTo>
                  <a:cubicBezTo>
                    <a:pt x="4187625" y="323850"/>
                    <a:pt x="4178735" y="46990"/>
                    <a:pt x="4178735" y="46990"/>
                  </a:cubicBezTo>
                  <a:cubicBezTo>
                    <a:pt x="4023795" y="26670"/>
                    <a:pt x="3867585" y="16510"/>
                    <a:pt x="3710105" y="17780"/>
                  </a:cubicBezTo>
                  <a:cubicBezTo>
                    <a:pt x="3437055" y="17780"/>
                    <a:pt x="944880" y="22860"/>
                    <a:pt x="694690" y="13970"/>
                  </a:cubicBezTo>
                  <a:cubicBezTo>
                    <a:pt x="360680" y="0"/>
                    <a:pt x="0" y="16510"/>
                    <a:pt x="0" y="16510"/>
                  </a:cubicBezTo>
                  <a:close/>
                </a:path>
              </a:pathLst>
            </a:custGeom>
            <a:solidFill>
              <a:srgbClr val="5271FF"/>
            </a:solidFill>
          </p:spPr>
        </p:sp>
        <p:sp>
          <p:nvSpPr>
            <p:cNvPr id="13" name="Freeform 13"/>
            <p:cNvSpPr/>
            <p:nvPr/>
          </p:nvSpPr>
          <p:spPr>
            <a:xfrm>
              <a:off x="21590" y="0"/>
              <a:ext cx="3698675" cy="3962946"/>
            </a:xfrm>
            <a:custGeom>
              <a:avLst/>
              <a:gdLst/>
              <a:ahLst/>
              <a:cxnLst/>
              <a:rect l="l" t="t" r="r" b="b"/>
              <a:pathLst>
                <a:path w="3698675" h="3962946">
                  <a:moveTo>
                    <a:pt x="0" y="3848646"/>
                  </a:moveTo>
                  <a:lnTo>
                    <a:pt x="109220" y="3962946"/>
                  </a:lnTo>
                  <a:lnTo>
                    <a:pt x="123190" y="3829596"/>
                  </a:lnTo>
                  <a:lnTo>
                    <a:pt x="0" y="3848646"/>
                  </a:lnTo>
                  <a:close/>
                  <a:moveTo>
                    <a:pt x="2499795" y="106680"/>
                  </a:moveTo>
                  <a:cubicBezTo>
                    <a:pt x="2499795" y="106680"/>
                    <a:pt x="2917625" y="64770"/>
                    <a:pt x="3054785" y="55880"/>
                  </a:cubicBezTo>
                  <a:cubicBezTo>
                    <a:pt x="3191945" y="46990"/>
                    <a:pt x="3672005" y="0"/>
                    <a:pt x="3672005" y="0"/>
                  </a:cubicBezTo>
                  <a:cubicBezTo>
                    <a:pt x="3665655" y="41910"/>
                    <a:pt x="3664385" y="86360"/>
                    <a:pt x="3669465" y="128270"/>
                  </a:cubicBezTo>
                  <a:cubicBezTo>
                    <a:pt x="3675815" y="167640"/>
                    <a:pt x="3678355" y="208280"/>
                    <a:pt x="3677085" y="248920"/>
                  </a:cubicBezTo>
                  <a:lnTo>
                    <a:pt x="3698675" y="318770"/>
                  </a:lnTo>
                  <a:lnTo>
                    <a:pt x="3688515" y="419100"/>
                  </a:lnTo>
                  <a:cubicBezTo>
                    <a:pt x="3688515" y="419100"/>
                    <a:pt x="2937945" y="454660"/>
                    <a:pt x="2800785" y="471170"/>
                  </a:cubicBezTo>
                  <a:cubicBezTo>
                    <a:pt x="2663625" y="487680"/>
                    <a:pt x="2459155" y="486410"/>
                    <a:pt x="2459155" y="486410"/>
                  </a:cubicBezTo>
                  <a:cubicBezTo>
                    <a:pt x="2459155" y="486410"/>
                    <a:pt x="2451535" y="365760"/>
                    <a:pt x="2464235" y="322580"/>
                  </a:cubicBezTo>
                  <a:cubicBezTo>
                    <a:pt x="2474395" y="288290"/>
                    <a:pt x="2478205" y="251460"/>
                    <a:pt x="2473125" y="214630"/>
                  </a:cubicBezTo>
                  <a:cubicBezTo>
                    <a:pt x="2473125" y="186690"/>
                    <a:pt x="2499795" y="106680"/>
                    <a:pt x="2499795" y="106680"/>
                  </a:cubicBezTo>
                  <a:close/>
                </a:path>
              </a:pathLst>
            </a:custGeom>
            <a:solidFill>
              <a:srgbClr val="FFDC5D"/>
            </a:solidFill>
          </p:spPr>
        </p:sp>
      </p:grpSp>
      <p:grpSp>
        <p:nvGrpSpPr>
          <p:cNvPr id="14" name="Group 14"/>
          <p:cNvGrpSpPr/>
          <p:nvPr/>
        </p:nvGrpSpPr>
        <p:grpSpPr>
          <a:xfrm>
            <a:off x="301089" y="334669"/>
            <a:ext cx="1080366" cy="1027332"/>
            <a:chOff x="0" y="0"/>
            <a:chExt cx="4188895" cy="3983266"/>
          </a:xfrm>
        </p:grpSpPr>
        <p:sp>
          <p:nvSpPr>
            <p:cNvPr id="15" name="Freeform 15"/>
            <p:cNvSpPr/>
            <p:nvPr/>
          </p:nvSpPr>
          <p:spPr>
            <a:xfrm>
              <a:off x="0" y="218440"/>
              <a:ext cx="4187625" cy="3764825"/>
            </a:xfrm>
            <a:custGeom>
              <a:avLst/>
              <a:gdLst/>
              <a:ahLst/>
              <a:cxnLst/>
              <a:rect l="l" t="t" r="r" b="b"/>
              <a:pathLst>
                <a:path w="4187625" h="3764825">
                  <a:moveTo>
                    <a:pt x="0" y="16510"/>
                  </a:moveTo>
                  <a:cubicBezTo>
                    <a:pt x="0" y="16510"/>
                    <a:pt x="2540" y="345440"/>
                    <a:pt x="2540" y="903001"/>
                  </a:cubicBezTo>
                  <a:cubicBezTo>
                    <a:pt x="2540" y="1858039"/>
                    <a:pt x="7620" y="2583726"/>
                    <a:pt x="7620" y="2844076"/>
                  </a:cubicBezTo>
                  <a:cubicBezTo>
                    <a:pt x="7620" y="3038386"/>
                    <a:pt x="16510" y="3437166"/>
                    <a:pt x="21590" y="3628936"/>
                  </a:cubicBezTo>
                  <a:lnTo>
                    <a:pt x="130810" y="3743236"/>
                  </a:lnTo>
                  <a:cubicBezTo>
                    <a:pt x="275590" y="3750856"/>
                    <a:pt x="543560" y="3764825"/>
                    <a:pt x="793750" y="3764825"/>
                  </a:cubicBezTo>
                  <a:lnTo>
                    <a:pt x="4187625" y="3764825"/>
                  </a:lnTo>
                  <a:lnTo>
                    <a:pt x="4187625" y="772499"/>
                  </a:lnTo>
                  <a:cubicBezTo>
                    <a:pt x="4187625" y="323850"/>
                    <a:pt x="4178735" y="46990"/>
                    <a:pt x="4178735" y="46990"/>
                  </a:cubicBezTo>
                  <a:cubicBezTo>
                    <a:pt x="4023795" y="26670"/>
                    <a:pt x="3867585" y="16510"/>
                    <a:pt x="3710105" y="17780"/>
                  </a:cubicBezTo>
                  <a:cubicBezTo>
                    <a:pt x="3437055" y="17780"/>
                    <a:pt x="944880" y="22860"/>
                    <a:pt x="694690" y="13970"/>
                  </a:cubicBezTo>
                  <a:cubicBezTo>
                    <a:pt x="360680" y="0"/>
                    <a:pt x="0" y="16510"/>
                    <a:pt x="0" y="16510"/>
                  </a:cubicBezTo>
                  <a:close/>
                </a:path>
              </a:pathLst>
            </a:custGeom>
            <a:solidFill>
              <a:srgbClr val="38B6FF"/>
            </a:solidFill>
          </p:spPr>
        </p:sp>
        <p:sp>
          <p:nvSpPr>
            <p:cNvPr id="16" name="Freeform 16"/>
            <p:cNvSpPr/>
            <p:nvPr/>
          </p:nvSpPr>
          <p:spPr>
            <a:xfrm>
              <a:off x="21590" y="0"/>
              <a:ext cx="3698675" cy="3962946"/>
            </a:xfrm>
            <a:custGeom>
              <a:avLst/>
              <a:gdLst/>
              <a:ahLst/>
              <a:cxnLst/>
              <a:rect l="l" t="t" r="r" b="b"/>
              <a:pathLst>
                <a:path w="3698675" h="3962946">
                  <a:moveTo>
                    <a:pt x="0" y="3848646"/>
                  </a:moveTo>
                  <a:lnTo>
                    <a:pt x="109220" y="3962946"/>
                  </a:lnTo>
                  <a:lnTo>
                    <a:pt x="123190" y="3829596"/>
                  </a:lnTo>
                  <a:lnTo>
                    <a:pt x="0" y="3848646"/>
                  </a:lnTo>
                  <a:close/>
                  <a:moveTo>
                    <a:pt x="2499795" y="106680"/>
                  </a:moveTo>
                  <a:cubicBezTo>
                    <a:pt x="2499795" y="106680"/>
                    <a:pt x="2917625" y="64770"/>
                    <a:pt x="3054785" y="55880"/>
                  </a:cubicBezTo>
                  <a:cubicBezTo>
                    <a:pt x="3191945" y="46990"/>
                    <a:pt x="3672005" y="0"/>
                    <a:pt x="3672005" y="0"/>
                  </a:cubicBezTo>
                  <a:cubicBezTo>
                    <a:pt x="3665655" y="41910"/>
                    <a:pt x="3664385" y="86360"/>
                    <a:pt x="3669465" y="128270"/>
                  </a:cubicBezTo>
                  <a:cubicBezTo>
                    <a:pt x="3675815" y="167640"/>
                    <a:pt x="3678355" y="208280"/>
                    <a:pt x="3677085" y="248920"/>
                  </a:cubicBezTo>
                  <a:lnTo>
                    <a:pt x="3698675" y="318770"/>
                  </a:lnTo>
                  <a:lnTo>
                    <a:pt x="3688515" y="419100"/>
                  </a:lnTo>
                  <a:cubicBezTo>
                    <a:pt x="3688515" y="419100"/>
                    <a:pt x="2937945" y="454660"/>
                    <a:pt x="2800785" y="471170"/>
                  </a:cubicBezTo>
                  <a:cubicBezTo>
                    <a:pt x="2663625" y="487680"/>
                    <a:pt x="2459155" y="486410"/>
                    <a:pt x="2459155" y="486410"/>
                  </a:cubicBezTo>
                  <a:cubicBezTo>
                    <a:pt x="2459155" y="486410"/>
                    <a:pt x="2451535" y="365760"/>
                    <a:pt x="2464235" y="322580"/>
                  </a:cubicBezTo>
                  <a:cubicBezTo>
                    <a:pt x="2474395" y="288290"/>
                    <a:pt x="2478205" y="251460"/>
                    <a:pt x="2473125" y="214630"/>
                  </a:cubicBezTo>
                  <a:cubicBezTo>
                    <a:pt x="2473125" y="186690"/>
                    <a:pt x="2499795" y="106680"/>
                    <a:pt x="2499795" y="106680"/>
                  </a:cubicBezTo>
                  <a:close/>
                </a:path>
              </a:pathLst>
            </a:custGeom>
            <a:solidFill>
              <a:srgbClr val="FFA500"/>
            </a:solidFill>
          </p:spPr>
        </p:sp>
      </p:grpSp>
      <p:sp>
        <p:nvSpPr>
          <p:cNvPr id="17" name="Freeform 17"/>
          <p:cNvSpPr/>
          <p:nvPr/>
        </p:nvSpPr>
        <p:spPr>
          <a:xfrm>
            <a:off x="10026609" y="334669"/>
            <a:ext cx="407527" cy="407527"/>
          </a:xfrm>
          <a:custGeom>
            <a:avLst/>
            <a:gdLst/>
            <a:ahLst/>
            <a:cxnLst/>
            <a:rect l="l" t="t" r="r" b="b"/>
            <a:pathLst>
              <a:path w="611290" h="611290">
                <a:moveTo>
                  <a:pt x="0" y="0"/>
                </a:moveTo>
                <a:lnTo>
                  <a:pt x="611290" y="0"/>
                </a:lnTo>
                <a:lnTo>
                  <a:pt x="611290" y="611291"/>
                </a:lnTo>
                <a:lnTo>
                  <a:pt x="0" y="61129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18" name="Freeform 18"/>
          <p:cNvSpPr/>
          <p:nvPr/>
        </p:nvSpPr>
        <p:spPr>
          <a:xfrm rot="-10800000">
            <a:off x="10499177" y="334669"/>
            <a:ext cx="407527" cy="407527"/>
          </a:xfrm>
          <a:custGeom>
            <a:avLst/>
            <a:gdLst/>
            <a:ahLst/>
            <a:cxnLst/>
            <a:rect l="l" t="t" r="r" b="b"/>
            <a:pathLst>
              <a:path w="611290" h="611290">
                <a:moveTo>
                  <a:pt x="0" y="0"/>
                </a:moveTo>
                <a:lnTo>
                  <a:pt x="611290" y="0"/>
                </a:lnTo>
                <a:lnTo>
                  <a:pt x="611290" y="611291"/>
                </a:lnTo>
                <a:lnTo>
                  <a:pt x="0" y="61129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19" name="Freeform 19"/>
          <p:cNvSpPr/>
          <p:nvPr/>
        </p:nvSpPr>
        <p:spPr>
          <a:xfrm>
            <a:off x="11444311" y="334669"/>
            <a:ext cx="407527" cy="407527"/>
          </a:xfrm>
          <a:custGeom>
            <a:avLst/>
            <a:gdLst/>
            <a:ahLst/>
            <a:cxnLst/>
            <a:rect l="l" t="t" r="r" b="b"/>
            <a:pathLst>
              <a:path w="611290" h="611290">
                <a:moveTo>
                  <a:pt x="0" y="0"/>
                </a:moveTo>
                <a:lnTo>
                  <a:pt x="611290" y="0"/>
                </a:lnTo>
                <a:lnTo>
                  <a:pt x="611290" y="611291"/>
                </a:lnTo>
                <a:lnTo>
                  <a:pt x="0" y="61129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20" name="Freeform 20"/>
          <p:cNvSpPr/>
          <p:nvPr/>
        </p:nvSpPr>
        <p:spPr>
          <a:xfrm>
            <a:off x="10971743" y="334669"/>
            <a:ext cx="407527" cy="407527"/>
          </a:xfrm>
          <a:custGeom>
            <a:avLst/>
            <a:gdLst/>
            <a:ahLst/>
            <a:cxnLst/>
            <a:rect l="l" t="t" r="r" b="b"/>
            <a:pathLst>
              <a:path w="611290" h="611290">
                <a:moveTo>
                  <a:pt x="0" y="0"/>
                </a:moveTo>
                <a:lnTo>
                  <a:pt x="611291" y="0"/>
                </a:lnTo>
                <a:lnTo>
                  <a:pt x="611291" y="611291"/>
                </a:lnTo>
                <a:lnTo>
                  <a:pt x="0" y="611291"/>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grpSp>
        <p:nvGrpSpPr>
          <p:cNvPr id="21" name="Group 21"/>
          <p:cNvGrpSpPr/>
          <p:nvPr/>
        </p:nvGrpSpPr>
        <p:grpSpPr>
          <a:xfrm>
            <a:off x="10026610" y="866391"/>
            <a:ext cx="552861" cy="552861"/>
            <a:chOff x="0" y="0"/>
            <a:chExt cx="1105722" cy="1105722"/>
          </a:xfrm>
        </p:grpSpPr>
        <p:sp>
          <p:nvSpPr>
            <p:cNvPr id="22" name="Freeform 22"/>
            <p:cNvSpPr/>
            <p:nvPr/>
          </p:nvSpPr>
          <p:spPr>
            <a:xfrm>
              <a:off x="0" y="0"/>
              <a:ext cx="1105722" cy="1105722"/>
            </a:xfrm>
            <a:custGeom>
              <a:avLst/>
              <a:gdLst/>
              <a:ahLst/>
              <a:cxnLst/>
              <a:rect l="l" t="t" r="r" b="b"/>
              <a:pathLst>
                <a:path w="1105722" h="1105722">
                  <a:moveTo>
                    <a:pt x="0" y="0"/>
                  </a:moveTo>
                  <a:lnTo>
                    <a:pt x="1105722" y="0"/>
                  </a:lnTo>
                  <a:lnTo>
                    <a:pt x="1105722" y="1105722"/>
                  </a:lnTo>
                  <a:lnTo>
                    <a:pt x="0" y="1105722"/>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23" name="TextBox 23"/>
            <p:cNvSpPr txBox="1"/>
            <p:nvPr/>
          </p:nvSpPr>
          <p:spPr>
            <a:xfrm>
              <a:off x="210708" y="414674"/>
              <a:ext cx="684312" cy="223650"/>
            </a:xfrm>
            <a:prstGeom prst="rect">
              <a:avLst/>
            </a:prstGeom>
          </p:spPr>
          <p:txBody>
            <a:bodyPr lIns="0" tIns="0" rIns="0" bIns="0" rtlCol="0" anchor="t">
              <a:spAutoFit/>
            </a:bodyPr>
            <a:lstStyle/>
            <a:p>
              <a:pPr algn="ctr">
                <a:lnSpc>
                  <a:spcPts val="1005"/>
                </a:lnSpc>
              </a:pPr>
              <a:r>
                <a:rPr lang="en-US" sz="720">
                  <a:solidFill>
                    <a:srgbClr val="FFFFFF"/>
                  </a:solidFill>
                  <a:latin typeface="DM Sans Bold"/>
                </a:rPr>
                <a:t>STOP</a:t>
              </a:r>
            </a:p>
          </p:txBody>
        </p:sp>
      </p:grpSp>
      <p:grpSp>
        <p:nvGrpSpPr>
          <p:cNvPr id="24" name="Group 24"/>
          <p:cNvGrpSpPr/>
          <p:nvPr/>
        </p:nvGrpSpPr>
        <p:grpSpPr>
          <a:xfrm>
            <a:off x="10682330" y="866391"/>
            <a:ext cx="552861" cy="552861"/>
            <a:chOff x="0" y="0"/>
            <a:chExt cx="1105722" cy="1105722"/>
          </a:xfrm>
        </p:grpSpPr>
        <p:sp>
          <p:nvSpPr>
            <p:cNvPr id="25" name="Freeform 25"/>
            <p:cNvSpPr/>
            <p:nvPr/>
          </p:nvSpPr>
          <p:spPr>
            <a:xfrm>
              <a:off x="0" y="0"/>
              <a:ext cx="1105722" cy="1105722"/>
            </a:xfrm>
            <a:custGeom>
              <a:avLst/>
              <a:gdLst/>
              <a:ahLst/>
              <a:cxnLst/>
              <a:rect l="l" t="t" r="r" b="b"/>
              <a:pathLst>
                <a:path w="1105722" h="1105722">
                  <a:moveTo>
                    <a:pt x="0" y="0"/>
                  </a:moveTo>
                  <a:lnTo>
                    <a:pt x="1105722" y="0"/>
                  </a:lnTo>
                  <a:lnTo>
                    <a:pt x="1105722" y="1105722"/>
                  </a:lnTo>
                  <a:lnTo>
                    <a:pt x="0" y="1105722"/>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
          <p:nvSpPr>
            <p:cNvPr id="26" name="TextBox 26"/>
            <p:cNvSpPr txBox="1"/>
            <p:nvPr/>
          </p:nvSpPr>
          <p:spPr>
            <a:xfrm>
              <a:off x="210708" y="414674"/>
              <a:ext cx="684312" cy="223650"/>
            </a:xfrm>
            <a:prstGeom prst="rect">
              <a:avLst/>
            </a:prstGeom>
          </p:spPr>
          <p:txBody>
            <a:bodyPr lIns="0" tIns="0" rIns="0" bIns="0" rtlCol="0" anchor="t">
              <a:spAutoFit/>
            </a:bodyPr>
            <a:lstStyle/>
            <a:p>
              <a:pPr algn="ctr">
                <a:lnSpc>
                  <a:spcPts val="1005"/>
                </a:lnSpc>
              </a:pPr>
              <a:r>
                <a:rPr lang="en-US" sz="720">
                  <a:solidFill>
                    <a:srgbClr val="FFFFFF"/>
                  </a:solidFill>
                  <a:latin typeface="DM Sans Bold"/>
                </a:rPr>
                <a:t>START</a:t>
              </a:r>
            </a:p>
          </p:txBody>
        </p:sp>
      </p:grpSp>
      <p:grpSp>
        <p:nvGrpSpPr>
          <p:cNvPr id="27" name="Group 27"/>
          <p:cNvGrpSpPr/>
          <p:nvPr/>
        </p:nvGrpSpPr>
        <p:grpSpPr>
          <a:xfrm>
            <a:off x="11338050" y="866391"/>
            <a:ext cx="552861" cy="552861"/>
            <a:chOff x="0" y="0"/>
            <a:chExt cx="1105722" cy="1105722"/>
          </a:xfrm>
        </p:grpSpPr>
        <p:sp>
          <p:nvSpPr>
            <p:cNvPr id="28" name="Freeform 28"/>
            <p:cNvSpPr/>
            <p:nvPr/>
          </p:nvSpPr>
          <p:spPr>
            <a:xfrm>
              <a:off x="0" y="0"/>
              <a:ext cx="1105722" cy="1105722"/>
            </a:xfrm>
            <a:custGeom>
              <a:avLst/>
              <a:gdLst/>
              <a:ahLst/>
              <a:cxnLst/>
              <a:rect l="l" t="t" r="r" b="b"/>
              <a:pathLst>
                <a:path w="1105722" h="1105722">
                  <a:moveTo>
                    <a:pt x="0" y="0"/>
                  </a:moveTo>
                  <a:lnTo>
                    <a:pt x="1105722" y="0"/>
                  </a:lnTo>
                  <a:lnTo>
                    <a:pt x="1105722" y="1105722"/>
                  </a:lnTo>
                  <a:lnTo>
                    <a:pt x="0" y="1105722"/>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sp>
        <p:sp>
          <p:nvSpPr>
            <p:cNvPr id="29" name="TextBox 29"/>
            <p:cNvSpPr txBox="1"/>
            <p:nvPr/>
          </p:nvSpPr>
          <p:spPr>
            <a:xfrm>
              <a:off x="128830" y="333636"/>
              <a:ext cx="848064" cy="435248"/>
            </a:xfrm>
            <a:prstGeom prst="rect">
              <a:avLst/>
            </a:prstGeom>
          </p:spPr>
          <p:txBody>
            <a:bodyPr lIns="0" tIns="0" rIns="0" bIns="0" rtlCol="0" anchor="t">
              <a:spAutoFit/>
            </a:bodyPr>
            <a:lstStyle/>
            <a:p>
              <a:pPr algn="ctr">
                <a:lnSpc>
                  <a:spcPts val="865"/>
                </a:lnSpc>
              </a:pPr>
              <a:r>
                <a:rPr lang="en-US" sz="720">
                  <a:solidFill>
                    <a:srgbClr val="FFFFFF"/>
                  </a:solidFill>
                  <a:latin typeface="DM Sans Bold"/>
                </a:rPr>
                <a:t>KEEP</a:t>
              </a:r>
            </a:p>
            <a:p>
              <a:pPr algn="ctr">
                <a:lnSpc>
                  <a:spcPts val="865"/>
                </a:lnSpc>
              </a:pPr>
              <a:r>
                <a:rPr lang="en-US" sz="720">
                  <a:solidFill>
                    <a:srgbClr val="FFFFFF"/>
                  </a:solidFill>
                  <a:latin typeface="DM Sans Bold"/>
                </a:rPr>
                <a:t>GOING</a:t>
              </a:r>
            </a:p>
          </p:txBody>
        </p:sp>
      </p:grpSp>
      <p:graphicFrame>
        <p:nvGraphicFramePr>
          <p:cNvPr id="30" name="Table 30"/>
          <p:cNvGraphicFramePr>
            <a:graphicFrameLocks noGrp="1"/>
          </p:cNvGraphicFramePr>
          <p:nvPr>
            <p:custDataLst>
              <p:tags r:id="rId1"/>
            </p:custDataLst>
          </p:nvPr>
        </p:nvGraphicFramePr>
        <p:xfrm>
          <a:off x="376555" y="1674495"/>
          <a:ext cx="11600180" cy="5516944"/>
        </p:xfrm>
        <a:graphic>
          <a:graphicData uri="http://schemas.openxmlformats.org/drawingml/2006/table">
            <a:tbl>
              <a:tblPr/>
              <a:tblGrid>
                <a:gridCol w="6244590">
                  <a:extLst>
                    <a:ext uri="{9D8B030D-6E8A-4147-A177-3AD203B41FA5}">
                      <a16:colId xmlns:a16="http://schemas.microsoft.com/office/drawing/2014/main" val="20000"/>
                    </a:ext>
                  </a:extLst>
                </a:gridCol>
                <a:gridCol w="5355590">
                  <a:extLst>
                    <a:ext uri="{9D8B030D-6E8A-4147-A177-3AD203B41FA5}">
                      <a16:colId xmlns:a16="http://schemas.microsoft.com/office/drawing/2014/main" val="20001"/>
                    </a:ext>
                  </a:extLst>
                </a:gridCol>
              </a:tblGrid>
              <a:tr h="769620">
                <a:tc>
                  <a:txBody>
                    <a:bodyPr/>
                    <a:lstStyle/>
                    <a:p>
                      <a:pPr algn="ctr">
                        <a:lnSpc>
                          <a:spcPts val="4060"/>
                        </a:lnSpc>
                        <a:defRPr/>
                      </a:pPr>
                      <a:r>
                        <a:rPr lang="en-US" sz="1800">
                          <a:solidFill>
                            <a:srgbClr val="000000"/>
                          </a:solidFill>
                          <a:latin typeface="DM Sans Bold"/>
                        </a:rPr>
                        <a:t>Strength</a:t>
                      </a:r>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ctr">
                        <a:lnSpc>
                          <a:spcPts val="4060"/>
                        </a:lnSpc>
                        <a:defRPr/>
                      </a:pPr>
                      <a:r>
                        <a:rPr lang="en-US" sz="1800">
                          <a:solidFill>
                            <a:srgbClr val="000000"/>
                          </a:solidFill>
                          <a:latin typeface="DM Sans Bold"/>
                        </a:rPr>
                        <a:t>Weakness</a:t>
                      </a:r>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237615">
                <a:tc>
                  <a:txBody>
                    <a:bodyPr/>
                    <a:lstStyle/>
                    <a:p>
                      <a:pPr algn="just">
                        <a:lnSpc>
                          <a:spcPts val="4060"/>
                        </a:lnSpc>
                        <a:defRPr/>
                      </a:pPr>
                      <a:r>
                        <a:rPr lang="en-US" sz="1600">
                          <a:solidFill>
                            <a:srgbClr val="000000"/>
                          </a:solidFill>
                          <a:latin typeface="DM Sans"/>
                        </a:rPr>
                        <a:t>Tesla's consumer empowerment through education on electric vehicles, clean energy, and sustainability </a:t>
                      </a:r>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just">
                        <a:lnSpc>
                          <a:spcPts val="4060"/>
                        </a:lnSpc>
                        <a:defRPr/>
                      </a:pPr>
                      <a:r>
                        <a:rPr lang="en-US" sz="1600">
                          <a:solidFill>
                            <a:srgbClr val="000000"/>
                          </a:solidFill>
                          <a:latin typeface="DM Sans"/>
                        </a:rPr>
                        <a:t>the impact of consumer education is limited and time consuming</a:t>
                      </a:r>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285240">
                <a:tc>
                  <a:txBody>
                    <a:bodyPr/>
                    <a:lstStyle/>
                    <a:p>
                      <a:pPr algn="just">
                        <a:lnSpc>
                          <a:spcPts val="4060"/>
                        </a:lnSpc>
                        <a:defRPr/>
                      </a:pPr>
                      <a:r>
                        <a:rPr lang="en-US" sz="1600">
                          <a:solidFill>
                            <a:srgbClr val="000000"/>
                          </a:solidFill>
                          <a:latin typeface="DM Sans"/>
                        </a:rPr>
                        <a:t>this will build reputation of Tesla as a socially responsible company</a:t>
                      </a:r>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just">
                        <a:lnSpc>
                          <a:spcPts val="4060"/>
                        </a:lnSpc>
                        <a:defRPr/>
                      </a:pPr>
                      <a:r>
                        <a:rPr lang="en-US" sz="1600">
                          <a:solidFill>
                            <a:srgbClr val="000000"/>
                          </a:solidFill>
                          <a:latin typeface="DM Sans"/>
                        </a:rPr>
                        <a:t>the organizatiom of education campaigns require substantial resources</a:t>
                      </a:r>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802130">
                <a:tc>
                  <a:txBody>
                    <a:bodyPr/>
                    <a:lstStyle/>
                    <a:p>
                      <a:pPr algn="just">
                        <a:lnSpc>
                          <a:spcPts val="4060"/>
                        </a:lnSpc>
                        <a:defRPr/>
                      </a:pPr>
                      <a:r>
                        <a:rPr lang="en-US" sz="1600">
                          <a:solidFill>
                            <a:srgbClr val="000000"/>
                          </a:solidFill>
                          <a:latin typeface="DM Sans"/>
                        </a:rPr>
                        <a:t>Ethical guidelines within the marketing department align employees, ensuring consistency and preventing unethical practices.</a:t>
                      </a:r>
                      <a:endParaRPr lang="en-US" sz="500"/>
                    </a:p>
                    <a:p>
                      <a:pPr algn="just">
                        <a:lnSpc>
                          <a:spcPts val="4060"/>
                        </a:lnSpc>
                      </a:pPr>
                      <a:endParaRPr lang="en-US" sz="500"/>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tc>
                  <a:txBody>
                    <a:bodyPr/>
                    <a:lstStyle/>
                    <a:p>
                      <a:pPr algn="just">
                        <a:lnSpc>
                          <a:spcPts val="4060"/>
                        </a:lnSpc>
                        <a:defRPr/>
                      </a:pPr>
                      <a:r>
                        <a:rPr lang="en-US" sz="1600">
                          <a:solidFill>
                            <a:srgbClr val="000000"/>
                          </a:solidFill>
                          <a:latin typeface="DM Sans"/>
                        </a:rPr>
                        <a:t>there is a risk of overwhelming consumers with excessive information</a:t>
                      </a:r>
                    </a:p>
                  </a:txBody>
                  <a:tcPr marL="127000" marR="127000" marT="127000" marB="127000">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536687" y="993431"/>
            <a:ext cx="9772724" cy="5333127"/>
          </a:xfrm>
          <a:prstGeom prst="rect">
            <a:avLst/>
          </a:prstGeom>
        </p:spPr>
        <p:txBody>
          <a:bodyPr lIns="0" tIns="0" rIns="0" bIns="0" rtlCol="0" anchor="t">
            <a:spAutoFit/>
          </a:bodyPr>
          <a:lstStyle/>
          <a:p>
            <a:pPr algn="just">
              <a:lnSpc>
                <a:spcPts val="2975"/>
              </a:lnSpc>
            </a:pPr>
            <a:r>
              <a:rPr lang="en-US" sz="2565" spc="-25">
                <a:solidFill>
                  <a:srgbClr val="000000"/>
                </a:solidFill>
                <a:latin typeface="DM Sans Bold"/>
              </a:rPr>
              <a:t>In conclusion, Tesla can address marketing ethics by being transparent and authentic, educating consumers, and setting internal ethical guidelines. </a:t>
            </a:r>
          </a:p>
          <a:p>
            <a:pPr algn="just">
              <a:lnSpc>
                <a:spcPts val="2975"/>
              </a:lnSpc>
            </a:pPr>
            <a:endParaRPr lang="en-US" sz="2565" spc="-25">
              <a:solidFill>
                <a:srgbClr val="000000"/>
              </a:solidFill>
              <a:latin typeface="DM Sans Bold"/>
            </a:endParaRPr>
          </a:p>
          <a:p>
            <a:pPr algn="just">
              <a:lnSpc>
                <a:spcPts val="2975"/>
              </a:lnSpc>
            </a:pPr>
            <a:r>
              <a:rPr lang="en-US" sz="2565" spc="-25">
                <a:solidFill>
                  <a:srgbClr val="000000"/>
                </a:solidFill>
                <a:latin typeface="DM Sans Bold"/>
              </a:rPr>
              <a:t>- Transparency builds trust with eco-conscious consumers. Educating consumers on EVs and sustainability fosters an ethical consumer base, but not all seek educationas education campaigns may require resources. </a:t>
            </a:r>
          </a:p>
          <a:p>
            <a:pPr algn="just">
              <a:lnSpc>
                <a:spcPts val="2975"/>
              </a:lnSpc>
            </a:pPr>
            <a:endParaRPr lang="en-US" sz="2565" spc="-25">
              <a:solidFill>
                <a:srgbClr val="000000"/>
              </a:solidFill>
              <a:latin typeface="DM Sans Bold"/>
            </a:endParaRPr>
          </a:p>
          <a:p>
            <a:pPr algn="just">
              <a:lnSpc>
                <a:spcPts val="2975"/>
              </a:lnSpc>
            </a:pPr>
            <a:r>
              <a:rPr lang="en-US" sz="2565" spc="-25">
                <a:solidFill>
                  <a:srgbClr val="000000"/>
                </a:solidFill>
                <a:latin typeface="DM Sans Bold"/>
              </a:rPr>
              <a:t>- Balancing information depth and digestibility avoids overwhelming consumers. These actions can enhance Tesla's reputation and attract loyal customers who share their values.</a:t>
            </a:r>
            <a:endParaRPr lang="en-US" sz="2565" b="1" spc="-25">
              <a:solidFill>
                <a:srgbClr val="000000"/>
              </a:solidFill>
              <a:latin typeface="DM Sans Bold"/>
            </a:endParaRPr>
          </a:p>
          <a:p>
            <a:pPr algn="just">
              <a:lnSpc>
                <a:spcPts val="2975"/>
              </a:lnSpc>
              <a:spcBef>
                <a:spcPct val="0"/>
              </a:spcBef>
            </a:pPr>
            <a:endParaRPr sz="1200" b="1"/>
          </a:p>
        </p:txBody>
      </p:sp>
      <p:grpSp>
        <p:nvGrpSpPr>
          <p:cNvPr id="3" name="Group 3"/>
          <p:cNvGrpSpPr/>
          <p:nvPr/>
        </p:nvGrpSpPr>
        <p:grpSpPr>
          <a:xfrm>
            <a:off x="9468403" y="155999"/>
            <a:ext cx="2549929" cy="529801"/>
            <a:chOff x="0" y="0"/>
            <a:chExt cx="5099859" cy="1059603"/>
          </a:xfrm>
        </p:grpSpPr>
        <p:grpSp>
          <p:nvGrpSpPr>
            <p:cNvPr id="4" name="Group 4"/>
            <p:cNvGrpSpPr/>
            <p:nvPr/>
          </p:nvGrpSpPr>
          <p:grpSpPr>
            <a:xfrm>
              <a:off x="0" y="0"/>
              <a:ext cx="5099859" cy="1059603"/>
              <a:chOff x="0" y="0"/>
              <a:chExt cx="3256563" cy="676619"/>
            </a:xfrm>
          </p:grpSpPr>
          <p:sp>
            <p:nvSpPr>
              <p:cNvPr id="5" name="Freeform 5"/>
              <p:cNvSpPr/>
              <p:nvPr/>
            </p:nvSpPr>
            <p:spPr>
              <a:xfrm>
                <a:off x="0" y="0"/>
                <a:ext cx="3256562" cy="676620"/>
              </a:xfrm>
              <a:custGeom>
                <a:avLst/>
                <a:gdLst/>
                <a:ahLst/>
                <a:cxnLst/>
                <a:rect l="l" t="t" r="r" b="b"/>
                <a:pathLst>
                  <a:path w="3256562" h="676620">
                    <a:moveTo>
                      <a:pt x="3132102" y="676619"/>
                    </a:moveTo>
                    <a:lnTo>
                      <a:pt x="124460" y="676619"/>
                    </a:lnTo>
                    <a:cubicBezTo>
                      <a:pt x="55880" y="676619"/>
                      <a:pt x="0" y="620739"/>
                      <a:pt x="0" y="552159"/>
                    </a:cubicBezTo>
                    <a:lnTo>
                      <a:pt x="0" y="124460"/>
                    </a:lnTo>
                    <a:cubicBezTo>
                      <a:pt x="0" y="55880"/>
                      <a:pt x="55880" y="0"/>
                      <a:pt x="124460" y="0"/>
                    </a:cubicBezTo>
                    <a:lnTo>
                      <a:pt x="3132103" y="0"/>
                    </a:lnTo>
                    <a:cubicBezTo>
                      <a:pt x="3200683" y="0"/>
                      <a:pt x="3256562" y="55880"/>
                      <a:pt x="3256562" y="124460"/>
                    </a:cubicBezTo>
                    <a:lnTo>
                      <a:pt x="3256562" y="552159"/>
                    </a:lnTo>
                    <a:cubicBezTo>
                      <a:pt x="3256562" y="620739"/>
                      <a:pt x="3200683" y="676620"/>
                      <a:pt x="3132103" y="676620"/>
                    </a:cubicBezTo>
                    <a:close/>
                  </a:path>
                </a:pathLst>
              </a:custGeom>
              <a:solidFill>
                <a:srgbClr val="FFA500"/>
              </a:solidFill>
            </p:spPr>
          </p:sp>
        </p:grpSp>
        <p:sp>
          <p:nvSpPr>
            <p:cNvPr id="6" name="TextBox 6"/>
            <p:cNvSpPr txBox="1"/>
            <p:nvPr/>
          </p:nvSpPr>
          <p:spPr>
            <a:xfrm>
              <a:off x="349588" y="365760"/>
              <a:ext cx="4400681" cy="333424"/>
            </a:xfrm>
            <a:prstGeom prst="rect">
              <a:avLst/>
            </a:prstGeom>
          </p:spPr>
          <p:txBody>
            <a:bodyPr lIns="0" tIns="0" rIns="0" bIns="0" rtlCol="0" anchor="t">
              <a:spAutoFit/>
            </a:bodyPr>
            <a:lstStyle/>
            <a:p>
              <a:pPr>
                <a:lnSpc>
                  <a:spcPts val="1335"/>
                </a:lnSpc>
                <a:spcBef>
                  <a:spcPct val="0"/>
                </a:spcBef>
              </a:pPr>
              <a:r>
                <a:rPr lang="en-US" sz="1665">
                  <a:solidFill>
                    <a:srgbClr val="FFFFFF"/>
                  </a:solidFill>
                  <a:latin typeface="DM Sans Bold"/>
                </a:rPr>
                <a:t>Tesla Inc</a:t>
              </a:r>
            </a:p>
          </p:txBody>
        </p:sp>
      </p:grpSp>
      <p:grpSp>
        <p:nvGrpSpPr>
          <p:cNvPr id="7" name="Group 7"/>
          <p:cNvGrpSpPr/>
          <p:nvPr/>
        </p:nvGrpSpPr>
        <p:grpSpPr>
          <a:xfrm>
            <a:off x="300990" y="5285317"/>
            <a:ext cx="1080347" cy="985520"/>
            <a:chOff x="0" y="0"/>
            <a:chExt cx="2160733" cy="1626604"/>
          </a:xfrm>
        </p:grpSpPr>
        <p:grpSp>
          <p:nvGrpSpPr>
            <p:cNvPr id="8" name="Group 8"/>
            <p:cNvGrpSpPr/>
            <p:nvPr/>
          </p:nvGrpSpPr>
          <p:grpSpPr>
            <a:xfrm>
              <a:off x="0" y="0"/>
              <a:ext cx="2160733" cy="1626604"/>
              <a:chOff x="0" y="0"/>
              <a:chExt cx="4188895" cy="3153410"/>
            </a:xfrm>
          </p:grpSpPr>
          <p:sp>
            <p:nvSpPr>
              <p:cNvPr id="9" name="Freeform 9"/>
              <p:cNvSpPr/>
              <p:nvPr/>
            </p:nvSpPr>
            <p:spPr>
              <a:xfrm>
                <a:off x="0" y="218440"/>
                <a:ext cx="4187625" cy="2934970"/>
              </a:xfrm>
              <a:custGeom>
                <a:avLst/>
                <a:gdLst/>
                <a:ahLst/>
                <a:cxnLst/>
                <a:rect l="l" t="t" r="r" b="b"/>
                <a:pathLst>
                  <a:path w="4187625" h="2934970">
                    <a:moveTo>
                      <a:pt x="0" y="16510"/>
                    </a:moveTo>
                    <a:cubicBezTo>
                      <a:pt x="0" y="16510"/>
                      <a:pt x="2540" y="345440"/>
                      <a:pt x="2540" y="754380"/>
                    </a:cubicBezTo>
                    <a:cubicBezTo>
                      <a:pt x="2540" y="1163320"/>
                      <a:pt x="7620" y="1753870"/>
                      <a:pt x="7620" y="2014220"/>
                    </a:cubicBezTo>
                    <a:cubicBezTo>
                      <a:pt x="7620" y="2208530"/>
                      <a:pt x="16510" y="2607310"/>
                      <a:pt x="21590" y="2799080"/>
                    </a:cubicBezTo>
                    <a:lnTo>
                      <a:pt x="130810" y="2913380"/>
                    </a:lnTo>
                    <a:cubicBezTo>
                      <a:pt x="275590" y="2921000"/>
                      <a:pt x="543560" y="2934970"/>
                      <a:pt x="793750" y="2934970"/>
                    </a:cubicBezTo>
                    <a:lnTo>
                      <a:pt x="4187625" y="2934970"/>
                    </a:lnTo>
                    <a:lnTo>
                      <a:pt x="4187625" y="698500"/>
                    </a:lnTo>
                    <a:cubicBezTo>
                      <a:pt x="4187625" y="323850"/>
                      <a:pt x="4178735" y="46990"/>
                      <a:pt x="4178735" y="46990"/>
                    </a:cubicBezTo>
                    <a:cubicBezTo>
                      <a:pt x="4023795" y="26670"/>
                      <a:pt x="3867585" y="16510"/>
                      <a:pt x="3710105" y="17780"/>
                    </a:cubicBezTo>
                    <a:cubicBezTo>
                      <a:pt x="3437055" y="17780"/>
                      <a:pt x="944880" y="22860"/>
                      <a:pt x="694690" y="13970"/>
                    </a:cubicBezTo>
                    <a:cubicBezTo>
                      <a:pt x="360680" y="0"/>
                      <a:pt x="0" y="16510"/>
                      <a:pt x="0" y="16510"/>
                    </a:cubicBezTo>
                    <a:close/>
                  </a:path>
                </a:pathLst>
              </a:custGeom>
              <a:solidFill>
                <a:srgbClr val="FFDC5D"/>
              </a:solidFill>
            </p:spPr>
          </p:sp>
          <p:sp>
            <p:nvSpPr>
              <p:cNvPr id="10" name="Freeform 10"/>
              <p:cNvSpPr/>
              <p:nvPr/>
            </p:nvSpPr>
            <p:spPr>
              <a:xfrm>
                <a:off x="21590" y="0"/>
                <a:ext cx="3698675" cy="3133090"/>
              </a:xfrm>
              <a:custGeom>
                <a:avLst/>
                <a:gdLst/>
                <a:ahLst/>
                <a:cxnLst/>
                <a:rect l="l" t="t" r="r" b="b"/>
                <a:pathLst>
                  <a:path w="3698675" h="3133090">
                    <a:moveTo>
                      <a:pt x="0" y="3018790"/>
                    </a:moveTo>
                    <a:lnTo>
                      <a:pt x="109220" y="3133090"/>
                    </a:lnTo>
                    <a:lnTo>
                      <a:pt x="123190" y="2999740"/>
                    </a:lnTo>
                    <a:lnTo>
                      <a:pt x="0" y="3018790"/>
                    </a:lnTo>
                    <a:close/>
                    <a:moveTo>
                      <a:pt x="2499795" y="106680"/>
                    </a:moveTo>
                    <a:cubicBezTo>
                      <a:pt x="2499795" y="106680"/>
                      <a:pt x="2917625" y="64770"/>
                      <a:pt x="3054785" y="55880"/>
                    </a:cubicBezTo>
                    <a:cubicBezTo>
                      <a:pt x="3191945" y="46990"/>
                      <a:pt x="3672005" y="0"/>
                      <a:pt x="3672005" y="0"/>
                    </a:cubicBezTo>
                    <a:cubicBezTo>
                      <a:pt x="3665655" y="41910"/>
                      <a:pt x="3664385" y="86360"/>
                      <a:pt x="3669465" y="128270"/>
                    </a:cubicBezTo>
                    <a:cubicBezTo>
                      <a:pt x="3675815" y="167640"/>
                      <a:pt x="3678355" y="208280"/>
                      <a:pt x="3677085" y="248920"/>
                    </a:cubicBezTo>
                    <a:lnTo>
                      <a:pt x="3698675" y="318770"/>
                    </a:lnTo>
                    <a:lnTo>
                      <a:pt x="3688515" y="419100"/>
                    </a:lnTo>
                    <a:cubicBezTo>
                      <a:pt x="3688515" y="419100"/>
                      <a:pt x="2937945" y="454660"/>
                      <a:pt x="2800785" y="471170"/>
                    </a:cubicBezTo>
                    <a:cubicBezTo>
                      <a:pt x="2663625" y="487680"/>
                      <a:pt x="2459155" y="486410"/>
                      <a:pt x="2459155" y="486410"/>
                    </a:cubicBezTo>
                    <a:cubicBezTo>
                      <a:pt x="2459155" y="486410"/>
                      <a:pt x="2451535" y="365760"/>
                      <a:pt x="2464235" y="322580"/>
                    </a:cubicBezTo>
                    <a:cubicBezTo>
                      <a:pt x="2474395" y="288290"/>
                      <a:pt x="2478205" y="251460"/>
                      <a:pt x="2473125" y="214630"/>
                    </a:cubicBezTo>
                    <a:cubicBezTo>
                      <a:pt x="2473125" y="186690"/>
                      <a:pt x="2499795" y="106680"/>
                      <a:pt x="2499795" y="106680"/>
                    </a:cubicBezTo>
                    <a:close/>
                  </a:path>
                </a:pathLst>
              </a:custGeom>
              <a:solidFill>
                <a:srgbClr val="FFA500"/>
              </a:solidFill>
            </p:spPr>
          </p:sp>
        </p:grpSp>
        <p:sp>
          <p:nvSpPr>
            <p:cNvPr id="11" name="TextBox 11"/>
            <p:cNvSpPr txBox="1"/>
            <p:nvPr/>
          </p:nvSpPr>
          <p:spPr>
            <a:xfrm>
              <a:off x="284659" y="757924"/>
              <a:ext cx="1591417" cy="198326"/>
            </a:xfrm>
            <a:prstGeom prst="rect">
              <a:avLst/>
            </a:prstGeom>
          </p:spPr>
          <p:txBody>
            <a:bodyPr lIns="0" tIns="0" rIns="0" bIns="0" rtlCol="0" anchor="t">
              <a:spAutoFit/>
            </a:bodyPr>
            <a:lstStyle/>
            <a:p>
              <a:pPr algn="ctr">
                <a:lnSpc>
                  <a:spcPts val="845"/>
                </a:lnSpc>
              </a:pPr>
              <a:endParaRPr sz="1200"/>
            </a:p>
          </p:txBody>
        </p:sp>
      </p:gr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图片 4"/>
          <p:cNvPicPr>
            <a:picLocks noChangeAspect="1"/>
          </p:cNvPicPr>
          <p:nvPr/>
        </p:nvPicPr>
        <p:blipFill rotWithShape="1">
          <a:blip r:embed="rId2" cstate="screen">
            <a:duotone>
              <a:schemeClr val="accent2">
                <a:shade val="45000"/>
                <a:satMod val="135000"/>
              </a:schemeClr>
              <a:prstClr val="white"/>
            </a:duotone>
            <a:extLst>
              <a:ext uri="{BEBA8EAE-BF5A-486C-A8C5-ECC9F3942E4B}">
                <a14:imgProps xmlns:a14="http://schemas.microsoft.com/office/drawing/2010/main">
                  <a14:imgLayer r:embed="rId3">
                    <a14:imgEffect>
                      <a14:brightnessContrast bright="20000" contrast="20000"/>
                    </a14:imgEffect>
                  </a14:imgLayer>
                </a14:imgProps>
              </a:ext>
            </a:extLst>
          </a:blip>
          <a:srcRect r="-24833"/>
          <a:stretch>
            <a:fillRect/>
          </a:stretch>
        </p:blipFill>
        <p:spPr>
          <a:xfrm>
            <a:off x="-1" y="0"/>
            <a:ext cx="6010233" cy="6712856"/>
          </a:xfrm>
          <a:prstGeom prst="rect">
            <a:avLst/>
          </a:prstGeom>
        </p:spPr>
      </p:pic>
      <p:sp>
        <p:nvSpPr>
          <p:cNvPr id="4" name="标题 3"/>
          <p:cNvSpPr>
            <a:spLocks noGrp="1"/>
          </p:cNvSpPr>
          <p:nvPr>
            <p:ph type="title"/>
          </p:nvPr>
        </p:nvSpPr>
        <p:spPr/>
        <p:txBody>
          <a:bodyPr>
            <a:normAutofit fontScale="90000"/>
          </a:bodyPr>
          <a:lstStyle/>
          <a:p>
            <a:r>
              <a:rPr lang="zh-CN" altLang="en-US" dirty="0"/>
              <a:t>④</a:t>
            </a:r>
            <a:r>
              <a:rPr lang="en-US" altLang="zh-CN" dirty="0"/>
              <a:t> Critical Analysis of Tesla: Evaluating Internal and External Factors Affecting the Current Status and </a:t>
            </a:r>
            <a:r>
              <a:rPr lang="en-US" altLang="zh-CN" dirty="0" err="1"/>
              <a:t>Performace</a:t>
            </a:r>
            <a:r>
              <a:rPr lang="en-US" altLang="zh-CN" dirty="0"/>
              <a:t> </a:t>
            </a:r>
            <a:endParaRPr lang="zh-CN" altLang="en-US" dirty="0"/>
          </a:p>
        </p:txBody>
      </p:sp>
      <p:sp>
        <p:nvSpPr>
          <p:cNvPr id="6" name="文本框 5"/>
          <p:cNvSpPr txBox="1"/>
          <p:nvPr/>
        </p:nvSpPr>
        <p:spPr>
          <a:xfrm>
            <a:off x="5986694" y="4254817"/>
            <a:ext cx="1741182" cy="646331"/>
          </a:xfrm>
          <a:prstGeom prst="rect">
            <a:avLst/>
          </a:prstGeom>
          <a:noFill/>
        </p:spPr>
        <p:txBody>
          <a:bodyPr wrap="none" rtlCol="0">
            <a:spAutoFit/>
          </a:bodyPr>
          <a:lstStyle/>
          <a:p>
            <a:r>
              <a:rPr lang="en-US" altLang="zh-CN" b="1" i="0" dirty="0" err="1">
                <a:solidFill>
                  <a:schemeClr val="bg2">
                    <a:lumMod val="50000"/>
                  </a:schemeClr>
                </a:solidFill>
                <a:effectLst/>
                <a:latin typeface="Microsoft YaHei UI" panose="020B0503020204020204" pitchFamily="34" charset="-122"/>
                <a:ea typeface="Microsoft YaHei UI" panose="020B0503020204020204" pitchFamily="34" charset="-122"/>
              </a:rPr>
              <a:t>Yuhui</a:t>
            </a:r>
            <a:r>
              <a:rPr lang="en-US" altLang="zh-CN" b="1" i="0" dirty="0">
                <a:solidFill>
                  <a:schemeClr val="bg2">
                    <a:lumMod val="50000"/>
                  </a:schemeClr>
                </a:solidFill>
                <a:effectLst/>
                <a:latin typeface="Microsoft YaHei UI" panose="020B0503020204020204" pitchFamily="34" charset="-122"/>
                <a:ea typeface="Microsoft YaHei UI" panose="020B0503020204020204" pitchFamily="34" charset="-122"/>
              </a:rPr>
              <a:t> Wang  </a:t>
            </a:r>
          </a:p>
          <a:p>
            <a:r>
              <a:rPr lang="en-US" altLang="zh-CN" b="1" i="0" dirty="0">
                <a:solidFill>
                  <a:schemeClr val="bg2">
                    <a:lumMod val="50000"/>
                  </a:schemeClr>
                </a:solidFill>
                <a:effectLst/>
                <a:latin typeface="Microsoft YaHei UI" panose="020B0503020204020204" pitchFamily="34" charset="-122"/>
                <a:ea typeface="Microsoft YaHei UI" panose="020B0503020204020204" pitchFamily="34" charset="-122"/>
              </a:rPr>
              <a:t>2234167</a:t>
            </a:r>
            <a:endParaRPr lang="zh-CN" altLang="en-US" b="1" dirty="0">
              <a:solidFill>
                <a:schemeClr val="bg2">
                  <a:lumMod val="50000"/>
                </a:schemeClr>
              </a:solidFill>
            </a:endParaRPr>
          </a:p>
        </p:txBody>
      </p:sp>
      <p:pic>
        <p:nvPicPr>
          <p:cNvPr id="7" name="图片 6"/>
          <p:cNvPicPr>
            <a:picLocks noChangeAspect="1"/>
          </p:cNvPicPr>
          <p:nvPr/>
        </p:nvPicPr>
        <p:blipFill>
          <a:blip r:embed="rId4"/>
          <a:stretch>
            <a:fillRect/>
          </a:stretch>
        </p:blipFill>
        <p:spPr>
          <a:xfrm>
            <a:off x="5186594" y="4090461"/>
            <a:ext cx="800100" cy="657225"/>
          </a:xfrm>
          <a:prstGeom prst="rect">
            <a:avLst/>
          </a:prstGeom>
        </p:spPr>
      </p:pic>
      <p:pic>
        <p:nvPicPr>
          <p:cNvPr id="9" name="图片 8"/>
          <p:cNvPicPr>
            <a:picLocks noChangeAspect="1"/>
          </p:cNvPicPr>
          <p:nvPr/>
        </p:nvPicPr>
        <p:blipFill>
          <a:blip r:embed="rId5"/>
          <a:stretch>
            <a:fillRect/>
          </a:stretch>
        </p:blipFill>
        <p:spPr>
          <a:xfrm>
            <a:off x="7666048" y="3638023"/>
            <a:ext cx="2800350" cy="15621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1" name="think-cell data - do not delete" hidden="1"/>
          <p:cNvGraphicFramePr>
            <a:graphicFrameLocks noChangeAspect="1"/>
          </p:cNvGraphicFramePr>
          <p:nvPr>
            <p:custDataLst>
              <p:tags r:id="rId1"/>
            </p:custData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0" name="图片 1"/>
                      <p:cNvPicPr/>
                      <p:nvPr/>
                    </p:nvPicPr>
                    <p:blipFill>
                      <a:blip r:embed="rId4"/>
                      <a:stretch>
                        <a:fillRect/>
                      </a:stretch>
                    </p:blipFill>
                    <p:spPr>
                      <a:xfrm>
                        <a:off x="1588" y="1588"/>
                        <a:ext cx="1227" cy="1588"/>
                      </a:xfrm>
                      <a:prstGeom prst="rect">
                        <a:avLst/>
                      </a:prstGeom>
                    </p:spPr>
                  </p:pic>
                </p:oleObj>
              </mc:Fallback>
            </mc:AlternateContent>
          </a:graphicData>
        </a:graphic>
      </p:graphicFrame>
      <p:sp>
        <p:nvSpPr>
          <p:cNvPr id="3" name="Title 1"/>
          <p:cNvSpPr>
            <a:spLocks noGrp="1"/>
          </p:cNvSpPr>
          <p:nvPr>
            <p:ph type="title"/>
          </p:nvPr>
        </p:nvSpPr>
        <p:spPr>
          <a:xfrm>
            <a:off x="581192" y="438205"/>
            <a:ext cx="11029616" cy="740156"/>
          </a:xfrm>
        </p:spPr>
        <p:txBody>
          <a:bodyPr vert="horz"/>
          <a:lstStyle/>
          <a:p>
            <a:r>
              <a:rPr lang="en-US" altLang="zh-TW" b="1" dirty="0"/>
              <a:t>Swot</a:t>
            </a:r>
            <a:r>
              <a:rPr lang="zh-TW" altLang="en-US" b="1" dirty="0"/>
              <a:t> </a:t>
            </a:r>
            <a:r>
              <a:rPr lang="en-US" altLang="zh-TW" b="1" dirty="0"/>
              <a:t>analysis</a:t>
            </a:r>
            <a:endParaRPr lang="en-US" b="1" dirty="0"/>
          </a:p>
        </p:txBody>
      </p:sp>
      <p:sp>
        <p:nvSpPr>
          <p:cNvPr id="40" name="Google Shape;103;p16"/>
          <p:cNvSpPr/>
          <p:nvPr/>
        </p:nvSpPr>
        <p:spPr>
          <a:xfrm>
            <a:off x="5999027" y="3651873"/>
            <a:ext cx="1146000" cy="1146000"/>
          </a:xfrm>
          <a:custGeom>
            <a:avLst/>
            <a:gdLst/>
            <a:ahLst/>
            <a:cxnLst/>
            <a:rect l="l" t="t" r="r" b="b"/>
            <a:pathLst>
              <a:path w="45840" h="45840" extrusionOk="0">
                <a:moveTo>
                  <a:pt x="17431" y="1"/>
                </a:moveTo>
                <a:cubicBezTo>
                  <a:pt x="16920" y="9407"/>
                  <a:pt x="9395" y="16932"/>
                  <a:pt x="1" y="17444"/>
                </a:cubicBezTo>
                <a:lnTo>
                  <a:pt x="1" y="45840"/>
                </a:lnTo>
                <a:cubicBezTo>
                  <a:pt x="12514" y="45578"/>
                  <a:pt x="23825" y="40399"/>
                  <a:pt x="32076" y="32160"/>
                </a:cubicBezTo>
                <a:cubicBezTo>
                  <a:pt x="31409" y="30755"/>
                  <a:pt x="31028" y="29183"/>
                  <a:pt x="31028" y="27528"/>
                </a:cubicBezTo>
                <a:cubicBezTo>
                  <a:pt x="31028" y="21599"/>
                  <a:pt x="35839" y="16789"/>
                  <a:pt x="41768" y="16789"/>
                </a:cubicBezTo>
                <a:cubicBezTo>
                  <a:pt x="41958" y="16789"/>
                  <a:pt x="42149" y="16801"/>
                  <a:pt x="42339" y="16801"/>
                </a:cubicBezTo>
                <a:cubicBezTo>
                  <a:pt x="44471" y="11609"/>
                  <a:pt x="45709" y="5942"/>
                  <a:pt x="45840" y="1"/>
                </a:cubicBezTo>
                <a:close/>
              </a:path>
            </a:pathLst>
          </a:custGeom>
          <a:solidFill>
            <a:srgbClr val="5EB2FC"/>
          </a:solidFill>
          <a:ln>
            <a:noFill/>
          </a:ln>
        </p:spPr>
        <p:txBody>
          <a:bodyPr spcFirstLastPara="1" wrap="square" lIns="91425" tIns="91425" rIns="182875" bIns="91425" anchor="ctr" anchorCtr="0">
            <a:noAutofit/>
          </a:bodyPr>
          <a:lstStyle/>
          <a:p>
            <a:pPr marL="0" lvl="0" indent="0" algn="ctr" rtl="0">
              <a:spcBef>
                <a:spcPts val="0"/>
              </a:spcBef>
              <a:spcAft>
                <a:spcPts val="0"/>
              </a:spcAft>
              <a:buClr>
                <a:schemeClr val="dk1"/>
              </a:buClr>
              <a:buSzPts val="1100"/>
              <a:buFont typeface="Arial" panose="020B0604020202020204"/>
              <a:buNone/>
            </a:pPr>
            <a:r>
              <a:rPr lang="en-GB" sz="3000">
                <a:solidFill>
                  <a:srgbClr val="FFFFFF"/>
                </a:solidFill>
                <a:latin typeface="Fira Sans Extra Condensed Medium"/>
                <a:ea typeface="Fira Sans Extra Condensed Medium"/>
                <a:cs typeface="Fira Sans Extra Condensed Medium"/>
                <a:sym typeface="Fira Sans Extra Condensed Medium"/>
              </a:rPr>
              <a:t>T</a:t>
            </a:r>
            <a:endParaRPr sz="3000">
              <a:solidFill>
                <a:srgbClr val="FFFFFF"/>
              </a:solidFill>
            </a:endParaRPr>
          </a:p>
        </p:txBody>
      </p:sp>
      <p:sp>
        <p:nvSpPr>
          <p:cNvPr id="41" name="Google Shape;104;p16"/>
          <p:cNvSpPr/>
          <p:nvPr/>
        </p:nvSpPr>
        <p:spPr>
          <a:xfrm>
            <a:off x="6826827" y="4123673"/>
            <a:ext cx="432800" cy="432800"/>
          </a:xfrm>
          <a:custGeom>
            <a:avLst/>
            <a:gdLst/>
            <a:ahLst/>
            <a:cxnLst/>
            <a:rect l="l" t="t" r="r" b="b"/>
            <a:pathLst>
              <a:path w="17312" h="17312" extrusionOk="0">
                <a:moveTo>
                  <a:pt x="8656" y="0"/>
                </a:moveTo>
                <a:cubicBezTo>
                  <a:pt x="3870" y="0"/>
                  <a:pt x="0" y="3870"/>
                  <a:pt x="0" y="8656"/>
                </a:cubicBezTo>
                <a:cubicBezTo>
                  <a:pt x="0" y="13442"/>
                  <a:pt x="3870" y="17312"/>
                  <a:pt x="8656" y="17312"/>
                </a:cubicBezTo>
                <a:cubicBezTo>
                  <a:pt x="13442" y="17312"/>
                  <a:pt x="17312" y="13442"/>
                  <a:pt x="17312" y="8656"/>
                </a:cubicBezTo>
                <a:cubicBezTo>
                  <a:pt x="17312" y="3870"/>
                  <a:pt x="13442" y="0"/>
                  <a:pt x="8656" y="0"/>
                </a:cubicBezTo>
                <a:close/>
              </a:path>
            </a:pathLst>
          </a:custGeom>
          <a:solidFill>
            <a:srgbClr val="5EB2F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105;p16"/>
          <p:cNvSpPr/>
          <p:nvPr/>
        </p:nvSpPr>
        <p:spPr>
          <a:xfrm>
            <a:off x="7352737" y="3892519"/>
            <a:ext cx="4040546" cy="1844780"/>
          </a:xfrm>
          <a:prstGeom prst="roundRect">
            <a:avLst>
              <a:gd name="adj" fmla="val 7657"/>
            </a:avLst>
          </a:pr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107;p16"/>
          <p:cNvSpPr txBox="1"/>
          <p:nvPr/>
        </p:nvSpPr>
        <p:spPr>
          <a:xfrm>
            <a:off x="7902730" y="3894830"/>
            <a:ext cx="1884600" cy="4296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700" dirty="0">
                <a:solidFill>
                  <a:srgbClr val="434343"/>
                </a:solidFill>
                <a:latin typeface="Fira Sans Extra Condensed Medium"/>
                <a:ea typeface="Fira Sans Extra Condensed Medium"/>
                <a:cs typeface="Fira Sans Extra Condensed Medium"/>
                <a:sym typeface="Fira Sans Extra Condensed Medium"/>
              </a:rPr>
              <a:t>Threats</a:t>
            </a:r>
            <a:endParaRPr sz="1700" dirty="0">
              <a:solidFill>
                <a:srgbClr val="434343"/>
              </a:solidFill>
              <a:latin typeface="Fira Sans Extra Condensed Medium"/>
              <a:ea typeface="Fira Sans Extra Condensed Medium"/>
              <a:cs typeface="Fira Sans Extra Condensed Medium"/>
              <a:sym typeface="Fira Sans Extra Condensed Medium"/>
            </a:endParaRPr>
          </a:p>
        </p:txBody>
      </p:sp>
      <p:sp>
        <p:nvSpPr>
          <p:cNvPr id="44" name="Google Shape;108;p16"/>
          <p:cNvSpPr txBox="1"/>
          <p:nvPr/>
        </p:nvSpPr>
        <p:spPr>
          <a:xfrm>
            <a:off x="7529001" y="4609684"/>
            <a:ext cx="3728807" cy="765000"/>
          </a:xfrm>
          <a:prstGeom prst="rect">
            <a:avLst/>
          </a:prstGeom>
          <a:noFill/>
          <a:ln>
            <a:noFill/>
          </a:ln>
        </p:spPr>
        <p:txBody>
          <a:bodyPr spcFirstLastPara="1" wrap="square" lIns="91425" tIns="91425" rIns="91425" bIns="91425" anchor="ctr" anchorCtr="0">
            <a:noAutofit/>
          </a:bodyPr>
          <a:lstStyle>
            <a:defPPr>
              <a:defRPr lang="en-US"/>
            </a:defPPr>
            <a:lvl1pPr marL="171450" indent="-171450">
              <a:spcBef>
                <a:spcPts val="300"/>
              </a:spcBef>
              <a:buFont typeface="Wingdings" panose="05000000000000000000" pitchFamily="2" charset="2"/>
              <a:buChar char="§"/>
              <a:defRPr sz="1100">
                <a:solidFill>
                  <a:srgbClr val="374151"/>
                </a:solidFill>
                <a:latin typeface="Calibri" panose="020F0502020204030204" charset="0"/>
                <a:cs typeface="Calibri" panose="020F0502020204030204" charset="0"/>
              </a:defRPr>
            </a:lvl1pPr>
          </a:lstStyle>
          <a:p>
            <a:r>
              <a:rPr lang="en-GB" dirty="0"/>
              <a:t>Intense competition in the electric vehicle market.</a:t>
            </a:r>
          </a:p>
          <a:p>
            <a:r>
              <a:rPr lang="en-GB" dirty="0"/>
              <a:t>Potential entry of established automakers into the electric vehicle space.</a:t>
            </a:r>
          </a:p>
          <a:p>
            <a:r>
              <a:rPr lang="en-GB" dirty="0"/>
              <a:t>Fluctuating government policies and regulations.</a:t>
            </a:r>
          </a:p>
          <a:p>
            <a:r>
              <a:rPr lang="en-GB" dirty="0"/>
              <a:t>Economic downturns impacting consumer spending.</a:t>
            </a:r>
          </a:p>
          <a:p>
            <a:r>
              <a:rPr lang="en-GB" dirty="0"/>
              <a:t>Cybersecurity risks associated with connected vehicles.</a:t>
            </a:r>
          </a:p>
          <a:p>
            <a:endParaRPr lang="en-GB" dirty="0"/>
          </a:p>
        </p:txBody>
      </p:sp>
      <p:sp>
        <p:nvSpPr>
          <p:cNvPr id="45" name="Google Shape;110;p16"/>
          <p:cNvSpPr/>
          <p:nvPr/>
        </p:nvSpPr>
        <p:spPr>
          <a:xfrm>
            <a:off x="5999027" y="2454423"/>
            <a:ext cx="1146000" cy="1146275"/>
          </a:xfrm>
          <a:custGeom>
            <a:avLst/>
            <a:gdLst/>
            <a:ahLst/>
            <a:cxnLst/>
            <a:rect l="l" t="t" r="r" b="b"/>
            <a:pathLst>
              <a:path w="45840" h="45851" extrusionOk="0">
                <a:moveTo>
                  <a:pt x="1" y="0"/>
                </a:moveTo>
                <a:lnTo>
                  <a:pt x="1" y="28408"/>
                </a:lnTo>
                <a:cubicBezTo>
                  <a:pt x="9395" y="28920"/>
                  <a:pt x="16920" y="36445"/>
                  <a:pt x="17431" y="45851"/>
                </a:cubicBezTo>
                <a:lnTo>
                  <a:pt x="45840" y="45851"/>
                </a:lnTo>
                <a:cubicBezTo>
                  <a:pt x="45709" y="39910"/>
                  <a:pt x="44471" y="34242"/>
                  <a:pt x="42339" y="29039"/>
                </a:cubicBezTo>
                <a:cubicBezTo>
                  <a:pt x="42149" y="29051"/>
                  <a:pt x="41958" y="29063"/>
                  <a:pt x="41768" y="29063"/>
                </a:cubicBezTo>
                <a:cubicBezTo>
                  <a:pt x="35839" y="29063"/>
                  <a:pt x="31028" y="24253"/>
                  <a:pt x="31028" y="18324"/>
                </a:cubicBezTo>
                <a:cubicBezTo>
                  <a:pt x="31028" y="16669"/>
                  <a:pt x="31409" y="15097"/>
                  <a:pt x="32076" y="13692"/>
                </a:cubicBezTo>
                <a:cubicBezTo>
                  <a:pt x="23825" y="5453"/>
                  <a:pt x="12514" y="274"/>
                  <a:pt x="1" y="0"/>
                </a:cubicBezTo>
                <a:close/>
              </a:path>
            </a:pathLst>
          </a:custGeom>
          <a:solidFill>
            <a:srgbClr val="69E781"/>
          </a:solidFill>
          <a:ln>
            <a:noFill/>
          </a:ln>
        </p:spPr>
        <p:txBody>
          <a:bodyPr spcFirstLastPara="1" wrap="square" lIns="91425" tIns="91425" rIns="182875" bIns="91425" anchor="ctr" anchorCtr="0">
            <a:noAutofit/>
          </a:bodyPr>
          <a:lstStyle/>
          <a:p>
            <a:pPr marL="0" lvl="0" indent="0" algn="ctr" rtl="0">
              <a:spcBef>
                <a:spcPts val="0"/>
              </a:spcBef>
              <a:spcAft>
                <a:spcPts val="0"/>
              </a:spcAft>
              <a:buClr>
                <a:schemeClr val="dk1"/>
              </a:buClr>
              <a:buSzPts val="1100"/>
              <a:buFont typeface="Arial" panose="020B0604020202020204"/>
              <a:buNone/>
            </a:pPr>
            <a:r>
              <a:rPr lang="en-GB" sz="3000">
                <a:solidFill>
                  <a:srgbClr val="FFFFFF"/>
                </a:solidFill>
                <a:latin typeface="Fira Sans Extra Condensed Medium"/>
                <a:ea typeface="Fira Sans Extra Condensed Medium"/>
                <a:cs typeface="Fira Sans Extra Condensed Medium"/>
                <a:sym typeface="Fira Sans Extra Condensed Medium"/>
              </a:rPr>
              <a:t>W</a:t>
            </a:r>
            <a:endParaRPr sz="3000">
              <a:solidFill>
                <a:srgbClr val="FFFFFF"/>
              </a:solidFill>
            </a:endParaRPr>
          </a:p>
        </p:txBody>
      </p:sp>
      <p:sp>
        <p:nvSpPr>
          <p:cNvPr id="46" name="Google Shape;111;p16"/>
          <p:cNvSpPr/>
          <p:nvPr/>
        </p:nvSpPr>
        <p:spPr>
          <a:xfrm>
            <a:off x="6826827" y="2696123"/>
            <a:ext cx="432800" cy="432800"/>
          </a:xfrm>
          <a:custGeom>
            <a:avLst/>
            <a:gdLst/>
            <a:ahLst/>
            <a:cxnLst/>
            <a:rect l="l" t="t" r="r" b="b"/>
            <a:pathLst>
              <a:path w="17312" h="17312" extrusionOk="0">
                <a:moveTo>
                  <a:pt x="8656" y="0"/>
                </a:moveTo>
                <a:cubicBezTo>
                  <a:pt x="3870" y="0"/>
                  <a:pt x="0" y="3870"/>
                  <a:pt x="0" y="8656"/>
                </a:cubicBezTo>
                <a:cubicBezTo>
                  <a:pt x="0" y="13442"/>
                  <a:pt x="3870" y="17312"/>
                  <a:pt x="8656" y="17312"/>
                </a:cubicBezTo>
                <a:cubicBezTo>
                  <a:pt x="13442" y="17312"/>
                  <a:pt x="17312" y="13442"/>
                  <a:pt x="17312" y="8656"/>
                </a:cubicBezTo>
                <a:cubicBezTo>
                  <a:pt x="17312" y="3870"/>
                  <a:pt x="13442" y="0"/>
                  <a:pt x="8656" y="0"/>
                </a:cubicBezTo>
                <a:close/>
              </a:path>
            </a:pathLst>
          </a:custGeom>
          <a:solidFill>
            <a:srgbClr val="69E78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112;p16"/>
          <p:cNvSpPr/>
          <p:nvPr/>
        </p:nvSpPr>
        <p:spPr>
          <a:xfrm>
            <a:off x="7352737" y="1483316"/>
            <a:ext cx="4040546" cy="1876462"/>
          </a:xfrm>
          <a:prstGeom prst="roundRect">
            <a:avLst>
              <a:gd name="adj" fmla="val 7657"/>
            </a:avLst>
          </a:pr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114;p16"/>
          <p:cNvSpPr txBox="1"/>
          <p:nvPr/>
        </p:nvSpPr>
        <p:spPr>
          <a:xfrm>
            <a:off x="7488410" y="1702375"/>
            <a:ext cx="1884600" cy="4296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GB" sz="1700" dirty="0">
                <a:solidFill>
                  <a:srgbClr val="434343"/>
                </a:solidFill>
                <a:latin typeface="Fira Sans Extra Condensed Medium"/>
                <a:ea typeface="Fira Sans Extra Condensed Medium"/>
                <a:cs typeface="Fira Sans Extra Condensed Medium"/>
                <a:sym typeface="Fira Sans Extra Condensed Medium"/>
              </a:rPr>
              <a:t>Weaknesses</a:t>
            </a:r>
            <a:endParaRPr sz="1700" dirty="0">
              <a:solidFill>
                <a:srgbClr val="434343"/>
              </a:solidFill>
              <a:latin typeface="Fira Sans Extra Condensed Medium"/>
              <a:ea typeface="Fira Sans Extra Condensed Medium"/>
              <a:cs typeface="Fira Sans Extra Condensed Medium"/>
              <a:sym typeface="Fira Sans Extra Condensed Medium"/>
            </a:endParaRPr>
          </a:p>
        </p:txBody>
      </p:sp>
      <p:sp>
        <p:nvSpPr>
          <p:cNvPr id="49" name="Google Shape;115;p16"/>
          <p:cNvSpPr txBox="1"/>
          <p:nvPr/>
        </p:nvSpPr>
        <p:spPr>
          <a:xfrm>
            <a:off x="7529001" y="2407641"/>
            <a:ext cx="3864282" cy="765000"/>
          </a:xfrm>
          <a:prstGeom prst="rect">
            <a:avLst/>
          </a:prstGeom>
          <a:noFill/>
          <a:ln>
            <a:noFill/>
          </a:ln>
        </p:spPr>
        <p:txBody>
          <a:bodyPr spcFirstLastPara="1" wrap="square" lIns="91425" tIns="91425" rIns="91425" bIns="91425" anchor="ctr" anchorCtr="0">
            <a:noAutofit/>
          </a:bodyPr>
          <a:lstStyle>
            <a:defPPr>
              <a:defRPr lang="en-US"/>
            </a:defPPr>
            <a:lvl1pPr marL="171450" indent="-171450">
              <a:spcBef>
                <a:spcPts val="300"/>
              </a:spcBef>
              <a:buFont typeface="Wingdings" panose="05000000000000000000" pitchFamily="2" charset="2"/>
              <a:buChar char="§"/>
              <a:defRPr sz="1100">
                <a:solidFill>
                  <a:srgbClr val="374151"/>
                </a:solidFill>
                <a:latin typeface="Calibri" panose="020F0502020204030204" charset="0"/>
                <a:cs typeface="Calibri" panose="020F0502020204030204" charset="0"/>
              </a:defRPr>
            </a:lvl1pPr>
          </a:lstStyle>
          <a:p>
            <a:r>
              <a:rPr lang="en-GB" dirty="0"/>
              <a:t>Relatively high product prices compared to competitors.</a:t>
            </a:r>
          </a:p>
          <a:p>
            <a:r>
              <a:rPr lang="en-GB" dirty="0"/>
              <a:t>Dependence on government regulations and incentives.</a:t>
            </a:r>
          </a:p>
          <a:p>
            <a:r>
              <a:rPr lang="en-GB" dirty="0"/>
              <a:t>Production capacity limitations.</a:t>
            </a:r>
          </a:p>
          <a:p>
            <a:r>
              <a:rPr lang="en-GB" dirty="0"/>
              <a:t>Vulnerability to supply chain disruptions.</a:t>
            </a:r>
          </a:p>
          <a:p>
            <a:r>
              <a:rPr lang="en-GB" dirty="0"/>
              <a:t>Limited product lineup compared to traditional automakers.</a:t>
            </a:r>
          </a:p>
        </p:txBody>
      </p:sp>
      <p:sp>
        <p:nvSpPr>
          <p:cNvPr id="50" name="Google Shape;117;p16"/>
          <p:cNvSpPr/>
          <p:nvPr/>
        </p:nvSpPr>
        <p:spPr>
          <a:xfrm>
            <a:off x="4801552" y="3651873"/>
            <a:ext cx="1146000" cy="1146000"/>
          </a:xfrm>
          <a:custGeom>
            <a:avLst/>
            <a:gdLst/>
            <a:ahLst/>
            <a:cxnLst/>
            <a:rect l="l" t="t" r="r" b="b"/>
            <a:pathLst>
              <a:path w="45840" h="45840" extrusionOk="0">
                <a:moveTo>
                  <a:pt x="1" y="1"/>
                </a:moveTo>
                <a:cubicBezTo>
                  <a:pt x="132" y="5942"/>
                  <a:pt x="1358" y="11609"/>
                  <a:pt x="3501" y="16801"/>
                </a:cubicBezTo>
                <a:cubicBezTo>
                  <a:pt x="3692" y="16801"/>
                  <a:pt x="3882" y="16789"/>
                  <a:pt x="4073" y="16789"/>
                </a:cubicBezTo>
                <a:cubicBezTo>
                  <a:pt x="10002" y="16789"/>
                  <a:pt x="14800" y="21599"/>
                  <a:pt x="14800" y="27528"/>
                </a:cubicBezTo>
                <a:cubicBezTo>
                  <a:pt x="14800" y="29183"/>
                  <a:pt x="14431" y="30755"/>
                  <a:pt x="13753" y="32160"/>
                </a:cubicBezTo>
                <a:cubicBezTo>
                  <a:pt x="22016" y="40399"/>
                  <a:pt x="33326" y="45578"/>
                  <a:pt x="45840" y="45840"/>
                </a:cubicBezTo>
                <a:lnTo>
                  <a:pt x="45840" y="17444"/>
                </a:lnTo>
                <a:cubicBezTo>
                  <a:pt x="36446" y="16932"/>
                  <a:pt x="28909" y="9407"/>
                  <a:pt x="28397" y="1"/>
                </a:cubicBezTo>
                <a:close/>
              </a:path>
            </a:pathLst>
          </a:custGeom>
          <a:solidFill>
            <a:srgbClr val="4949E7"/>
          </a:solidFill>
          <a:ln>
            <a:noFill/>
          </a:ln>
        </p:spPr>
        <p:txBody>
          <a:bodyPr spcFirstLastPara="1" wrap="square" lIns="182875" tIns="91425" rIns="91425" bIns="91425" anchor="ctr" anchorCtr="0">
            <a:noAutofit/>
          </a:bodyPr>
          <a:lstStyle/>
          <a:p>
            <a:pPr marL="0" lvl="0" indent="0" algn="ctr" rtl="0">
              <a:spcBef>
                <a:spcPts val="0"/>
              </a:spcBef>
              <a:spcAft>
                <a:spcPts val="0"/>
              </a:spcAft>
              <a:buClr>
                <a:schemeClr val="dk1"/>
              </a:buClr>
              <a:buSzPts val="1100"/>
              <a:buFont typeface="Arial" panose="020B0604020202020204"/>
              <a:buNone/>
            </a:pPr>
            <a:r>
              <a:rPr lang="en-GB" sz="3000">
                <a:solidFill>
                  <a:srgbClr val="FFFFFF"/>
                </a:solidFill>
                <a:latin typeface="Fira Sans Extra Condensed Medium"/>
                <a:ea typeface="Fira Sans Extra Condensed Medium"/>
                <a:cs typeface="Fira Sans Extra Condensed Medium"/>
                <a:sym typeface="Fira Sans Extra Condensed Medium"/>
              </a:rPr>
              <a:t>O</a:t>
            </a:r>
            <a:endParaRPr sz="3000">
              <a:solidFill>
                <a:srgbClr val="FFFFFF"/>
              </a:solidFill>
            </a:endParaRPr>
          </a:p>
        </p:txBody>
      </p:sp>
      <p:sp>
        <p:nvSpPr>
          <p:cNvPr id="51" name="Google Shape;118;p16"/>
          <p:cNvSpPr/>
          <p:nvPr/>
        </p:nvSpPr>
        <p:spPr>
          <a:xfrm>
            <a:off x="4686952" y="4123673"/>
            <a:ext cx="432825" cy="432800"/>
          </a:xfrm>
          <a:custGeom>
            <a:avLst/>
            <a:gdLst/>
            <a:ahLst/>
            <a:cxnLst/>
            <a:rect l="l" t="t" r="r" b="b"/>
            <a:pathLst>
              <a:path w="17313" h="17312" extrusionOk="0">
                <a:moveTo>
                  <a:pt x="8657" y="0"/>
                </a:moveTo>
                <a:cubicBezTo>
                  <a:pt x="3871" y="0"/>
                  <a:pt x="1" y="3870"/>
                  <a:pt x="1" y="8656"/>
                </a:cubicBezTo>
                <a:cubicBezTo>
                  <a:pt x="1" y="13442"/>
                  <a:pt x="3871" y="17312"/>
                  <a:pt x="8657" y="17312"/>
                </a:cubicBezTo>
                <a:cubicBezTo>
                  <a:pt x="13431" y="17312"/>
                  <a:pt x="17313" y="13442"/>
                  <a:pt x="17313" y="8656"/>
                </a:cubicBezTo>
                <a:cubicBezTo>
                  <a:pt x="17313" y="3870"/>
                  <a:pt x="13431" y="0"/>
                  <a:pt x="8657" y="0"/>
                </a:cubicBezTo>
                <a:close/>
              </a:path>
            </a:pathLst>
          </a:custGeom>
          <a:solidFill>
            <a:srgbClr val="4949E7"/>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120;p16"/>
          <p:cNvSpPr/>
          <p:nvPr/>
        </p:nvSpPr>
        <p:spPr>
          <a:xfrm>
            <a:off x="577642" y="3873063"/>
            <a:ext cx="4044096" cy="1864236"/>
          </a:xfrm>
          <a:prstGeom prst="roundRect">
            <a:avLst>
              <a:gd name="adj" fmla="val 7657"/>
            </a:avLst>
          </a:pr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122;p16"/>
          <p:cNvSpPr txBox="1"/>
          <p:nvPr/>
        </p:nvSpPr>
        <p:spPr>
          <a:xfrm>
            <a:off x="2218732" y="3787821"/>
            <a:ext cx="1884600" cy="4296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GB" sz="1700" dirty="0">
                <a:solidFill>
                  <a:srgbClr val="434343"/>
                </a:solidFill>
                <a:latin typeface="Fira Sans Extra Condensed Medium"/>
                <a:ea typeface="Fira Sans Extra Condensed Medium"/>
                <a:cs typeface="Fira Sans Extra Condensed Medium"/>
                <a:sym typeface="Fira Sans Extra Condensed Medium"/>
              </a:rPr>
              <a:t>Opportunities</a:t>
            </a:r>
            <a:endParaRPr sz="1700" dirty="0">
              <a:solidFill>
                <a:srgbClr val="434343"/>
              </a:solidFill>
              <a:latin typeface="Fira Sans Extra Condensed Medium"/>
              <a:ea typeface="Fira Sans Extra Condensed Medium"/>
              <a:cs typeface="Fira Sans Extra Condensed Medium"/>
              <a:sym typeface="Fira Sans Extra Condensed Medium"/>
            </a:endParaRPr>
          </a:p>
        </p:txBody>
      </p:sp>
      <p:sp>
        <p:nvSpPr>
          <p:cNvPr id="54" name="Google Shape;123;p16"/>
          <p:cNvSpPr txBox="1"/>
          <p:nvPr/>
        </p:nvSpPr>
        <p:spPr>
          <a:xfrm>
            <a:off x="688770" y="4541832"/>
            <a:ext cx="3881444" cy="765000"/>
          </a:xfrm>
          <a:prstGeom prst="rect">
            <a:avLst/>
          </a:prstGeom>
          <a:noFill/>
          <a:ln>
            <a:noFill/>
          </a:ln>
        </p:spPr>
        <p:txBody>
          <a:bodyPr spcFirstLastPara="1" wrap="square" lIns="91425" tIns="91425" rIns="91425" bIns="91425" anchor="ctr" anchorCtr="0">
            <a:noAutofit/>
          </a:bodyPr>
          <a:lstStyle>
            <a:defPPr>
              <a:defRPr lang="en-US"/>
            </a:defPPr>
            <a:lvl1pPr marL="171450" indent="-171450">
              <a:spcBef>
                <a:spcPts val="300"/>
              </a:spcBef>
              <a:buFont typeface="Wingdings" panose="05000000000000000000" pitchFamily="2" charset="2"/>
              <a:buChar char="§"/>
              <a:defRPr sz="1100">
                <a:solidFill>
                  <a:srgbClr val="374151"/>
                </a:solidFill>
                <a:latin typeface="Calibri" panose="020F0502020204030204" charset="0"/>
                <a:cs typeface="Calibri" panose="020F0502020204030204" charset="0"/>
              </a:defRPr>
            </a:lvl1pPr>
          </a:lstStyle>
          <a:p>
            <a:r>
              <a:rPr lang="en-GB" dirty="0"/>
              <a:t>Increasing demand for electric vehicles globally.</a:t>
            </a:r>
          </a:p>
          <a:p>
            <a:r>
              <a:rPr lang="en-GB" dirty="0"/>
              <a:t>Expansion into emerging markets.</a:t>
            </a:r>
          </a:p>
          <a:p>
            <a:r>
              <a:rPr lang="en-GB" dirty="0"/>
              <a:t>Growing interest in sustainable transportation solutions.</a:t>
            </a:r>
          </a:p>
          <a:p>
            <a:r>
              <a:rPr lang="en-GB" dirty="0"/>
              <a:t>Partnerships with other companies for technological advancements.</a:t>
            </a:r>
          </a:p>
          <a:p>
            <a:r>
              <a:rPr lang="en-GB" dirty="0"/>
              <a:t>Diversification into energy storage and renewable energy solutions.</a:t>
            </a:r>
          </a:p>
        </p:txBody>
      </p:sp>
      <p:sp>
        <p:nvSpPr>
          <p:cNvPr id="55" name="Google Shape;125;p16"/>
          <p:cNvSpPr/>
          <p:nvPr/>
        </p:nvSpPr>
        <p:spPr>
          <a:xfrm>
            <a:off x="4801552" y="2454423"/>
            <a:ext cx="1146000" cy="1146275"/>
          </a:xfrm>
          <a:custGeom>
            <a:avLst/>
            <a:gdLst/>
            <a:ahLst/>
            <a:cxnLst/>
            <a:rect l="l" t="t" r="r" b="b"/>
            <a:pathLst>
              <a:path w="45840" h="45851" extrusionOk="0">
                <a:moveTo>
                  <a:pt x="45840" y="0"/>
                </a:moveTo>
                <a:cubicBezTo>
                  <a:pt x="33315" y="274"/>
                  <a:pt x="22016" y="5453"/>
                  <a:pt x="13753" y="13692"/>
                </a:cubicBezTo>
                <a:cubicBezTo>
                  <a:pt x="14431" y="15097"/>
                  <a:pt x="14800" y="16669"/>
                  <a:pt x="14800" y="18324"/>
                </a:cubicBezTo>
                <a:cubicBezTo>
                  <a:pt x="14800" y="24253"/>
                  <a:pt x="10002" y="29063"/>
                  <a:pt x="4073" y="29063"/>
                </a:cubicBezTo>
                <a:cubicBezTo>
                  <a:pt x="3882" y="29063"/>
                  <a:pt x="3692" y="29051"/>
                  <a:pt x="3501" y="29039"/>
                </a:cubicBezTo>
                <a:cubicBezTo>
                  <a:pt x="1358" y="34242"/>
                  <a:pt x="132" y="39910"/>
                  <a:pt x="1" y="45851"/>
                </a:cubicBezTo>
                <a:lnTo>
                  <a:pt x="28397" y="45851"/>
                </a:lnTo>
                <a:cubicBezTo>
                  <a:pt x="28909" y="36445"/>
                  <a:pt x="36446" y="28920"/>
                  <a:pt x="45840" y="28408"/>
                </a:cubicBezTo>
                <a:lnTo>
                  <a:pt x="45840" y="0"/>
                </a:lnTo>
                <a:close/>
              </a:path>
            </a:pathLst>
          </a:custGeom>
          <a:solidFill>
            <a:srgbClr val="FCBD24"/>
          </a:solidFill>
          <a:ln>
            <a:noFill/>
          </a:ln>
        </p:spPr>
        <p:txBody>
          <a:bodyPr spcFirstLastPara="1" wrap="square" lIns="182875" tIns="91425" rIns="91425" bIns="91425" anchor="ctr" anchorCtr="0">
            <a:noAutofit/>
          </a:bodyPr>
          <a:lstStyle/>
          <a:p>
            <a:pPr marL="0" lvl="0" indent="0" algn="ctr" rtl="0">
              <a:spcBef>
                <a:spcPts val="0"/>
              </a:spcBef>
              <a:spcAft>
                <a:spcPts val="0"/>
              </a:spcAft>
              <a:buClr>
                <a:schemeClr val="dk1"/>
              </a:buClr>
              <a:buSzPts val="1100"/>
              <a:buFont typeface="Arial" panose="020B0604020202020204"/>
              <a:buNone/>
            </a:pPr>
            <a:r>
              <a:rPr lang="en-GB" sz="3000">
                <a:solidFill>
                  <a:srgbClr val="FFFFFF"/>
                </a:solidFill>
                <a:latin typeface="Fira Sans Extra Condensed Medium"/>
                <a:ea typeface="Fira Sans Extra Condensed Medium"/>
                <a:cs typeface="Fira Sans Extra Condensed Medium"/>
                <a:sym typeface="Fira Sans Extra Condensed Medium"/>
              </a:rPr>
              <a:t>S</a:t>
            </a:r>
            <a:endParaRPr sz="3000">
              <a:solidFill>
                <a:srgbClr val="FFFFFF"/>
              </a:solidFill>
            </a:endParaRPr>
          </a:p>
        </p:txBody>
      </p:sp>
      <p:sp>
        <p:nvSpPr>
          <p:cNvPr id="56" name="Google Shape;126;p16"/>
          <p:cNvSpPr/>
          <p:nvPr/>
        </p:nvSpPr>
        <p:spPr>
          <a:xfrm>
            <a:off x="4686952" y="2696123"/>
            <a:ext cx="432825" cy="432800"/>
          </a:xfrm>
          <a:custGeom>
            <a:avLst/>
            <a:gdLst/>
            <a:ahLst/>
            <a:cxnLst/>
            <a:rect l="l" t="t" r="r" b="b"/>
            <a:pathLst>
              <a:path w="17313" h="17312" extrusionOk="0">
                <a:moveTo>
                  <a:pt x="8657" y="0"/>
                </a:moveTo>
                <a:cubicBezTo>
                  <a:pt x="3871" y="0"/>
                  <a:pt x="1" y="3870"/>
                  <a:pt x="1" y="8656"/>
                </a:cubicBezTo>
                <a:cubicBezTo>
                  <a:pt x="1" y="13442"/>
                  <a:pt x="3871" y="17312"/>
                  <a:pt x="8657" y="17312"/>
                </a:cubicBezTo>
                <a:cubicBezTo>
                  <a:pt x="13431" y="17312"/>
                  <a:pt x="17313" y="13442"/>
                  <a:pt x="17313" y="8656"/>
                </a:cubicBezTo>
                <a:cubicBezTo>
                  <a:pt x="17313" y="3870"/>
                  <a:pt x="13431" y="0"/>
                  <a:pt x="8657" y="0"/>
                </a:cubicBezTo>
                <a:close/>
              </a:path>
            </a:pathLst>
          </a:custGeom>
          <a:solidFill>
            <a:srgbClr val="FCBD2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128;p16"/>
          <p:cNvSpPr/>
          <p:nvPr/>
        </p:nvSpPr>
        <p:spPr>
          <a:xfrm>
            <a:off x="581192" y="1502772"/>
            <a:ext cx="4040546" cy="1876462"/>
          </a:xfrm>
          <a:prstGeom prst="roundRect">
            <a:avLst>
              <a:gd name="adj" fmla="val 7657"/>
            </a:avLst>
          </a:prstGeom>
          <a:solidFill>
            <a:srgbClr val="F3F3F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130;p16"/>
          <p:cNvSpPr txBox="1"/>
          <p:nvPr/>
        </p:nvSpPr>
        <p:spPr>
          <a:xfrm>
            <a:off x="577642" y="2427097"/>
            <a:ext cx="3981975" cy="765000"/>
          </a:xfrm>
          <a:prstGeom prst="rect">
            <a:avLst/>
          </a:prstGeom>
          <a:noFill/>
          <a:ln>
            <a:noFill/>
          </a:ln>
        </p:spPr>
        <p:txBody>
          <a:bodyPr spcFirstLastPara="1" wrap="square" lIns="91425" tIns="91425" rIns="91425" bIns="91425" anchor="ctr" anchorCtr="0">
            <a:noAutofit/>
          </a:bodyPr>
          <a:lstStyle/>
          <a:p>
            <a:pPr marL="171450" indent="-171450">
              <a:spcBef>
                <a:spcPts val="300"/>
              </a:spcBef>
              <a:buFont typeface="Wingdings" panose="05000000000000000000" pitchFamily="2" charset="2"/>
              <a:buChar char="§"/>
            </a:pPr>
            <a:r>
              <a:rPr lang="en-GB" sz="1100" dirty="0">
                <a:solidFill>
                  <a:srgbClr val="374151"/>
                </a:solidFill>
                <a:latin typeface="Calibri" panose="020F0502020204030204" charset="0"/>
                <a:cs typeface="Calibri" panose="020F0502020204030204" charset="0"/>
              </a:rPr>
              <a:t>Technological leadership in the electric vehicle industry.</a:t>
            </a:r>
          </a:p>
          <a:p>
            <a:pPr marL="171450" indent="-171450">
              <a:spcBef>
                <a:spcPts val="300"/>
              </a:spcBef>
              <a:buFont typeface="Wingdings" panose="05000000000000000000" pitchFamily="2" charset="2"/>
              <a:buChar char="§"/>
            </a:pPr>
            <a:r>
              <a:rPr lang="en-GB" sz="1100" dirty="0">
                <a:solidFill>
                  <a:srgbClr val="374151"/>
                </a:solidFill>
                <a:latin typeface="Calibri" panose="020F0502020204030204" charset="0"/>
                <a:cs typeface="Calibri" panose="020F0502020204030204" charset="0"/>
              </a:rPr>
              <a:t>Strong brand reputation and customer loyalty.</a:t>
            </a:r>
          </a:p>
          <a:p>
            <a:pPr marL="171450" indent="-171450">
              <a:spcBef>
                <a:spcPts val="300"/>
              </a:spcBef>
              <a:buFont typeface="Wingdings" panose="05000000000000000000" pitchFamily="2" charset="2"/>
              <a:buChar char="§"/>
            </a:pPr>
            <a:r>
              <a:rPr lang="en-GB" sz="1100" dirty="0">
                <a:solidFill>
                  <a:srgbClr val="374151"/>
                </a:solidFill>
                <a:latin typeface="Calibri" panose="020F0502020204030204" charset="0"/>
                <a:cs typeface="Calibri" panose="020F0502020204030204" charset="0"/>
              </a:rPr>
              <a:t>Extensive Supercharger network for convenient charging.</a:t>
            </a:r>
          </a:p>
          <a:p>
            <a:pPr marL="171450" indent="-171450">
              <a:spcBef>
                <a:spcPts val="300"/>
              </a:spcBef>
              <a:buFont typeface="Wingdings" panose="05000000000000000000" pitchFamily="2" charset="2"/>
              <a:buChar char="§"/>
            </a:pPr>
            <a:r>
              <a:rPr lang="en-GB" sz="1100" dirty="0">
                <a:solidFill>
                  <a:srgbClr val="374151"/>
                </a:solidFill>
                <a:latin typeface="Calibri" panose="020F0502020204030204" charset="0"/>
                <a:cs typeface="Calibri" panose="020F0502020204030204" charset="0"/>
              </a:rPr>
              <a:t>Strong focus on innovation and continuous improvement.</a:t>
            </a:r>
          </a:p>
          <a:p>
            <a:pPr marL="171450" indent="-171450">
              <a:spcBef>
                <a:spcPts val="300"/>
              </a:spcBef>
              <a:buFont typeface="Wingdings" panose="05000000000000000000" pitchFamily="2" charset="2"/>
              <a:buChar char="§"/>
            </a:pPr>
            <a:r>
              <a:rPr lang="en-GB" sz="1100" dirty="0">
                <a:solidFill>
                  <a:srgbClr val="374151"/>
                </a:solidFill>
                <a:latin typeface="Calibri" panose="020F0502020204030204" charset="0"/>
                <a:cs typeface="Calibri" panose="020F0502020204030204" charset="0"/>
              </a:rPr>
              <a:t>Vertical integration of manufacturing processes.</a:t>
            </a:r>
          </a:p>
          <a:p>
            <a:br>
              <a:rPr lang="en-GB" sz="1100" dirty="0"/>
            </a:br>
            <a:endParaRPr lang="en-GB" sz="1100" b="0" i="0" dirty="0">
              <a:solidFill>
                <a:srgbClr val="374151"/>
              </a:solidFill>
              <a:effectLst/>
              <a:latin typeface="Calibri" panose="020F0502020204030204" charset="0"/>
              <a:cs typeface="Calibri" panose="020F0502020204030204" charset="0"/>
            </a:endParaRPr>
          </a:p>
        </p:txBody>
      </p:sp>
      <p:sp>
        <p:nvSpPr>
          <p:cNvPr id="59" name="Google Shape;131;p16"/>
          <p:cNvSpPr txBox="1"/>
          <p:nvPr/>
        </p:nvSpPr>
        <p:spPr>
          <a:xfrm>
            <a:off x="2483483" y="1658856"/>
            <a:ext cx="1884600" cy="4296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GB" sz="1700" dirty="0">
                <a:solidFill>
                  <a:srgbClr val="434343"/>
                </a:solidFill>
                <a:latin typeface="Fira Sans Extra Condensed Medium"/>
                <a:ea typeface="Fira Sans Extra Condensed Medium"/>
                <a:cs typeface="Fira Sans Extra Condensed Medium"/>
                <a:sym typeface="Fira Sans Extra Condensed Medium"/>
              </a:rPr>
              <a:t>Strengths</a:t>
            </a:r>
            <a:endParaRPr sz="1700" dirty="0">
              <a:solidFill>
                <a:srgbClr val="434343"/>
              </a:solidFill>
              <a:latin typeface="Fira Sans Extra Condensed Medium"/>
              <a:ea typeface="Fira Sans Extra Condensed Medium"/>
              <a:cs typeface="Fira Sans Extra Condensed Medium"/>
              <a:sym typeface="Fira Sans Extra Condensed Medium"/>
            </a:endParaRPr>
          </a:p>
        </p:txBody>
      </p:sp>
      <p:sp>
        <p:nvSpPr>
          <p:cNvPr id="60" name="Google Shape;133;p16"/>
          <p:cNvSpPr/>
          <p:nvPr/>
        </p:nvSpPr>
        <p:spPr>
          <a:xfrm>
            <a:off x="6923552" y="2801773"/>
            <a:ext cx="239350" cy="221475"/>
          </a:xfrm>
          <a:custGeom>
            <a:avLst/>
            <a:gdLst/>
            <a:ahLst/>
            <a:cxnLst/>
            <a:rect l="l" t="t" r="r" b="b"/>
            <a:pathLst>
              <a:path w="9574" h="8859" extrusionOk="0">
                <a:moveTo>
                  <a:pt x="4418" y="1"/>
                </a:moveTo>
                <a:cubicBezTo>
                  <a:pt x="4203" y="1"/>
                  <a:pt x="4037" y="167"/>
                  <a:pt x="4037" y="370"/>
                </a:cubicBezTo>
                <a:lnTo>
                  <a:pt x="4037" y="882"/>
                </a:lnTo>
                <a:cubicBezTo>
                  <a:pt x="4037" y="1084"/>
                  <a:pt x="4203" y="1251"/>
                  <a:pt x="4418" y="1251"/>
                </a:cubicBezTo>
                <a:cubicBezTo>
                  <a:pt x="4620" y="1251"/>
                  <a:pt x="4787" y="1084"/>
                  <a:pt x="4787" y="882"/>
                </a:cubicBezTo>
                <a:lnTo>
                  <a:pt x="4787" y="370"/>
                </a:lnTo>
                <a:cubicBezTo>
                  <a:pt x="4787" y="167"/>
                  <a:pt x="4620" y="1"/>
                  <a:pt x="4418" y="1"/>
                </a:cubicBezTo>
                <a:close/>
                <a:moveTo>
                  <a:pt x="1572" y="1179"/>
                </a:moveTo>
                <a:cubicBezTo>
                  <a:pt x="1477" y="1179"/>
                  <a:pt x="1382" y="1215"/>
                  <a:pt x="1310" y="1287"/>
                </a:cubicBezTo>
                <a:cubicBezTo>
                  <a:pt x="1155" y="1429"/>
                  <a:pt x="1155" y="1668"/>
                  <a:pt x="1310" y="1810"/>
                </a:cubicBezTo>
                <a:lnTo>
                  <a:pt x="1667" y="2168"/>
                </a:lnTo>
                <a:cubicBezTo>
                  <a:pt x="1739" y="2239"/>
                  <a:pt x="1834" y="2287"/>
                  <a:pt x="1929" y="2287"/>
                </a:cubicBezTo>
                <a:cubicBezTo>
                  <a:pt x="2025" y="2287"/>
                  <a:pt x="2120" y="2239"/>
                  <a:pt x="2191" y="2168"/>
                </a:cubicBezTo>
                <a:cubicBezTo>
                  <a:pt x="2334" y="2025"/>
                  <a:pt x="2334" y="1787"/>
                  <a:pt x="2191" y="1644"/>
                </a:cubicBezTo>
                <a:lnTo>
                  <a:pt x="1834" y="1287"/>
                </a:lnTo>
                <a:cubicBezTo>
                  <a:pt x="1763" y="1215"/>
                  <a:pt x="1667" y="1179"/>
                  <a:pt x="1572" y="1179"/>
                </a:cubicBezTo>
                <a:close/>
                <a:moveTo>
                  <a:pt x="370" y="4037"/>
                </a:moveTo>
                <a:cubicBezTo>
                  <a:pt x="167" y="4037"/>
                  <a:pt x="1" y="4204"/>
                  <a:pt x="1" y="4406"/>
                </a:cubicBezTo>
                <a:cubicBezTo>
                  <a:pt x="1" y="4620"/>
                  <a:pt x="167" y="4787"/>
                  <a:pt x="370" y="4787"/>
                </a:cubicBezTo>
                <a:lnTo>
                  <a:pt x="882" y="4787"/>
                </a:lnTo>
                <a:cubicBezTo>
                  <a:pt x="1084" y="4787"/>
                  <a:pt x="1251" y="4620"/>
                  <a:pt x="1251" y="4406"/>
                </a:cubicBezTo>
                <a:cubicBezTo>
                  <a:pt x="1251" y="4204"/>
                  <a:pt x="1084" y="4037"/>
                  <a:pt x="882" y="4037"/>
                </a:cubicBezTo>
                <a:close/>
                <a:moveTo>
                  <a:pt x="5632" y="2858"/>
                </a:moveTo>
                <a:cubicBezTo>
                  <a:pt x="6085" y="3215"/>
                  <a:pt x="6370" y="3775"/>
                  <a:pt x="6370" y="4394"/>
                </a:cubicBezTo>
                <a:cubicBezTo>
                  <a:pt x="6370" y="5013"/>
                  <a:pt x="6085" y="5561"/>
                  <a:pt x="5632" y="5930"/>
                </a:cubicBezTo>
                <a:cubicBezTo>
                  <a:pt x="5192" y="5561"/>
                  <a:pt x="4894" y="5013"/>
                  <a:pt x="4894" y="4394"/>
                </a:cubicBezTo>
                <a:cubicBezTo>
                  <a:pt x="4894" y="3775"/>
                  <a:pt x="5192" y="3215"/>
                  <a:pt x="5632" y="2858"/>
                </a:cubicBezTo>
                <a:close/>
                <a:moveTo>
                  <a:pt x="4418" y="2430"/>
                </a:moveTo>
                <a:cubicBezTo>
                  <a:pt x="4584" y="2430"/>
                  <a:pt x="4763" y="2453"/>
                  <a:pt x="4930" y="2501"/>
                </a:cubicBezTo>
                <a:cubicBezTo>
                  <a:pt x="4442" y="2989"/>
                  <a:pt x="4156" y="3656"/>
                  <a:pt x="4156" y="4394"/>
                </a:cubicBezTo>
                <a:cubicBezTo>
                  <a:pt x="4156" y="5132"/>
                  <a:pt x="4442" y="5799"/>
                  <a:pt x="4930" y="6287"/>
                </a:cubicBezTo>
                <a:cubicBezTo>
                  <a:pt x="4763" y="6335"/>
                  <a:pt x="4584" y="6359"/>
                  <a:pt x="4418" y="6359"/>
                </a:cubicBezTo>
                <a:cubicBezTo>
                  <a:pt x="3334" y="6359"/>
                  <a:pt x="2453" y="5478"/>
                  <a:pt x="2453" y="4394"/>
                </a:cubicBezTo>
                <a:cubicBezTo>
                  <a:pt x="2453" y="3311"/>
                  <a:pt x="3334" y="2430"/>
                  <a:pt x="4418" y="2430"/>
                </a:cubicBezTo>
                <a:close/>
                <a:moveTo>
                  <a:pt x="4418" y="1680"/>
                </a:moveTo>
                <a:cubicBezTo>
                  <a:pt x="2918" y="1680"/>
                  <a:pt x="1703" y="2894"/>
                  <a:pt x="1703" y="4394"/>
                </a:cubicBezTo>
                <a:cubicBezTo>
                  <a:pt x="1703" y="5882"/>
                  <a:pt x="2918" y="7109"/>
                  <a:pt x="4418" y="7109"/>
                </a:cubicBezTo>
                <a:cubicBezTo>
                  <a:pt x="4858" y="7109"/>
                  <a:pt x="5263" y="7002"/>
                  <a:pt x="5632" y="6811"/>
                </a:cubicBezTo>
                <a:cubicBezTo>
                  <a:pt x="6001" y="7002"/>
                  <a:pt x="6418" y="7109"/>
                  <a:pt x="6859" y="7109"/>
                </a:cubicBezTo>
                <a:cubicBezTo>
                  <a:pt x="7192" y="7109"/>
                  <a:pt x="7513" y="7049"/>
                  <a:pt x="7811" y="6930"/>
                </a:cubicBezTo>
                <a:cubicBezTo>
                  <a:pt x="8013" y="6859"/>
                  <a:pt x="8109" y="6644"/>
                  <a:pt x="8037" y="6454"/>
                </a:cubicBezTo>
                <a:cubicBezTo>
                  <a:pt x="7982" y="6297"/>
                  <a:pt x="7833" y="6204"/>
                  <a:pt x="7680" y="6204"/>
                </a:cubicBezTo>
                <a:cubicBezTo>
                  <a:pt x="7636" y="6204"/>
                  <a:pt x="7592" y="6212"/>
                  <a:pt x="7549" y="6228"/>
                </a:cubicBezTo>
                <a:cubicBezTo>
                  <a:pt x="7335" y="6311"/>
                  <a:pt x="7097" y="6359"/>
                  <a:pt x="6859" y="6359"/>
                </a:cubicBezTo>
                <a:cubicBezTo>
                  <a:pt x="6680" y="6359"/>
                  <a:pt x="6513" y="6335"/>
                  <a:pt x="6347" y="6287"/>
                </a:cubicBezTo>
                <a:cubicBezTo>
                  <a:pt x="6823" y="5799"/>
                  <a:pt x="7120" y="5132"/>
                  <a:pt x="7120" y="4394"/>
                </a:cubicBezTo>
                <a:cubicBezTo>
                  <a:pt x="7120" y="3656"/>
                  <a:pt x="6823" y="2989"/>
                  <a:pt x="6347" y="2501"/>
                </a:cubicBezTo>
                <a:cubicBezTo>
                  <a:pt x="6513" y="2453"/>
                  <a:pt x="6680" y="2430"/>
                  <a:pt x="6859" y="2430"/>
                </a:cubicBezTo>
                <a:cubicBezTo>
                  <a:pt x="7942" y="2430"/>
                  <a:pt x="8823" y="3311"/>
                  <a:pt x="8823" y="4394"/>
                </a:cubicBezTo>
                <a:cubicBezTo>
                  <a:pt x="8823" y="4656"/>
                  <a:pt x="8775" y="4918"/>
                  <a:pt x="8668" y="5156"/>
                </a:cubicBezTo>
                <a:cubicBezTo>
                  <a:pt x="8585" y="5347"/>
                  <a:pt x="8680" y="5573"/>
                  <a:pt x="8859" y="5656"/>
                </a:cubicBezTo>
                <a:cubicBezTo>
                  <a:pt x="8904" y="5673"/>
                  <a:pt x="8952" y="5682"/>
                  <a:pt x="8999" y="5682"/>
                </a:cubicBezTo>
                <a:cubicBezTo>
                  <a:pt x="9149" y="5682"/>
                  <a:pt x="9295" y="5599"/>
                  <a:pt x="9359" y="5454"/>
                </a:cubicBezTo>
                <a:cubicBezTo>
                  <a:pt x="9502" y="5120"/>
                  <a:pt x="9573" y="4763"/>
                  <a:pt x="9573" y="4394"/>
                </a:cubicBezTo>
                <a:cubicBezTo>
                  <a:pt x="9573" y="2894"/>
                  <a:pt x="8359" y="1680"/>
                  <a:pt x="6859" y="1680"/>
                </a:cubicBezTo>
                <a:cubicBezTo>
                  <a:pt x="6418" y="1680"/>
                  <a:pt x="6001" y="1787"/>
                  <a:pt x="5632" y="1977"/>
                </a:cubicBezTo>
                <a:cubicBezTo>
                  <a:pt x="5263" y="1787"/>
                  <a:pt x="4858" y="1680"/>
                  <a:pt x="4418" y="1680"/>
                </a:cubicBezTo>
                <a:close/>
                <a:moveTo>
                  <a:pt x="1929" y="6502"/>
                </a:moveTo>
                <a:cubicBezTo>
                  <a:pt x="1834" y="6502"/>
                  <a:pt x="1739" y="6537"/>
                  <a:pt x="1667" y="6609"/>
                </a:cubicBezTo>
                <a:lnTo>
                  <a:pt x="1310" y="6966"/>
                </a:lnTo>
                <a:cubicBezTo>
                  <a:pt x="1155" y="7121"/>
                  <a:pt x="1155" y="7347"/>
                  <a:pt x="1310" y="7502"/>
                </a:cubicBezTo>
                <a:cubicBezTo>
                  <a:pt x="1382" y="7573"/>
                  <a:pt x="1477" y="7609"/>
                  <a:pt x="1572" y="7609"/>
                </a:cubicBezTo>
                <a:cubicBezTo>
                  <a:pt x="1667" y="7609"/>
                  <a:pt x="1763" y="7573"/>
                  <a:pt x="1834" y="7502"/>
                </a:cubicBezTo>
                <a:lnTo>
                  <a:pt x="2191" y="7144"/>
                </a:lnTo>
                <a:cubicBezTo>
                  <a:pt x="2334" y="7002"/>
                  <a:pt x="2334" y="6763"/>
                  <a:pt x="2191" y="6609"/>
                </a:cubicBezTo>
                <a:cubicBezTo>
                  <a:pt x="2120" y="6537"/>
                  <a:pt x="2025" y="6502"/>
                  <a:pt x="1929" y="6502"/>
                </a:cubicBezTo>
                <a:close/>
                <a:moveTo>
                  <a:pt x="4418" y="7609"/>
                </a:moveTo>
                <a:cubicBezTo>
                  <a:pt x="4203" y="7609"/>
                  <a:pt x="4037" y="7775"/>
                  <a:pt x="4037" y="7978"/>
                </a:cubicBezTo>
                <a:lnTo>
                  <a:pt x="4037" y="8490"/>
                </a:lnTo>
                <a:cubicBezTo>
                  <a:pt x="4037" y="8692"/>
                  <a:pt x="4203" y="8859"/>
                  <a:pt x="4418" y="8859"/>
                </a:cubicBezTo>
                <a:cubicBezTo>
                  <a:pt x="4620" y="8859"/>
                  <a:pt x="4787" y="8692"/>
                  <a:pt x="4787" y="8490"/>
                </a:cubicBezTo>
                <a:lnTo>
                  <a:pt x="4787" y="7978"/>
                </a:lnTo>
                <a:cubicBezTo>
                  <a:pt x="4787" y="7775"/>
                  <a:pt x="4620" y="7609"/>
                  <a:pt x="4418" y="7609"/>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135;p16"/>
          <p:cNvSpPr/>
          <p:nvPr/>
        </p:nvSpPr>
        <p:spPr>
          <a:xfrm>
            <a:off x="4820027" y="4258498"/>
            <a:ext cx="166700" cy="94400"/>
          </a:xfrm>
          <a:custGeom>
            <a:avLst/>
            <a:gdLst/>
            <a:ahLst/>
            <a:cxnLst/>
            <a:rect l="l" t="t" r="r" b="b"/>
            <a:pathLst>
              <a:path w="6668" h="3776" extrusionOk="0">
                <a:moveTo>
                  <a:pt x="4310" y="394"/>
                </a:moveTo>
                <a:lnTo>
                  <a:pt x="4310" y="1180"/>
                </a:lnTo>
                <a:lnTo>
                  <a:pt x="2358" y="1180"/>
                </a:lnTo>
                <a:lnTo>
                  <a:pt x="2358" y="394"/>
                </a:lnTo>
                <a:close/>
                <a:moveTo>
                  <a:pt x="2155" y="1"/>
                </a:moveTo>
                <a:cubicBezTo>
                  <a:pt x="2048" y="1"/>
                  <a:pt x="1965" y="84"/>
                  <a:pt x="1965" y="203"/>
                </a:cubicBezTo>
                <a:lnTo>
                  <a:pt x="1965" y="1180"/>
                </a:lnTo>
                <a:lnTo>
                  <a:pt x="1179" y="1180"/>
                </a:lnTo>
                <a:lnTo>
                  <a:pt x="1179" y="787"/>
                </a:lnTo>
                <a:cubicBezTo>
                  <a:pt x="1179" y="679"/>
                  <a:pt x="1095" y="584"/>
                  <a:pt x="988" y="584"/>
                </a:cubicBezTo>
                <a:cubicBezTo>
                  <a:pt x="881" y="584"/>
                  <a:pt x="786" y="679"/>
                  <a:pt x="786" y="787"/>
                </a:cubicBezTo>
                <a:lnTo>
                  <a:pt x="786" y="1180"/>
                </a:lnTo>
                <a:lnTo>
                  <a:pt x="191" y="1180"/>
                </a:lnTo>
                <a:cubicBezTo>
                  <a:pt x="83" y="1180"/>
                  <a:pt x="0" y="1263"/>
                  <a:pt x="0" y="1370"/>
                </a:cubicBezTo>
                <a:lnTo>
                  <a:pt x="0" y="2680"/>
                </a:lnTo>
                <a:lnTo>
                  <a:pt x="3334" y="3775"/>
                </a:lnTo>
                <a:lnTo>
                  <a:pt x="6668" y="2680"/>
                </a:lnTo>
                <a:lnTo>
                  <a:pt x="6668" y="1370"/>
                </a:lnTo>
                <a:cubicBezTo>
                  <a:pt x="6668" y="1263"/>
                  <a:pt x="6584" y="1180"/>
                  <a:pt x="6465" y="1180"/>
                </a:cubicBezTo>
                <a:lnTo>
                  <a:pt x="5870" y="1180"/>
                </a:lnTo>
                <a:lnTo>
                  <a:pt x="5870" y="787"/>
                </a:lnTo>
                <a:cubicBezTo>
                  <a:pt x="5870" y="679"/>
                  <a:pt x="5787" y="584"/>
                  <a:pt x="5679" y="584"/>
                </a:cubicBezTo>
                <a:cubicBezTo>
                  <a:pt x="5572" y="584"/>
                  <a:pt x="5477" y="679"/>
                  <a:pt x="5477" y="787"/>
                </a:cubicBezTo>
                <a:lnTo>
                  <a:pt x="5477" y="1180"/>
                </a:lnTo>
                <a:lnTo>
                  <a:pt x="4703" y="1180"/>
                </a:lnTo>
                <a:lnTo>
                  <a:pt x="4703" y="203"/>
                </a:lnTo>
                <a:cubicBezTo>
                  <a:pt x="4703" y="84"/>
                  <a:pt x="4608" y="1"/>
                  <a:pt x="45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136;p16"/>
          <p:cNvSpPr/>
          <p:nvPr/>
        </p:nvSpPr>
        <p:spPr>
          <a:xfrm>
            <a:off x="4820027" y="4334398"/>
            <a:ext cx="166700" cy="89625"/>
          </a:xfrm>
          <a:custGeom>
            <a:avLst/>
            <a:gdLst/>
            <a:ahLst/>
            <a:cxnLst/>
            <a:rect l="l" t="t" r="r" b="b"/>
            <a:pathLst>
              <a:path w="6668" h="3585" extrusionOk="0">
                <a:moveTo>
                  <a:pt x="0" y="1"/>
                </a:moveTo>
                <a:lnTo>
                  <a:pt x="0" y="3394"/>
                </a:lnTo>
                <a:cubicBezTo>
                  <a:pt x="0" y="3501"/>
                  <a:pt x="83" y="3585"/>
                  <a:pt x="191" y="3585"/>
                </a:cubicBezTo>
                <a:lnTo>
                  <a:pt x="6465" y="3585"/>
                </a:lnTo>
                <a:cubicBezTo>
                  <a:pt x="6584" y="3585"/>
                  <a:pt x="6668" y="3501"/>
                  <a:pt x="6668" y="3394"/>
                </a:cubicBezTo>
                <a:lnTo>
                  <a:pt x="6668" y="1"/>
                </a:lnTo>
                <a:lnTo>
                  <a:pt x="3298" y="1084"/>
                </a:ln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138;p16"/>
          <p:cNvSpPr/>
          <p:nvPr/>
        </p:nvSpPr>
        <p:spPr>
          <a:xfrm>
            <a:off x="4767327" y="2904773"/>
            <a:ext cx="271775" cy="15500"/>
          </a:xfrm>
          <a:custGeom>
            <a:avLst/>
            <a:gdLst/>
            <a:ahLst/>
            <a:cxnLst/>
            <a:rect l="l" t="t" r="r" b="b"/>
            <a:pathLst>
              <a:path w="10871" h="620" extrusionOk="0">
                <a:moveTo>
                  <a:pt x="1" y="0"/>
                </a:moveTo>
                <a:lnTo>
                  <a:pt x="1" y="619"/>
                </a:lnTo>
                <a:lnTo>
                  <a:pt x="10871" y="619"/>
                </a:lnTo>
                <a:lnTo>
                  <a:pt x="1087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139;p16"/>
          <p:cNvSpPr/>
          <p:nvPr/>
        </p:nvSpPr>
        <p:spPr>
          <a:xfrm>
            <a:off x="4783702" y="2867548"/>
            <a:ext cx="32175" cy="89925"/>
          </a:xfrm>
          <a:custGeom>
            <a:avLst/>
            <a:gdLst/>
            <a:ahLst/>
            <a:cxnLst/>
            <a:rect l="l" t="t" r="r" b="b"/>
            <a:pathLst>
              <a:path w="1287" h="3597" extrusionOk="0">
                <a:moveTo>
                  <a:pt x="1" y="1"/>
                </a:moveTo>
                <a:lnTo>
                  <a:pt x="1" y="3597"/>
                </a:lnTo>
                <a:lnTo>
                  <a:pt x="1286" y="3597"/>
                </a:lnTo>
                <a:lnTo>
                  <a:pt x="128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140;p16"/>
          <p:cNvSpPr/>
          <p:nvPr/>
        </p:nvSpPr>
        <p:spPr>
          <a:xfrm>
            <a:off x="4990877" y="2867548"/>
            <a:ext cx="32175" cy="89925"/>
          </a:xfrm>
          <a:custGeom>
            <a:avLst/>
            <a:gdLst/>
            <a:ahLst/>
            <a:cxnLst/>
            <a:rect l="l" t="t" r="r" b="b"/>
            <a:pathLst>
              <a:path w="1287" h="3597" extrusionOk="0">
                <a:moveTo>
                  <a:pt x="0" y="1"/>
                </a:moveTo>
                <a:lnTo>
                  <a:pt x="0" y="3597"/>
                </a:lnTo>
                <a:lnTo>
                  <a:pt x="1286" y="3597"/>
                </a:lnTo>
                <a:lnTo>
                  <a:pt x="128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141;p16"/>
          <p:cNvSpPr/>
          <p:nvPr/>
        </p:nvSpPr>
        <p:spPr>
          <a:xfrm>
            <a:off x="4777452" y="2886598"/>
            <a:ext cx="20550" cy="51825"/>
          </a:xfrm>
          <a:custGeom>
            <a:avLst/>
            <a:gdLst/>
            <a:ahLst/>
            <a:cxnLst/>
            <a:rect l="l" t="t" r="r" b="b"/>
            <a:pathLst>
              <a:path w="822" h="2073" extrusionOk="0">
                <a:moveTo>
                  <a:pt x="0" y="1"/>
                </a:moveTo>
                <a:lnTo>
                  <a:pt x="0" y="2073"/>
                </a:lnTo>
                <a:lnTo>
                  <a:pt x="822" y="2073"/>
                </a:lnTo>
                <a:lnTo>
                  <a:pt x="82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142;p16"/>
          <p:cNvSpPr/>
          <p:nvPr/>
        </p:nvSpPr>
        <p:spPr>
          <a:xfrm>
            <a:off x="5008427" y="2886598"/>
            <a:ext cx="20575" cy="51825"/>
          </a:xfrm>
          <a:custGeom>
            <a:avLst/>
            <a:gdLst/>
            <a:ahLst/>
            <a:cxnLst/>
            <a:rect l="l" t="t" r="r" b="b"/>
            <a:pathLst>
              <a:path w="823" h="2073" extrusionOk="0">
                <a:moveTo>
                  <a:pt x="1" y="1"/>
                </a:moveTo>
                <a:lnTo>
                  <a:pt x="1" y="2073"/>
                </a:lnTo>
                <a:lnTo>
                  <a:pt x="822" y="2073"/>
                </a:lnTo>
                <a:lnTo>
                  <a:pt x="82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144;p16"/>
          <p:cNvSpPr/>
          <p:nvPr/>
        </p:nvSpPr>
        <p:spPr>
          <a:xfrm>
            <a:off x="6951227" y="4276373"/>
            <a:ext cx="163150" cy="162825"/>
          </a:xfrm>
          <a:custGeom>
            <a:avLst/>
            <a:gdLst/>
            <a:ahLst/>
            <a:cxnLst/>
            <a:rect l="l" t="t" r="r" b="b"/>
            <a:pathLst>
              <a:path w="6526" h="6513" extrusionOk="0">
                <a:moveTo>
                  <a:pt x="3263" y="0"/>
                </a:moveTo>
                <a:cubicBezTo>
                  <a:pt x="1465" y="0"/>
                  <a:pt x="1" y="1453"/>
                  <a:pt x="1" y="3251"/>
                </a:cubicBezTo>
                <a:cubicBezTo>
                  <a:pt x="1" y="5048"/>
                  <a:pt x="1465" y="6513"/>
                  <a:pt x="3263" y="6513"/>
                </a:cubicBezTo>
                <a:cubicBezTo>
                  <a:pt x="5061" y="6513"/>
                  <a:pt x="6525" y="5048"/>
                  <a:pt x="6525" y="3251"/>
                </a:cubicBezTo>
                <a:cubicBezTo>
                  <a:pt x="6525" y="1453"/>
                  <a:pt x="5061" y="0"/>
                  <a:pt x="326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145;p16"/>
          <p:cNvSpPr/>
          <p:nvPr/>
        </p:nvSpPr>
        <p:spPr>
          <a:xfrm>
            <a:off x="7004802" y="4256123"/>
            <a:ext cx="56000" cy="39625"/>
          </a:xfrm>
          <a:custGeom>
            <a:avLst/>
            <a:gdLst/>
            <a:ahLst/>
            <a:cxnLst/>
            <a:rect l="l" t="t" r="r" b="b"/>
            <a:pathLst>
              <a:path w="2240" h="1585" extrusionOk="0">
                <a:moveTo>
                  <a:pt x="251" y="1"/>
                </a:moveTo>
                <a:cubicBezTo>
                  <a:pt x="108" y="1"/>
                  <a:pt x="1" y="120"/>
                  <a:pt x="1" y="251"/>
                </a:cubicBezTo>
                <a:lnTo>
                  <a:pt x="1" y="1584"/>
                </a:lnTo>
                <a:lnTo>
                  <a:pt x="2239" y="1584"/>
                </a:lnTo>
                <a:lnTo>
                  <a:pt x="2239" y="251"/>
                </a:lnTo>
                <a:cubicBezTo>
                  <a:pt x="2239" y="120"/>
                  <a:pt x="2132" y="1"/>
                  <a:pt x="198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146;p16"/>
          <p:cNvSpPr/>
          <p:nvPr/>
        </p:nvSpPr>
        <p:spPr>
          <a:xfrm>
            <a:off x="7028027" y="4205223"/>
            <a:ext cx="74150" cy="42600"/>
          </a:xfrm>
          <a:custGeom>
            <a:avLst/>
            <a:gdLst/>
            <a:ahLst/>
            <a:cxnLst/>
            <a:rect l="l" t="t" r="r" b="b"/>
            <a:pathLst>
              <a:path w="2966" h="1704" extrusionOk="0">
                <a:moveTo>
                  <a:pt x="703" y="1"/>
                </a:moveTo>
                <a:cubicBezTo>
                  <a:pt x="310" y="1"/>
                  <a:pt x="1" y="310"/>
                  <a:pt x="1" y="703"/>
                </a:cubicBezTo>
                <a:lnTo>
                  <a:pt x="1" y="1703"/>
                </a:lnTo>
                <a:lnTo>
                  <a:pt x="394" y="1703"/>
                </a:lnTo>
                <a:lnTo>
                  <a:pt x="394" y="703"/>
                </a:lnTo>
                <a:cubicBezTo>
                  <a:pt x="394" y="536"/>
                  <a:pt x="536" y="393"/>
                  <a:pt x="703" y="393"/>
                </a:cubicBezTo>
                <a:lnTo>
                  <a:pt x="1120" y="393"/>
                </a:lnTo>
                <a:cubicBezTo>
                  <a:pt x="1298" y="393"/>
                  <a:pt x="1441" y="536"/>
                  <a:pt x="1441" y="703"/>
                </a:cubicBezTo>
                <a:cubicBezTo>
                  <a:pt x="1441" y="1096"/>
                  <a:pt x="1763" y="1417"/>
                  <a:pt x="2144" y="1417"/>
                </a:cubicBezTo>
                <a:lnTo>
                  <a:pt x="2775" y="1417"/>
                </a:lnTo>
                <a:cubicBezTo>
                  <a:pt x="2882" y="1417"/>
                  <a:pt x="2965" y="1334"/>
                  <a:pt x="2965" y="1215"/>
                </a:cubicBezTo>
                <a:cubicBezTo>
                  <a:pt x="2965" y="1108"/>
                  <a:pt x="2882" y="1025"/>
                  <a:pt x="2775" y="1025"/>
                </a:cubicBezTo>
                <a:lnTo>
                  <a:pt x="2144" y="1025"/>
                </a:lnTo>
                <a:cubicBezTo>
                  <a:pt x="1977" y="1025"/>
                  <a:pt x="1834" y="882"/>
                  <a:pt x="1834" y="703"/>
                </a:cubicBezTo>
                <a:cubicBezTo>
                  <a:pt x="1834" y="310"/>
                  <a:pt x="1513" y="1"/>
                  <a:pt x="112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 name="think-cell data - do not delete" hidden="1"/>
          <p:cNvGraphicFramePr>
            <a:graphicFrameLocks noChangeAspect="1"/>
          </p:cNvGraphicFramePr>
          <p:nvPr>
            <p:custDataLst>
              <p:tags r:id="rId1"/>
            </p:custData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3" imgW="7772400" imgH="10058400" progId="TCLayout.ActiveDocument.1">
                  <p:embed/>
                </p:oleObj>
              </mc:Choice>
              <mc:Fallback>
                <p:oleObj name="think-cell Slide" r:id="rId3" imgW="7772400" imgH="10058400" progId="TCLayout.ActiveDocument.1">
                  <p:embed/>
                  <p:pic>
                    <p:nvPicPr>
                      <p:cNvPr id="0" name="图片 1"/>
                      <p:cNvPicPr/>
                      <p:nvPr/>
                    </p:nvPicPr>
                    <p:blipFill>
                      <a:blip r:embed="rId4"/>
                      <a:stretch>
                        <a:fillRect/>
                      </a:stretch>
                    </p:blipFill>
                    <p:spPr>
                      <a:xfrm>
                        <a:off x="1588" y="1588"/>
                        <a:ext cx="1227" cy="1588"/>
                      </a:xfrm>
                      <a:prstGeom prst="rect">
                        <a:avLst/>
                      </a:prstGeom>
                    </p:spPr>
                  </p:pic>
                </p:oleObj>
              </mc:Fallback>
            </mc:AlternateContent>
          </a:graphicData>
        </a:graphic>
      </p:graphicFrame>
      <p:sp>
        <p:nvSpPr>
          <p:cNvPr id="3" name="Title 1"/>
          <p:cNvSpPr>
            <a:spLocks noGrp="1"/>
          </p:cNvSpPr>
          <p:nvPr>
            <p:ph type="title"/>
          </p:nvPr>
        </p:nvSpPr>
        <p:spPr>
          <a:xfrm>
            <a:off x="581192" y="438205"/>
            <a:ext cx="11029616" cy="740156"/>
          </a:xfrm>
        </p:spPr>
        <p:txBody>
          <a:bodyPr vert="horz"/>
          <a:lstStyle/>
          <a:p>
            <a:r>
              <a:rPr lang="en-US" b="1" dirty="0"/>
              <a:t>PESTEL Analysis</a:t>
            </a:r>
          </a:p>
        </p:txBody>
      </p:sp>
      <p:grpSp>
        <p:nvGrpSpPr>
          <p:cNvPr id="4" name="Group 2"/>
          <p:cNvGrpSpPr/>
          <p:nvPr/>
        </p:nvGrpSpPr>
        <p:grpSpPr>
          <a:xfrm>
            <a:off x="512549" y="1502944"/>
            <a:ext cx="11253985" cy="507984"/>
            <a:chOff x="459144" y="1161660"/>
            <a:chExt cx="11273713" cy="1077687"/>
          </a:xfrm>
        </p:grpSpPr>
        <p:sp>
          <p:nvSpPr>
            <p:cNvPr id="5" name="Rectangle 3"/>
            <p:cNvSpPr/>
            <p:nvPr/>
          </p:nvSpPr>
          <p:spPr>
            <a:xfrm>
              <a:off x="459144" y="1161660"/>
              <a:ext cx="1663501" cy="1077687"/>
            </a:xfrm>
            <a:prstGeom prst="rect">
              <a:avLst/>
            </a:prstGeom>
            <a:solidFill>
              <a:srgbClr val="3A5C8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P</a:t>
              </a:r>
            </a:p>
          </p:txBody>
        </p:sp>
        <p:sp>
          <p:nvSpPr>
            <p:cNvPr id="6" name="Rectangle 4"/>
            <p:cNvSpPr/>
            <p:nvPr/>
          </p:nvSpPr>
          <p:spPr>
            <a:xfrm>
              <a:off x="2373168" y="1161660"/>
              <a:ext cx="1663501" cy="1077687"/>
            </a:xfrm>
            <a:prstGeom prst="rect">
              <a:avLst/>
            </a:prstGeom>
            <a:solidFill>
              <a:srgbClr val="F7931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E</a:t>
              </a:r>
            </a:p>
          </p:txBody>
        </p:sp>
        <p:sp>
          <p:nvSpPr>
            <p:cNvPr id="7" name="Rectangle 5"/>
            <p:cNvSpPr/>
            <p:nvPr/>
          </p:nvSpPr>
          <p:spPr>
            <a:xfrm>
              <a:off x="4297215" y="1161660"/>
              <a:ext cx="1663501" cy="1077687"/>
            </a:xfrm>
            <a:prstGeom prst="rect">
              <a:avLst/>
            </a:prstGeom>
            <a:solidFill>
              <a:srgbClr val="4CC1EF"/>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S</a:t>
              </a:r>
            </a:p>
          </p:txBody>
        </p:sp>
        <p:sp>
          <p:nvSpPr>
            <p:cNvPr id="8" name="Rectangle 6"/>
            <p:cNvSpPr/>
            <p:nvPr/>
          </p:nvSpPr>
          <p:spPr>
            <a:xfrm>
              <a:off x="6221262" y="1161660"/>
              <a:ext cx="1663501" cy="1077687"/>
            </a:xfrm>
            <a:prstGeom prst="rect">
              <a:avLst/>
            </a:prstGeom>
            <a:solidFill>
              <a:srgbClr val="FFCC4C"/>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T</a:t>
              </a:r>
            </a:p>
          </p:txBody>
        </p:sp>
        <p:sp>
          <p:nvSpPr>
            <p:cNvPr id="9" name="Rectangle 7"/>
            <p:cNvSpPr/>
            <p:nvPr/>
          </p:nvSpPr>
          <p:spPr>
            <a:xfrm>
              <a:off x="8145309" y="1161660"/>
              <a:ext cx="1663501" cy="1077687"/>
            </a:xfrm>
            <a:prstGeom prst="rect">
              <a:avLst/>
            </a:prstGeom>
            <a:solidFill>
              <a:srgbClr val="C13018"/>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E</a:t>
              </a:r>
            </a:p>
          </p:txBody>
        </p:sp>
        <p:sp>
          <p:nvSpPr>
            <p:cNvPr id="10" name="Rectangle 8"/>
            <p:cNvSpPr/>
            <p:nvPr/>
          </p:nvSpPr>
          <p:spPr>
            <a:xfrm>
              <a:off x="10069356" y="1161660"/>
              <a:ext cx="1663501" cy="1077687"/>
            </a:xfrm>
            <a:prstGeom prst="rect">
              <a:avLst/>
            </a:prstGeom>
            <a:solidFill>
              <a:srgbClr val="A2B969"/>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sz="4000" b="1"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Calibri" panose="020F0502020204030204"/>
                  <a:ea typeface="+mn-ea"/>
                  <a:cs typeface="+mn-cs"/>
                </a:rPr>
                <a:t>L</a:t>
              </a:r>
            </a:p>
          </p:txBody>
        </p:sp>
      </p:grpSp>
      <p:grpSp>
        <p:nvGrpSpPr>
          <p:cNvPr id="11" name="Group 9"/>
          <p:cNvGrpSpPr/>
          <p:nvPr/>
        </p:nvGrpSpPr>
        <p:grpSpPr>
          <a:xfrm>
            <a:off x="512549" y="2025511"/>
            <a:ext cx="11253985" cy="317533"/>
            <a:chOff x="459144" y="1161660"/>
            <a:chExt cx="11273713" cy="1077687"/>
          </a:xfrm>
        </p:grpSpPr>
        <p:sp>
          <p:nvSpPr>
            <p:cNvPr id="12" name="Rectangle 10"/>
            <p:cNvSpPr/>
            <p:nvPr/>
          </p:nvSpPr>
          <p:spPr>
            <a:xfrm>
              <a:off x="459144" y="1161660"/>
              <a:ext cx="1663501" cy="1077687"/>
            </a:xfrm>
            <a:prstGeom prst="rect">
              <a:avLst/>
            </a:prstGeom>
            <a:solidFill>
              <a:srgbClr val="3A5C84">
                <a:lumMod val="5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sz="1600" b="0" i="0" u="none" strike="noStrike" kern="1200" cap="all" spc="0" normalizeH="0" baseline="0" noProof="0" dirty="0">
                  <a:ln>
                    <a:noFill/>
                  </a:ln>
                  <a:solidFill>
                    <a:prstClr val="white"/>
                  </a:solidFill>
                  <a:effectLst/>
                  <a:uLnTx/>
                  <a:uFillTx/>
                  <a:latin typeface="Calibri" panose="020F0502020204030204"/>
                  <a:ea typeface="+mn-ea"/>
                  <a:cs typeface="+mn-cs"/>
                </a:rPr>
                <a:t>Political</a:t>
              </a:r>
            </a:p>
          </p:txBody>
        </p:sp>
        <p:sp>
          <p:nvSpPr>
            <p:cNvPr id="13" name="Rectangle 11"/>
            <p:cNvSpPr/>
            <p:nvPr/>
          </p:nvSpPr>
          <p:spPr>
            <a:xfrm>
              <a:off x="2373168" y="1161660"/>
              <a:ext cx="1663501" cy="1077687"/>
            </a:xfrm>
            <a:prstGeom prst="rect">
              <a:avLst/>
            </a:prstGeom>
            <a:solidFill>
              <a:srgbClr val="F7931F">
                <a:lumMod val="5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sz="1600" b="0" i="0" u="none" strike="noStrike" kern="1200" cap="all" spc="0" normalizeH="0" baseline="0" noProof="0" dirty="0">
                  <a:ln>
                    <a:noFill/>
                  </a:ln>
                  <a:solidFill>
                    <a:prstClr val="white"/>
                  </a:solidFill>
                  <a:effectLst/>
                  <a:uLnTx/>
                  <a:uFillTx/>
                  <a:latin typeface="Calibri" panose="020F0502020204030204"/>
                  <a:ea typeface="+mn-ea"/>
                  <a:cs typeface="+mn-cs"/>
                </a:rPr>
                <a:t>Economic</a:t>
              </a:r>
            </a:p>
          </p:txBody>
        </p:sp>
        <p:sp>
          <p:nvSpPr>
            <p:cNvPr id="14" name="Rectangle 12"/>
            <p:cNvSpPr/>
            <p:nvPr/>
          </p:nvSpPr>
          <p:spPr>
            <a:xfrm>
              <a:off x="4297215" y="1161660"/>
              <a:ext cx="1663501" cy="1077687"/>
            </a:xfrm>
            <a:prstGeom prst="rect">
              <a:avLst/>
            </a:prstGeom>
            <a:solidFill>
              <a:srgbClr val="4CC1EF">
                <a:lumMod val="5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sz="1600" b="0" i="0" u="none" strike="noStrike" kern="1200" cap="all" spc="0" normalizeH="0" baseline="0" noProof="0" dirty="0">
                  <a:ln>
                    <a:noFill/>
                  </a:ln>
                  <a:solidFill>
                    <a:prstClr val="white"/>
                  </a:solidFill>
                  <a:effectLst/>
                  <a:uLnTx/>
                  <a:uFillTx/>
                  <a:latin typeface="Calibri" panose="020F0502020204030204"/>
                  <a:ea typeface="+mn-ea"/>
                  <a:cs typeface="+mn-cs"/>
                </a:rPr>
                <a:t>Social</a:t>
              </a:r>
            </a:p>
          </p:txBody>
        </p:sp>
        <p:sp>
          <p:nvSpPr>
            <p:cNvPr id="15" name="Rectangle 13"/>
            <p:cNvSpPr/>
            <p:nvPr/>
          </p:nvSpPr>
          <p:spPr>
            <a:xfrm>
              <a:off x="6221262" y="1161660"/>
              <a:ext cx="1663501" cy="1077687"/>
            </a:xfrm>
            <a:prstGeom prst="rect">
              <a:avLst/>
            </a:prstGeom>
            <a:solidFill>
              <a:srgbClr val="FFCC4C">
                <a:lumMod val="5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sz="1600" b="0" i="0" u="none" strike="noStrike" kern="1200" cap="all" spc="0" normalizeH="0" baseline="0" noProof="0" dirty="0">
                  <a:ln>
                    <a:noFill/>
                  </a:ln>
                  <a:solidFill>
                    <a:prstClr val="white"/>
                  </a:solidFill>
                  <a:effectLst/>
                  <a:uLnTx/>
                  <a:uFillTx/>
                  <a:latin typeface="Calibri" panose="020F0502020204030204"/>
                  <a:ea typeface="+mn-ea"/>
                  <a:cs typeface="+mn-cs"/>
                </a:rPr>
                <a:t>Technological</a:t>
              </a:r>
            </a:p>
          </p:txBody>
        </p:sp>
        <p:sp>
          <p:nvSpPr>
            <p:cNvPr id="16" name="Rectangle 14"/>
            <p:cNvSpPr/>
            <p:nvPr/>
          </p:nvSpPr>
          <p:spPr>
            <a:xfrm>
              <a:off x="8145309" y="1161660"/>
              <a:ext cx="1663501" cy="1077687"/>
            </a:xfrm>
            <a:prstGeom prst="rect">
              <a:avLst/>
            </a:prstGeom>
            <a:solidFill>
              <a:srgbClr val="C13018">
                <a:lumMod val="5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sz="1600" b="0" i="0" u="none" strike="noStrike" kern="1200" cap="all" spc="0" normalizeH="0" baseline="0" noProof="0" dirty="0">
                  <a:ln>
                    <a:noFill/>
                  </a:ln>
                  <a:solidFill>
                    <a:prstClr val="white"/>
                  </a:solidFill>
                  <a:effectLst/>
                  <a:uLnTx/>
                  <a:uFillTx/>
                  <a:latin typeface="Calibri" panose="020F0502020204030204"/>
                  <a:ea typeface="+mn-ea"/>
                  <a:cs typeface="+mn-cs"/>
                </a:rPr>
                <a:t>Environmental</a:t>
              </a:r>
            </a:p>
          </p:txBody>
        </p:sp>
        <p:sp>
          <p:nvSpPr>
            <p:cNvPr id="17" name="Rectangle 15"/>
            <p:cNvSpPr/>
            <p:nvPr/>
          </p:nvSpPr>
          <p:spPr>
            <a:xfrm>
              <a:off x="10069356" y="1161660"/>
              <a:ext cx="1663501" cy="1077687"/>
            </a:xfrm>
            <a:prstGeom prst="rect">
              <a:avLst/>
            </a:prstGeom>
            <a:solidFill>
              <a:srgbClr val="A2B969">
                <a:lumMod val="50000"/>
              </a:srgbClr>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defRPr/>
              </a:pPr>
              <a:r>
                <a:rPr kumimoji="0" lang="en-US" sz="1600" b="0" i="0" u="none" strike="noStrike" kern="1200" cap="all" spc="0" normalizeH="0" baseline="0" noProof="0" dirty="0">
                  <a:ln>
                    <a:noFill/>
                  </a:ln>
                  <a:solidFill>
                    <a:prstClr val="white"/>
                  </a:solidFill>
                  <a:effectLst/>
                  <a:uLnTx/>
                  <a:uFillTx/>
                  <a:latin typeface="Calibri" panose="020F0502020204030204"/>
                  <a:ea typeface="+mn-ea"/>
                  <a:cs typeface="+mn-cs"/>
                </a:rPr>
                <a:t>Legal</a:t>
              </a:r>
            </a:p>
          </p:txBody>
        </p:sp>
      </p:grpSp>
      <p:sp>
        <p:nvSpPr>
          <p:cNvPr id="18" name="Rectangle 16"/>
          <p:cNvSpPr/>
          <p:nvPr/>
        </p:nvSpPr>
        <p:spPr>
          <a:xfrm>
            <a:off x="513491" y="2440497"/>
            <a:ext cx="1660591" cy="3946006"/>
          </a:xfrm>
          <a:prstGeom prst="rect">
            <a:avLst/>
          </a:prstGeom>
          <a:solidFill>
            <a:srgbClr val="D3D3D3"/>
          </a:solidFill>
          <a:ln w="12700" cap="flat" cmpd="sng" algn="ctr">
            <a:noFill/>
            <a:prstDash val="solid"/>
            <a:miter lim="800000"/>
          </a:ln>
          <a:effectLst/>
        </p:spPr>
        <p:txBody>
          <a:bodyPr tIns="68580" bIns="68580" rtlCol="0" anchor="t"/>
          <a:lstStyle/>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Government incentives and regulations supporting electric vehicles.</a:t>
            </a:r>
          </a:p>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Environmental policies promoting sustainability.</a:t>
            </a:r>
          </a:p>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Trade policies and tariffs affecting international operations.</a:t>
            </a:r>
          </a:p>
        </p:txBody>
      </p:sp>
      <p:sp>
        <p:nvSpPr>
          <p:cNvPr id="19" name="Rectangle 17"/>
          <p:cNvSpPr/>
          <p:nvPr/>
        </p:nvSpPr>
        <p:spPr>
          <a:xfrm>
            <a:off x="2437160" y="2440497"/>
            <a:ext cx="1660591" cy="3946006"/>
          </a:xfrm>
          <a:prstGeom prst="rect">
            <a:avLst/>
          </a:prstGeom>
          <a:solidFill>
            <a:srgbClr val="D3D3D3"/>
          </a:solidFill>
          <a:ln w="12700" cap="flat" cmpd="sng" algn="ctr">
            <a:noFill/>
            <a:prstDash val="solid"/>
            <a:miter lim="800000"/>
          </a:ln>
          <a:effectLst/>
        </p:spPr>
        <p:txBody>
          <a:bodyPr tIns="68580" bIns="68580" rtlCol="0" anchor="t"/>
          <a:lstStyle/>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Economic growth and consumer purchasing power.</a:t>
            </a:r>
          </a:p>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Interest rates and inflation affecting financing options.</a:t>
            </a:r>
          </a:p>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Volatility in energy prices impacting operating costs.</a:t>
            </a:r>
          </a:p>
          <a:p>
            <a:pPr defTabSz="175260">
              <a:spcBef>
                <a:spcPts val="450"/>
              </a:spcBef>
            </a:pPr>
            <a:br>
              <a:rPr lang="en-GB" sz="1400" dirty="0">
                <a:solidFill>
                  <a:prstClr val="black">
                    <a:lumMod val="65000"/>
                    <a:lumOff val="35000"/>
                  </a:prstClr>
                </a:solidFill>
                <a:latin typeface="Calibri" panose="020F0502020204030204"/>
              </a:rPr>
            </a:br>
            <a:endParaRPr lang="en-GB" sz="1400" dirty="0">
              <a:solidFill>
                <a:prstClr val="black">
                  <a:lumMod val="65000"/>
                  <a:lumOff val="35000"/>
                </a:prstClr>
              </a:solidFill>
              <a:latin typeface="Calibri" panose="020F0502020204030204"/>
            </a:endParaRPr>
          </a:p>
        </p:txBody>
      </p:sp>
      <p:sp>
        <p:nvSpPr>
          <p:cNvPr id="20" name="Rectangle 18"/>
          <p:cNvSpPr/>
          <p:nvPr/>
        </p:nvSpPr>
        <p:spPr>
          <a:xfrm>
            <a:off x="4360829" y="2440497"/>
            <a:ext cx="1660591" cy="3946006"/>
          </a:xfrm>
          <a:prstGeom prst="rect">
            <a:avLst/>
          </a:prstGeom>
          <a:solidFill>
            <a:srgbClr val="D3D3D3"/>
          </a:solidFill>
          <a:ln w="12700" cap="flat" cmpd="sng" algn="ctr">
            <a:noFill/>
            <a:prstDash val="solid"/>
            <a:miter lim="800000"/>
          </a:ln>
          <a:effectLst/>
        </p:spPr>
        <p:txBody>
          <a:bodyPr tIns="68580" bIns="68580" rtlCol="0" anchor="t"/>
          <a:lstStyle/>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Increasing awareness and acceptance of electric vehicles.</a:t>
            </a:r>
          </a:p>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Shifting consumer preferences towards sustainable and eco-friendly products.</a:t>
            </a:r>
          </a:p>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Lifestyle </a:t>
            </a:r>
            <a:r>
              <a:rPr lang="en-GB" sz="1400">
                <a:solidFill>
                  <a:prstClr val="black">
                    <a:lumMod val="65000"/>
                    <a:lumOff val="35000"/>
                  </a:prstClr>
                </a:solidFill>
                <a:latin typeface="Calibri" panose="020F0502020204030204"/>
              </a:rPr>
              <a:t>trends favoring</a:t>
            </a:r>
            <a:r>
              <a:rPr lang="en-GB" sz="1400" dirty="0">
                <a:solidFill>
                  <a:prstClr val="black">
                    <a:lumMod val="65000"/>
                    <a:lumOff val="35000"/>
                  </a:prstClr>
                </a:solidFill>
                <a:latin typeface="Calibri" panose="020F0502020204030204"/>
              </a:rPr>
              <a:t> technological </a:t>
            </a:r>
            <a:r>
              <a:rPr lang="en-GB" sz="1400">
                <a:solidFill>
                  <a:prstClr val="black">
                    <a:lumMod val="65000"/>
                    <a:lumOff val="35000"/>
                  </a:prstClr>
                </a:solidFill>
                <a:latin typeface="Calibri" panose="020F0502020204030204"/>
              </a:rPr>
              <a:t>advancements.</a:t>
            </a:r>
            <a:endParaRPr lang="en-GB" sz="1400" dirty="0">
              <a:solidFill>
                <a:prstClr val="black">
                  <a:lumMod val="65000"/>
                  <a:lumOff val="35000"/>
                </a:prstClr>
              </a:solidFill>
              <a:latin typeface="Calibri" panose="020F0502020204030204"/>
            </a:endParaRPr>
          </a:p>
        </p:txBody>
      </p:sp>
      <p:sp>
        <p:nvSpPr>
          <p:cNvPr id="21" name="Rectangle 19"/>
          <p:cNvSpPr/>
          <p:nvPr/>
        </p:nvSpPr>
        <p:spPr>
          <a:xfrm>
            <a:off x="6284498" y="2440497"/>
            <a:ext cx="1660591" cy="3946006"/>
          </a:xfrm>
          <a:prstGeom prst="rect">
            <a:avLst/>
          </a:prstGeom>
          <a:solidFill>
            <a:srgbClr val="D3D3D3"/>
          </a:solidFill>
          <a:ln w="12700" cap="flat" cmpd="sng" algn="ctr">
            <a:noFill/>
            <a:prstDash val="solid"/>
            <a:miter lim="800000"/>
          </a:ln>
          <a:effectLst/>
        </p:spPr>
        <p:txBody>
          <a:bodyPr tIns="68580" bIns="68580" rtlCol="0" anchor="t"/>
          <a:lstStyle/>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Advancements in battery technology and energy storage.</a:t>
            </a:r>
          </a:p>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Autonomous driving and artificial intelligence innovations.</a:t>
            </a:r>
          </a:p>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Development of charging </a:t>
            </a:r>
            <a:r>
              <a:rPr lang="en-GB" sz="1400">
                <a:solidFill>
                  <a:prstClr val="black">
                    <a:lumMod val="65000"/>
                    <a:lumOff val="35000"/>
                  </a:prstClr>
                </a:solidFill>
                <a:latin typeface="Calibri" panose="020F0502020204030204"/>
              </a:rPr>
              <a:t>infrastructure.</a:t>
            </a:r>
            <a:endParaRPr lang="en-GB" sz="1400" dirty="0">
              <a:solidFill>
                <a:prstClr val="black">
                  <a:lumMod val="65000"/>
                  <a:lumOff val="35000"/>
                </a:prstClr>
              </a:solidFill>
              <a:latin typeface="Calibri" panose="020F0502020204030204"/>
            </a:endParaRPr>
          </a:p>
        </p:txBody>
      </p:sp>
      <p:sp>
        <p:nvSpPr>
          <p:cNvPr id="22" name="Rectangle 20"/>
          <p:cNvSpPr/>
          <p:nvPr/>
        </p:nvSpPr>
        <p:spPr>
          <a:xfrm>
            <a:off x="8196292" y="2440497"/>
            <a:ext cx="1660591" cy="3946006"/>
          </a:xfrm>
          <a:prstGeom prst="rect">
            <a:avLst/>
          </a:prstGeom>
          <a:solidFill>
            <a:srgbClr val="D3D3D3"/>
          </a:solidFill>
          <a:ln w="12700" cap="flat" cmpd="sng" algn="ctr">
            <a:noFill/>
            <a:prstDash val="solid"/>
            <a:miter lim="800000"/>
          </a:ln>
          <a:effectLst/>
        </p:spPr>
        <p:txBody>
          <a:bodyPr tIns="68580" bIns="68580" rtlCol="0" anchor="t"/>
          <a:lstStyle/>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Climate change concerns driving demand for electric vehicles.</a:t>
            </a:r>
          </a:p>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Emphasis on reducing carbon emissions and promoting clean energy.</a:t>
            </a:r>
          </a:p>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Environmental impact of battery production and </a:t>
            </a:r>
            <a:r>
              <a:rPr lang="en-GB" sz="1400">
                <a:solidFill>
                  <a:prstClr val="black">
                    <a:lumMod val="65000"/>
                    <a:lumOff val="35000"/>
                  </a:prstClr>
                </a:solidFill>
                <a:latin typeface="Calibri" panose="020F0502020204030204"/>
              </a:rPr>
              <a:t>disposal.</a:t>
            </a:r>
            <a:endParaRPr lang="en-GB" sz="1400" dirty="0">
              <a:solidFill>
                <a:prstClr val="black">
                  <a:lumMod val="65000"/>
                  <a:lumOff val="35000"/>
                </a:prstClr>
              </a:solidFill>
              <a:latin typeface="Calibri" panose="020F0502020204030204"/>
            </a:endParaRPr>
          </a:p>
        </p:txBody>
      </p:sp>
      <p:sp>
        <p:nvSpPr>
          <p:cNvPr id="23" name="Rectangle 21"/>
          <p:cNvSpPr/>
          <p:nvPr/>
        </p:nvSpPr>
        <p:spPr>
          <a:xfrm>
            <a:off x="10131838" y="2440497"/>
            <a:ext cx="1660591" cy="3946006"/>
          </a:xfrm>
          <a:prstGeom prst="rect">
            <a:avLst/>
          </a:prstGeom>
          <a:solidFill>
            <a:srgbClr val="D3D3D3"/>
          </a:solidFill>
          <a:ln w="12700" cap="flat" cmpd="sng" algn="ctr">
            <a:noFill/>
            <a:prstDash val="solid"/>
            <a:miter lim="800000"/>
          </a:ln>
          <a:effectLst/>
        </p:spPr>
        <p:txBody>
          <a:bodyPr tIns="68580" bIns="68580" rtlCol="0" anchor="t"/>
          <a:lstStyle/>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Regulations related to vehicle safety and emissions standards.</a:t>
            </a:r>
          </a:p>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Intellectual property protection for technological innovations.</a:t>
            </a:r>
          </a:p>
          <a:p>
            <a:pPr marL="84455" indent="-84455" defTabSz="175260">
              <a:spcBef>
                <a:spcPts val="450"/>
              </a:spcBef>
              <a:buFont typeface="Arial" panose="020B0604020202020204" pitchFamily="34" charset="0"/>
              <a:buChar char="•"/>
            </a:pPr>
            <a:r>
              <a:rPr lang="en-GB" sz="1400" dirty="0">
                <a:solidFill>
                  <a:prstClr val="black">
                    <a:lumMod val="65000"/>
                    <a:lumOff val="35000"/>
                  </a:prstClr>
                </a:solidFill>
                <a:latin typeface="Calibri" panose="020F0502020204030204"/>
              </a:rPr>
              <a:t>Labor laws and regulations impacting manufacturing </a:t>
            </a:r>
            <a:r>
              <a:rPr lang="en-GB" sz="1400">
                <a:solidFill>
                  <a:prstClr val="black">
                    <a:lumMod val="65000"/>
                    <a:lumOff val="35000"/>
                  </a:prstClr>
                </a:solidFill>
                <a:latin typeface="Calibri" panose="020F0502020204030204"/>
              </a:rPr>
              <a:t>operations.</a:t>
            </a:r>
            <a:endParaRPr lang="en-GB" sz="1400" dirty="0">
              <a:solidFill>
                <a:prstClr val="black">
                  <a:lumMod val="65000"/>
                  <a:lumOff val="35000"/>
                </a:prstClr>
              </a:solidFill>
              <a:latin typeface="Calibri" panose="020F0502020204030204"/>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 name="think-cell data - do not delete" hidden="1"/>
          <p:cNvGraphicFramePr>
            <a:graphicFrameLocks noChangeAspect="1"/>
          </p:cNvGraphicFramePr>
          <p:nvPr>
            <p:custDataLst>
              <p:tags r:id="rId1"/>
            </p:custDataLst>
          </p:nvPr>
        </p:nvGraphicFramePr>
        <p:xfrm>
          <a:off x="1588" y="1588"/>
          <a:ext cx="1227" cy="1588"/>
        </p:xfrm>
        <a:graphic>
          <a:graphicData uri="http://schemas.openxmlformats.org/presentationml/2006/ole">
            <mc:AlternateContent xmlns:mc="http://schemas.openxmlformats.org/markup-compatibility/2006">
              <mc:Choice xmlns:v="urn:schemas-microsoft-com:vml" Requires="v">
                <p:oleObj name="think-cell Slide" r:id="rId4" imgW="7772400" imgH="10058400" progId="TCLayout.ActiveDocument.1">
                  <p:embed/>
                </p:oleObj>
              </mc:Choice>
              <mc:Fallback>
                <p:oleObj name="think-cell Slide" r:id="rId4" imgW="7772400" imgH="10058400" progId="TCLayout.ActiveDocument.1">
                  <p:embed/>
                  <p:pic>
                    <p:nvPicPr>
                      <p:cNvPr id="0" name="think-cell data - do not delete" hidden="1"/>
                      <p:cNvPicPr/>
                      <p:nvPr/>
                    </p:nvPicPr>
                    <p:blipFill>
                      <a:blip r:embed="rId5"/>
                      <a:stretch>
                        <a:fillRect/>
                      </a:stretch>
                    </p:blipFill>
                    <p:spPr>
                      <a:xfrm>
                        <a:off x="1588" y="1588"/>
                        <a:ext cx="1227" cy="1588"/>
                      </a:xfrm>
                      <a:prstGeom prst="rect">
                        <a:avLst/>
                      </a:prstGeom>
                    </p:spPr>
                  </p:pic>
                </p:oleObj>
              </mc:Fallback>
            </mc:AlternateContent>
          </a:graphicData>
        </a:graphic>
      </p:graphicFrame>
      <p:sp>
        <p:nvSpPr>
          <p:cNvPr id="3" name="Title 1"/>
          <p:cNvSpPr>
            <a:spLocks noGrp="1"/>
          </p:cNvSpPr>
          <p:nvPr>
            <p:ph type="title"/>
          </p:nvPr>
        </p:nvSpPr>
        <p:spPr>
          <a:xfrm>
            <a:off x="581192" y="438205"/>
            <a:ext cx="11029616" cy="740156"/>
          </a:xfrm>
        </p:spPr>
        <p:txBody>
          <a:bodyPr vert="horz"/>
          <a:lstStyle/>
          <a:p>
            <a:r>
              <a:rPr lang="en-US" b="1" dirty="0"/>
              <a:t>Porter’s five forces</a:t>
            </a:r>
          </a:p>
        </p:txBody>
      </p:sp>
      <p:sp>
        <p:nvSpPr>
          <p:cNvPr id="23" name="Google Shape;744;p36"/>
          <p:cNvSpPr/>
          <p:nvPr/>
        </p:nvSpPr>
        <p:spPr>
          <a:xfrm flipH="1">
            <a:off x="4228206" y="4449776"/>
            <a:ext cx="850800" cy="840600"/>
          </a:xfrm>
          <a:prstGeom prst="pie">
            <a:avLst>
              <a:gd name="adj1" fmla="val 10785213"/>
              <a:gd name="adj2" fmla="val 16268535"/>
            </a:avLst>
          </a:prstGeom>
          <a:solidFill>
            <a:srgbClr val="5DA057"/>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r>
              <a:rPr kumimoji="0" lang="en-GB" sz="1800" b="0" i="0" u="none" strike="noStrike" kern="0" cap="none" spc="0" normalizeH="0" baseline="0" noProof="0">
                <a:ln>
                  <a:noFill/>
                </a:ln>
                <a:solidFill>
                  <a:sysClr val="windowText" lastClr="000000"/>
                </a:solidFill>
                <a:effectLst/>
                <a:uLnTx/>
                <a:uFillTx/>
              </a:rPr>
              <a:t>                 </a:t>
            </a:r>
            <a:endParaRPr kumimoji="0" sz="1800" b="0" i="0" u="none" strike="noStrike" kern="0" cap="none" spc="0" normalizeH="0" baseline="0" noProof="0">
              <a:ln>
                <a:noFill/>
              </a:ln>
              <a:solidFill>
                <a:sysClr val="windowText" lastClr="000000"/>
              </a:solidFill>
              <a:effectLst/>
              <a:uLnTx/>
              <a:uFillTx/>
            </a:endParaRPr>
          </a:p>
        </p:txBody>
      </p:sp>
      <p:sp>
        <p:nvSpPr>
          <p:cNvPr id="25" name="Google Shape;745;p36"/>
          <p:cNvSpPr/>
          <p:nvPr/>
        </p:nvSpPr>
        <p:spPr>
          <a:xfrm rot="-5400000" flipH="1">
            <a:off x="4260749" y="4474751"/>
            <a:ext cx="785700" cy="795600"/>
          </a:xfrm>
          <a:prstGeom prst="ellipse">
            <a:avLst/>
          </a:pr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endParaRPr kumimoji="0" sz="1800" b="0" i="0" u="none" strike="noStrike" kern="0" cap="none" spc="0" normalizeH="0" baseline="0" noProof="0">
              <a:ln>
                <a:noFill/>
              </a:ln>
              <a:solidFill>
                <a:sysClr val="windowText" lastClr="000000"/>
              </a:solidFill>
              <a:effectLst/>
              <a:uLnTx/>
              <a:uFillTx/>
            </a:endParaRPr>
          </a:p>
        </p:txBody>
      </p:sp>
      <p:grpSp>
        <p:nvGrpSpPr>
          <p:cNvPr id="26" name="Google Shape;746;p36"/>
          <p:cNvGrpSpPr/>
          <p:nvPr/>
        </p:nvGrpSpPr>
        <p:grpSpPr>
          <a:xfrm>
            <a:off x="4102879" y="3428780"/>
            <a:ext cx="1990156" cy="1604080"/>
            <a:chOff x="2590055" y="2870243"/>
            <a:chExt cx="1990156" cy="1604080"/>
          </a:xfrm>
        </p:grpSpPr>
        <p:grpSp>
          <p:nvGrpSpPr>
            <p:cNvPr id="27" name="Google Shape;747;p36"/>
            <p:cNvGrpSpPr/>
            <p:nvPr/>
          </p:nvGrpSpPr>
          <p:grpSpPr>
            <a:xfrm>
              <a:off x="3343819" y="2870243"/>
              <a:ext cx="1236392" cy="1237131"/>
              <a:chOff x="3241877" y="3018413"/>
              <a:chExt cx="1332463" cy="1333259"/>
            </a:xfrm>
          </p:grpSpPr>
          <p:sp>
            <p:nvSpPr>
              <p:cNvPr id="29" name="Google Shape;748;p36"/>
              <p:cNvSpPr/>
              <p:nvPr/>
            </p:nvSpPr>
            <p:spPr>
              <a:xfrm>
                <a:off x="3241877" y="3018413"/>
                <a:ext cx="1332463" cy="1333259"/>
              </a:xfrm>
              <a:custGeom>
                <a:avLst/>
                <a:gdLst/>
                <a:ahLst/>
                <a:cxnLst/>
                <a:rect l="l" t="t" r="r" b="b"/>
                <a:pathLst>
                  <a:path w="16719" h="16729" extrusionOk="0">
                    <a:moveTo>
                      <a:pt x="0" y="1"/>
                    </a:moveTo>
                    <a:cubicBezTo>
                      <a:pt x="0" y="4472"/>
                      <a:pt x="1734" y="8671"/>
                      <a:pt x="4900" y="11828"/>
                    </a:cubicBezTo>
                    <a:cubicBezTo>
                      <a:pt x="8057" y="14985"/>
                      <a:pt x="12256" y="16728"/>
                      <a:pt x="16718" y="16728"/>
                    </a:cubicBezTo>
                    <a:lnTo>
                      <a:pt x="16718" y="16358"/>
                    </a:lnTo>
                    <a:cubicBezTo>
                      <a:pt x="12353" y="16358"/>
                      <a:pt x="8242" y="14663"/>
                      <a:pt x="5153" y="11575"/>
                    </a:cubicBezTo>
                    <a:cubicBezTo>
                      <a:pt x="2066" y="8486"/>
                      <a:pt x="360" y="4375"/>
                      <a:pt x="360" y="1"/>
                    </a:cubicBezTo>
                    <a:close/>
                  </a:path>
                </a:pathLst>
              </a:custGeom>
              <a:solidFill>
                <a:srgbClr val="5DA057"/>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endParaRPr kumimoji="0" sz="1800" b="0" i="0" u="none" strike="noStrike" kern="0" cap="none" spc="0" normalizeH="0" baseline="0" noProof="0">
                  <a:ln>
                    <a:noFill/>
                  </a:ln>
                  <a:solidFill>
                    <a:sysClr val="windowText" lastClr="000000"/>
                  </a:solidFill>
                  <a:effectLst/>
                  <a:uLnTx/>
                  <a:uFillTx/>
                  <a:latin typeface="Fira Sans Condensed Medium"/>
                  <a:ea typeface="Fira Sans Condensed Medium"/>
                  <a:cs typeface="Fira Sans Condensed Medium"/>
                  <a:sym typeface="Fira Sans Condensed Medium"/>
                </a:endParaRPr>
              </a:p>
            </p:txBody>
          </p:sp>
          <p:sp>
            <p:nvSpPr>
              <p:cNvPr id="30" name="Google Shape;749;p36"/>
              <p:cNvSpPr/>
              <p:nvPr/>
            </p:nvSpPr>
            <p:spPr>
              <a:xfrm>
                <a:off x="3330342" y="3940842"/>
                <a:ext cx="322297" cy="322297"/>
              </a:xfrm>
              <a:custGeom>
                <a:avLst/>
                <a:gdLst/>
                <a:ahLst/>
                <a:cxnLst/>
                <a:rect l="l" t="t" r="r" b="b"/>
                <a:pathLst>
                  <a:path w="4044" h="4044" extrusionOk="0">
                    <a:moveTo>
                      <a:pt x="3790" y="1"/>
                    </a:moveTo>
                    <a:lnTo>
                      <a:pt x="1" y="3781"/>
                    </a:lnTo>
                    <a:lnTo>
                      <a:pt x="254" y="4043"/>
                    </a:lnTo>
                    <a:lnTo>
                      <a:pt x="4043" y="254"/>
                    </a:lnTo>
                    <a:lnTo>
                      <a:pt x="3790" y="1"/>
                    </a:lnTo>
                    <a:close/>
                  </a:path>
                </a:pathLst>
              </a:custGeom>
              <a:solidFill>
                <a:srgbClr val="5DA057"/>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endParaRPr kumimoji="0" sz="1800" b="0" i="0" u="none" strike="noStrike" kern="0" cap="none" spc="0" normalizeH="0" baseline="0" noProof="0">
                  <a:ln>
                    <a:noFill/>
                  </a:ln>
                  <a:solidFill>
                    <a:sysClr val="windowText" lastClr="000000"/>
                  </a:solidFill>
                  <a:effectLst/>
                  <a:uLnTx/>
                  <a:uFillTx/>
                  <a:latin typeface="Fira Sans Condensed Medium"/>
                  <a:ea typeface="Fira Sans Condensed Medium"/>
                  <a:cs typeface="Fira Sans Condensed Medium"/>
                  <a:sym typeface="Fira Sans Condensed Medium"/>
                </a:endParaRPr>
              </a:p>
            </p:txBody>
          </p:sp>
        </p:grpSp>
        <p:sp>
          <p:nvSpPr>
            <p:cNvPr id="28" name="Google Shape;750;p36"/>
            <p:cNvSpPr txBox="1"/>
            <p:nvPr/>
          </p:nvSpPr>
          <p:spPr>
            <a:xfrm>
              <a:off x="2590055" y="4030323"/>
              <a:ext cx="1017126" cy="444000"/>
            </a:xfrm>
            <a:prstGeom prst="rect">
              <a:avLst/>
            </a:prstGeom>
            <a:noFill/>
            <a:ln>
              <a:noFill/>
            </a:ln>
          </p:spPr>
          <p:txBody>
            <a:bodyPr spcFirstLastPara="1" wrap="square" lIns="91425" tIns="91425" rIns="91425" bIns="91425" anchor="t" anchorCtr="0">
              <a:noAutofit/>
            </a:bodyPr>
            <a:lstStyle/>
            <a:p>
              <a:pPr marL="0" marR="0" lvl="0" indent="0" algn="ctr" defTabSz="914400" eaLnBrk="1" fontAlgn="auto" latinLnBrk="0" hangingPunct="1">
                <a:lnSpc>
                  <a:spcPct val="100000"/>
                </a:lnSpc>
                <a:spcBef>
                  <a:spcPts val="0"/>
                </a:spcBef>
                <a:spcAft>
                  <a:spcPts val="0"/>
                </a:spcAft>
                <a:buClrTx/>
                <a:buSzTx/>
                <a:buFontTx/>
                <a:buNone/>
                <a:defRPr/>
              </a:pPr>
              <a:r>
                <a:rPr lang="en-GB" sz="1500" dirty="0">
                  <a:solidFill>
                    <a:srgbClr val="5DA057"/>
                  </a:solidFill>
                  <a:latin typeface="Fira Sans Condensed Medium"/>
                  <a:ea typeface="Fira Sans Condensed Medium"/>
                  <a:cs typeface="Fira Sans Condensed Medium"/>
                  <a:sym typeface="Fira Sans Condensed Medium"/>
                </a:rPr>
                <a:t>Moderate</a:t>
              </a:r>
              <a:endParaRPr kumimoji="0" sz="1500" b="0" i="0" u="none" strike="noStrike" kern="0" cap="none" spc="0" normalizeH="0" baseline="0" noProof="0" dirty="0">
                <a:ln>
                  <a:noFill/>
                </a:ln>
                <a:solidFill>
                  <a:srgbClr val="5DA057"/>
                </a:solidFill>
                <a:effectLst/>
                <a:uLnTx/>
                <a:uFillTx/>
                <a:latin typeface="Fira Sans Condensed Medium"/>
                <a:ea typeface="Fira Sans Condensed Medium"/>
                <a:cs typeface="Fira Sans Condensed Medium"/>
                <a:sym typeface="Fira Sans Condensed Medium"/>
              </a:endParaRPr>
            </a:p>
          </p:txBody>
        </p:sp>
      </p:grpSp>
      <p:sp>
        <p:nvSpPr>
          <p:cNvPr id="31" name="Google Shape;751;p36"/>
          <p:cNvSpPr/>
          <p:nvPr/>
        </p:nvSpPr>
        <p:spPr>
          <a:xfrm>
            <a:off x="7100705" y="4443693"/>
            <a:ext cx="840600" cy="840600"/>
          </a:xfrm>
          <a:prstGeom prst="pie">
            <a:avLst>
              <a:gd name="adj1" fmla="val 10742521"/>
              <a:gd name="adj2" fmla="val 16200000"/>
            </a:avLst>
          </a:prstGeom>
          <a:solidFill>
            <a:srgbClr val="8CBE5E"/>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r>
              <a:rPr kumimoji="0" lang="en-GB" sz="1800" b="0" i="0" u="none" strike="noStrike" kern="0" cap="none" spc="0" normalizeH="0" baseline="0" noProof="0">
                <a:ln>
                  <a:noFill/>
                </a:ln>
                <a:solidFill>
                  <a:sysClr val="windowText" lastClr="000000"/>
                </a:solidFill>
                <a:effectLst/>
                <a:uLnTx/>
                <a:uFillTx/>
              </a:rPr>
              <a:t>                 </a:t>
            </a:r>
            <a:endParaRPr kumimoji="0" sz="1800" b="0" i="0" u="none" strike="noStrike" kern="0" cap="none" spc="0" normalizeH="0" baseline="0" noProof="0">
              <a:ln>
                <a:noFill/>
              </a:ln>
              <a:solidFill>
                <a:sysClr val="windowText" lastClr="000000"/>
              </a:solidFill>
              <a:effectLst/>
              <a:uLnTx/>
              <a:uFillTx/>
            </a:endParaRPr>
          </a:p>
        </p:txBody>
      </p:sp>
      <p:sp>
        <p:nvSpPr>
          <p:cNvPr id="32" name="Google Shape;754;p36"/>
          <p:cNvSpPr/>
          <p:nvPr/>
        </p:nvSpPr>
        <p:spPr>
          <a:xfrm>
            <a:off x="6092973" y="2192449"/>
            <a:ext cx="1237077" cy="1236412"/>
          </a:xfrm>
          <a:custGeom>
            <a:avLst/>
            <a:gdLst/>
            <a:ahLst/>
            <a:cxnLst/>
            <a:rect l="l" t="t" r="r" b="b"/>
            <a:pathLst>
              <a:path w="16728" h="16719" extrusionOk="0">
                <a:moveTo>
                  <a:pt x="0" y="1"/>
                </a:moveTo>
                <a:lnTo>
                  <a:pt x="0" y="361"/>
                </a:lnTo>
                <a:cubicBezTo>
                  <a:pt x="4374" y="361"/>
                  <a:pt x="8485" y="2066"/>
                  <a:pt x="11574" y="5154"/>
                </a:cubicBezTo>
                <a:cubicBezTo>
                  <a:pt x="14662" y="8243"/>
                  <a:pt x="16357" y="12354"/>
                  <a:pt x="16357" y="16719"/>
                </a:cubicBezTo>
                <a:lnTo>
                  <a:pt x="16727" y="16719"/>
                </a:lnTo>
                <a:cubicBezTo>
                  <a:pt x="16727" y="12257"/>
                  <a:pt x="14984" y="8057"/>
                  <a:pt x="11827" y="4901"/>
                </a:cubicBezTo>
                <a:cubicBezTo>
                  <a:pt x="8671" y="1735"/>
                  <a:pt x="4471" y="1"/>
                  <a:pt x="0" y="1"/>
                </a:cubicBezTo>
                <a:close/>
              </a:path>
            </a:pathLst>
          </a:custGeom>
          <a:solidFill>
            <a:srgbClr val="F37C4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endParaRPr kumimoji="0" sz="1800" b="0" i="0" u="none" strike="noStrike" kern="0" cap="none" spc="0" normalizeH="0" baseline="0" noProof="0">
              <a:ln>
                <a:noFill/>
              </a:ln>
              <a:solidFill>
                <a:sysClr val="windowText" lastClr="000000"/>
              </a:solidFill>
              <a:effectLst/>
              <a:uLnTx/>
              <a:uFillTx/>
            </a:endParaRPr>
          </a:p>
        </p:txBody>
      </p:sp>
      <p:sp>
        <p:nvSpPr>
          <p:cNvPr id="33" name="Google Shape;755;p36"/>
          <p:cNvSpPr/>
          <p:nvPr/>
        </p:nvSpPr>
        <p:spPr>
          <a:xfrm>
            <a:off x="6948893" y="2282523"/>
            <a:ext cx="291077" cy="291151"/>
          </a:xfrm>
          <a:custGeom>
            <a:avLst/>
            <a:gdLst/>
            <a:ahLst/>
            <a:cxnLst/>
            <a:rect l="l" t="t" r="r" b="b"/>
            <a:pathLst>
              <a:path w="3936" h="3937" extrusionOk="0">
                <a:moveTo>
                  <a:pt x="3683" y="0"/>
                </a:moveTo>
                <a:lnTo>
                  <a:pt x="0" y="3683"/>
                </a:lnTo>
                <a:lnTo>
                  <a:pt x="253" y="3936"/>
                </a:lnTo>
                <a:lnTo>
                  <a:pt x="3936" y="253"/>
                </a:lnTo>
                <a:lnTo>
                  <a:pt x="3683" y="0"/>
                </a:lnTo>
                <a:close/>
              </a:path>
            </a:pathLst>
          </a:custGeom>
          <a:solidFill>
            <a:srgbClr val="F37C4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endParaRPr kumimoji="0" sz="1800" b="0" i="0" u="none" strike="noStrike" kern="0" cap="none" spc="0" normalizeH="0" baseline="0" noProof="0">
              <a:ln>
                <a:noFill/>
              </a:ln>
              <a:solidFill>
                <a:sysClr val="windowText" lastClr="000000"/>
              </a:solidFill>
              <a:effectLst/>
              <a:uLnTx/>
              <a:uFillTx/>
            </a:endParaRPr>
          </a:p>
        </p:txBody>
      </p:sp>
      <p:sp>
        <p:nvSpPr>
          <p:cNvPr id="34" name="Google Shape;757;p36"/>
          <p:cNvSpPr txBox="1"/>
          <p:nvPr/>
        </p:nvSpPr>
        <p:spPr>
          <a:xfrm>
            <a:off x="6943036" y="1802330"/>
            <a:ext cx="1144653" cy="444000"/>
          </a:xfrm>
          <a:prstGeom prst="rect">
            <a:avLst/>
          </a:prstGeom>
          <a:noFill/>
          <a:ln>
            <a:noFill/>
          </a:ln>
        </p:spPr>
        <p:txBody>
          <a:bodyPr spcFirstLastPara="1" wrap="square" lIns="91425" tIns="91425" rIns="91425" bIns="91425" anchor="t" anchorCtr="0">
            <a:noAutofit/>
          </a:bodyPr>
          <a:lstStyle/>
          <a:p>
            <a:pPr algn="ctr"/>
            <a:r>
              <a:rPr lang="en-GB" sz="1500" dirty="0">
                <a:solidFill>
                  <a:srgbClr val="FF0000"/>
                </a:solidFill>
                <a:latin typeface="Fira Sans Condensed Medium"/>
                <a:ea typeface="Fira Sans Condensed Medium"/>
                <a:cs typeface="Fira Sans Condensed Medium"/>
                <a:sym typeface="Fira Sans Condensed Medium"/>
              </a:rPr>
              <a:t>Moderate to High</a:t>
            </a:r>
            <a:endParaRPr sz="1500" dirty="0">
              <a:solidFill>
                <a:srgbClr val="FF0000"/>
              </a:solidFill>
              <a:latin typeface="Fira Sans Condensed Medium"/>
              <a:ea typeface="Fira Sans Condensed Medium"/>
              <a:cs typeface="Fira Sans Condensed Medium"/>
              <a:sym typeface="Fira Sans Condensed Medium"/>
            </a:endParaRPr>
          </a:p>
        </p:txBody>
      </p:sp>
      <p:sp>
        <p:nvSpPr>
          <p:cNvPr id="35" name="Google Shape;763;p36"/>
          <p:cNvSpPr txBox="1"/>
          <p:nvPr/>
        </p:nvSpPr>
        <p:spPr>
          <a:xfrm>
            <a:off x="4255710" y="1841238"/>
            <a:ext cx="1093080" cy="444000"/>
          </a:xfrm>
          <a:prstGeom prst="rect">
            <a:avLst/>
          </a:prstGeom>
          <a:noFill/>
          <a:ln>
            <a:noFill/>
          </a:ln>
        </p:spPr>
        <p:txBody>
          <a:bodyPr spcFirstLastPara="1" wrap="square" lIns="91425" tIns="91425" rIns="91425" bIns="91425" anchor="t" anchorCtr="0">
            <a:noAutofit/>
          </a:bodyPr>
          <a:lstStyle/>
          <a:p>
            <a:pPr algn="ctr"/>
            <a:r>
              <a:rPr lang="en-GB" sz="1500" dirty="0">
                <a:solidFill>
                  <a:srgbClr val="F0AD59"/>
                </a:solidFill>
                <a:latin typeface="Fira Sans Condensed Medium"/>
                <a:ea typeface="Fira Sans Condensed Medium"/>
                <a:cs typeface="Fira Sans Condensed Medium"/>
                <a:sym typeface="Fira Sans Condensed Medium"/>
              </a:rPr>
              <a:t>Moderate</a:t>
            </a:r>
            <a:endParaRPr sz="1500" dirty="0">
              <a:solidFill>
                <a:srgbClr val="F0AD59"/>
              </a:solidFill>
              <a:latin typeface="Fira Sans Condensed Medium"/>
              <a:ea typeface="Fira Sans Condensed Medium"/>
              <a:cs typeface="Fira Sans Condensed Medium"/>
              <a:sym typeface="Fira Sans Condensed Medium"/>
            </a:endParaRPr>
          </a:p>
        </p:txBody>
      </p:sp>
      <p:sp>
        <p:nvSpPr>
          <p:cNvPr id="36" name="Google Shape;764;p36"/>
          <p:cNvSpPr/>
          <p:nvPr/>
        </p:nvSpPr>
        <p:spPr>
          <a:xfrm rot="5400000">
            <a:off x="7132136" y="4473619"/>
            <a:ext cx="785700" cy="785700"/>
          </a:xfrm>
          <a:prstGeom prst="ellipse">
            <a:avLst/>
          </a:pr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endParaRPr kumimoji="0" sz="1800" b="0" i="0" u="none" strike="noStrike" kern="0" cap="none" spc="0" normalizeH="0" baseline="0" noProof="0">
              <a:ln>
                <a:noFill/>
              </a:ln>
              <a:solidFill>
                <a:sysClr val="windowText" lastClr="000000"/>
              </a:solidFill>
              <a:effectLst/>
              <a:uLnTx/>
              <a:uFillTx/>
            </a:endParaRPr>
          </a:p>
        </p:txBody>
      </p:sp>
      <p:grpSp>
        <p:nvGrpSpPr>
          <p:cNvPr id="37" name="Google Shape;765;p36"/>
          <p:cNvGrpSpPr/>
          <p:nvPr/>
        </p:nvGrpSpPr>
        <p:grpSpPr>
          <a:xfrm>
            <a:off x="6092973" y="3428780"/>
            <a:ext cx="1237058" cy="1237131"/>
            <a:chOff x="4574272" y="3018413"/>
            <a:chExt cx="1333180" cy="1333259"/>
          </a:xfrm>
        </p:grpSpPr>
        <p:sp>
          <p:nvSpPr>
            <p:cNvPr id="38" name="Google Shape;766;p36"/>
            <p:cNvSpPr/>
            <p:nvPr/>
          </p:nvSpPr>
          <p:spPr>
            <a:xfrm>
              <a:off x="4574272" y="3018413"/>
              <a:ext cx="1333180" cy="1333259"/>
            </a:xfrm>
            <a:custGeom>
              <a:avLst/>
              <a:gdLst/>
              <a:ahLst/>
              <a:cxnLst/>
              <a:rect l="l" t="t" r="r" b="b"/>
              <a:pathLst>
                <a:path w="16728" h="16729" extrusionOk="0">
                  <a:moveTo>
                    <a:pt x="16357" y="1"/>
                  </a:moveTo>
                  <a:cubicBezTo>
                    <a:pt x="16357" y="4375"/>
                    <a:pt x="14662" y="8486"/>
                    <a:pt x="11574" y="11575"/>
                  </a:cubicBezTo>
                  <a:cubicBezTo>
                    <a:pt x="8476" y="14663"/>
                    <a:pt x="4374" y="16358"/>
                    <a:pt x="0" y="16358"/>
                  </a:cubicBezTo>
                  <a:lnTo>
                    <a:pt x="0" y="16728"/>
                  </a:lnTo>
                  <a:cubicBezTo>
                    <a:pt x="4471" y="16728"/>
                    <a:pt x="8671" y="14985"/>
                    <a:pt x="11827" y="11828"/>
                  </a:cubicBezTo>
                  <a:cubicBezTo>
                    <a:pt x="14984" y="8671"/>
                    <a:pt x="16727" y="4472"/>
                    <a:pt x="16727" y="1"/>
                  </a:cubicBezTo>
                  <a:close/>
                </a:path>
              </a:pathLst>
            </a:custGeom>
            <a:solidFill>
              <a:srgbClr val="8CBE5E"/>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endParaRPr kumimoji="0" sz="1800" b="0" i="0" u="none" strike="noStrike" kern="0" cap="none" spc="0" normalizeH="0" baseline="0" noProof="0">
                <a:ln>
                  <a:noFill/>
                </a:ln>
                <a:solidFill>
                  <a:sysClr val="windowText" lastClr="000000"/>
                </a:solidFill>
                <a:effectLst/>
                <a:uLnTx/>
                <a:uFillTx/>
              </a:endParaRPr>
            </a:p>
          </p:txBody>
        </p:sp>
        <p:sp>
          <p:nvSpPr>
            <p:cNvPr id="39" name="Google Shape;767;p36"/>
            <p:cNvSpPr/>
            <p:nvPr/>
          </p:nvSpPr>
          <p:spPr>
            <a:xfrm>
              <a:off x="5496699" y="3940842"/>
              <a:ext cx="313689" cy="313769"/>
            </a:xfrm>
            <a:custGeom>
              <a:avLst/>
              <a:gdLst/>
              <a:ahLst/>
              <a:cxnLst/>
              <a:rect l="l" t="t" r="r" b="b"/>
              <a:pathLst>
                <a:path w="3936" h="3937" extrusionOk="0">
                  <a:moveTo>
                    <a:pt x="253" y="1"/>
                  </a:moveTo>
                  <a:lnTo>
                    <a:pt x="0" y="254"/>
                  </a:lnTo>
                  <a:lnTo>
                    <a:pt x="3683" y="3937"/>
                  </a:lnTo>
                  <a:lnTo>
                    <a:pt x="3936" y="3683"/>
                  </a:lnTo>
                  <a:lnTo>
                    <a:pt x="253" y="1"/>
                  </a:lnTo>
                  <a:close/>
                </a:path>
              </a:pathLst>
            </a:custGeom>
            <a:solidFill>
              <a:srgbClr val="8CBE5E"/>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endParaRPr kumimoji="0" sz="1800" b="0" i="0" u="none" strike="noStrike" kern="0" cap="none" spc="0" normalizeH="0" baseline="0" noProof="0">
                <a:ln>
                  <a:noFill/>
                </a:ln>
                <a:solidFill>
                  <a:sysClr val="windowText" lastClr="000000"/>
                </a:solidFill>
                <a:effectLst/>
                <a:uLnTx/>
                <a:uFillTx/>
              </a:endParaRPr>
            </a:p>
          </p:txBody>
        </p:sp>
      </p:grpSp>
      <p:sp>
        <p:nvSpPr>
          <p:cNvPr id="40" name="Google Shape;768;p36"/>
          <p:cNvSpPr txBox="1"/>
          <p:nvPr/>
        </p:nvSpPr>
        <p:spPr>
          <a:xfrm>
            <a:off x="7128336" y="4588860"/>
            <a:ext cx="840600" cy="444000"/>
          </a:xfrm>
          <a:prstGeom prst="rect">
            <a:avLst/>
          </a:prstGeom>
          <a:noFill/>
          <a:ln>
            <a:noFill/>
          </a:ln>
        </p:spPr>
        <p:txBody>
          <a:bodyPr spcFirstLastPara="1" wrap="square" lIns="91425" tIns="91425" rIns="91425" bIns="91425" anchor="t" anchorCtr="0">
            <a:noAutofit/>
          </a:bodyPr>
          <a:lstStyle/>
          <a:p>
            <a:pPr algn="ctr"/>
            <a:r>
              <a:rPr lang="en-GB" sz="1500" dirty="0">
                <a:solidFill>
                  <a:srgbClr val="FF0000"/>
                </a:solidFill>
                <a:latin typeface="Fira Sans Condensed Medium"/>
                <a:ea typeface="Fira Sans Condensed Medium"/>
                <a:cs typeface="Fira Sans Condensed Medium"/>
                <a:sym typeface="Fira Sans Condensed Medium"/>
              </a:rPr>
              <a:t>High</a:t>
            </a:r>
            <a:endParaRPr sz="1500" dirty="0">
              <a:solidFill>
                <a:srgbClr val="FF0000"/>
              </a:solidFill>
              <a:latin typeface="Fira Sans Condensed Medium"/>
              <a:ea typeface="Fira Sans Condensed Medium"/>
              <a:cs typeface="Fira Sans Condensed Medium"/>
              <a:sym typeface="Fira Sans Condensed Medium"/>
            </a:endParaRPr>
          </a:p>
        </p:txBody>
      </p:sp>
      <p:sp>
        <p:nvSpPr>
          <p:cNvPr id="41" name="Google Shape;769;p36"/>
          <p:cNvSpPr/>
          <p:nvPr/>
        </p:nvSpPr>
        <p:spPr>
          <a:xfrm>
            <a:off x="5207262" y="2621912"/>
            <a:ext cx="1771634" cy="1614200"/>
          </a:xfrm>
          <a:custGeom>
            <a:avLst/>
            <a:gdLst/>
            <a:ahLst/>
            <a:cxnLst/>
            <a:rect l="l" t="t" r="r" b="b"/>
            <a:pathLst>
              <a:path w="23958" h="21829" extrusionOk="0">
                <a:moveTo>
                  <a:pt x="11979" y="0"/>
                </a:moveTo>
                <a:cubicBezTo>
                  <a:pt x="9185" y="0"/>
                  <a:pt x="6392" y="1065"/>
                  <a:pt x="4258" y="3194"/>
                </a:cubicBezTo>
                <a:cubicBezTo>
                  <a:pt x="0" y="7461"/>
                  <a:pt x="0" y="14368"/>
                  <a:pt x="4258" y="18635"/>
                </a:cubicBezTo>
                <a:cubicBezTo>
                  <a:pt x="6392" y="20764"/>
                  <a:pt x="9185" y="21828"/>
                  <a:pt x="11979" y="21828"/>
                </a:cubicBezTo>
                <a:cubicBezTo>
                  <a:pt x="14772" y="21828"/>
                  <a:pt x="17566" y="20764"/>
                  <a:pt x="19699" y="18635"/>
                </a:cubicBezTo>
                <a:cubicBezTo>
                  <a:pt x="23957" y="14368"/>
                  <a:pt x="23957" y="7461"/>
                  <a:pt x="19699" y="3194"/>
                </a:cubicBezTo>
                <a:cubicBezTo>
                  <a:pt x="17566" y="1065"/>
                  <a:pt x="14772" y="0"/>
                  <a:pt x="11979" y="0"/>
                </a:cubicBezTo>
                <a:close/>
              </a:path>
            </a:pathLst>
          </a:custGeom>
          <a:solidFill>
            <a:srgbClr val="FFFFFF"/>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endParaRPr kumimoji="0" sz="1800" b="0" i="0" u="none" strike="noStrike" kern="0" cap="none" spc="0" normalizeH="0" baseline="0" noProof="0">
              <a:ln>
                <a:noFill/>
              </a:ln>
              <a:solidFill>
                <a:sysClr val="windowText" lastClr="000000"/>
              </a:solidFill>
              <a:effectLst/>
              <a:uLnTx/>
              <a:uFillTx/>
            </a:endParaRPr>
          </a:p>
        </p:txBody>
      </p:sp>
      <p:sp>
        <p:nvSpPr>
          <p:cNvPr id="42" name="Google Shape;770;p36"/>
          <p:cNvSpPr txBox="1"/>
          <p:nvPr/>
        </p:nvSpPr>
        <p:spPr>
          <a:xfrm>
            <a:off x="1523964" y="3824383"/>
            <a:ext cx="2699700" cy="348600"/>
          </a:xfrm>
          <a:prstGeom prst="rect">
            <a:avLst/>
          </a:prstGeom>
          <a:noFill/>
          <a:ln>
            <a:noFill/>
          </a:ln>
        </p:spPr>
        <p:txBody>
          <a:bodyPr spcFirstLastPara="1" wrap="square" lIns="91425" tIns="91425" rIns="91425" bIns="91425" anchor="ctr" anchorCtr="0">
            <a:noAutofit/>
          </a:bodyPr>
          <a:lstStyle/>
          <a:p>
            <a:pPr algn="r"/>
            <a:r>
              <a:rPr lang="en-GB" sz="1800">
                <a:solidFill>
                  <a:srgbClr val="5DA057"/>
                </a:solidFill>
                <a:latin typeface="Fira Sans Condensed Medium"/>
                <a:ea typeface="Fira Sans Condensed Medium"/>
                <a:cs typeface="Fira Sans Condensed Medium"/>
                <a:sym typeface="Fira Sans Condensed Medium"/>
              </a:rPr>
              <a:t>Threat of New Entry</a:t>
            </a:r>
            <a:endParaRPr sz="1500" b="1">
              <a:solidFill>
                <a:srgbClr val="5DA057"/>
              </a:solidFill>
              <a:latin typeface="Fira Sans Extra Condensed"/>
              <a:ea typeface="Fira Sans Extra Condensed"/>
              <a:cs typeface="Fira Sans Extra Condensed"/>
              <a:sym typeface="Fira Sans Extra Condensed"/>
            </a:endParaRPr>
          </a:p>
        </p:txBody>
      </p:sp>
      <p:sp>
        <p:nvSpPr>
          <p:cNvPr id="43" name="Google Shape;771;p36"/>
          <p:cNvSpPr txBox="1"/>
          <p:nvPr/>
        </p:nvSpPr>
        <p:spPr>
          <a:xfrm>
            <a:off x="581192" y="4103233"/>
            <a:ext cx="3817495" cy="606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RPr/>
            </a:defPPr>
            <a:lvl1pPr marL="171450" indent="-171450">
              <a:spcBef>
                <a:spcPts val="300"/>
              </a:spcBef>
              <a:buFont typeface="Arial" panose="020B0604020202020204" pitchFamily="34" charset="0"/>
              <a:buChar char="•"/>
              <a:defRPr sz="1000">
                <a:solidFill>
                  <a:srgbClr val="374151"/>
                </a:solidFill>
                <a:effectLst/>
                <a:latin typeface="Calibri" panose="020F0502020204030204" charset="0"/>
                <a:cs typeface="Calibri" panose="020F0502020204030204" charset="0"/>
              </a:defRPr>
            </a:lvl1pPr>
          </a:lstStyle>
          <a:p>
            <a:r>
              <a:rPr lang="en-GB" sz="1200" b="0" i="0" dirty="0">
                <a:solidFill>
                  <a:srgbClr val="374151"/>
                </a:solidFill>
                <a:effectLst/>
              </a:rPr>
              <a:t>Established automakers have the resources to enter the electric vehicle market, but Tesla's strong brand and technological advantage provide a barrier to entry.</a:t>
            </a:r>
            <a:endParaRPr lang="en-GB" sz="1200" dirty="0"/>
          </a:p>
        </p:txBody>
      </p:sp>
      <p:sp>
        <p:nvSpPr>
          <p:cNvPr id="44" name="Google Shape;772;p36"/>
          <p:cNvSpPr txBox="1"/>
          <p:nvPr/>
        </p:nvSpPr>
        <p:spPr>
          <a:xfrm>
            <a:off x="7968286" y="3868990"/>
            <a:ext cx="2699700" cy="348600"/>
          </a:xfrm>
          <a:prstGeom prst="rect">
            <a:avLst/>
          </a:prstGeom>
          <a:noFill/>
          <a:ln>
            <a:noFill/>
          </a:ln>
        </p:spPr>
        <p:txBody>
          <a:bodyPr spcFirstLastPara="1" wrap="square" lIns="91425" tIns="91425" rIns="91425" bIns="91425" anchor="ctr" anchorCtr="0">
            <a:noAutofit/>
          </a:bodyPr>
          <a:lstStyle/>
          <a:p>
            <a:r>
              <a:rPr lang="en-GB" sz="1800">
                <a:solidFill>
                  <a:srgbClr val="8CBE5E"/>
                </a:solidFill>
                <a:latin typeface="Fira Sans Condensed Medium"/>
                <a:ea typeface="Fira Sans Condensed Medium"/>
                <a:cs typeface="Fira Sans Condensed Medium"/>
                <a:sym typeface="Fira Sans Condensed Medium"/>
              </a:rPr>
              <a:t>Substitutes</a:t>
            </a:r>
            <a:endParaRPr sz="1500" b="1">
              <a:solidFill>
                <a:srgbClr val="8CBE5E"/>
              </a:solidFill>
              <a:latin typeface="Fira Sans Extra Condensed"/>
              <a:ea typeface="Fira Sans Extra Condensed"/>
              <a:cs typeface="Fira Sans Extra Condensed"/>
              <a:sym typeface="Fira Sans Extra Condensed"/>
            </a:endParaRPr>
          </a:p>
        </p:txBody>
      </p:sp>
      <p:sp>
        <p:nvSpPr>
          <p:cNvPr id="45" name="Google Shape;773;p36"/>
          <p:cNvSpPr txBox="1"/>
          <p:nvPr/>
        </p:nvSpPr>
        <p:spPr>
          <a:xfrm>
            <a:off x="7968286" y="4141390"/>
            <a:ext cx="3642521" cy="606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RPr lang="en-US"/>
            </a:defPPr>
            <a:lvl1pPr marL="171450" indent="-171450">
              <a:spcBef>
                <a:spcPts val="300"/>
              </a:spcBef>
              <a:buFont typeface="Arial" panose="020B0604020202020204" pitchFamily="34" charset="0"/>
              <a:buChar char="•"/>
              <a:defRPr sz="1200" b="0" i="0">
                <a:solidFill>
                  <a:srgbClr val="374151"/>
                </a:solidFill>
                <a:effectLst/>
                <a:latin typeface="Calibri" panose="020F0502020204030204" charset="0"/>
                <a:cs typeface="Calibri" panose="020F0502020204030204" charset="0"/>
              </a:defRPr>
            </a:lvl1pPr>
          </a:lstStyle>
          <a:p>
            <a:r>
              <a:rPr lang="en-GB" dirty="0"/>
              <a:t>Advancements in alternative fuel technologies and public transportation could pose a higher threat of substitute products for Tesla in the future. </a:t>
            </a:r>
          </a:p>
          <a:p>
            <a:r>
              <a:rPr lang="en-GB" dirty="0"/>
              <a:t>As the industry evolves and new technologies emerge, there is a possibility that electric vehicles may face competition from alternative energy sources such as hydrogen fuel cell vehicles or advancements in hybrid technologies.</a:t>
            </a:r>
          </a:p>
          <a:p>
            <a:endParaRPr lang="en-GB" dirty="0"/>
          </a:p>
        </p:txBody>
      </p:sp>
      <p:sp>
        <p:nvSpPr>
          <p:cNvPr id="46" name="Google Shape;774;p36"/>
          <p:cNvSpPr txBox="1"/>
          <p:nvPr/>
        </p:nvSpPr>
        <p:spPr>
          <a:xfrm>
            <a:off x="7968286" y="1908400"/>
            <a:ext cx="2699700" cy="348600"/>
          </a:xfrm>
          <a:prstGeom prst="rect">
            <a:avLst/>
          </a:prstGeom>
          <a:noFill/>
          <a:ln>
            <a:noFill/>
          </a:ln>
        </p:spPr>
        <p:txBody>
          <a:bodyPr spcFirstLastPara="1" wrap="square" lIns="91425" tIns="91425" rIns="91425" bIns="91425" anchor="ctr" anchorCtr="0">
            <a:noAutofit/>
          </a:bodyPr>
          <a:lstStyle/>
          <a:p>
            <a:r>
              <a:rPr lang="en-GB" sz="1800">
                <a:solidFill>
                  <a:srgbClr val="F37C4C"/>
                </a:solidFill>
                <a:latin typeface="Fira Sans Condensed Medium"/>
                <a:ea typeface="Fira Sans Condensed Medium"/>
                <a:cs typeface="Fira Sans Condensed Medium"/>
                <a:sym typeface="Fira Sans Condensed Medium"/>
              </a:rPr>
              <a:t>Buyer Power</a:t>
            </a:r>
            <a:endParaRPr sz="1500" b="1">
              <a:solidFill>
                <a:srgbClr val="F37C4C"/>
              </a:solidFill>
              <a:latin typeface="Fira Sans Extra Condensed"/>
              <a:ea typeface="Fira Sans Extra Condensed"/>
              <a:cs typeface="Fira Sans Extra Condensed"/>
              <a:sym typeface="Fira Sans Extra Condensed"/>
            </a:endParaRPr>
          </a:p>
        </p:txBody>
      </p:sp>
      <p:sp>
        <p:nvSpPr>
          <p:cNvPr id="47" name="Google Shape;775;p36"/>
          <p:cNvSpPr txBox="1"/>
          <p:nvPr/>
        </p:nvSpPr>
        <p:spPr>
          <a:xfrm>
            <a:off x="7968286" y="2186369"/>
            <a:ext cx="3843703" cy="606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RPr lang="en-US"/>
            </a:defPPr>
            <a:lvl1pPr marL="171450" indent="-171450">
              <a:spcBef>
                <a:spcPts val="300"/>
              </a:spcBef>
              <a:buFont typeface="Arial" panose="020B0604020202020204" pitchFamily="34" charset="0"/>
              <a:buChar char="•"/>
              <a:defRPr sz="1200" b="0" i="0">
                <a:solidFill>
                  <a:srgbClr val="374151"/>
                </a:solidFill>
                <a:effectLst/>
                <a:latin typeface="Calibri" panose="020F0502020204030204" charset="0"/>
                <a:cs typeface="Calibri" panose="020F0502020204030204" charset="0"/>
              </a:defRPr>
            </a:lvl1pPr>
          </a:lstStyle>
          <a:p>
            <a:r>
              <a:rPr lang="en-GB" dirty="0"/>
              <a:t>Buyers have a moderate level of bargaining power due to the availability of alternative electric vehicles, but Tesla's brand loyalty and unique features give it an advantage.</a:t>
            </a:r>
          </a:p>
        </p:txBody>
      </p:sp>
      <p:sp>
        <p:nvSpPr>
          <p:cNvPr id="48" name="Google Shape;776;p36"/>
          <p:cNvSpPr txBox="1"/>
          <p:nvPr/>
        </p:nvSpPr>
        <p:spPr>
          <a:xfrm>
            <a:off x="1524011" y="1905000"/>
            <a:ext cx="2699700" cy="348600"/>
          </a:xfrm>
          <a:prstGeom prst="rect">
            <a:avLst/>
          </a:prstGeom>
          <a:noFill/>
          <a:ln>
            <a:noFill/>
          </a:ln>
        </p:spPr>
        <p:txBody>
          <a:bodyPr spcFirstLastPara="1" wrap="square" lIns="91425" tIns="91425" rIns="91425" bIns="91425" anchor="ctr" anchorCtr="0">
            <a:noAutofit/>
          </a:bodyPr>
          <a:lstStyle/>
          <a:p>
            <a:pPr algn="r"/>
            <a:r>
              <a:rPr lang="en-GB" sz="1800">
                <a:solidFill>
                  <a:srgbClr val="F0AD59"/>
                </a:solidFill>
                <a:latin typeface="Fira Sans Condensed Medium"/>
                <a:ea typeface="Fira Sans Condensed Medium"/>
                <a:cs typeface="Fira Sans Condensed Medium"/>
                <a:sym typeface="Fira Sans Condensed Medium"/>
              </a:rPr>
              <a:t>Supplier Power</a:t>
            </a:r>
            <a:endParaRPr sz="1500" b="1">
              <a:solidFill>
                <a:srgbClr val="F0AD59"/>
              </a:solidFill>
              <a:latin typeface="Fira Sans Extra Condensed"/>
              <a:ea typeface="Fira Sans Extra Condensed"/>
              <a:cs typeface="Fira Sans Extra Condensed"/>
              <a:sym typeface="Fira Sans Extra Condensed"/>
            </a:endParaRPr>
          </a:p>
        </p:txBody>
      </p:sp>
      <p:sp>
        <p:nvSpPr>
          <p:cNvPr id="49" name="Google Shape;777;p36"/>
          <p:cNvSpPr txBox="1"/>
          <p:nvPr/>
        </p:nvSpPr>
        <p:spPr>
          <a:xfrm>
            <a:off x="380010" y="2313246"/>
            <a:ext cx="3900857" cy="606300"/>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RPr lang="en-US"/>
            </a:defPPr>
            <a:lvl1pPr marL="171450" indent="-171450">
              <a:spcBef>
                <a:spcPts val="300"/>
              </a:spcBef>
              <a:buFont typeface="Arial" panose="020B0604020202020204" pitchFamily="34" charset="0"/>
              <a:buChar char="•"/>
              <a:defRPr sz="1200" b="0" i="0">
                <a:solidFill>
                  <a:srgbClr val="374151"/>
                </a:solidFill>
                <a:effectLst/>
                <a:latin typeface="Calibri" panose="020F0502020204030204" charset="0"/>
                <a:cs typeface="Calibri" panose="020F0502020204030204" charset="0"/>
              </a:defRPr>
            </a:lvl1pPr>
          </a:lstStyle>
          <a:p>
            <a:r>
              <a:rPr lang="en-GB" dirty="0"/>
              <a:t>Tesla's supply chain depends on various suppliers, but the company's size and brand reputation provide some leverage in negotiating </a:t>
            </a:r>
            <a:r>
              <a:rPr lang="en-GB" dirty="0" err="1"/>
              <a:t>favorable</a:t>
            </a:r>
            <a:r>
              <a:rPr lang="en-GB" dirty="0"/>
              <a:t> terms.</a:t>
            </a:r>
          </a:p>
        </p:txBody>
      </p:sp>
      <p:sp>
        <p:nvSpPr>
          <p:cNvPr id="50" name="Google Shape;778;p36"/>
          <p:cNvSpPr/>
          <p:nvPr/>
        </p:nvSpPr>
        <p:spPr>
          <a:xfrm>
            <a:off x="5363368" y="2700806"/>
            <a:ext cx="1465138" cy="1465088"/>
          </a:xfrm>
          <a:custGeom>
            <a:avLst/>
            <a:gdLst/>
            <a:ahLst/>
            <a:cxnLst/>
            <a:rect l="l" t="t" r="r" b="b"/>
            <a:pathLst>
              <a:path w="29128" h="29127" extrusionOk="0">
                <a:moveTo>
                  <a:pt x="14565" y="1"/>
                </a:moveTo>
                <a:cubicBezTo>
                  <a:pt x="10702" y="1"/>
                  <a:pt x="6997" y="1535"/>
                  <a:pt x="4266" y="4267"/>
                </a:cubicBezTo>
                <a:cubicBezTo>
                  <a:pt x="1535" y="6997"/>
                  <a:pt x="1" y="10701"/>
                  <a:pt x="1" y="14564"/>
                </a:cubicBezTo>
                <a:cubicBezTo>
                  <a:pt x="1" y="18426"/>
                  <a:pt x="1535" y="22130"/>
                  <a:pt x="4266" y="24861"/>
                </a:cubicBezTo>
                <a:cubicBezTo>
                  <a:pt x="6997" y="27593"/>
                  <a:pt x="10702" y="29127"/>
                  <a:pt x="14565" y="29127"/>
                </a:cubicBezTo>
                <a:cubicBezTo>
                  <a:pt x="18426" y="29127"/>
                  <a:pt x="22131" y="27593"/>
                  <a:pt x="24862" y="24861"/>
                </a:cubicBezTo>
                <a:cubicBezTo>
                  <a:pt x="27593" y="22130"/>
                  <a:pt x="29128" y="18426"/>
                  <a:pt x="29128" y="14564"/>
                </a:cubicBezTo>
                <a:cubicBezTo>
                  <a:pt x="29128" y="10701"/>
                  <a:pt x="27593" y="6997"/>
                  <a:pt x="24862" y="4267"/>
                </a:cubicBezTo>
                <a:cubicBezTo>
                  <a:pt x="22131" y="1535"/>
                  <a:pt x="18426" y="1"/>
                  <a:pt x="14565" y="1"/>
                </a:cubicBezTo>
                <a:close/>
              </a:path>
            </a:pathLst>
          </a:custGeom>
          <a:solidFill>
            <a:srgbClr val="FFFFFF"/>
          </a:solidFill>
          <a:ln w="1905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defRPr/>
            </a:pPr>
            <a:r>
              <a:rPr kumimoji="0" lang="en-GB" sz="1800" b="0" i="0" u="none" strike="noStrike" kern="0" cap="none" spc="0" normalizeH="0" baseline="0" noProof="0" dirty="0">
                <a:ln>
                  <a:noFill/>
                </a:ln>
                <a:solidFill>
                  <a:sysClr val="windowText" lastClr="000000"/>
                </a:solidFill>
                <a:effectLst/>
                <a:uLnTx/>
                <a:uFillTx/>
                <a:latin typeface="Fira Sans Condensed Medium"/>
                <a:ea typeface="Fira Sans Condensed Medium"/>
                <a:cs typeface="Fira Sans Condensed Medium"/>
                <a:sym typeface="Fira Sans Condensed Medium"/>
              </a:rPr>
              <a:t>Competitive</a:t>
            </a:r>
            <a:endParaRPr kumimoji="0" sz="1800" b="0" i="0" u="none" strike="noStrike" kern="0" cap="none" spc="0" normalizeH="0" baseline="0" noProof="0" dirty="0">
              <a:ln>
                <a:noFill/>
              </a:ln>
              <a:solidFill>
                <a:sysClr val="windowText" lastClr="000000"/>
              </a:solidFill>
              <a:effectLst/>
              <a:uLnTx/>
              <a:uFillTx/>
              <a:latin typeface="Fira Sans Condensed Medium"/>
              <a:ea typeface="Fira Sans Condensed Medium"/>
              <a:cs typeface="Fira Sans Condensed Medium"/>
              <a:sym typeface="Fira Sans Condensed Medium"/>
            </a:endParaRPr>
          </a:p>
          <a:p>
            <a:pPr marL="0" marR="0" lvl="0" indent="0" algn="ctr" defTabSz="914400" eaLnBrk="1" fontAlgn="auto" latinLnBrk="0" hangingPunct="1">
              <a:lnSpc>
                <a:spcPct val="100000"/>
              </a:lnSpc>
              <a:spcBef>
                <a:spcPts val="0"/>
              </a:spcBef>
              <a:spcAft>
                <a:spcPts val="0"/>
              </a:spcAft>
              <a:buClrTx/>
              <a:buSzTx/>
              <a:buFontTx/>
              <a:buNone/>
              <a:defRPr/>
            </a:pPr>
            <a:r>
              <a:rPr kumimoji="0" lang="en-GB" sz="1800" b="0" i="0" u="none" strike="noStrike" kern="0" cap="none" spc="0" normalizeH="0" baseline="0" noProof="0" dirty="0">
                <a:ln>
                  <a:noFill/>
                </a:ln>
                <a:solidFill>
                  <a:sysClr val="windowText" lastClr="000000"/>
                </a:solidFill>
                <a:effectLst/>
                <a:uLnTx/>
                <a:uFillTx/>
                <a:latin typeface="Fira Sans Condensed Medium"/>
                <a:ea typeface="Fira Sans Condensed Medium"/>
                <a:cs typeface="Fira Sans Condensed Medium"/>
                <a:sym typeface="Fira Sans Condensed Medium"/>
              </a:rPr>
              <a:t>Rivalry</a:t>
            </a:r>
            <a:endParaRPr kumimoji="0" sz="1800" b="0" i="0" u="none" strike="noStrike" kern="0" cap="none" spc="0" normalizeH="0" baseline="0" noProof="0" dirty="0">
              <a:ln>
                <a:noFill/>
              </a:ln>
              <a:solidFill>
                <a:sysClr val="windowText" lastClr="000000"/>
              </a:solidFill>
              <a:effectLst/>
              <a:uLnTx/>
              <a:uFillTx/>
            </a:endParaRPr>
          </a:p>
        </p:txBody>
      </p:sp>
      <p:sp>
        <p:nvSpPr>
          <p:cNvPr id="51" name="Google Shape;779;p36"/>
          <p:cNvSpPr/>
          <p:nvPr/>
        </p:nvSpPr>
        <p:spPr>
          <a:xfrm rot="-5400000" flipH="1">
            <a:off x="4990125" y="2327550"/>
            <a:ext cx="2211600" cy="2211600"/>
          </a:xfrm>
          <a:prstGeom prst="blockArc">
            <a:avLst>
              <a:gd name="adj1" fmla="val 10800000"/>
              <a:gd name="adj2" fmla="val 16208044"/>
              <a:gd name="adj3" fmla="val 12802"/>
            </a:avLst>
          </a:prstGeom>
          <a:solidFill>
            <a:srgbClr val="F0AD59"/>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endParaRPr kumimoji="0" sz="1800" b="0" i="0" u="none" strike="noStrike" kern="0" cap="none" spc="0" normalizeH="0" baseline="0" noProof="0">
              <a:ln>
                <a:noFill/>
              </a:ln>
              <a:solidFill>
                <a:sysClr val="windowText" lastClr="000000"/>
              </a:solidFill>
              <a:effectLst/>
              <a:uLnTx/>
              <a:uFillTx/>
            </a:endParaRPr>
          </a:p>
        </p:txBody>
      </p:sp>
      <p:sp>
        <p:nvSpPr>
          <p:cNvPr id="52" name="Google Shape;780;p36"/>
          <p:cNvSpPr/>
          <p:nvPr/>
        </p:nvSpPr>
        <p:spPr>
          <a:xfrm rot="5400000">
            <a:off x="4990175" y="2327550"/>
            <a:ext cx="2211600" cy="2211600"/>
          </a:xfrm>
          <a:prstGeom prst="blockArc">
            <a:avLst>
              <a:gd name="adj1" fmla="val 10800000"/>
              <a:gd name="adj2" fmla="val 16208044"/>
              <a:gd name="adj3" fmla="val 12802"/>
            </a:avLst>
          </a:prstGeom>
          <a:solidFill>
            <a:srgbClr val="F37C4C"/>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endParaRPr kumimoji="0" sz="1800" b="0" i="0" u="none" strike="noStrike" kern="0" cap="none" spc="0" normalizeH="0" baseline="0" noProof="0">
              <a:ln>
                <a:noFill/>
              </a:ln>
              <a:solidFill>
                <a:sysClr val="windowText" lastClr="000000"/>
              </a:solidFill>
              <a:effectLst/>
              <a:uLnTx/>
              <a:uFillTx/>
            </a:endParaRPr>
          </a:p>
        </p:txBody>
      </p:sp>
      <p:sp>
        <p:nvSpPr>
          <p:cNvPr id="53" name="Google Shape;781;p36"/>
          <p:cNvSpPr/>
          <p:nvPr/>
        </p:nvSpPr>
        <p:spPr>
          <a:xfrm rot="-5400000">
            <a:off x="4990150" y="2323200"/>
            <a:ext cx="2211600" cy="2211600"/>
          </a:xfrm>
          <a:prstGeom prst="blockArc">
            <a:avLst>
              <a:gd name="adj1" fmla="val 10800000"/>
              <a:gd name="adj2" fmla="val 16208044"/>
              <a:gd name="adj3" fmla="val 12802"/>
            </a:avLst>
          </a:prstGeom>
          <a:solidFill>
            <a:srgbClr val="5DA057"/>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endParaRPr kumimoji="0" sz="1800" b="0" i="0" u="none" strike="noStrike" kern="0" cap="none" spc="0" normalizeH="0" baseline="0" noProof="0">
              <a:ln>
                <a:noFill/>
              </a:ln>
              <a:solidFill>
                <a:sysClr val="windowText" lastClr="000000"/>
              </a:solidFill>
              <a:effectLst/>
              <a:uLnTx/>
              <a:uFillTx/>
            </a:endParaRPr>
          </a:p>
        </p:txBody>
      </p:sp>
      <p:sp>
        <p:nvSpPr>
          <p:cNvPr id="54" name="Google Shape;782;p36"/>
          <p:cNvSpPr/>
          <p:nvPr/>
        </p:nvSpPr>
        <p:spPr>
          <a:xfrm rot="5400000" flipH="1">
            <a:off x="4990200" y="2323200"/>
            <a:ext cx="2211600" cy="2211600"/>
          </a:xfrm>
          <a:prstGeom prst="blockArc">
            <a:avLst>
              <a:gd name="adj1" fmla="val 10800000"/>
              <a:gd name="adj2" fmla="val 16208044"/>
              <a:gd name="adj3" fmla="val 12802"/>
            </a:avLst>
          </a:prstGeom>
          <a:solidFill>
            <a:srgbClr val="8CBE5E"/>
          </a:solidFill>
          <a:ln>
            <a:noFill/>
          </a:ln>
        </p:spPr>
        <p:txBody>
          <a:bodyPr spcFirstLastPara="1" wrap="square" lIns="91425" tIns="91425" rIns="91425" bIns="91425" anchor="ctr" anchorCtr="0">
            <a:noAutofit/>
          </a:bodyPr>
          <a:lstStyle/>
          <a:p>
            <a:pPr marL="0" marR="0" lvl="0" indent="0" defTabSz="914400" eaLnBrk="1" fontAlgn="auto" latinLnBrk="0" hangingPunct="1">
              <a:lnSpc>
                <a:spcPct val="100000"/>
              </a:lnSpc>
              <a:spcBef>
                <a:spcPts val="0"/>
              </a:spcBef>
              <a:spcAft>
                <a:spcPts val="0"/>
              </a:spcAft>
              <a:buClrTx/>
              <a:buSzTx/>
              <a:buFontTx/>
              <a:buNone/>
              <a:defRPr/>
            </a:pPr>
            <a:endParaRPr kumimoji="0" sz="1800" b="0" i="0" u="none" strike="noStrike" kern="0" cap="none" spc="0" normalizeH="0" baseline="0" noProof="0">
              <a:ln>
                <a:noFill/>
              </a:ln>
              <a:solidFill>
                <a:sysClr val="windowText" lastClr="000000"/>
              </a:solidFill>
              <a:effectLst/>
              <a:uLnTx/>
              <a:uFillTx/>
            </a:endParaRPr>
          </a:p>
        </p:txBody>
      </p:sp>
      <p:grpSp>
        <p:nvGrpSpPr>
          <p:cNvPr id="55" name="Group 54"/>
          <p:cNvGrpSpPr/>
          <p:nvPr/>
        </p:nvGrpSpPr>
        <p:grpSpPr>
          <a:xfrm>
            <a:off x="5263522" y="2654201"/>
            <a:ext cx="1506411" cy="487728"/>
            <a:chOff x="3883844" y="2226174"/>
            <a:chExt cx="1506411" cy="487728"/>
          </a:xfrm>
        </p:grpSpPr>
        <p:grpSp>
          <p:nvGrpSpPr>
            <p:cNvPr id="56" name="Group 55"/>
            <p:cNvGrpSpPr/>
            <p:nvPr>
              <p:custDataLst>
                <p:tags r:id="rId2"/>
              </p:custDataLst>
            </p:nvPr>
          </p:nvGrpSpPr>
          <p:grpSpPr>
            <a:xfrm rot="20010039">
              <a:off x="3883844" y="2492064"/>
              <a:ext cx="681085" cy="221838"/>
              <a:chOff x="10692619" y="228600"/>
              <a:chExt cx="737381" cy="266244"/>
            </a:xfrm>
          </p:grpSpPr>
          <p:cxnSp>
            <p:nvCxnSpPr>
              <p:cNvPr id="58" name="Straight Connector 57"/>
              <p:cNvCxnSpPr/>
              <p:nvPr/>
            </p:nvCxnSpPr>
            <p:spPr>
              <a:xfrm>
                <a:off x="10692619" y="228600"/>
                <a:ext cx="737381" cy="0"/>
              </a:xfrm>
              <a:prstGeom prst="line">
                <a:avLst/>
              </a:prstGeom>
              <a:ln w="12700" cmpd="sng">
                <a:solidFill>
                  <a:srgbClr val="FF0000"/>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a:xfrm>
                <a:off x="10692619" y="494844"/>
                <a:ext cx="737381" cy="0"/>
              </a:xfrm>
              <a:prstGeom prst="line">
                <a:avLst/>
              </a:prstGeom>
              <a:ln w="12700" cmpd="sng">
                <a:solidFill>
                  <a:srgbClr val="FF0000"/>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7" name="TextBox 56"/>
            <p:cNvSpPr txBox="1"/>
            <p:nvPr/>
          </p:nvSpPr>
          <p:spPr>
            <a:xfrm rot="19969576">
              <a:off x="3905621" y="2226174"/>
              <a:ext cx="1484634" cy="307777"/>
            </a:xfrm>
            <a:prstGeom prst="rect">
              <a:avLst/>
            </a:prstGeom>
            <a:noFill/>
          </p:spPr>
          <p:txBody>
            <a:bodyPr wrap="square" rtlCol="0">
              <a:spAutoFit/>
            </a:bodyPr>
            <a:lstStyle/>
            <a:p>
              <a:r>
                <a:rPr lang="en-GB" b="1" dirty="0">
                  <a:solidFill>
                    <a:srgbClr val="FF0000"/>
                  </a:solidFill>
                  <a:latin typeface="Calibri" panose="020F0502020204030204" charset="0"/>
                  <a:cs typeface="Calibri" panose="020F0502020204030204" charset="0"/>
                </a:rPr>
                <a:t>High</a:t>
              </a: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References</a:t>
            </a:r>
          </a:p>
        </p:txBody>
      </p:sp>
      <p:sp>
        <p:nvSpPr>
          <p:cNvPr id="3" name="Content Placeholder 2"/>
          <p:cNvSpPr>
            <a:spLocks noGrp="1"/>
          </p:cNvSpPr>
          <p:nvPr>
            <p:ph idx="1"/>
          </p:nvPr>
        </p:nvSpPr>
        <p:spPr/>
        <p:txBody>
          <a:bodyPr>
            <a:normAutofit fontScale="47500" lnSpcReduction="20000"/>
          </a:bodyPr>
          <a:lstStyle/>
          <a:p>
            <a:r>
              <a:rPr lang="en-GB" altLang="zh-CN" sz="2400" b="0" i="0" u="none" strike="noStrike" dirty="0">
                <a:solidFill>
                  <a:srgbClr val="000000"/>
                </a:solidFill>
                <a:effectLst/>
                <a:latin typeface="Times New Roman" panose="02020603050405020304" pitchFamily="18" charset="0"/>
              </a:rPr>
              <a:t>1.Chen, Z., Li, X. and Zhi, X. (n.d.). </a:t>
            </a:r>
            <a:r>
              <a:rPr lang="en-GB" altLang="zh-CN" sz="2400" b="0" i="1" u="none" strike="noStrike" dirty="0">
                <a:solidFill>
                  <a:srgbClr val="000000"/>
                </a:solidFill>
                <a:effectLst/>
                <a:latin typeface="Times New Roman" panose="02020603050405020304" pitchFamily="18" charset="0"/>
              </a:rPr>
              <a:t>Analysis of Tesla’s Pricing Strategy in the Chinese Market</a:t>
            </a:r>
            <a:r>
              <a:rPr lang="en-GB" altLang="zh-CN" sz="2400" b="0" i="0" u="none" strike="noStrike" dirty="0">
                <a:solidFill>
                  <a:srgbClr val="000000"/>
                </a:solidFill>
                <a:effectLst/>
                <a:latin typeface="Times New Roman" panose="02020603050405020304" pitchFamily="18" charset="0"/>
              </a:rPr>
              <a:t>. [online] Available at: https://www.atlantis-press.com/article/125973840.pdf.</a:t>
            </a:r>
            <a:endParaRPr lang="en-US" altLang="zh-CN" sz="2400" dirty="0"/>
          </a:p>
          <a:p>
            <a:r>
              <a:rPr lang="en-US" altLang="zh-CN" sz="2400" dirty="0"/>
              <a:t>2.Mridula, N. T. (2022, January 7). </a:t>
            </a:r>
            <a:r>
              <a:rPr lang="en-US" altLang="zh-CN" sz="2400" i="1" dirty="0"/>
              <a:t>Pricing Strategies of Tesla Inc</a:t>
            </a:r>
            <a:r>
              <a:rPr lang="en-US" altLang="zh-CN" sz="2400" dirty="0"/>
              <a:t>. The Strategy Watch. https://www.thestrategywatch.com/pricing-strategies-tesla-inc/</a:t>
            </a:r>
          </a:p>
          <a:p>
            <a:r>
              <a:rPr lang="en-US" altLang="zh-CN" sz="2400" dirty="0"/>
              <a:t>3.Wells, T. (2023, January 19). </a:t>
            </a:r>
            <a:r>
              <a:rPr lang="en-US" altLang="zh-CN" sz="2400" i="1" dirty="0"/>
              <a:t>Tesla Pricing Strategy: What Sets It Apart From Competitors? 🏎️</a:t>
            </a:r>
            <a:r>
              <a:rPr lang="en-US" altLang="zh-CN" sz="2400" dirty="0"/>
              <a:t>. Pricing Recruitment I Pricing Jobs I Revenue Management Jobs. </a:t>
            </a:r>
            <a:r>
              <a:rPr lang="en-US" altLang="zh-CN" sz="2400" dirty="0">
                <a:hlinkClick r:id="rId2"/>
              </a:rPr>
              <a:t>https://taylorwells.com.au/tesla-pricing-strategy/</a:t>
            </a:r>
            <a:endParaRPr lang="en-US" altLang="zh-CN" sz="2400" dirty="0"/>
          </a:p>
          <a:p>
            <a:r>
              <a:rPr lang="en-GB" altLang="zh-CN" sz="2400" dirty="0"/>
              <a:t>4.McCain, C. D. (2019). A Strategic Audit of Tesla, Inc. Undergraduate Honors Thesis. University of Nebraska-Lincoln.</a:t>
            </a:r>
            <a:endParaRPr lang="en-US" altLang="zh-CN" sz="2400" dirty="0">
              <a:latin typeface="Times New Roman" panose="02020603050405020304" pitchFamily="18" charset="0"/>
              <a:ea typeface="微软雅黑" panose="020B0503020204020204" pitchFamily="34" charset="-122"/>
              <a:cs typeface="Times New Roman" panose="02020603050405020304" pitchFamily="18" charset="0"/>
            </a:endParaRPr>
          </a:p>
          <a:p>
            <a:r>
              <a:rPr lang="en-US" altLang="zh-CN" sz="2400" dirty="0">
                <a:latin typeface="Times New Roman" panose="02020603050405020304" pitchFamily="18" charset="0"/>
                <a:ea typeface="微软雅黑" panose="020B0503020204020204" pitchFamily="34" charset="-122"/>
                <a:cs typeface="Times New Roman" panose="02020603050405020304" pitchFamily="18" charset="0"/>
              </a:rPr>
              <a:t>5.Martin, D. M., &amp; </a:t>
            </a:r>
            <a:r>
              <a:rPr lang="en-US" altLang="zh-CN" sz="2400" dirty="0" err="1">
                <a:latin typeface="Times New Roman" panose="02020603050405020304" pitchFamily="18" charset="0"/>
                <a:ea typeface="微软雅黑" panose="020B0503020204020204" pitchFamily="34" charset="-122"/>
                <a:cs typeface="Times New Roman" panose="02020603050405020304" pitchFamily="18" charset="0"/>
              </a:rPr>
              <a:t>Väistö</a:t>
            </a:r>
            <a:r>
              <a:rPr lang="en-US" altLang="zh-CN" sz="2400" dirty="0">
                <a:latin typeface="Times New Roman" panose="02020603050405020304" pitchFamily="18" charset="0"/>
                <a:ea typeface="微软雅黑" panose="020B0503020204020204" pitchFamily="34" charset="-122"/>
                <a:cs typeface="Times New Roman" panose="02020603050405020304" pitchFamily="18" charset="0"/>
              </a:rPr>
              <a:t>, T. (2016). Reducing the attitude-behavior gap in sustainable consumption: A theoretical proposition and the American electric vehicle market. In Marketing in and for a Sustainable Society. Emerald Group Publishing Limited.</a:t>
            </a:r>
          </a:p>
          <a:p>
            <a:r>
              <a:rPr lang="en-US" altLang="zh-CN" sz="2400" dirty="0">
                <a:latin typeface="Times New Roman" panose="02020603050405020304" pitchFamily="18" charset="0"/>
                <a:ea typeface="微软雅黑" panose="020B0503020204020204" pitchFamily="34" charset="-122"/>
                <a:cs typeface="Times New Roman" panose="02020603050405020304" pitchFamily="18" charset="0"/>
              </a:rPr>
              <a:t>6.Sandalow, D. B. (Ed.). (2009). Plug-in electric vehicles: what role for Washington?. Brookings Institution Press.</a:t>
            </a:r>
          </a:p>
          <a:p>
            <a:r>
              <a:rPr lang="en-US" altLang="zh-CN" sz="2400" dirty="0">
                <a:latin typeface="Times New Roman" panose="02020603050405020304" pitchFamily="18" charset="0"/>
                <a:ea typeface="微软雅黑" panose="020B0503020204020204" pitchFamily="34" charset="-122"/>
                <a:cs typeface="Times New Roman" panose="02020603050405020304" pitchFamily="18" charset="0"/>
              </a:rPr>
              <a:t>7.Paunov, C., &amp; Planes-</a:t>
            </a:r>
            <a:r>
              <a:rPr lang="en-US" altLang="zh-CN" sz="2400" dirty="0" err="1">
                <a:latin typeface="Times New Roman" panose="02020603050405020304" pitchFamily="18" charset="0"/>
                <a:ea typeface="微软雅黑" panose="020B0503020204020204" pitchFamily="34" charset="-122"/>
                <a:cs typeface="Times New Roman" panose="02020603050405020304" pitchFamily="18" charset="0"/>
              </a:rPr>
              <a:t>Satorra</a:t>
            </a:r>
            <a:r>
              <a:rPr lang="en-US" altLang="zh-CN" sz="2400" dirty="0">
                <a:latin typeface="Times New Roman" panose="02020603050405020304" pitchFamily="18" charset="0"/>
                <a:ea typeface="微软雅黑" panose="020B0503020204020204" pitchFamily="34" charset="-122"/>
                <a:cs typeface="Times New Roman" panose="02020603050405020304" pitchFamily="18" charset="0"/>
              </a:rPr>
              <a:t>, S. (2019). How are digital technologies changing innovation?: Evidence from agriculture, the automotive industry and retail.</a:t>
            </a:r>
          </a:p>
          <a:p>
            <a:r>
              <a:rPr lang="en-US" altLang="zh-CN" sz="2400" dirty="0">
                <a:latin typeface="Times New Roman" panose="02020603050405020304" pitchFamily="18" charset="0"/>
                <a:ea typeface="微软雅黑" panose="020B0503020204020204" pitchFamily="34" charset="-122"/>
                <a:cs typeface="Times New Roman" panose="02020603050405020304" pitchFamily="18" charset="0"/>
              </a:rPr>
              <a:t>8.Mandip, G. (2012). Green HRM: People management commitment to environmental sustainability. Research Journal of Recent Sciences, ISSN, 2277, 2502.</a:t>
            </a:r>
          </a:p>
          <a:p>
            <a:r>
              <a:rPr lang="en-US" altLang="zh-CN" sz="2400" dirty="0">
                <a:latin typeface="Times New Roman" panose="02020603050405020304" pitchFamily="18" charset="0"/>
                <a:ea typeface="微软雅黑" panose="020B0503020204020204" pitchFamily="34" charset="-122"/>
                <a:cs typeface="Times New Roman" panose="02020603050405020304" pitchFamily="18" charset="0"/>
              </a:rPr>
              <a:t>9.Martin, K. D., &amp; Murphy, P. E. (2017). The role of data privacy in marketing. Journal of the Academy of Marketing Science, 45, 135-155.</a:t>
            </a:r>
          </a:p>
          <a:p>
            <a:r>
              <a:rPr lang="en-US" altLang="zh-CN" sz="2400" dirty="0">
                <a:latin typeface="Times New Roman" panose="02020603050405020304" pitchFamily="18" charset="0"/>
                <a:ea typeface="微软雅黑" panose="020B0503020204020204" pitchFamily="34" charset="-122"/>
                <a:cs typeface="Times New Roman" panose="02020603050405020304" pitchFamily="18" charset="0"/>
              </a:rPr>
              <a:t>10.Grant, J. (2020). Greener marketing. John Wiley &amp; Sons.</a:t>
            </a:r>
          </a:p>
          <a:p>
            <a:r>
              <a:rPr lang="en-US" altLang="zh-CN" sz="2400" dirty="0">
                <a:latin typeface="Times New Roman" panose="02020603050405020304" pitchFamily="18" charset="0"/>
                <a:ea typeface="微软雅黑" panose="020B0503020204020204" pitchFamily="34" charset="-122"/>
                <a:cs typeface="Times New Roman" panose="02020603050405020304" pitchFamily="18" charset="0"/>
              </a:rPr>
              <a:t>11.Ferrell, O. C., &amp; Fraedrich, J. (2021). Business ethics: Ethical decision making and cases. Cengage learning.</a:t>
            </a:r>
          </a:p>
          <a:p>
            <a:r>
              <a:rPr lang="en-US" altLang="zh-CN" sz="2400" dirty="0">
                <a:latin typeface="Times New Roman" panose="02020603050405020304" pitchFamily="18" charset="0"/>
                <a:ea typeface="微软雅黑" panose="020B0503020204020204" pitchFamily="34" charset="-122"/>
                <a:cs typeface="Times New Roman" panose="02020603050405020304" pitchFamily="18" charset="0"/>
              </a:rPr>
              <a:t>12.</a:t>
            </a:r>
            <a:r>
              <a:rPr lang="en-US" altLang="zh-CN" sz="2400" dirty="0">
                <a:solidFill>
                  <a:srgbClr val="000000"/>
                </a:solidFill>
                <a:latin typeface="DM Sans"/>
              </a:rPr>
              <a:t> Donegan, E., 2022. Regulatory Governance: Policy Making, Legislative Drafting and Law Reform. Springer Nature.</a:t>
            </a:r>
          </a:p>
          <a:p>
            <a:r>
              <a:rPr lang="en-US" altLang="zh-CN" sz="2400" dirty="0">
                <a:latin typeface="Times New Roman" panose="02020603050405020304" pitchFamily="18" charset="0"/>
                <a:ea typeface="微软雅黑" panose="020B0503020204020204" pitchFamily="34" charset="-122"/>
                <a:cs typeface="Times New Roman" panose="02020603050405020304" pitchFamily="18" charset="0"/>
              </a:rPr>
              <a:t>13.</a:t>
            </a:r>
            <a:r>
              <a:rPr lang="en-US" altLang="zh-CN" sz="2400" dirty="0">
                <a:solidFill>
                  <a:srgbClr val="000000"/>
                </a:solidFill>
                <a:latin typeface="DM Sans"/>
              </a:rPr>
              <a:t> </a:t>
            </a:r>
            <a:r>
              <a:rPr lang="en-US" altLang="zh-CN" sz="2400" dirty="0" err="1">
                <a:solidFill>
                  <a:srgbClr val="000000"/>
                </a:solidFill>
                <a:latin typeface="DM Sans"/>
              </a:rPr>
              <a:t>Smalec</a:t>
            </a:r>
            <a:r>
              <a:rPr lang="en-US" altLang="zh-CN" sz="2400" dirty="0">
                <a:solidFill>
                  <a:srgbClr val="000000"/>
                </a:solidFill>
                <a:latin typeface="DM Sans"/>
              </a:rPr>
              <a:t>, A., 2021. Big Data as a tool helpful in communication management. Procedia Computer Science, 192, pp.5156-5165.</a:t>
            </a:r>
          </a:p>
          <a:p>
            <a:r>
              <a:rPr lang="en-US" altLang="zh-CN" sz="2400" dirty="0">
                <a:latin typeface="Times New Roman" panose="02020603050405020304" pitchFamily="18" charset="0"/>
                <a:ea typeface="微软雅黑" panose="020B0503020204020204" pitchFamily="34" charset="-122"/>
                <a:cs typeface="Times New Roman" panose="02020603050405020304" pitchFamily="18" charset="0"/>
              </a:rPr>
              <a:t>14.</a:t>
            </a:r>
            <a:r>
              <a:rPr lang="en-US" altLang="zh-CN" sz="2400" dirty="0">
                <a:solidFill>
                  <a:srgbClr val="000000"/>
                </a:solidFill>
                <a:latin typeface="DM Sans"/>
              </a:rPr>
              <a:t> Ferrell, O.C. and Ferrell, L., 2021. New directions for marketing ethics and social responsibility research. Journal of Marketing Theory and Practice, 29(1), pp.13-22.</a:t>
            </a:r>
          </a:p>
          <a:p>
            <a:r>
              <a:rPr lang="en-US" altLang="zh-CN" sz="2400" dirty="0">
                <a:latin typeface="Times New Roman" panose="02020603050405020304" pitchFamily="18" charset="0"/>
                <a:ea typeface="微软雅黑" panose="020B0503020204020204" pitchFamily="34" charset="-122"/>
                <a:cs typeface="Times New Roman" panose="02020603050405020304" pitchFamily="18" charset="0"/>
              </a:rPr>
              <a:t>15.</a:t>
            </a:r>
            <a:r>
              <a:rPr lang="en-US" altLang="zh-CN" sz="2400" dirty="0">
                <a:solidFill>
                  <a:srgbClr val="000000"/>
                </a:solidFill>
                <a:latin typeface="DM Sans"/>
              </a:rPr>
              <a:t> Anon, (2023). Is Tesla An Ethical Company? - </a:t>
            </a:r>
            <a:r>
              <a:rPr lang="en-US" altLang="zh-CN" sz="2400" dirty="0" err="1">
                <a:solidFill>
                  <a:srgbClr val="000000"/>
                </a:solidFill>
                <a:latin typeface="DM Sans"/>
              </a:rPr>
              <a:t>ClimateRealTalk</a:t>
            </a:r>
            <a:r>
              <a:rPr lang="en-US" altLang="zh-CN" sz="2400" dirty="0">
                <a:solidFill>
                  <a:srgbClr val="000000"/>
                </a:solidFill>
                <a:latin typeface="DM Sans"/>
              </a:rPr>
              <a:t>. [online] Available at: https://climaterealtalk.org/is-tesla-an-ethical-company/.</a:t>
            </a:r>
          </a:p>
          <a:p>
            <a:endParaRPr lang="en-US" altLang="zh-CN" sz="2400" dirty="0">
              <a:latin typeface="Times New Roman" panose="02020603050405020304" pitchFamily="18" charset="0"/>
              <a:ea typeface="微软雅黑" panose="020B0503020204020204" pitchFamily="34" charset="-122"/>
              <a:cs typeface="Times New Roman" panose="02020603050405020304" pitchFamily="18" charset="0"/>
            </a:endParaRPr>
          </a:p>
          <a:p>
            <a:endParaRPr lang="en-US" sz="2400" dirty="0"/>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UNDODONOTDELETE" val="0"/>
  <p:tag name="KSO_WPP_MARK_KEY" val="82813006-14b5-4e7f-8bfd-43d0e5a96799"/>
  <p:tag name="COMMONDATA" val="eyJoZGlkIjoiZWMzY2I5MjYxNDdlZGUxYWUxYjg1MzhlOTU4ZTk0ZjkifQ=="/>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KSO_WM_BEAUTIFY_FLAG" val=""/>
</p:tagLst>
</file>

<file path=ppt/tags/tag4.xml><?xml version="1.0" encoding="utf-8"?>
<p:tagLst xmlns:a="http://schemas.openxmlformats.org/drawingml/2006/main" xmlns:r="http://schemas.openxmlformats.org/officeDocument/2006/relationships" xmlns:p="http://schemas.openxmlformats.org/presentationml/2006/main">
  <p:tag name="KSO_WM_BEAUTIFY_FLAG" val=""/>
</p:tagLst>
</file>

<file path=ppt/tags/tag5.xml><?xml version="1.0" encoding="utf-8"?>
<p:tagLst xmlns:a="http://schemas.openxmlformats.org/drawingml/2006/main" xmlns:r="http://schemas.openxmlformats.org/officeDocument/2006/relationships" xmlns:p="http://schemas.openxmlformats.org/presentationml/2006/main">
  <p:tag name="KSO_WM_BEAUTIFY_FLAG" val=""/>
</p:tagLst>
</file>

<file path=ppt/tags/tag6.xml><?xml version="1.0" encoding="utf-8"?>
<p:tagLst xmlns:a="http://schemas.openxmlformats.org/drawingml/2006/main" xmlns:r="http://schemas.openxmlformats.org/officeDocument/2006/relationships" xmlns:p="http://schemas.openxmlformats.org/presentationml/2006/main">
  <p:tag name="KSO_WM_BEAUTIFY_FLAG" val=""/>
</p:tagLst>
</file>

<file path=ppt/tags/tag7.xml><?xml version="1.0" encoding="utf-8"?>
<p:tagLst xmlns:a="http://schemas.openxmlformats.org/drawingml/2006/main" xmlns:r="http://schemas.openxmlformats.org/officeDocument/2006/relationships" xmlns:p="http://schemas.openxmlformats.org/presentationml/2006/main">
  <p:tag name="KSO_WM_BEAUTIFY_FLAG" val=""/>
</p:tagLst>
</file>

<file path=ppt/tags/tag8.xml><?xml version="1.0" encoding="utf-8"?>
<p:tagLst xmlns:a="http://schemas.openxmlformats.org/drawingml/2006/main" xmlns:r="http://schemas.openxmlformats.org/officeDocument/2006/relationships" xmlns:p="http://schemas.openxmlformats.org/presentationml/2006/main">
  <p:tag name="KSO_WM_BEAUTIFY_FLAG" val=""/>
</p:tagLst>
</file>

<file path=ppt/tags/tag9.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0.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1.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2.xml><?xml version="1.0" encoding="utf-8"?>
<p:tagLst xmlns:a="http://schemas.openxmlformats.org/drawingml/2006/main" xmlns:r="http://schemas.openxmlformats.org/officeDocument/2006/relationships" xmlns:p="http://schemas.openxmlformats.org/presentationml/2006/main">
  <p:tag name="KSO_WM_BEAUTIFY_FLAG" val=""/>
</p:tagLst>
</file>

<file path=ppt/tags/tag13.xml><?xml version="1.0" encoding="utf-8"?>
<p:tagLst xmlns:a="http://schemas.openxmlformats.org/drawingml/2006/main" xmlns:r="http://schemas.openxmlformats.org/officeDocument/2006/relationships" xmlns:p="http://schemas.openxmlformats.org/presentationml/2006/main">
  <p:tag name="KSO_WM_UNIT_TABLE_BEAUTIFY" val="smartTable{6ebfe3a0-a7f0-450e-b21d-e5a351c1c725}"/>
  <p:tag name="TABLE_ENDDRAG_ORIGIN_RECT" val="906*403"/>
  <p:tag name="TABLE_ENDDRAG_RECT" val="26*131*906*403"/>
</p:tagLst>
</file>

<file path=ppt/tags/tag14.xml><?xml version="1.0" encoding="utf-8"?>
<p:tagLst xmlns:a="http://schemas.openxmlformats.org/drawingml/2006/main" xmlns:r="http://schemas.openxmlformats.org/officeDocument/2006/relationships" xmlns:p="http://schemas.openxmlformats.org/presentationml/2006/main">
  <p:tag name="KSO_WM_UNIT_TABLE_BEAUTIFY" val="smartTable{1fecbe76-aeac-4605-b9da-86d9eac95948}"/>
  <p:tag name="TABLE_ENDDRAG_ORIGIN_RECT" val="913*492"/>
  <p:tag name="TABLE_ENDDRAG_RECT" val="9*30*913*492"/>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xml><?xml version="1.0" encoding="utf-8"?>
<p:tagLst xmlns:a="http://schemas.openxmlformats.org/drawingml/2006/main" xmlns:r="http://schemas.openxmlformats.org/officeDocument/2006/relationships" xmlns:p="http://schemas.openxmlformats.org/presentationml/2006/main">
  <p:tag name="QPT_STAMP" val="00"/>
</p:tagLst>
</file>

<file path=ppt/theme/theme1.xml><?xml version="1.0" encoding="utf-8"?>
<a:theme xmlns:a="http://schemas.openxmlformats.org/drawingml/2006/main" name="DividendVTI">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Garamond">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fa6e671f1cd7e4d96ff9652be322dd5e">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4e2496f70b101db0b8013f30a071bbf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76AEDE5-E9AF-4E9F-97C3-19B848D35AB4}">
  <ds:schemaRefs/>
</ds:datastoreItem>
</file>

<file path=customXml/itemProps2.xml><?xml version="1.0" encoding="utf-8"?>
<ds:datastoreItem xmlns:ds="http://schemas.openxmlformats.org/officeDocument/2006/customXml" ds:itemID="{ADC43B05-D266-4257-98DE-FF9D8CEDAE76}">
  <ds:schemaRefs/>
</ds:datastoreItem>
</file>

<file path=customXml/itemProps3.xml><?xml version="1.0" encoding="utf-8"?>
<ds:datastoreItem xmlns:ds="http://schemas.openxmlformats.org/officeDocument/2006/customXml" ds:itemID="{8435A0B9-5F49-415F-9BEE-591FDACE98D1}">
  <ds:schemaRefs/>
</ds:datastoreItem>
</file>

<file path=docProps/app.xml><?xml version="1.0" encoding="utf-8"?>
<Properties xmlns="http://schemas.openxmlformats.org/officeDocument/2006/extended-properties" xmlns:vt="http://schemas.openxmlformats.org/officeDocument/2006/docPropsVTypes">
  <Template>Minimalist light sales pitch</Template>
  <TotalTime>0</TotalTime>
  <Words>2295</Words>
  <Application>Microsoft Office PowerPoint</Application>
  <PresentationFormat>宽屏</PresentationFormat>
  <Paragraphs>219</Paragraphs>
  <Slides>20</Slides>
  <Notes>0</Notes>
  <HiddenSlides>0</HiddenSlides>
  <MMClips>0</MMClips>
  <ScaleCrop>false</ScaleCrop>
  <HeadingPairs>
    <vt:vector size="8" baseType="variant">
      <vt:variant>
        <vt:lpstr>已用的字体</vt:lpstr>
      </vt:variant>
      <vt:variant>
        <vt:i4>16</vt:i4>
      </vt:variant>
      <vt:variant>
        <vt:lpstr>主题</vt:lpstr>
      </vt:variant>
      <vt:variant>
        <vt:i4>1</vt:i4>
      </vt:variant>
      <vt:variant>
        <vt:lpstr>嵌入 OLE 服务器</vt:lpstr>
      </vt:variant>
      <vt:variant>
        <vt:i4>1</vt:i4>
      </vt:variant>
      <vt:variant>
        <vt:lpstr>幻灯片标题</vt:lpstr>
      </vt:variant>
      <vt:variant>
        <vt:i4>20</vt:i4>
      </vt:variant>
    </vt:vector>
  </HeadingPairs>
  <TitlesOfParts>
    <vt:vector size="38" baseType="lpstr">
      <vt:lpstr>Fira Sans Extra Condensed Medium</vt:lpstr>
      <vt:lpstr>Helvetica Light</vt:lpstr>
      <vt:lpstr>Microsoft YaHei UI</vt:lpstr>
      <vt:lpstr>等线</vt:lpstr>
      <vt:lpstr>Arial</vt:lpstr>
      <vt:lpstr>Arial Black</vt:lpstr>
      <vt:lpstr>Calibri</vt:lpstr>
      <vt:lpstr>DM Sans</vt:lpstr>
      <vt:lpstr>DM Sans Bold</vt:lpstr>
      <vt:lpstr>Fira Sans Condensed Medium</vt:lpstr>
      <vt:lpstr>Fira Sans Extra Condensed</vt:lpstr>
      <vt:lpstr>Garamond</vt:lpstr>
      <vt:lpstr>Montserrat</vt:lpstr>
      <vt:lpstr>Times New Roman</vt:lpstr>
      <vt:lpstr>Wingdings</vt:lpstr>
      <vt:lpstr>Wingdings 2</vt:lpstr>
      <vt:lpstr>DividendVTI</vt:lpstr>
      <vt:lpstr>think-cell Slide</vt:lpstr>
      <vt:lpstr>Critical analysis of Price vs Quality management issue at Tesla</vt:lpstr>
      <vt:lpstr>①Critical analysis of Price vs Quality management issue at Tesla</vt:lpstr>
      <vt:lpstr>Tesla’s Price vs Quality  CASE STUDY</vt:lpstr>
      <vt:lpstr>Challenges Faced by Tesla</vt:lpstr>
      <vt:lpstr>Evaluation of Response Strategies</vt:lpstr>
      <vt:lpstr>②Tesla's marketing challenges</vt:lpstr>
      <vt:lpstr>2、Ethics in Marketing </vt:lpstr>
      <vt:lpstr>2、Ethics in Marketing</vt:lpstr>
      <vt:lpstr>2、Ethics in Marketing </vt:lpstr>
      <vt:lpstr>③Methods for Tesla to solve the challenge of       the ethics in  marketing </vt:lpstr>
      <vt:lpstr>Implementation of transparency and authenticity  </vt:lpstr>
      <vt:lpstr>PowerPoint 演示文稿</vt:lpstr>
      <vt:lpstr>PowerPoint 演示文稿</vt:lpstr>
      <vt:lpstr>PowerPoint 演示文稿</vt:lpstr>
      <vt:lpstr>PowerPoint 演示文稿</vt:lpstr>
      <vt:lpstr>④ Critical Analysis of Tesla: Evaluating Internal and External Factors Affecting the Current Status and Performace </vt:lpstr>
      <vt:lpstr>Swot analysis</vt:lpstr>
      <vt:lpstr>PESTEL Analysis</vt:lpstr>
      <vt:lpstr>Porter’s five forces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analysis of Price vs Quality management issue at Tesla</dc:title>
  <dc:creator/>
  <cp:lastModifiedBy/>
  <cp:revision>7</cp:revision>
  <dcterms:created xsi:type="dcterms:W3CDTF">2023-06-13T16:42:00Z</dcterms:created>
  <dcterms:modified xsi:type="dcterms:W3CDTF">2023-06-25T14:59:06Z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739036C883AB4BD9BC1E948E9DD8E250_13</vt:lpwstr>
  </property>
  <property fmtid="{D5CDD505-2E9C-101B-9397-08002B2CF9AE}" pid="4" name="KSOProductBuildVer">
    <vt:lpwstr>2052-11.1.0.14036</vt:lpwstr>
  </property>
</Properties>
</file>