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309" autoAdjust="0"/>
    <p:restoredTop sz="73251" autoAdjust="0"/>
  </p:normalViewPr>
  <p:slideViewPr>
    <p:cSldViewPr snapToGrid="0">
      <p:cViewPr varScale="1">
        <p:scale>
          <a:sx n="84" d="100"/>
          <a:sy n="84" d="100"/>
        </p:scale>
        <p:origin x="184"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955EC4-3AA7-4BE4-8BDB-E3BE0748A502}" type="datetimeFigureOut">
              <a:rPr lang="en-IN" smtClean="0"/>
              <a:t>08/12/21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BCA568-BC76-41D4-8B9E-D8FD023D920A}" type="slidenum">
              <a:rPr lang="en-IN" smtClean="0"/>
              <a:t>‹#›</a:t>
            </a:fld>
            <a:endParaRPr lang="en-IN"/>
          </a:p>
        </p:txBody>
      </p:sp>
    </p:spTree>
    <p:extLst>
      <p:ext uri="{BB962C8B-B14F-4D97-AF65-F5344CB8AC3E}">
        <p14:creationId xmlns:p14="http://schemas.microsoft.com/office/powerpoint/2010/main" val="1102099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company TTM is planning to launch the new product line of face washes in its business that will be focusing on the target market of women. The beauty product range will focus on employing the product and penetrating the market with a successful launch. </a:t>
            </a:r>
          </a:p>
        </p:txBody>
      </p:sp>
      <p:sp>
        <p:nvSpPr>
          <p:cNvPr id="4" name="Slide Number Placeholder 3"/>
          <p:cNvSpPr>
            <a:spLocks noGrp="1"/>
          </p:cNvSpPr>
          <p:nvPr>
            <p:ph type="sldNum" sz="quarter" idx="5"/>
          </p:nvPr>
        </p:nvSpPr>
        <p:spPr/>
        <p:txBody>
          <a:bodyPr/>
          <a:lstStyle/>
          <a:p>
            <a:fld id="{ECBCA568-BC76-41D4-8B9E-D8FD023D920A}" type="slidenum">
              <a:rPr lang="en-IN" smtClean="0"/>
              <a:t>2</a:t>
            </a:fld>
            <a:endParaRPr lang="en-IN"/>
          </a:p>
        </p:txBody>
      </p:sp>
    </p:spTree>
    <p:extLst>
      <p:ext uri="{BB962C8B-B14F-4D97-AF65-F5344CB8AC3E}">
        <p14:creationId xmlns:p14="http://schemas.microsoft.com/office/powerpoint/2010/main" val="3133655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business has these major stakeholders who are impacted with the business operations and thus the company shall focus on offering the true and fair financials to them and also having the completed feasibility study from their side and then making the investment position in the new product line. </a:t>
            </a:r>
          </a:p>
        </p:txBody>
      </p:sp>
      <p:sp>
        <p:nvSpPr>
          <p:cNvPr id="4" name="Slide Number Placeholder 3"/>
          <p:cNvSpPr>
            <a:spLocks noGrp="1"/>
          </p:cNvSpPr>
          <p:nvPr>
            <p:ph type="sldNum" sz="quarter" idx="5"/>
          </p:nvPr>
        </p:nvSpPr>
        <p:spPr/>
        <p:txBody>
          <a:bodyPr/>
          <a:lstStyle/>
          <a:p>
            <a:fld id="{ECBCA568-BC76-41D4-8B9E-D8FD023D920A}" type="slidenum">
              <a:rPr lang="en-IN" smtClean="0"/>
              <a:t>3</a:t>
            </a:fld>
            <a:endParaRPr lang="en-IN"/>
          </a:p>
        </p:txBody>
      </p:sp>
    </p:spTree>
    <p:extLst>
      <p:ext uri="{BB962C8B-B14F-4D97-AF65-F5344CB8AC3E}">
        <p14:creationId xmlns:p14="http://schemas.microsoft.com/office/powerpoint/2010/main" val="4140684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breakdown structure will be showing the team of the people within the entity who will be employed at various positions and also will be focusing on making the plan to be successfully implemented. </a:t>
            </a:r>
          </a:p>
        </p:txBody>
      </p:sp>
      <p:sp>
        <p:nvSpPr>
          <p:cNvPr id="4" name="Slide Number Placeholder 3"/>
          <p:cNvSpPr>
            <a:spLocks noGrp="1"/>
          </p:cNvSpPr>
          <p:nvPr>
            <p:ph type="sldNum" sz="quarter" idx="5"/>
          </p:nvPr>
        </p:nvSpPr>
        <p:spPr/>
        <p:txBody>
          <a:bodyPr/>
          <a:lstStyle/>
          <a:p>
            <a:fld id="{ECBCA568-BC76-41D4-8B9E-D8FD023D920A}" type="slidenum">
              <a:rPr lang="en-IN" smtClean="0"/>
              <a:t>4</a:t>
            </a:fld>
            <a:endParaRPr lang="en-IN"/>
          </a:p>
        </p:txBody>
      </p:sp>
    </p:spTree>
    <p:extLst>
      <p:ext uri="{BB962C8B-B14F-4D97-AF65-F5344CB8AC3E}">
        <p14:creationId xmlns:p14="http://schemas.microsoft.com/office/powerpoint/2010/main" val="551210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fixed expense will be incurred on all these proportions and also making the expenditure that is necessary for the product launch. </a:t>
            </a:r>
          </a:p>
        </p:txBody>
      </p:sp>
      <p:sp>
        <p:nvSpPr>
          <p:cNvPr id="4" name="Slide Number Placeholder 3"/>
          <p:cNvSpPr>
            <a:spLocks noGrp="1"/>
          </p:cNvSpPr>
          <p:nvPr>
            <p:ph type="sldNum" sz="quarter" idx="5"/>
          </p:nvPr>
        </p:nvSpPr>
        <p:spPr/>
        <p:txBody>
          <a:bodyPr/>
          <a:lstStyle/>
          <a:p>
            <a:fld id="{ECBCA568-BC76-41D4-8B9E-D8FD023D920A}" type="slidenum">
              <a:rPr lang="en-IN" smtClean="0"/>
              <a:t>5</a:t>
            </a:fld>
            <a:endParaRPr lang="en-IN"/>
          </a:p>
        </p:txBody>
      </p:sp>
    </p:spTree>
    <p:extLst>
      <p:ext uri="{BB962C8B-B14F-4D97-AF65-F5344CB8AC3E}">
        <p14:creationId xmlns:p14="http://schemas.microsoft.com/office/powerpoint/2010/main" val="2232885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variable costs are necessary for making the product and launching it. the company shall focus on making the minimal costs and also focusing on reducing the level of the costs and enhancing the resource usage and enhancing profits.</a:t>
            </a:r>
          </a:p>
        </p:txBody>
      </p:sp>
      <p:sp>
        <p:nvSpPr>
          <p:cNvPr id="4" name="Slide Number Placeholder 3"/>
          <p:cNvSpPr>
            <a:spLocks noGrp="1"/>
          </p:cNvSpPr>
          <p:nvPr>
            <p:ph type="sldNum" sz="quarter" idx="5"/>
          </p:nvPr>
        </p:nvSpPr>
        <p:spPr/>
        <p:txBody>
          <a:bodyPr/>
          <a:lstStyle/>
          <a:p>
            <a:fld id="{ECBCA568-BC76-41D4-8B9E-D8FD023D920A}" type="slidenum">
              <a:rPr lang="en-IN" smtClean="0"/>
              <a:t>6</a:t>
            </a:fld>
            <a:endParaRPr lang="en-IN"/>
          </a:p>
        </p:txBody>
      </p:sp>
    </p:spTree>
    <p:extLst>
      <p:ext uri="{BB962C8B-B14F-4D97-AF65-F5344CB8AC3E}">
        <p14:creationId xmlns:p14="http://schemas.microsoft.com/office/powerpoint/2010/main" val="1879020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above are some of the identified risks for which the feasibility study is undertaken and also the risk register analysis are drawn closely for removing these from the business. </a:t>
            </a:r>
          </a:p>
        </p:txBody>
      </p:sp>
      <p:sp>
        <p:nvSpPr>
          <p:cNvPr id="4" name="Slide Number Placeholder 3"/>
          <p:cNvSpPr>
            <a:spLocks noGrp="1"/>
          </p:cNvSpPr>
          <p:nvPr>
            <p:ph type="sldNum" sz="quarter" idx="5"/>
          </p:nvPr>
        </p:nvSpPr>
        <p:spPr/>
        <p:txBody>
          <a:bodyPr/>
          <a:lstStyle/>
          <a:p>
            <a:fld id="{ECBCA568-BC76-41D4-8B9E-D8FD023D920A}" type="slidenum">
              <a:rPr lang="en-IN" smtClean="0"/>
              <a:t>7</a:t>
            </a:fld>
            <a:endParaRPr lang="en-IN"/>
          </a:p>
        </p:txBody>
      </p:sp>
    </p:spTree>
    <p:extLst>
      <p:ext uri="{BB962C8B-B14F-4D97-AF65-F5344CB8AC3E}">
        <p14:creationId xmlns:p14="http://schemas.microsoft.com/office/powerpoint/2010/main" val="2786382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CBCA568-BC76-41D4-8B9E-D8FD023D920A}" type="slidenum">
              <a:rPr lang="en-IN" smtClean="0"/>
              <a:t>8</a:t>
            </a:fld>
            <a:endParaRPr lang="en-IN"/>
          </a:p>
        </p:txBody>
      </p:sp>
    </p:spTree>
    <p:extLst>
      <p:ext uri="{BB962C8B-B14F-4D97-AF65-F5344CB8AC3E}">
        <p14:creationId xmlns:p14="http://schemas.microsoft.com/office/powerpoint/2010/main" val="1548140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2861-BC48-4CF6-A4A9-2BA2021C9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E8DBBFC-39BF-4AD8-A6EA-597F6C30F8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3B88B10-3CAC-4057-B9BE-24DD0399B070}"/>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5871179B-4545-4C3D-BDC9-28452CE9484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0F41DC5-224C-4F2F-8D01-31A838227308}"/>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3600841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023F2-A13C-421C-B89D-327A33CA61D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D741D54-5262-485B-953C-FAB018EDBF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E57449-0785-4400-80FA-ED71A4049CED}"/>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897E5328-828D-4FB7-A18D-A4AC2A5488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5F4444C-C23C-4CC0-A089-F5B8739E62BE}"/>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393611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410A-628B-4E7D-92AC-13EC9BAED2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026CFC3-CC8B-4C68-B3EC-4D38932098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7D32AC-7CCC-4D1F-A9CE-2C7A1F11C292}"/>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9374167F-2108-434A-881E-41CF92053E8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6B303DE-3093-4656-8A49-D954DED73A83}"/>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792062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ABC4C-EB6F-42E6-A188-047BCC911AA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01ABC46-C02D-43A9-89A6-E0E584519E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C0A434F-28E8-4C78-B3BD-654AF93F8F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931A6B6-141C-491E-B1C8-99478F0506D4}"/>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6" name="Footer Placeholder 5">
            <a:extLst>
              <a:ext uri="{FF2B5EF4-FFF2-40B4-BE49-F238E27FC236}">
                <a16:creationId xmlns:a16="http://schemas.microsoft.com/office/drawing/2014/main" id="{0C44414D-88D2-4C20-BC0A-B354777ED8C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6D31865-AEEF-4A31-9E72-3003565C178B}"/>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130848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7B97-65D7-4ADE-A94D-D718B9BE107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2A7DD84-01DD-4911-B8D5-72E6490A1E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EABB1-FA38-4A66-A136-2F9EDE8E53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AA54645-E585-4860-B97B-F1B6763984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64D66B-3730-4CD2-AB37-196D7C13E8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D67EDE0-D41C-4896-84E0-8970132A1F86}"/>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8" name="Footer Placeholder 7">
            <a:extLst>
              <a:ext uri="{FF2B5EF4-FFF2-40B4-BE49-F238E27FC236}">
                <a16:creationId xmlns:a16="http://schemas.microsoft.com/office/drawing/2014/main" id="{AAF7F592-C526-43BB-8B47-6669B909099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A8A99C7-01B3-4A22-95A9-315C283B93D2}"/>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789640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9B60A-EFEF-4507-BD60-1919B2EC45F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8D27031-A7F5-4E27-BA8A-0C31262BD3DC}"/>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4" name="Footer Placeholder 3">
            <a:extLst>
              <a:ext uri="{FF2B5EF4-FFF2-40B4-BE49-F238E27FC236}">
                <a16:creationId xmlns:a16="http://schemas.microsoft.com/office/drawing/2014/main" id="{E78D1528-9156-43EC-B122-415E189DD98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4E356DC-63D3-41CE-8803-34694A7F67AD}"/>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15167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249BCD-E6B6-436F-A6BF-D66F4B2A70B1}"/>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3" name="Footer Placeholder 2">
            <a:extLst>
              <a:ext uri="{FF2B5EF4-FFF2-40B4-BE49-F238E27FC236}">
                <a16:creationId xmlns:a16="http://schemas.microsoft.com/office/drawing/2014/main" id="{3E96D80B-3974-4A59-9473-3A1BBC2FD50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430E7C5-194F-490D-8B88-938CBE095B38}"/>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2673103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1020-A236-4003-AC6B-AB984A23E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F5914CC-8700-4D21-AD07-8A1ED761DA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885B7E3-DE14-436F-AED8-601C36BE4B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6F12C-E914-4203-8C58-27C0A3BCD3D2}"/>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6" name="Footer Placeholder 5">
            <a:extLst>
              <a:ext uri="{FF2B5EF4-FFF2-40B4-BE49-F238E27FC236}">
                <a16:creationId xmlns:a16="http://schemas.microsoft.com/office/drawing/2014/main" id="{B40626CD-BF73-4E2C-BFD2-33F16CB8D7E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68D2E57-52AE-4A8B-B8B7-44EBFAF37DBD}"/>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2800681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9601-C4C3-4C4A-BD56-BA92256FDF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5848146-1435-41FA-8D81-3611F4A8D8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E5A9A4A-B1F5-4012-821C-AB69D9C2C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470AF8-2CC9-47CD-8792-A92685D9BB78}"/>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6" name="Footer Placeholder 5">
            <a:extLst>
              <a:ext uri="{FF2B5EF4-FFF2-40B4-BE49-F238E27FC236}">
                <a16:creationId xmlns:a16="http://schemas.microsoft.com/office/drawing/2014/main" id="{125955D1-0535-441E-858F-F9EB7F4770E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EA1B2F-4636-40E4-B5A2-387773490E85}"/>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1946336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708B-3C5C-475F-8B38-E724992D185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B28545C-2EBA-44A7-9A29-49F4C71D12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B2FD360-35BF-4EDB-8E7B-F2D331F1DAC2}"/>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5B067C71-78C9-49F8-8EB0-73FA0F2F6E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CDF904-7069-4FBD-AA6A-2B17FA77F080}"/>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5752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42956-E5E8-47FA-8C06-7D891966BD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BD42313-EBF1-4B48-89B8-028417053F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8E78502-98A0-4A36-A78F-66F5904C62C0}"/>
              </a:ext>
            </a:extLst>
          </p:cNvPr>
          <p:cNvSpPr>
            <a:spLocks noGrp="1"/>
          </p:cNvSpPr>
          <p:nvPr>
            <p:ph type="dt" sz="half" idx="10"/>
          </p:nvPr>
        </p:nvSpPr>
        <p:spPr/>
        <p:txBody>
          <a:body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4BDFA55E-6609-4227-B880-9706F9129D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FEF49D5-E882-4EAA-B403-2AAE62BD96B6}"/>
              </a:ext>
            </a:extLst>
          </p:cNvPr>
          <p:cNvSpPr>
            <a:spLocks noGrp="1"/>
          </p:cNvSpPr>
          <p:nvPr>
            <p:ph type="sldNum" sz="quarter" idx="12"/>
          </p:nvPr>
        </p:nvSpPr>
        <p:spPr/>
        <p:txBody>
          <a:bodyPr/>
          <a:lstStyle/>
          <a:p>
            <a:fld id="{AB99CEB3-186D-458A-B6AD-B15D797031C6}" type="slidenum">
              <a:rPr lang="en-IN" smtClean="0"/>
              <a:t>‹#›</a:t>
            </a:fld>
            <a:endParaRPr lang="en-IN"/>
          </a:p>
        </p:txBody>
      </p:sp>
    </p:spTree>
    <p:extLst>
      <p:ext uri="{BB962C8B-B14F-4D97-AF65-F5344CB8AC3E}">
        <p14:creationId xmlns:p14="http://schemas.microsoft.com/office/powerpoint/2010/main" val="4144360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ABAC3A-90D7-4C0E-9E3F-CC0609C28F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635A1CE-1B78-4BB1-B99A-EA89880F20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D96278-E016-4EAC-9850-2BCADC684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A8BD30-FB80-41FA-B8F2-5ED093C292D7}" type="datetimeFigureOut">
              <a:rPr lang="en-IN" smtClean="0"/>
              <a:t>08/12/21</a:t>
            </a:fld>
            <a:endParaRPr lang="en-IN"/>
          </a:p>
        </p:txBody>
      </p:sp>
      <p:sp>
        <p:nvSpPr>
          <p:cNvPr id="5" name="Footer Placeholder 4">
            <a:extLst>
              <a:ext uri="{FF2B5EF4-FFF2-40B4-BE49-F238E27FC236}">
                <a16:creationId xmlns:a16="http://schemas.microsoft.com/office/drawing/2014/main" id="{04BF63E3-B0A7-4978-9708-5B575DA430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32E74F01-FD7D-4EA4-AE5F-0B5EA383A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99CEB3-186D-458A-B6AD-B15D797031C6}" type="slidenum">
              <a:rPr lang="en-IN" smtClean="0"/>
              <a:t>‹#›</a:t>
            </a:fld>
            <a:endParaRPr lang="en-IN"/>
          </a:p>
        </p:txBody>
      </p:sp>
    </p:spTree>
    <p:extLst>
      <p:ext uri="{BB962C8B-B14F-4D97-AF65-F5344CB8AC3E}">
        <p14:creationId xmlns:p14="http://schemas.microsoft.com/office/powerpoint/2010/main" val="2606114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D909-D892-4A37-A153-6BA9ACAF1E31}"/>
              </a:ext>
            </a:extLst>
          </p:cNvPr>
          <p:cNvSpPr>
            <a:spLocks noGrp="1"/>
          </p:cNvSpPr>
          <p:nvPr>
            <p:ph type="ctrTitle"/>
          </p:nvPr>
        </p:nvSpPr>
        <p:spPr/>
        <p:txBody>
          <a:bodyPr/>
          <a:lstStyle/>
          <a:p>
            <a:r>
              <a:rPr lang="en-IN" dirty="0"/>
              <a:t>Project A</a:t>
            </a:r>
          </a:p>
        </p:txBody>
      </p:sp>
      <p:sp>
        <p:nvSpPr>
          <p:cNvPr id="3" name="Subtitle 2">
            <a:extLst>
              <a:ext uri="{FF2B5EF4-FFF2-40B4-BE49-F238E27FC236}">
                <a16:creationId xmlns:a16="http://schemas.microsoft.com/office/drawing/2014/main" id="{7677714F-8861-41E5-AE3E-BB09012ED145}"/>
              </a:ext>
            </a:extLst>
          </p:cNvPr>
          <p:cNvSpPr>
            <a:spLocks noGrp="1"/>
          </p:cNvSpPr>
          <p:nvPr>
            <p:ph type="subTitle" idx="1"/>
          </p:nvPr>
        </p:nvSpPr>
        <p:spPr/>
        <p:txBody>
          <a:bodyPr/>
          <a:lstStyle/>
          <a:p>
            <a:r>
              <a:rPr lang="en-IN" dirty="0"/>
              <a:t>Product Launch by TTM </a:t>
            </a:r>
          </a:p>
        </p:txBody>
      </p:sp>
    </p:spTree>
    <p:extLst>
      <p:ext uri="{BB962C8B-B14F-4D97-AF65-F5344CB8AC3E}">
        <p14:creationId xmlns:p14="http://schemas.microsoft.com/office/powerpoint/2010/main" val="395611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6F5D7-E5FB-48A4-9E1B-752D8229DB6B}"/>
              </a:ext>
            </a:extLst>
          </p:cNvPr>
          <p:cNvSpPr>
            <a:spLocks noGrp="1"/>
          </p:cNvSpPr>
          <p:nvPr>
            <p:ph type="title"/>
          </p:nvPr>
        </p:nvSpPr>
        <p:spPr/>
        <p:txBody>
          <a:bodyPr/>
          <a:lstStyle/>
          <a:p>
            <a:r>
              <a:rPr lang="en-IN" dirty="0"/>
              <a:t>Scope of the project </a:t>
            </a:r>
          </a:p>
        </p:txBody>
      </p:sp>
      <p:sp>
        <p:nvSpPr>
          <p:cNvPr id="3" name="Content Placeholder 2">
            <a:extLst>
              <a:ext uri="{FF2B5EF4-FFF2-40B4-BE49-F238E27FC236}">
                <a16:creationId xmlns:a16="http://schemas.microsoft.com/office/drawing/2014/main" id="{5E964B76-ABA6-424A-AA53-A686BC626DAF}"/>
              </a:ext>
            </a:extLst>
          </p:cNvPr>
          <p:cNvSpPr>
            <a:spLocks noGrp="1"/>
          </p:cNvSpPr>
          <p:nvPr>
            <p:ph idx="1"/>
          </p:nvPr>
        </p:nvSpPr>
        <p:spPr>
          <a:xfrm>
            <a:off x="838200" y="1825625"/>
            <a:ext cx="4721352" cy="4351338"/>
          </a:xfrm>
        </p:spPr>
        <p:txBody>
          <a:bodyPr/>
          <a:lstStyle/>
          <a:p>
            <a:pPr algn="just"/>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launched product is the face washes range with variants of aloe vera, Vitamin C and Citrus Component. The beauty product will be 100% natural, organic and vegan that will make the outperforming image of the brand and also developing the harmless facewashes range. </a:t>
            </a:r>
          </a:p>
          <a:p>
            <a:pPr algn="just"/>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Product Launch Checklist to Accelerate New Product Adoption VisionEdge  Marketing">
            <a:extLst>
              <a:ext uri="{FF2B5EF4-FFF2-40B4-BE49-F238E27FC236}">
                <a16:creationId xmlns:a16="http://schemas.microsoft.com/office/drawing/2014/main" id="{FD949DF9-343D-4539-A1D9-38A8BB61EE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251" y="1378871"/>
            <a:ext cx="6001749" cy="5244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215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E678-6AF1-429C-ABE5-9646D33682A9}"/>
              </a:ext>
            </a:extLst>
          </p:cNvPr>
          <p:cNvSpPr>
            <a:spLocks noGrp="1"/>
          </p:cNvSpPr>
          <p:nvPr>
            <p:ph type="title"/>
          </p:nvPr>
        </p:nvSpPr>
        <p:spPr/>
        <p:txBody>
          <a:bodyPr/>
          <a:lstStyle/>
          <a:p>
            <a:r>
              <a:rPr lang="en-IN" dirty="0"/>
              <a:t>Stakeholder Analysis </a:t>
            </a:r>
          </a:p>
        </p:txBody>
      </p:sp>
      <p:graphicFrame>
        <p:nvGraphicFramePr>
          <p:cNvPr id="4" name="Content Placeholder 3">
            <a:extLst>
              <a:ext uri="{FF2B5EF4-FFF2-40B4-BE49-F238E27FC236}">
                <a16:creationId xmlns:a16="http://schemas.microsoft.com/office/drawing/2014/main" id="{C2F3E6FE-E704-4DEA-BB4A-E49794AF524C}"/>
              </a:ext>
            </a:extLst>
          </p:cNvPr>
          <p:cNvGraphicFramePr>
            <a:graphicFrameLocks noGrp="1"/>
          </p:cNvGraphicFramePr>
          <p:nvPr>
            <p:ph idx="1"/>
            <p:extLst>
              <p:ext uri="{D42A27DB-BD31-4B8C-83A1-F6EECF244321}">
                <p14:modId xmlns:p14="http://schemas.microsoft.com/office/powerpoint/2010/main" val="1436214041"/>
              </p:ext>
            </p:extLst>
          </p:nvPr>
        </p:nvGraphicFramePr>
        <p:xfrm>
          <a:off x="838201" y="1823593"/>
          <a:ext cx="9970006" cy="4352815"/>
        </p:xfrm>
        <a:graphic>
          <a:graphicData uri="http://schemas.openxmlformats.org/drawingml/2006/table">
            <a:tbl>
              <a:tblPr firstRow="1" firstCol="1" bandRow="1">
                <a:tableStyleId>{5C22544A-7EE6-4342-B048-85BDC9FD1C3A}</a:tableStyleId>
              </a:tblPr>
              <a:tblGrid>
                <a:gridCol w="3322967">
                  <a:extLst>
                    <a:ext uri="{9D8B030D-6E8A-4147-A177-3AD203B41FA5}">
                      <a16:colId xmlns:a16="http://schemas.microsoft.com/office/drawing/2014/main" val="1102594899"/>
                    </a:ext>
                  </a:extLst>
                </a:gridCol>
                <a:gridCol w="3322967">
                  <a:extLst>
                    <a:ext uri="{9D8B030D-6E8A-4147-A177-3AD203B41FA5}">
                      <a16:colId xmlns:a16="http://schemas.microsoft.com/office/drawing/2014/main" val="309291216"/>
                    </a:ext>
                  </a:extLst>
                </a:gridCol>
                <a:gridCol w="3324072">
                  <a:extLst>
                    <a:ext uri="{9D8B030D-6E8A-4147-A177-3AD203B41FA5}">
                      <a16:colId xmlns:a16="http://schemas.microsoft.com/office/drawing/2014/main" val="1936946887"/>
                    </a:ext>
                  </a:extLst>
                </a:gridCol>
              </a:tblGrid>
              <a:tr h="224421">
                <a:tc>
                  <a:txBody>
                    <a:bodyPr/>
                    <a:lstStyle/>
                    <a:p>
                      <a:pPr algn="just">
                        <a:lnSpc>
                          <a:spcPct val="150000"/>
                        </a:lnSpc>
                        <a:spcAft>
                          <a:spcPts val="800"/>
                        </a:spcAft>
                      </a:pPr>
                      <a:r>
                        <a:rPr lang="en-IN" sz="1100">
                          <a:effectLst/>
                        </a:rPr>
                        <a:t>Stakeholders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Role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Responsibilities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2778019502"/>
                  </a:ext>
                </a:extLst>
              </a:tr>
              <a:tr h="1226025">
                <a:tc>
                  <a:txBody>
                    <a:bodyPr/>
                    <a:lstStyle/>
                    <a:p>
                      <a:pPr algn="just">
                        <a:lnSpc>
                          <a:spcPct val="150000"/>
                        </a:lnSpc>
                        <a:spcAft>
                          <a:spcPts val="800"/>
                        </a:spcAft>
                      </a:pPr>
                      <a:r>
                        <a:rPr lang="en-IN" sz="1100">
                          <a:effectLst/>
                        </a:rPr>
                        <a:t>Suppliers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Supply raw material and essentials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To ensure quality </a:t>
                      </a:r>
                      <a:endParaRPr lang="en-IN" sz="1100">
                        <a:effectLst/>
                      </a:endParaRPr>
                    </a:p>
                    <a:p>
                      <a:pPr marL="342900" lvl="0" indent="-342900" algn="just">
                        <a:lnSpc>
                          <a:spcPct val="150000"/>
                        </a:lnSpc>
                        <a:buFont typeface="+mj-lt"/>
                        <a:buAutoNum type="arabicPeriod"/>
                      </a:pPr>
                      <a:r>
                        <a:rPr lang="en-US" sz="1100">
                          <a:effectLst/>
                        </a:rPr>
                        <a:t>To offer the products timely </a:t>
                      </a:r>
                      <a:endParaRPr lang="en-IN" sz="1100">
                        <a:effectLst/>
                      </a:endParaRPr>
                    </a:p>
                    <a:p>
                      <a:pPr marL="342900" lvl="0" indent="-342900" algn="just">
                        <a:lnSpc>
                          <a:spcPct val="150000"/>
                        </a:lnSpc>
                        <a:spcAft>
                          <a:spcPts val="1000"/>
                        </a:spcAft>
                        <a:buFont typeface="+mj-lt"/>
                        <a:buAutoNum type="arabicPeriod"/>
                      </a:pPr>
                      <a:r>
                        <a:rPr lang="en-US" sz="1100">
                          <a:effectLst/>
                        </a:rPr>
                        <a:t>Maintenance of a sound credit period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2887254255"/>
                  </a:ext>
                </a:extLst>
              </a:tr>
              <a:tr h="726881">
                <a:tc>
                  <a:txBody>
                    <a:bodyPr/>
                    <a:lstStyle/>
                    <a:p>
                      <a:pPr algn="just">
                        <a:lnSpc>
                          <a:spcPct val="150000"/>
                        </a:lnSpc>
                        <a:spcAft>
                          <a:spcPts val="800"/>
                        </a:spcAft>
                      </a:pPr>
                      <a:r>
                        <a:rPr lang="en-IN" sz="1100">
                          <a:effectLst/>
                        </a:rPr>
                        <a:t>Investors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Maintaining the flow on investment and be the key personnel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Ensuring the money </a:t>
                      </a:r>
                      <a:endParaRPr lang="en-IN" sz="1100">
                        <a:effectLst/>
                      </a:endParaRPr>
                    </a:p>
                    <a:p>
                      <a:pPr marL="342900" lvl="0" indent="-342900" algn="just">
                        <a:lnSpc>
                          <a:spcPct val="150000"/>
                        </a:lnSpc>
                        <a:spcAft>
                          <a:spcPts val="1000"/>
                        </a:spcAft>
                        <a:buFont typeface="+mj-lt"/>
                        <a:buAutoNum type="arabicPeriod"/>
                      </a:pPr>
                      <a:r>
                        <a:rPr lang="en-US" sz="1100">
                          <a:effectLst/>
                        </a:rPr>
                        <a:t>Accepting the returns if offered less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584964074"/>
                  </a:ext>
                </a:extLst>
              </a:tr>
              <a:tr h="974795">
                <a:tc>
                  <a:txBody>
                    <a:bodyPr/>
                    <a:lstStyle/>
                    <a:p>
                      <a:pPr algn="just">
                        <a:lnSpc>
                          <a:spcPct val="150000"/>
                        </a:lnSpc>
                        <a:spcAft>
                          <a:spcPts val="800"/>
                        </a:spcAft>
                      </a:pPr>
                      <a:r>
                        <a:rPr lang="en-IN" sz="1100">
                          <a:effectLst/>
                        </a:rPr>
                        <a:t>Consumers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accepting the product</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Brand loyalty to be maintained </a:t>
                      </a:r>
                      <a:endParaRPr lang="en-IN" sz="1100">
                        <a:effectLst/>
                      </a:endParaRPr>
                    </a:p>
                    <a:p>
                      <a:pPr marL="342900" lvl="0" indent="-342900" algn="just">
                        <a:lnSpc>
                          <a:spcPct val="150000"/>
                        </a:lnSpc>
                        <a:spcAft>
                          <a:spcPts val="1000"/>
                        </a:spcAft>
                        <a:buFont typeface="+mj-lt"/>
                        <a:buAutoNum type="arabicPeriod"/>
                      </a:pPr>
                      <a:r>
                        <a:rPr lang="en-US" sz="1100">
                          <a:effectLst/>
                        </a:rPr>
                        <a:t>Keeping loyalty with the products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358146575"/>
                  </a:ext>
                </a:extLst>
              </a:tr>
              <a:tr h="475651">
                <a:tc>
                  <a:txBody>
                    <a:bodyPr/>
                    <a:lstStyle/>
                    <a:p>
                      <a:pPr algn="just">
                        <a:lnSpc>
                          <a:spcPct val="150000"/>
                        </a:lnSpc>
                        <a:spcAft>
                          <a:spcPts val="800"/>
                        </a:spcAft>
                      </a:pPr>
                      <a:r>
                        <a:rPr lang="en-IN" sz="1100">
                          <a:effectLst/>
                        </a:rPr>
                        <a:t>Retailers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making the effective sales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a:effectLst/>
                        </a:rPr>
                        <a:t>Promoting the product </a:t>
                      </a:r>
                      <a:endParaRPr lang="en-IN" sz="1100">
                        <a:effectLst/>
                      </a:endParaRPr>
                    </a:p>
                    <a:p>
                      <a:pPr marL="342900" lvl="0" indent="-342900" algn="just">
                        <a:lnSpc>
                          <a:spcPct val="150000"/>
                        </a:lnSpc>
                        <a:spcAft>
                          <a:spcPts val="1000"/>
                        </a:spcAft>
                        <a:buFont typeface="+mj-lt"/>
                        <a:buAutoNum type="arabicPeriod"/>
                      </a:pPr>
                      <a:r>
                        <a:rPr lang="en-US" sz="1100">
                          <a:effectLst/>
                        </a:rPr>
                        <a:t>Ensuring better sales </a:t>
                      </a:r>
                      <a:endParaRPr lang="en-IN"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808069993"/>
                  </a:ext>
                </a:extLst>
              </a:tr>
              <a:tr h="723565">
                <a:tc>
                  <a:txBody>
                    <a:bodyPr/>
                    <a:lstStyle/>
                    <a:p>
                      <a:pPr algn="just">
                        <a:lnSpc>
                          <a:spcPct val="150000"/>
                        </a:lnSpc>
                        <a:spcAft>
                          <a:spcPts val="800"/>
                        </a:spcAft>
                      </a:pPr>
                      <a:r>
                        <a:rPr lang="en-IN" sz="1100">
                          <a:effectLst/>
                        </a:rPr>
                        <a:t>Government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algn="just">
                        <a:lnSpc>
                          <a:spcPct val="150000"/>
                        </a:lnSpc>
                        <a:spcAft>
                          <a:spcPts val="800"/>
                        </a:spcAft>
                      </a:pPr>
                      <a:r>
                        <a:rPr lang="en-IN" sz="1100">
                          <a:effectLst/>
                        </a:rPr>
                        <a:t>For ensuring taxation and legal compliances </a:t>
                      </a:r>
                      <a:endParaRPr lang="en-IN" sz="1000">
                        <a:effectLst/>
                        <a:latin typeface="Calibri" panose="020F0502020204030204" pitchFamily="34" charset="0"/>
                        <a:ea typeface="Calibri" panose="020F0502020204030204" pitchFamily="34" charset="0"/>
                        <a:cs typeface="Times New Roman" panose="02020603050405020304" pitchFamily="18" charset="0"/>
                      </a:endParaRPr>
                    </a:p>
                  </a:txBody>
                  <a:tcPr marL="62807" marR="62807" marT="0" marB="0"/>
                </a:tc>
                <a:tc>
                  <a:txBody>
                    <a:bodyPr/>
                    <a:lstStyle/>
                    <a:p>
                      <a:pPr marL="342900" lvl="0" indent="-342900" algn="just">
                        <a:lnSpc>
                          <a:spcPct val="150000"/>
                        </a:lnSpc>
                        <a:buFont typeface="+mj-lt"/>
                        <a:buAutoNum type="arabicPeriod"/>
                      </a:pPr>
                      <a:r>
                        <a:rPr lang="en-US" sz="1100" dirty="0">
                          <a:effectLst/>
                        </a:rPr>
                        <a:t>Taxation compliances </a:t>
                      </a:r>
                      <a:endParaRPr lang="en-IN" sz="1100" dirty="0">
                        <a:effectLst/>
                      </a:endParaRPr>
                    </a:p>
                    <a:p>
                      <a:pPr marL="342900" lvl="0" indent="-342900" algn="just">
                        <a:lnSpc>
                          <a:spcPct val="150000"/>
                        </a:lnSpc>
                        <a:spcAft>
                          <a:spcPts val="1000"/>
                        </a:spcAft>
                        <a:buFont typeface="+mj-lt"/>
                        <a:buAutoNum type="arabicPeriod"/>
                      </a:pPr>
                      <a:r>
                        <a:rPr lang="en-US" sz="1100" dirty="0">
                          <a:effectLst/>
                        </a:rPr>
                        <a:t>Legalities to be fulfilled </a:t>
                      </a:r>
                      <a:endParaRPr lang="en-IN"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807" marR="62807" marT="0" marB="0"/>
                </a:tc>
                <a:extLst>
                  <a:ext uri="{0D108BD9-81ED-4DB2-BD59-A6C34878D82A}">
                    <a16:rowId xmlns:a16="http://schemas.microsoft.com/office/drawing/2014/main" val="715618044"/>
                  </a:ext>
                </a:extLst>
              </a:tr>
            </a:tbl>
          </a:graphicData>
        </a:graphic>
      </p:graphicFrame>
    </p:spTree>
    <p:extLst>
      <p:ext uri="{BB962C8B-B14F-4D97-AF65-F5344CB8AC3E}">
        <p14:creationId xmlns:p14="http://schemas.microsoft.com/office/powerpoint/2010/main" val="210688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30BD1-8F79-4AE3-A611-B7D23BA49425}"/>
              </a:ext>
            </a:extLst>
          </p:cNvPr>
          <p:cNvSpPr>
            <a:spLocks noGrp="1"/>
          </p:cNvSpPr>
          <p:nvPr>
            <p:ph type="title"/>
          </p:nvPr>
        </p:nvSpPr>
        <p:spPr/>
        <p:txBody>
          <a:bodyPr/>
          <a:lstStyle/>
          <a:p>
            <a:r>
              <a:rPr lang="en-IN" dirty="0"/>
              <a:t>Work Breakdown Structure </a:t>
            </a:r>
          </a:p>
        </p:txBody>
      </p:sp>
      <p:sp>
        <p:nvSpPr>
          <p:cNvPr id="3" name="Content Placeholder 2">
            <a:extLst>
              <a:ext uri="{FF2B5EF4-FFF2-40B4-BE49-F238E27FC236}">
                <a16:creationId xmlns:a16="http://schemas.microsoft.com/office/drawing/2014/main" id="{8938973D-4763-429E-80DA-9CBD477DA55F}"/>
              </a:ext>
            </a:extLst>
          </p:cNvPr>
          <p:cNvSpPr>
            <a:spLocks noGrp="1"/>
          </p:cNvSpPr>
          <p:nvPr>
            <p:ph idx="1"/>
          </p:nvPr>
        </p:nvSpPr>
        <p:spPr/>
        <p:txBody>
          <a:bodyPr/>
          <a:lstStyle/>
          <a:p>
            <a:endParaRPr lang="en-IN"/>
          </a:p>
        </p:txBody>
      </p:sp>
      <p:pic>
        <p:nvPicPr>
          <p:cNvPr id="4" name="Picture 3">
            <a:extLst>
              <a:ext uri="{FF2B5EF4-FFF2-40B4-BE49-F238E27FC236}">
                <a16:creationId xmlns:a16="http://schemas.microsoft.com/office/drawing/2014/main" id="{F11F936F-9B9E-414E-AA11-D0CC42AFBBA5}"/>
              </a:ext>
            </a:extLst>
          </p:cNvPr>
          <p:cNvPicPr>
            <a:picLocks noChangeAspect="1"/>
          </p:cNvPicPr>
          <p:nvPr/>
        </p:nvPicPr>
        <p:blipFill>
          <a:blip r:embed="rId3"/>
          <a:srcRect l="3437" t="28872" r="3140" b="13002"/>
          <a:stretch>
            <a:fillRect/>
          </a:stretch>
        </p:blipFill>
        <p:spPr bwMode="auto">
          <a:xfrm>
            <a:off x="838200" y="1920081"/>
            <a:ext cx="10515599" cy="4162425"/>
          </a:xfrm>
          <a:prstGeom prst="rect">
            <a:avLst/>
          </a:prstGeom>
          <a:noFill/>
          <a:ln w="9525">
            <a:noFill/>
            <a:miter lim="800000"/>
            <a:headEnd/>
            <a:tailEnd/>
          </a:ln>
        </p:spPr>
      </p:pic>
    </p:spTree>
    <p:extLst>
      <p:ext uri="{BB962C8B-B14F-4D97-AF65-F5344CB8AC3E}">
        <p14:creationId xmlns:p14="http://schemas.microsoft.com/office/powerpoint/2010/main" val="844210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0A20-0E9B-4C60-9EA4-793638430565}"/>
              </a:ext>
            </a:extLst>
          </p:cNvPr>
          <p:cNvSpPr>
            <a:spLocks noGrp="1"/>
          </p:cNvSpPr>
          <p:nvPr>
            <p:ph type="title"/>
          </p:nvPr>
        </p:nvSpPr>
        <p:spPr/>
        <p:txBody>
          <a:bodyPr/>
          <a:lstStyle/>
          <a:p>
            <a:r>
              <a:rPr lang="en-IN" dirty="0"/>
              <a:t>Cost and Resource Use </a:t>
            </a:r>
          </a:p>
        </p:txBody>
      </p:sp>
      <p:sp>
        <p:nvSpPr>
          <p:cNvPr id="3" name="Content Placeholder 2">
            <a:extLst>
              <a:ext uri="{FF2B5EF4-FFF2-40B4-BE49-F238E27FC236}">
                <a16:creationId xmlns:a16="http://schemas.microsoft.com/office/drawing/2014/main" id="{ABAECB3C-8883-438F-86F4-72CB96057DE9}"/>
              </a:ext>
            </a:extLst>
          </p:cNvPr>
          <p:cNvSpPr>
            <a:spLocks noGrp="1"/>
          </p:cNvSpPr>
          <p:nvPr>
            <p:ph idx="1"/>
          </p:nvPr>
        </p:nvSpPr>
        <p:spPr/>
        <p:txBody>
          <a:bodyPr/>
          <a:lstStyle/>
          <a:p>
            <a:pPr algn="just">
              <a:lnSpc>
                <a:spcPct val="150000"/>
              </a:lnSpc>
              <a:spcAft>
                <a:spcPts val="800"/>
              </a:spcAft>
            </a:pPr>
            <a:r>
              <a:rPr lang="en-IN" sz="1800" b="1" i="1" u="sng" dirty="0">
                <a:effectLst/>
                <a:latin typeface="Times New Roman" panose="02020603050405020304" pitchFamily="18" charset="0"/>
                <a:ea typeface="Calibri" panose="020F0502020204030204" pitchFamily="34" charset="0"/>
                <a:cs typeface="Times New Roman" panose="02020603050405020304" pitchFamily="18" charset="0"/>
              </a:rPr>
              <a:t>Fixed expenses of the business include the accompanying: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Paying interest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Salary installment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Insurance sum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Taxation installment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Depreciation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098" name="Picture 2" descr="Market Penetration (meaning, example)| Top 7 Market Penetration Strategy">
            <a:extLst>
              <a:ext uri="{FF2B5EF4-FFF2-40B4-BE49-F238E27FC236}">
                <a16:creationId xmlns:a16="http://schemas.microsoft.com/office/drawing/2014/main" id="{DC2B7CBE-B466-4A52-8BE3-35C349CC93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1188" y="2535936"/>
            <a:ext cx="6296025" cy="4120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931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7CC3B-ECA2-48F4-9076-71B90E6D06A2}"/>
              </a:ext>
            </a:extLst>
          </p:cNvPr>
          <p:cNvSpPr>
            <a:spLocks noGrp="1"/>
          </p:cNvSpPr>
          <p:nvPr>
            <p:ph type="title"/>
          </p:nvPr>
        </p:nvSpPr>
        <p:spPr/>
        <p:txBody>
          <a:bodyPr/>
          <a:lstStyle/>
          <a:p>
            <a:r>
              <a:rPr lang="en-IN" dirty="0"/>
              <a:t>Cost and Resource Use</a:t>
            </a:r>
          </a:p>
        </p:txBody>
      </p:sp>
      <p:sp>
        <p:nvSpPr>
          <p:cNvPr id="3" name="Content Placeholder 2">
            <a:extLst>
              <a:ext uri="{FF2B5EF4-FFF2-40B4-BE49-F238E27FC236}">
                <a16:creationId xmlns:a16="http://schemas.microsoft.com/office/drawing/2014/main" id="{8419C2FA-B74F-4B00-8028-A96981DA8502}"/>
              </a:ext>
            </a:extLst>
          </p:cNvPr>
          <p:cNvSpPr>
            <a:spLocks noGrp="1"/>
          </p:cNvSpPr>
          <p:nvPr>
            <p:ph idx="1"/>
          </p:nvPr>
        </p:nvSpPr>
        <p:spPr/>
        <p:txBody>
          <a:bodyPr>
            <a:normAutofit fontScale="92500" lnSpcReduction="20000"/>
          </a:bodyPr>
          <a:lstStyle/>
          <a:p>
            <a:pPr marL="0" lvl="0" indent="0" algn="just">
              <a:lnSpc>
                <a:spcPct val="150000"/>
              </a:lnSpc>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Variable Costs </a:t>
            </a: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Sales commission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Raw material use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Utility expenses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Labor expenses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Research and improvement costs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Transportation and conveyance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Discounts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Packaging and conveying charges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5122" name="Picture 2" descr="Advanced Level Marketing - My DigitalBackPack">
            <a:extLst>
              <a:ext uri="{FF2B5EF4-FFF2-40B4-BE49-F238E27FC236}">
                <a16:creationId xmlns:a16="http://schemas.microsoft.com/office/drawing/2014/main" id="{65A6EE6B-C369-4543-B110-15CF486E0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3149" y="2129601"/>
            <a:ext cx="6968851" cy="3137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008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E6BD8-EB37-4A5F-BD37-2721C65F8A83}"/>
              </a:ext>
            </a:extLst>
          </p:cNvPr>
          <p:cNvSpPr>
            <a:spLocks noGrp="1"/>
          </p:cNvSpPr>
          <p:nvPr>
            <p:ph type="title"/>
          </p:nvPr>
        </p:nvSpPr>
        <p:spPr/>
        <p:txBody>
          <a:bodyPr/>
          <a:lstStyle/>
          <a:p>
            <a:r>
              <a:rPr lang="en-IN" dirty="0"/>
              <a:t>Risk Register </a:t>
            </a:r>
          </a:p>
        </p:txBody>
      </p:sp>
      <p:graphicFrame>
        <p:nvGraphicFramePr>
          <p:cNvPr id="4" name="Content Placeholder 3">
            <a:extLst>
              <a:ext uri="{FF2B5EF4-FFF2-40B4-BE49-F238E27FC236}">
                <a16:creationId xmlns:a16="http://schemas.microsoft.com/office/drawing/2014/main" id="{0F1A7D38-DCAD-4674-8C8C-7A46A40CA362}"/>
              </a:ext>
            </a:extLst>
          </p:cNvPr>
          <p:cNvGraphicFramePr>
            <a:graphicFrameLocks noGrp="1"/>
          </p:cNvGraphicFramePr>
          <p:nvPr>
            <p:ph idx="1"/>
            <p:extLst>
              <p:ext uri="{D42A27DB-BD31-4B8C-83A1-F6EECF244321}">
                <p14:modId xmlns:p14="http://schemas.microsoft.com/office/powerpoint/2010/main" val="4013476646"/>
              </p:ext>
            </p:extLst>
          </p:nvPr>
        </p:nvGraphicFramePr>
        <p:xfrm>
          <a:off x="1554480" y="1818005"/>
          <a:ext cx="8028432" cy="4351339"/>
        </p:xfrm>
        <a:graphic>
          <a:graphicData uri="http://schemas.openxmlformats.org/drawingml/2006/table">
            <a:tbl>
              <a:tblPr firstRow="1" firstCol="1" bandRow="1">
                <a:tableStyleId>{5C22544A-7EE6-4342-B048-85BDC9FD1C3A}</a:tableStyleId>
              </a:tblPr>
              <a:tblGrid>
                <a:gridCol w="2229489">
                  <a:extLst>
                    <a:ext uri="{9D8B030D-6E8A-4147-A177-3AD203B41FA5}">
                      <a16:colId xmlns:a16="http://schemas.microsoft.com/office/drawing/2014/main" val="4062082135"/>
                    </a:ext>
                  </a:extLst>
                </a:gridCol>
                <a:gridCol w="5798943">
                  <a:extLst>
                    <a:ext uri="{9D8B030D-6E8A-4147-A177-3AD203B41FA5}">
                      <a16:colId xmlns:a16="http://schemas.microsoft.com/office/drawing/2014/main" val="398911357"/>
                    </a:ext>
                  </a:extLst>
                </a:gridCol>
              </a:tblGrid>
              <a:tr h="285313">
                <a:tc>
                  <a:txBody>
                    <a:bodyPr/>
                    <a:lstStyle/>
                    <a:p>
                      <a:pPr>
                        <a:lnSpc>
                          <a:spcPct val="107000"/>
                        </a:lnSpc>
                        <a:spcAft>
                          <a:spcPts val="800"/>
                        </a:spcAft>
                        <a:tabLst>
                          <a:tab pos="2865755" algn="ctr"/>
                          <a:tab pos="4657725" algn="l"/>
                        </a:tabLst>
                      </a:pPr>
                      <a:r>
                        <a:rPr lang="en-IN" sz="900">
                          <a:effectLst/>
                        </a:rPr>
                        <a:t>ID</a:t>
                      </a:r>
                      <a:endParaRPr lang="en-IN" sz="8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900">
                          <a:effectLst/>
                        </a:rPr>
                        <a:t>Risk</a:t>
                      </a:r>
                      <a:endParaRPr lang="en-IN" sz="8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1109546406"/>
                  </a:ext>
                </a:extLst>
              </a:tr>
              <a:tr h="577790">
                <a:tc>
                  <a:txBody>
                    <a:bodyPr/>
                    <a:lstStyle/>
                    <a:p>
                      <a:pPr>
                        <a:lnSpc>
                          <a:spcPct val="107000"/>
                        </a:lnSpc>
                        <a:spcAft>
                          <a:spcPts val="800"/>
                        </a:spcAft>
                        <a:tabLst>
                          <a:tab pos="2865755" algn="ctr"/>
                          <a:tab pos="4657725" algn="l"/>
                        </a:tabLst>
                      </a:pPr>
                      <a:r>
                        <a:rPr lang="en-IN" sz="2400">
                          <a:effectLst/>
                        </a:rPr>
                        <a:t>1</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Recruiting a wrong team </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2687779917"/>
                  </a:ext>
                </a:extLst>
              </a:tr>
              <a:tr h="1308984">
                <a:tc>
                  <a:txBody>
                    <a:bodyPr/>
                    <a:lstStyle/>
                    <a:p>
                      <a:pPr>
                        <a:lnSpc>
                          <a:spcPct val="107000"/>
                        </a:lnSpc>
                        <a:spcAft>
                          <a:spcPts val="800"/>
                        </a:spcAft>
                        <a:tabLst>
                          <a:tab pos="2865755" algn="ctr"/>
                          <a:tab pos="4657725" algn="l"/>
                        </a:tabLst>
                      </a:pPr>
                      <a:r>
                        <a:rPr lang="en-IN" sz="2400">
                          <a:effectLst/>
                        </a:rPr>
                        <a:t>2</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Reduced budget position and the shortfall in cashflow</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277426129"/>
                  </a:ext>
                </a:extLst>
              </a:tr>
              <a:tr h="870268">
                <a:tc>
                  <a:txBody>
                    <a:bodyPr/>
                    <a:lstStyle/>
                    <a:p>
                      <a:pPr>
                        <a:lnSpc>
                          <a:spcPct val="107000"/>
                        </a:lnSpc>
                        <a:spcAft>
                          <a:spcPts val="800"/>
                        </a:spcAft>
                        <a:tabLst>
                          <a:tab pos="2865755" algn="ctr"/>
                          <a:tab pos="4657725" algn="l"/>
                        </a:tabLst>
                      </a:pPr>
                      <a:r>
                        <a:rPr lang="en-IN" sz="2400">
                          <a:effectLst/>
                        </a:rPr>
                        <a:t>3</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a:effectLst/>
                        </a:rPr>
                        <a:t>The consumer base is not satisfied </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827344508"/>
                  </a:ext>
                </a:extLst>
              </a:tr>
              <a:tr h="1308984">
                <a:tc>
                  <a:txBody>
                    <a:bodyPr/>
                    <a:lstStyle/>
                    <a:p>
                      <a:pPr>
                        <a:lnSpc>
                          <a:spcPct val="107000"/>
                        </a:lnSpc>
                        <a:spcAft>
                          <a:spcPts val="800"/>
                        </a:spcAft>
                        <a:tabLst>
                          <a:tab pos="2865755" algn="ctr"/>
                          <a:tab pos="4657725" algn="l"/>
                        </a:tabLst>
                      </a:pPr>
                      <a:r>
                        <a:rPr lang="en-IN" sz="2400">
                          <a:effectLst/>
                        </a:rPr>
                        <a:t>4</a:t>
                      </a:r>
                      <a:endParaRPr lang="en-IN" sz="200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tc>
                  <a:txBody>
                    <a:bodyPr/>
                    <a:lstStyle/>
                    <a:p>
                      <a:pPr>
                        <a:lnSpc>
                          <a:spcPct val="107000"/>
                        </a:lnSpc>
                        <a:spcAft>
                          <a:spcPts val="800"/>
                        </a:spcAft>
                        <a:tabLst>
                          <a:tab pos="2865755" algn="ctr"/>
                          <a:tab pos="4657725" algn="l"/>
                        </a:tabLst>
                      </a:pPr>
                      <a:r>
                        <a:rPr lang="en-IN" sz="2400" dirty="0">
                          <a:effectLst/>
                        </a:rPr>
                        <a:t>Inefficiency in product designs and positioning of the brand </a:t>
                      </a:r>
                      <a:endParaRPr lang="en-IN"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1245" marR="51245" marT="0" marB="0"/>
                </a:tc>
                <a:extLst>
                  <a:ext uri="{0D108BD9-81ED-4DB2-BD59-A6C34878D82A}">
                    <a16:rowId xmlns:a16="http://schemas.microsoft.com/office/drawing/2014/main" val="1466203027"/>
                  </a:ext>
                </a:extLst>
              </a:tr>
            </a:tbl>
          </a:graphicData>
        </a:graphic>
      </p:graphicFrame>
    </p:spTree>
    <p:extLst>
      <p:ext uri="{BB962C8B-B14F-4D97-AF65-F5344CB8AC3E}">
        <p14:creationId xmlns:p14="http://schemas.microsoft.com/office/powerpoint/2010/main" val="540597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E286D-2474-466A-8A51-44480FB3E6E7}"/>
              </a:ext>
            </a:extLst>
          </p:cNvPr>
          <p:cNvSpPr>
            <a:spLocks noGrp="1"/>
          </p:cNvSpPr>
          <p:nvPr>
            <p:ph type="title"/>
          </p:nvPr>
        </p:nvSpPr>
        <p:spPr/>
        <p:txBody>
          <a:bodyPr/>
          <a:lstStyle/>
          <a:p>
            <a:endParaRPr lang="en-IN" dirty="0"/>
          </a:p>
        </p:txBody>
      </p:sp>
      <p:pic>
        <p:nvPicPr>
          <p:cNvPr id="5" name="Content Placeholder 4" descr="Graphical user interface, text, application&#10;&#10;Description automatically generated">
            <a:extLst>
              <a:ext uri="{FF2B5EF4-FFF2-40B4-BE49-F238E27FC236}">
                <a16:creationId xmlns:a16="http://schemas.microsoft.com/office/drawing/2014/main" id="{A276BEF7-2816-B049-ABAF-3699E69D7DB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5195" y="593725"/>
            <a:ext cx="9409865" cy="5045869"/>
          </a:xfrm>
        </p:spPr>
      </p:pic>
    </p:spTree>
    <p:extLst>
      <p:ext uri="{BB962C8B-B14F-4D97-AF65-F5344CB8AC3E}">
        <p14:creationId xmlns:p14="http://schemas.microsoft.com/office/powerpoint/2010/main" val="3388313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468</Words>
  <Application>Microsoft Macintosh PowerPoint</Application>
  <PresentationFormat>Widescreen</PresentationFormat>
  <Paragraphs>72</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Project A</vt:lpstr>
      <vt:lpstr>Scope of the project </vt:lpstr>
      <vt:lpstr>Stakeholder Analysis </vt:lpstr>
      <vt:lpstr>Work Breakdown Structure </vt:lpstr>
      <vt:lpstr>Cost and Resource Use </vt:lpstr>
      <vt:lpstr>Cost and Resource Use</vt:lpstr>
      <vt:lpstr>Risk Register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dc:title>
  <dc:creator>Kanishka Tambi</dc:creator>
  <cp:lastModifiedBy>RS SOLUTIONS</cp:lastModifiedBy>
  <cp:revision>4</cp:revision>
  <dcterms:created xsi:type="dcterms:W3CDTF">2021-11-23T15:37:56Z</dcterms:created>
  <dcterms:modified xsi:type="dcterms:W3CDTF">2021-12-08T17:37:36Z</dcterms:modified>
</cp:coreProperties>
</file>