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70" r:id="rId3"/>
    <p:sldId id="271" r:id="rId4"/>
    <p:sldId id="272" r:id="rId5"/>
    <p:sldId id="273" r:id="rId6"/>
    <p:sldId id="274" r:id="rId7"/>
    <p:sldId id="276" r:id="rId8"/>
    <p:sldId id="278" r:id="rId9"/>
    <p:sldId id="279" r:id="rId10"/>
    <p:sldId id="26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24" autoAdjust="0"/>
    <p:restoredTop sz="94291" autoAdjust="0"/>
  </p:normalViewPr>
  <p:slideViewPr>
    <p:cSldViewPr snapToGrid="0">
      <p:cViewPr varScale="1">
        <p:scale>
          <a:sx n="68" d="100"/>
          <a:sy n="68" d="100"/>
        </p:scale>
        <p:origin x="61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B078A1-E58E-42D9-B36A-E087F5B8B498}" type="datetimeFigureOut">
              <a:rPr lang="en-GB" smtClean="0"/>
              <a:t>30/06/2023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3D2289-09E8-49E8-9FE0-AD21CCCFB7E3}" type="slidenum">
              <a:rPr lang="en-GB" smtClean="0"/>
              <a:t>‹#›</a:t>
            </a:fld>
            <a:endParaRPr lang="en-GB"/>
          </a:p>
        </p:txBody>
      </p:sp>
    </p:spTree>
    <p:extLst>
      <p:ext uri="{BB962C8B-B14F-4D97-AF65-F5344CB8AC3E}">
        <p14:creationId xmlns:p14="http://schemas.microsoft.com/office/powerpoint/2010/main" val="32476228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CC240D9-B418-4F85-B219-A832E8C7DFEC}" type="slidenum">
              <a:rPr lang="en-US" smtClean="0">
                <a:solidFill>
                  <a:prstClr val="black"/>
                </a:solidFill>
              </a:rPr>
              <a:pPr/>
              <a:t>1</a:t>
            </a:fld>
            <a:endParaRPr lang="en-US">
              <a:solidFill>
                <a:prstClr val="black"/>
              </a:solidFill>
            </a:endParaRPr>
          </a:p>
        </p:txBody>
      </p:sp>
    </p:spTree>
    <p:extLst>
      <p:ext uri="{BB962C8B-B14F-4D97-AF65-F5344CB8AC3E}">
        <p14:creationId xmlns:p14="http://schemas.microsoft.com/office/powerpoint/2010/main" val="35933125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This individual presentation aims to help organizations better understand certain aspects of human resource management zo to improve their operations. The presentation focuses on employee motivation as a key factor in human resource management. The difference between extrinsic and intrinsic motivation will be discussed herein. In this regard, I will state the type of motivation that mostly motivates me at work. The advantages and disadvantages of each of these motivation types will be unveiled here. Lastly, key motivation theories will be highlighted. </a:t>
            </a:r>
          </a:p>
        </p:txBody>
      </p:sp>
      <p:sp>
        <p:nvSpPr>
          <p:cNvPr id="4" name="Slide Number Placeholder 3"/>
          <p:cNvSpPr>
            <a:spLocks noGrp="1"/>
          </p:cNvSpPr>
          <p:nvPr>
            <p:ph type="sldNum" sz="quarter" idx="5"/>
          </p:nvPr>
        </p:nvSpPr>
        <p:spPr/>
        <p:txBody>
          <a:bodyPr/>
          <a:lstStyle/>
          <a:p>
            <a:fld id="{453D2289-09E8-49E8-9FE0-AD21CCCFB7E3}" type="slidenum">
              <a:rPr lang="en-GB" smtClean="0"/>
              <a:t>2</a:t>
            </a:fld>
            <a:endParaRPr lang="en-GB"/>
          </a:p>
        </p:txBody>
      </p:sp>
    </p:spTree>
    <p:extLst>
      <p:ext uri="{BB962C8B-B14F-4D97-AF65-F5344CB8AC3E}">
        <p14:creationId xmlns:p14="http://schemas.microsoft.com/office/powerpoint/2010/main" val="12218410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Employee motivation is the attitude towards work by the employees. It is the energy and desire that makes individuals continually committed and interested in the work. simply, it is what pushes, drives, and motivates them to achieve or turn up to work every day.  For the success of the organization, employee motivation is very crucial. A happy employee results in a satisfied customer thus improved profitability for the organisation (</a:t>
            </a:r>
            <a:r>
              <a:rPr lang="en-US" sz="1800" dirty="0">
                <a:solidFill>
                  <a:srgbClr val="222222"/>
                </a:solidFill>
                <a:effectLst/>
                <a:latin typeface="Arial" panose="020B0604020202020204" pitchFamily="34" charset="0"/>
                <a:ea typeface="Calibri" panose="020F0502020204030204" pitchFamily="34" charset="0"/>
              </a:rPr>
              <a:t>Al-Madi et al., 2017)</a:t>
            </a:r>
            <a:r>
              <a:rPr lang="en-US" dirty="0">
                <a:latin typeface="Times New Roman" panose="02020603050405020304" pitchFamily="18" charset="0"/>
                <a:cs typeface="Times New Roman" panose="02020603050405020304" pitchFamily="18" charset="0"/>
              </a:rPr>
              <a:t>. </a:t>
            </a:r>
          </a:p>
        </p:txBody>
      </p:sp>
      <p:sp>
        <p:nvSpPr>
          <p:cNvPr id="4" name="Slide Number Placeholder 3"/>
          <p:cNvSpPr>
            <a:spLocks noGrp="1"/>
          </p:cNvSpPr>
          <p:nvPr>
            <p:ph type="sldNum" sz="quarter" idx="5"/>
          </p:nvPr>
        </p:nvSpPr>
        <p:spPr/>
        <p:txBody>
          <a:bodyPr/>
          <a:lstStyle/>
          <a:p>
            <a:fld id="{453D2289-09E8-49E8-9FE0-AD21CCCFB7E3}" type="slidenum">
              <a:rPr lang="en-GB" smtClean="0"/>
              <a:t>3</a:t>
            </a:fld>
            <a:endParaRPr lang="en-GB"/>
          </a:p>
        </p:txBody>
      </p:sp>
    </p:spTree>
    <p:extLst>
      <p:ext uri="{BB962C8B-B14F-4D97-AF65-F5344CB8AC3E}">
        <p14:creationId xmlns:p14="http://schemas.microsoft.com/office/powerpoint/2010/main" val="24221348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Motivation is highly influenced by lifestyle, society, and culture. Different cultures are linked to different drivers of motivation. Lifestyle, social environment, and education affect it even more. The culture and values each one was brought up in determine their motivation a lot. Thus, the main two types of motivation are; intrinsic and extrinsic. Intrinsic motivation is those things that motivate an employee by rewarding them externally while extrinsic motivation includes all things that serve as an external drive and are classified into compensation and punishment categories (</a:t>
            </a:r>
            <a:r>
              <a:rPr lang="en-US" sz="1800" dirty="0" err="1">
                <a:solidFill>
                  <a:srgbClr val="222222"/>
                </a:solidFill>
                <a:effectLst/>
                <a:latin typeface="Arial" panose="020B0604020202020204" pitchFamily="34" charset="0"/>
                <a:ea typeface="Calibri" panose="020F0502020204030204" pitchFamily="34" charset="0"/>
              </a:rPr>
              <a:t>Kuvaas</a:t>
            </a:r>
            <a:r>
              <a:rPr lang="en-US" sz="1800" dirty="0">
                <a:solidFill>
                  <a:srgbClr val="222222"/>
                </a:solidFill>
                <a:effectLst/>
                <a:latin typeface="Arial" panose="020B0604020202020204" pitchFamily="34" charset="0"/>
                <a:ea typeface="Calibri" panose="020F0502020204030204" pitchFamily="34" charset="0"/>
              </a:rPr>
              <a:t> et al., 2017)</a:t>
            </a:r>
            <a:r>
              <a:rPr lang="en-US" dirty="0">
                <a:latin typeface="Times New Roman" panose="02020603050405020304" pitchFamily="18" charset="0"/>
                <a:cs typeface="Times New Roman" panose="02020603050405020304" pitchFamily="18" charset="0"/>
              </a:rPr>
              <a:t>. </a:t>
            </a:r>
          </a:p>
        </p:txBody>
      </p:sp>
      <p:sp>
        <p:nvSpPr>
          <p:cNvPr id="4" name="Slide Number Placeholder 3"/>
          <p:cNvSpPr>
            <a:spLocks noGrp="1"/>
          </p:cNvSpPr>
          <p:nvPr>
            <p:ph type="sldNum" sz="quarter" idx="5"/>
          </p:nvPr>
        </p:nvSpPr>
        <p:spPr/>
        <p:txBody>
          <a:bodyPr/>
          <a:lstStyle/>
          <a:p>
            <a:fld id="{453D2289-09E8-49E8-9FE0-AD21CCCFB7E3}" type="slidenum">
              <a:rPr lang="en-GB" smtClean="0"/>
              <a:t>4</a:t>
            </a:fld>
            <a:endParaRPr lang="en-GB"/>
          </a:p>
        </p:txBody>
      </p:sp>
    </p:spTree>
    <p:extLst>
      <p:ext uri="{BB962C8B-B14F-4D97-AF65-F5344CB8AC3E}">
        <p14:creationId xmlns:p14="http://schemas.microsoft.com/office/powerpoint/2010/main" val="37003795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Unlike intrinsic motivation which comes from within, extrinsic motivation comes from external factors.  Intrinsically motivated employees engage in organizational activities because they enjoy and get personal satisfaction from the activity while extrinsically motivated ones do something to gain an external reward. With extrinsic motivation, the reward is an automatic booster while in intrinsic it is hard to stimulate or foster reward. Also, it is easy to apply extrinsic motivation to a group, unlike intrinsic motivation which is hard to apply to an individual or group. Lastly, in extrinsic motivation, there is a limited hold on the individual while intrinsic motivation is sustained for a longer period (</a:t>
            </a:r>
            <a:r>
              <a:rPr lang="en-US" sz="1200" dirty="0">
                <a:solidFill>
                  <a:srgbClr val="222222"/>
                </a:solidFill>
                <a:effectLst/>
                <a:latin typeface="Arial" panose="020B0604020202020204" pitchFamily="34" charset="0"/>
                <a:ea typeface="Calibri" panose="020F0502020204030204" pitchFamily="34" charset="0"/>
              </a:rPr>
              <a:t>Zhang et al., 2016)</a:t>
            </a:r>
            <a:r>
              <a:rPr lang="en-US" dirty="0">
                <a:latin typeface="Times New Roman" panose="02020603050405020304" pitchFamily="18" charset="0"/>
                <a:cs typeface="Times New Roman" panose="02020603050405020304" pitchFamily="18" charset="0"/>
              </a:rPr>
              <a:t>. Intrinsic motivation is the one that motivates me mostly in my work since in the end I have something to look at and say it’s the reward I got from doing a certain job.</a:t>
            </a:r>
          </a:p>
        </p:txBody>
      </p:sp>
      <p:sp>
        <p:nvSpPr>
          <p:cNvPr id="4" name="Slide Number Placeholder 3"/>
          <p:cNvSpPr>
            <a:spLocks noGrp="1"/>
          </p:cNvSpPr>
          <p:nvPr>
            <p:ph type="sldNum" sz="quarter" idx="5"/>
          </p:nvPr>
        </p:nvSpPr>
        <p:spPr/>
        <p:txBody>
          <a:bodyPr/>
          <a:lstStyle/>
          <a:p>
            <a:fld id="{453D2289-09E8-49E8-9FE0-AD21CCCFB7E3}" type="slidenum">
              <a:rPr lang="en-GB" smtClean="0"/>
              <a:t>5</a:t>
            </a:fld>
            <a:endParaRPr lang="en-GB"/>
          </a:p>
        </p:txBody>
      </p:sp>
    </p:spTree>
    <p:extLst>
      <p:ext uri="{BB962C8B-B14F-4D97-AF65-F5344CB8AC3E}">
        <p14:creationId xmlns:p14="http://schemas.microsoft.com/office/powerpoint/2010/main" val="41695214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This type of motivation has both pros and cons;</a:t>
            </a:r>
          </a:p>
          <a:p>
            <a:pPr algn="just"/>
            <a:r>
              <a:rPr lang="en-US" b="1" dirty="0">
                <a:latin typeface="Times New Roman" panose="02020603050405020304" pitchFamily="18" charset="0"/>
                <a:cs typeface="Times New Roman" panose="02020603050405020304" pitchFamily="18" charset="0"/>
              </a:rPr>
              <a:t>Advantages </a:t>
            </a:r>
          </a:p>
          <a:p>
            <a:pPr marL="228600" indent="-228600" algn="just">
              <a:buAutoNum type="arabicPeriod"/>
            </a:pPr>
            <a:r>
              <a:rPr lang="en-US" b="1" i="1" dirty="0">
                <a:latin typeface="Times New Roman" panose="02020603050405020304" pitchFamily="18" charset="0"/>
                <a:cs typeface="Times New Roman" panose="02020603050405020304" pitchFamily="18" charset="0"/>
              </a:rPr>
              <a:t>Leads to individual benefits </a:t>
            </a:r>
            <a:r>
              <a:rPr lang="en-US" dirty="0">
                <a:latin typeface="Times New Roman" panose="02020603050405020304" pitchFamily="18" charset="0"/>
                <a:cs typeface="Times New Roman" panose="02020603050405020304" pitchFamily="18" charset="0"/>
              </a:rPr>
              <a:t>– due to specific motivational factors applied at individual levels, people can be inspired to behave in specific ways. This improvement or change in a specific process would not have occurred without external rewards.</a:t>
            </a:r>
          </a:p>
          <a:p>
            <a:pPr marL="228600" indent="-228600" algn="just">
              <a:buAutoNum type="arabicPeriod"/>
            </a:pPr>
            <a:r>
              <a:rPr lang="en-US" b="1" i="1" dirty="0">
                <a:latin typeface="Times New Roman" panose="02020603050405020304" pitchFamily="18" charset="0"/>
                <a:cs typeface="Times New Roman" panose="02020603050405020304" pitchFamily="18" charset="0"/>
              </a:rPr>
              <a:t>Influence individuals and their productivity levels </a:t>
            </a:r>
            <a:r>
              <a:rPr lang="en-US" dirty="0">
                <a:latin typeface="Times New Roman" panose="02020603050405020304" pitchFamily="18" charset="0"/>
                <a:cs typeface="Times New Roman" panose="02020603050405020304" pitchFamily="18" charset="0"/>
              </a:rPr>
              <a:t>-  with extrinsic incentives in place, everyone can be motivated through the same process thus increasing their productivity. Human behavior can be highly influenced by extrinsic motivation. </a:t>
            </a:r>
          </a:p>
          <a:p>
            <a:pPr marL="228600" indent="-228600" algn="just">
              <a:buAutoNum type="arabicPeriod"/>
            </a:pPr>
            <a:r>
              <a:rPr lang="en-US" b="1" i="1" dirty="0">
                <a:latin typeface="Times New Roman" panose="02020603050405020304" pitchFamily="18" charset="0"/>
                <a:cs typeface="Times New Roman" panose="02020603050405020304" pitchFamily="18" charset="0"/>
              </a:rPr>
              <a:t>Creates desire to chase after goals </a:t>
            </a:r>
            <a:r>
              <a:rPr lang="en-US" dirty="0">
                <a:latin typeface="Times New Roman" panose="02020603050405020304" pitchFamily="18" charset="0"/>
                <a:cs typeface="Times New Roman" panose="02020603050405020304" pitchFamily="18" charset="0"/>
              </a:rPr>
              <a:t>– when employees know there is an external reward, they get motivated to chase after their goals. </a:t>
            </a:r>
          </a:p>
          <a:p>
            <a:pPr marL="228600" indent="-228600" algn="just">
              <a:buAutoNum type="arabicPeriod"/>
            </a:pPr>
            <a:r>
              <a:rPr lang="en-US" b="1" i="1" dirty="0">
                <a:latin typeface="Times New Roman" panose="02020603050405020304" pitchFamily="18" charset="0"/>
                <a:cs typeface="Times New Roman" panose="02020603050405020304" pitchFamily="18" charset="0"/>
              </a:rPr>
              <a:t>Creates a foundation for survival </a:t>
            </a:r>
            <a:r>
              <a:rPr lang="en-US" dirty="0">
                <a:latin typeface="Times New Roman" panose="02020603050405020304" pitchFamily="18" charset="0"/>
                <a:cs typeface="Times New Roman" panose="02020603050405020304" pitchFamily="18" charset="0"/>
              </a:rPr>
              <a:t>– each day, everyone is working for their extrinsic rewards. Thus, for survival, these external benefits are very crucial since people cannot live without food, shelter, and water. </a:t>
            </a:r>
          </a:p>
          <a:p>
            <a:pPr marL="0" indent="0" algn="just">
              <a:buNone/>
            </a:pPr>
            <a:r>
              <a:rPr lang="en-US" b="1" dirty="0">
                <a:latin typeface="Times New Roman" panose="02020603050405020304" pitchFamily="18" charset="0"/>
                <a:cs typeface="Times New Roman" panose="02020603050405020304" pitchFamily="18" charset="0"/>
              </a:rPr>
              <a:t>Disadvantages</a:t>
            </a:r>
          </a:p>
          <a:p>
            <a:pPr marL="228600" indent="-228600" algn="just">
              <a:buAutoNum type="arabicPeriod"/>
            </a:pPr>
            <a:r>
              <a:rPr lang="en-US" b="1" i="1" dirty="0">
                <a:latin typeface="Times New Roman" panose="02020603050405020304" pitchFamily="18" charset="0"/>
                <a:cs typeface="Times New Roman" panose="02020603050405020304" pitchFamily="18" charset="0"/>
              </a:rPr>
              <a:t>Rewards don’t last for a lifetime- </a:t>
            </a:r>
            <a:r>
              <a:rPr lang="en-US" b="0" i="0" dirty="0">
                <a:latin typeface="Times New Roman" panose="02020603050405020304" pitchFamily="18" charset="0"/>
                <a:cs typeface="Times New Roman" panose="02020603050405020304" pitchFamily="18" charset="0"/>
              </a:rPr>
              <a:t>when people get motivated by external rewards like money or possessions, they may regret at long last since these items are fleeting. </a:t>
            </a:r>
          </a:p>
          <a:p>
            <a:pPr marL="228600" indent="-228600" algn="just">
              <a:buAutoNum type="arabicPeriod"/>
            </a:pPr>
            <a:r>
              <a:rPr lang="en-US" b="1" i="1" dirty="0">
                <a:latin typeface="Times New Roman" panose="02020603050405020304" pitchFamily="18" charset="0"/>
                <a:cs typeface="Times New Roman" panose="02020603050405020304" pitchFamily="18" charset="0"/>
              </a:rPr>
              <a:t>It is often a finite process</a:t>
            </a:r>
            <a:r>
              <a:rPr lang="en-US" b="0" i="0" dirty="0">
                <a:latin typeface="Times New Roman" panose="02020603050405020304" pitchFamily="18" charset="0"/>
                <a:cs typeface="Times New Roman" panose="02020603050405020304" pitchFamily="18" charset="0"/>
              </a:rPr>
              <a:t> – extrinsic motivation is not sustainable over a long time and thus knowing benefits are present no matter what one does, may make some individuals stop caring about all they do. </a:t>
            </a:r>
          </a:p>
          <a:p>
            <a:pPr marL="228600" indent="-228600" algn="just">
              <a:buAutoNum type="arabicPeriod"/>
            </a:pPr>
            <a:r>
              <a:rPr lang="en-US" b="1" i="1" dirty="0">
                <a:latin typeface="Times New Roman" panose="02020603050405020304" pitchFamily="18" charset="0"/>
                <a:cs typeface="Times New Roman" panose="02020603050405020304" pitchFamily="18" charset="0"/>
              </a:rPr>
              <a:t>Follows a course of diminishing returns</a:t>
            </a:r>
            <a:r>
              <a:rPr lang="en-US" b="0" i="0" dirty="0">
                <a:latin typeface="Times New Roman" panose="02020603050405020304" pitchFamily="18" charset="0"/>
                <a:cs typeface="Times New Roman" panose="02020603050405020304" pitchFamily="18" charset="0"/>
              </a:rPr>
              <a:t>- when employees continue to receive the same reward without variation, influence may be lost in their lives. </a:t>
            </a:r>
          </a:p>
          <a:p>
            <a:pPr marL="228600" indent="-228600" algn="just">
              <a:buAutoNum type="arabicPeriod"/>
            </a:pPr>
            <a:r>
              <a:rPr lang="en-US" b="1" i="1" dirty="0">
                <a:latin typeface="Times New Roman" panose="02020603050405020304" pitchFamily="18" charset="0"/>
                <a:cs typeface="Times New Roman" panose="02020603050405020304" pitchFamily="18" charset="0"/>
              </a:rPr>
              <a:t>No passion created through extrinsic value </a:t>
            </a:r>
            <a:r>
              <a:rPr lang="en-US" b="1" dirty="0">
                <a:latin typeface="Times New Roman" panose="02020603050405020304" pitchFamily="18" charset="0"/>
                <a:cs typeface="Times New Roman" panose="02020603050405020304" pitchFamily="18" charset="0"/>
              </a:rPr>
              <a:t>– </a:t>
            </a:r>
            <a:r>
              <a:rPr lang="en-US" b="0" i="0" dirty="0">
                <a:latin typeface="Times New Roman" panose="02020603050405020304" pitchFamily="18" charset="0"/>
                <a:cs typeface="Times New Roman" panose="02020603050405020304" pitchFamily="18" charset="0"/>
              </a:rPr>
              <a:t>when managers rely on extrinsic value to compensate or make employees productive, this may not create passion and with time, the process becomes ineffective. </a:t>
            </a:r>
            <a:endParaRPr lang="en-US" b="1" dirty="0">
              <a:latin typeface="Times New Roman" panose="02020603050405020304" pitchFamily="18" charset="0"/>
              <a:cs typeface="Times New Roman" panose="02020603050405020304" pitchFamily="18" charset="0"/>
            </a:endParaRPr>
          </a:p>
          <a:p>
            <a:pPr marL="0" indent="0" algn="just">
              <a:buNone/>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53D2289-09E8-49E8-9FE0-AD21CCCFB7E3}" type="slidenum">
              <a:rPr lang="en-GB" smtClean="0"/>
              <a:t>6</a:t>
            </a:fld>
            <a:endParaRPr lang="en-GB"/>
          </a:p>
        </p:txBody>
      </p:sp>
    </p:spTree>
    <p:extLst>
      <p:ext uri="{BB962C8B-B14F-4D97-AF65-F5344CB8AC3E}">
        <p14:creationId xmlns:p14="http://schemas.microsoft.com/office/powerpoint/2010/main" val="29859103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Intrinsic motivation also has its pros and cons. First, intrinsically motivated employees are likely to be persistent in their actions due to joy and satisfaction in what they do (</a:t>
            </a:r>
            <a:r>
              <a:rPr lang="en-US" sz="1800" dirty="0">
                <a:solidFill>
                  <a:srgbClr val="222222"/>
                </a:solidFill>
                <a:effectLst/>
                <a:latin typeface="Arial" panose="020B0604020202020204" pitchFamily="34" charset="0"/>
                <a:ea typeface="Calibri" panose="020F0502020204030204" pitchFamily="34" charset="0"/>
              </a:rPr>
              <a:t>Buch et al., 2015)</a:t>
            </a:r>
            <a:r>
              <a:rPr lang="en-US" dirty="0">
                <a:latin typeface="Times New Roman" panose="02020603050405020304" pitchFamily="18" charset="0"/>
                <a:cs typeface="Times New Roman" panose="02020603050405020304" pitchFamily="18" charset="0"/>
              </a:rPr>
              <a:t>. When employees get persistent in what they do, this leads them to be more engaged. Also, learning a skill that requires reward makes people learn new skills quickly and efficiently. Intrinsic motivation leads to elevated performance. The disadvantage of intrinsic motivation is that motivation is intangible and may not be enough for employees. Also, one can not be forced to learn if they don’t want to. Lastly, these rewards may make one to ignore the standards of safety </a:t>
            </a:r>
          </a:p>
        </p:txBody>
      </p:sp>
      <p:sp>
        <p:nvSpPr>
          <p:cNvPr id="4" name="Slide Number Placeholder 3"/>
          <p:cNvSpPr>
            <a:spLocks noGrp="1"/>
          </p:cNvSpPr>
          <p:nvPr>
            <p:ph type="sldNum" sz="quarter" idx="5"/>
          </p:nvPr>
        </p:nvSpPr>
        <p:spPr/>
        <p:txBody>
          <a:bodyPr/>
          <a:lstStyle/>
          <a:p>
            <a:fld id="{453D2289-09E8-49E8-9FE0-AD21CCCFB7E3}" type="slidenum">
              <a:rPr lang="en-GB" smtClean="0"/>
              <a:t>7</a:t>
            </a:fld>
            <a:endParaRPr lang="en-GB"/>
          </a:p>
        </p:txBody>
      </p:sp>
    </p:spTree>
    <p:extLst>
      <p:ext uri="{BB962C8B-B14F-4D97-AF65-F5344CB8AC3E}">
        <p14:creationId xmlns:p14="http://schemas.microsoft.com/office/powerpoint/2010/main" val="10657377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There are several theories of motivation including; Abraham Maslow, Frederick Herzberg, Two-factor theory, and David McClelland (</a:t>
            </a:r>
            <a:r>
              <a:rPr lang="en-US" sz="1800" dirty="0">
                <a:solidFill>
                  <a:srgbClr val="222222"/>
                </a:solidFill>
                <a:effectLst/>
                <a:latin typeface="Arial" panose="020B0604020202020204" pitchFamily="34" charset="0"/>
                <a:ea typeface="Calibri" panose="020F0502020204030204" pitchFamily="34" charset="0"/>
              </a:rPr>
              <a:t>Johnson et al., 2018)</a:t>
            </a:r>
            <a:r>
              <a:rPr lang="en-US" dirty="0">
                <a:latin typeface="Times New Roman" panose="02020603050405020304" pitchFamily="18" charset="0"/>
                <a:cs typeface="Times New Roman" panose="02020603050405020304" pitchFamily="18" charset="0"/>
              </a:rPr>
              <a:t>. Abraham Maslow motivates employees to work hard to meet their needs in a hierarchical manner. These needs start with physiological, safety, social, esteem, and self-actualization needs. Hertzberg’s theory categorizes needs into two; hygiene and motivating factors. McClelland’s theory groups motivators into three; achievement, affiliation, and power. Lastly, Two- the factor theory focuses on factors that affect workers’ motivation and satisfaction levels. </a:t>
            </a:r>
          </a:p>
        </p:txBody>
      </p:sp>
      <p:sp>
        <p:nvSpPr>
          <p:cNvPr id="4" name="Slide Number Placeholder 3"/>
          <p:cNvSpPr>
            <a:spLocks noGrp="1"/>
          </p:cNvSpPr>
          <p:nvPr>
            <p:ph type="sldNum" sz="quarter" idx="5"/>
          </p:nvPr>
        </p:nvSpPr>
        <p:spPr/>
        <p:txBody>
          <a:bodyPr/>
          <a:lstStyle/>
          <a:p>
            <a:fld id="{453D2289-09E8-49E8-9FE0-AD21CCCFB7E3}" type="slidenum">
              <a:rPr lang="en-GB" smtClean="0"/>
              <a:t>8</a:t>
            </a:fld>
            <a:endParaRPr lang="en-GB"/>
          </a:p>
        </p:txBody>
      </p:sp>
    </p:spTree>
    <p:extLst>
      <p:ext uri="{BB962C8B-B14F-4D97-AF65-F5344CB8AC3E}">
        <p14:creationId xmlns:p14="http://schemas.microsoft.com/office/powerpoint/2010/main" val="42096281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anose="02020603050405020304" pitchFamily="18" charset="0"/>
                <a:cs typeface="Times New Roman" panose="02020603050405020304" pitchFamily="18" charset="0"/>
              </a:rPr>
              <a:t>For the success of any business, employee motivation is very crucial. The main types of motivation are intrinsic and extrinsic. Intrinsic comes from within unlike extrinsic which comes from external factors. Intrinsic motivation motivates me most of the time at work compared to extrinsic motivation. The key motivation theories are; Abraham Maslow, Frederick Hertzberg, the Two-factor theory, and David McClelland.</a:t>
            </a:r>
          </a:p>
        </p:txBody>
      </p:sp>
      <p:sp>
        <p:nvSpPr>
          <p:cNvPr id="4" name="Slide Number Placeholder 3"/>
          <p:cNvSpPr>
            <a:spLocks noGrp="1"/>
          </p:cNvSpPr>
          <p:nvPr>
            <p:ph type="sldNum" sz="quarter" idx="5"/>
          </p:nvPr>
        </p:nvSpPr>
        <p:spPr/>
        <p:txBody>
          <a:bodyPr/>
          <a:lstStyle/>
          <a:p>
            <a:fld id="{453D2289-09E8-49E8-9FE0-AD21CCCFB7E3}" type="slidenum">
              <a:rPr lang="en-GB" smtClean="0"/>
              <a:t>9</a:t>
            </a:fld>
            <a:endParaRPr lang="en-GB"/>
          </a:p>
        </p:txBody>
      </p:sp>
    </p:spTree>
    <p:extLst>
      <p:ext uri="{BB962C8B-B14F-4D97-AF65-F5344CB8AC3E}">
        <p14:creationId xmlns:p14="http://schemas.microsoft.com/office/powerpoint/2010/main" val="20239475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CC240D9-B418-4F85-B219-A832E8C7DFEC}" type="slidenum">
              <a:rPr lang="en-US" smtClean="0">
                <a:solidFill>
                  <a:prstClr val="black"/>
                </a:solidFill>
              </a:rPr>
              <a:pPr/>
              <a:t>10</a:t>
            </a:fld>
            <a:endParaRPr lang="en-US">
              <a:solidFill>
                <a:prstClr val="black"/>
              </a:solidFill>
            </a:endParaRPr>
          </a:p>
        </p:txBody>
      </p:sp>
    </p:spTree>
    <p:extLst>
      <p:ext uri="{BB962C8B-B14F-4D97-AF65-F5344CB8AC3E}">
        <p14:creationId xmlns:p14="http://schemas.microsoft.com/office/powerpoint/2010/main" val="19939776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46FF0D01-14DD-41A5-8C15-D37131F3B4D2}" type="datetimeFigureOut">
              <a:rPr lang="en-GB" smtClean="0">
                <a:solidFill>
                  <a:prstClr val="black"/>
                </a:solidFill>
              </a:rPr>
              <a:pPr/>
              <a:t>30/06/2023</a:t>
            </a:fld>
            <a:endParaRPr lang="en-GB">
              <a:solidFill>
                <a:prstClr val="black"/>
              </a:solidFill>
            </a:endParaRPr>
          </a:p>
        </p:txBody>
      </p:sp>
      <p:sp>
        <p:nvSpPr>
          <p:cNvPr id="5" name="Footer Placeholder 4"/>
          <p:cNvSpPr>
            <a:spLocks noGrp="1"/>
          </p:cNvSpPr>
          <p:nvPr>
            <p:ph type="ftr" sz="quarter" idx="11"/>
          </p:nvPr>
        </p:nvSpPr>
        <p:spPr>
          <a:xfrm>
            <a:off x="2692397" y="5037663"/>
            <a:ext cx="5214635" cy="279400"/>
          </a:xfrm>
        </p:spPr>
        <p:txBody>
          <a:bodyPr/>
          <a:lstStyle/>
          <a:p>
            <a:endParaRPr lang="en-GB">
              <a:solidFill>
                <a:prstClr val="black"/>
              </a:solidFill>
            </a:endParaRPr>
          </a:p>
        </p:txBody>
      </p:sp>
      <p:sp>
        <p:nvSpPr>
          <p:cNvPr id="6" name="Slide Number Placeholder 5"/>
          <p:cNvSpPr>
            <a:spLocks noGrp="1"/>
          </p:cNvSpPr>
          <p:nvPr>
            <p:ph type="sldNum" sz="quarter" idx="12"/>
          </p:nvPr>
        </p:nvSpPr>
        <p:spPr>
          <a:xfrm>
            <a:off x="8956900" y="5037663"/>
            <a:ext cx="551167" cy="279400"/>
          </a:xfrm>
        </p:spPr>
        <p:txBody>
          <a:bodyPr/>
          <a:lstStyle/>
          <a:p>
            <a:fld id="{4BB697E2-65BA-4B62-B587-07F81B0FB78B}" type="slidenum">
              <a:rPr lang="en-GB" smtClean="0">
                <a:solidFill>
                  <a:prstClr val="black"/>
                </a:solidFill>
              </a:rPr>
              <a:pPr/>
              <a:t>‹#›</a:t>
            </a:fld>
            <a:endParaRPr lang="en-GB">
              <a:solidFill>
                <a:prstClr val="black"/>
              </a:solidFill>
            </a:endParaRPr>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854529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FF0D01-14DD-41A5-8C15-D37131F3B4D2}" type="datetimeFigureOut">
              <a:rPr lang="en-GB" smtClean="0">
                <a:solidFill>
                  <a:prstClr val="black"/>
                </a:solidFill>
              </a:rPr>
              <a:pPr/>
              <a:t>30/06/2023</a:t>
            </a:fld>
            <a:endParaRPr lang="en-GB">
              <a:solidFill>
                <a:prstClr val="black"/>
              </a:solidFill>
            </a:endParaRPr>
          </a:p>
        </p:txBody>
      </p:sp>
      <p:sp>
        <p:nvSpPr>
          <p:cNvPr id="5" name="Footer Placeholder 4"/>
          <p:cNvSpPr>
            <a:spLocks noGrp="1"/>
          </p:cNvSpPr>
          <p:nvPr>
            <p:ph type="ftr" sz="quarter" idx="11"/>
          </p:nvPr>
        </p:nvSpPr>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4BB697E2-65BA-4B62-B587-07F81B0FB78B}"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23175162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6FF0D01-14DD-41A5-8C15-D37131F3B4D2}" type="datetimeFigureOut">
              <a:rPr lang="en-GB" smtClean="0">
                <a:solidFill>
                  <a:prstClr val="black"/>
                </a:solidFill>
              </a:rPr>
              <a:pPr/>
              <a:t>30/06/2023</a:t>
            </a:fld>
            <a:endParaRPr lang="en-GB">
              <a:solidFill>
                <a:prstClr val="black"/>
              </a:solidFill>
            </a:endParaRPr>
          </a:p>
        </p:txBody>
      </p:sp>
      <p:sp>
        <p:nvSpPr>
          <p:cNvPr id="5" name="Footer Placeholder 4"/>
          <p:cNvSpPr>
            <a:spLocks noGrp="1"/>
          </p:cNvSpPr>
          <p:nvPr>
            <p:ph type="ftr" sz="quarter" idx="11"/>
          </p:nvPr>
        </p:nvSpPr>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4BB697E2-65BA-4B62-B587-07F81B0FB78B}" type="slidenum">
              <a:rPr lang="en-GB" smtClean="0">
                <a:solidFill>
                  <a:prstClr val="black"/>
                </a:solidFill>
              </a:rPr>
              <a:pPr/>
              <a:t>‹#›</a:t>
            </a:fld>
            <a:endParaRPr lang="en-GB">
              <a:solidFill>
                <a:prstClr val="black"/>
              </a:solidFill>
            </a:endParaRPr>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414527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6FF0D01-14DD-41A5-8C15-D37131F3B4D2}" type="datetimeFigureOut">
              <a:rPr lang="en-GB" smtClean="0">
                <a:solidFill>
                  <a:prstClr val="black"/>
                </a:solidFill>
              </a:rPr>
              <a:pPr/>
              <a:t>30/06/2023</a:t>
            </a:fld>
            <a:endParaRPr lang="en-GB">
              <a:solidFill>
                <a:prstClr val="black"/>
              </a:solidFill>
            </a:endParaRPr>
          </a:p>
        </p:txBody>
      </p:sp>
      <p:sp>
        <p:nvSpPr>
          <p:cNvPr id="6" name="Footer Placeholder 5"/>
          <p:cNvSpPr>
            <a:spLocks noGrp="1"/>
          </p:cNvSpPr>
          <p:nvPr>
            <p:ph type="ftr" sz="quarter" idx="11"/>
          </p:nvPr>
        </p:nvSpPr>
        <p:spPr/>
        <p:txBody>
          <a:bodyPr/>
          <a:lstStyle/>
          <a:p>
            <a:endParaRPr lang="en-GB">
              <a:solidFill>
                <a:prstClr val="black"/>
              </a:solidFill>
            </a:endParaRPr>
          </a:p>
        </p:txBody>
      </p:sp>
      <p:sp>
        <p:nvSpPr>
          <p:cNvPr id="7" name="Slide Number Placeholder 6"/>
          <p:cNvSpPr>
            <a:spLocks noGrp="1"/>
          </p:cNvSpPr>
          <p:nvPr>
            <p:ph type="sldNum" sz="quarter" idx="12"/>
          </p:nvPr>
        </p:nvSpPr>
        <p:spPr/>
        <p:txBody>
          <a:bodyPr/>
          <a:lstStyle/>
          <a:p>
            <a:fld id="{4BB697E2-65BA-4B62-B587-07F81B0FB78B}"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1887234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6FF0D01-14DD-41A5-8C15-D37131F3B4D2}" type="datetimeFigureOut">
              <a:rPr lang="en-GB" smtClean="0">
                <a:solidFill>
                  <a:prstClr val="black"/>
                </a:solidFill>
              </a:rPr>
              <a:pPr/>
              <a:t>30/06/2023</a:t>
            </a:fld>
            <a:endParaRPr lang="en-GB">
              <a:solidFill>
                <a:prstClr val="black"/>
              </a:solidFill>
            </a:endParaRPr>
          </a:p>
        </p:txBody>
      </p:sp>
      <p:sp>
        <p:nvSpPr>
          <p:cNvPr id="8" name="Footer Placeholder 7"/>
          <p:cNvSpPr>
            <a:spLocks noGrp="1"/>
          </p:cNvSpPr>
          <p:nvPr>
            <p:ph type="ftr" sz="quarter" idx="11"/>
          </p:nvPr>
        </p:nvSpPr>
        <p:spPr/>
        <p:txBody>
          <a:bodyPr/>
          <a:lstStyle/>
          <a:p>
            <a:endParaRPr lang="en-GB">
              <a:solidFill>
                <a:prstClr val="black"/>
              </a:solidFill>
            </a:endParaRPr>
          </a:p>
        </p:txBody>
      </p:sp>
      <p:sp>
        <p:nvSpPr>
          <p:cNvPr id="9" name="Slide Number Placeholder 8"/>
          <p:cNvSpPr>
            <a:spLocks noGrp="1"/>
          </p:cNvSpPr>
          <p:nvPr>
            <p:ph type="sldNum" sz="quarter" idx="12"/>
          </p:nvPr>
        </p:nvSpPr>
        <p:spPr/>
        <p:txBody>
          <a:bodyPr/>
          <a:lstStyle/>
          <a:p>
            <a:fld id="{4BB697E2-65BA-4B62-B587-07F81B0FB78B}" type="slidenum">
              <a:rPr lang="en-GB" smtClean="0">
                <a:solidFill>
                  <a:prstClr val="black"/>
                </a:solidFill>
              </a:rPr>
              <a:pPr/>
              <a:t>‹#›</a:t>
            </a:fld>
            <a:endParaRPr lang="en-GB">
              <a:solidFill>
                <a:prstClr val="black"/>
              </a:solidFill>
            </a:endParaRPr>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457043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6FF0D01-14DD-41A5-8C15-D37131F3B4D2}" type="datetimeFigureOut">
              <a:rPr lang="en-GB" smtClean="0">
                <a:solidFill>
                  <a:prstClr val="black"/>
                </a:solidFill>
              </a:rPr>
              <a:pPr/>
              <a:t>30/06/2023</a:t>
            </a:fld>
            <a:endParaRPr lang="en-GB">
              <a:solidFill>
                <a:prstClr val="black"/>
              </a:solidFill>
            </a:endParaRPr>
          </a:p>
        </p:txBody>
      </p:sp>
      <p:sp>
        <p:nvSpPr>
          <p:cNvPr id="4" name="Footer Placeholder 3"/>
          <p:cNvSpPr>
            <a:spLocks noGrp="1"/>
          </p:cNvSpPr>
          <p:nvPr>
            <p:ph type="ftr" sz="quarter" idx="11"/>
          </p:nvPr>
        </p:nvSpPr>
        <p:spPr/>
        <p:txBody>
          <a:bodyPr/>
          <a:lstStyle/>
          <a:p>
            <a:endParaRPr lang="en-GB">
              <a:solidFill>
                <a:prstClr val="black"/>
              </a:solidFill>
            </a:endParaRPr>
          </a:p>
        </p:txBody>
      </p:sp>
      <p:sp>
        <p:nvSpPr>
          <p:cNvPr id="5" name="Slide Number Placeholder 4"/>
          <p:cNvSpPr>
            <a:spLocks noGrp="1"/>
          </p:cNvSpPr>
          <p:nvPr>
            <p:ph type="sldNum" sz="quarter" idx="12"/>
          </p:nvPr>
        </p:nvSpPr>
        <p:spPr/>
        <p:txBody>
          <a:bodyPr/>
          <a:lstStyle/>
          <a:p>
            <a:fld id="{4BB697E2-65BA-4B62-B587-07F81B0FB78B}" type="slidenum">
              <a:rPr lang="en-GB" smtClean="0">
                <a:solidFill>
                  <a:prstClr val="black"/>
                </a:solidFill>
              </a:rPr>
              <a:pPr/>
              <a:t>‹#›</a:t>
            </a:fld>
            <a:endParaRPr lang="en-GB">
              <a:solidFill>
                <a:prstClr val="black"/>
              </a:solidFill>
            </a:endParaRPr>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466307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FF0D01-14DD-41A5-8C15-D37131F3B4D2}" type="datetimeFigureOut">
              <a:rPr lang="en-GB" smtClean="0">
                <a:solidFill>
                  <a:prstClr val="black"/>
                </a:solidFill>
              </a:rPr>
              <a:pPr/>
              <a:t>30/06/2023</a:t>
            </a:fld>
            <a:endParaRPr lang="en-GB">
              <a:solidFill>
                <a:prstClr val="black"/>
              </a:solidFill>
            </a:endParaRPr>
          </a:p>
        </p:txBody>
      </p:sp>
      <p:sp>
        <p:nvSpPr>
          <p:cNvPr id="3" name="Footer Placeholder 2"/>
          <p:cNvSpPr>
            <a:spLocks noGrp="1"/>
          </p:cNvSpPr>
          <p:nvPr>
            <p:ph type="ftr" sz="quarter" idx="11"/>
          </p:nvPr>
        </p:nvSpPr>
        <p:spPr/>
        <p:txBody>
          <a:bodyPr/>
          <a:lstStyle/>
          <a:p>
            <a:endParaRPr lang="en-GB">
              <a:solidFill>
                <a:prstClr val="black"/>
              </a:solidFill>
            </a:endParaRPr>
          </a:p>
        </p:txBody>
      </p:sp>
      <p:sp>
        <p:nvSpPr>
          <p:cNvPr id="4" name="Slide Number Placeholder 3"/>
          <p:cNvSpPr>
            <a:spLocks noGrp="1"/>
          </p:cNvSpPr>
          <p:nvPr>
            <p:ph type="sldNum" sz="quarter" idx="12"/>
          </p:nvPr>
        </p:nvSpPr>
        <p:spPr/>
        <p:txBody>
          <a:bodyPr/>
          <a:lstStyle/>
          <a:p>
            <a:fld id="{4BB697E2-65BA-4B62-B587-07F81B0FB78B}"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11831499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6FF0D01-14DD-41A5-8C15-D37131F3B4D2}" type="datetimeFigureOut">
              <a:rPr lang="en-GB" smtClean="0">
                <a:solidFill>
                  <a:prstClr val="black"/>
                </a:solidFill>
              </a:rPr>
              <a:pPr/>
              <a:t>30/06/2023</a:t>
            </a:fld>
            <a:endParaRPr lang="en-GB">
              <a:solidFill>
                <a:prstClr val="black"/>
              </a:solidFill>
            </a:endParaRPr>
          </a:p>
        </p:txBody>
      </p:sp>
      <p:sp>
        <p:nvSpPr>
          <p:cNvPr id="6" name="Footer Placeholder 5"/>
          <p:cNvSpPr>
            <a:spLocks noGrp="1"/>
          </p:cNvSpPr>
          <p:nvPr>
            <p:ph type="ftr" sz="quarter" idx="11"/>
          </p:nvPr>
        </p:nvSpPr>
        <p:spPr/>
        <p:txBody>
          <a:bodyPr/>
          <a:lstStyle/>
          <a:p>
            <a:endParaRPr lang="en-GB">
              <a:solidFill>
                <a:prstClr val="black"/>
              </a:solidFill>
            </a:endParaRPr>
          </a:p>
        </p:txBody>
      </p:sp>
      <p:sp>
        <p:nvSpPr>
          <p:cNvPr id="7" name="Slide Number Placeholder 6"/>
          <p:cNvSpPr>
            <a:spLocks noGrp="1"/>
          </p:cNvSpPr>
          <p:nvPr>
            <p:ph type="sldNum" sz="quarter" idx="12"/>
          </p:nvPr>
        </p:nvSpPr>
        <p:spPr/>
        <p:txBody>
          <a:bodyPr/>
          <a:lstStyle/>
          <a:p>
            <a:fld id="{4BB697E2-65BA-4B62-B587-07F81B0FB78B}" type="slidenum">
              <a:rPr lang="en-GB" smtClean="0">
                <a:solidFill>
                  <a:prstClr val="black"/>
                </a:solidFill>
              </a:rPr>
              <a:pPr/>
              <a:t>‹#›</a:t>
            </a:fld>
            <a:endParaRPr lang="en-GB">
              <a:solidFill>
                <a:prstClr val="black"/>
              </a:solidFill>
            </a:endParaRPr>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20406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6FF0D01-14DD-41A5-8C15-D37131F3B4D2}" type="datetimeFigureOut">
              <a:rPr lang="en-GB" smtClean="0">
                <a:solidFill>
                  <a:prstClr val="black"/>
                </a:solidFill>
              </a:rPr>
              <a:pPr/>
              <a:t>30/06/2023</a:t>
            </a:fld>
            <a:endParaRPr lang="en-GB">
              <a:solidFill>
                <a:prstClr val="black"/>
              </a:solidFill>
            </a:endParaRPr>
          </a:p>
        </p:txBody>
      </p:sp>
      <p:sp>
        <p:nvSpPr>
          <p:cNvPr id="6" name="Footer Placeholder 5"/>
          <p:cNvSpPr>
            <a:spLocks noGrp="1"/>
          </p:cNvSpPr>
          <p:nvPr>
            <p:ph type="ftr" sz="quarter" idx="11"/>
          </p:nvPr>
        </p:nvSpPr>
        <p:spPr/>
        <p:txBody>
          <a:bodyPr/>
          <a:lstStyle/>
          <a:p>
            <a:endParaRPr lang="en-GB">
              <a:solidFill>
                <a:prstClr val="black"/>
              </a:solidFill>
            </a:endParaRPr>
          </a:p>
        </p:txBody>
      </p:sp>
      <p:sp>
        <p:nvSpPr>
          <p:cNvPr id="7" name="Slide Number Placeholder 6"/>
          <p:cNvSpPr>
            <a:spLocks noGrp="1"/>
          </p:cNvSpPr>
          <p:nvPr>
            <p:ph type="sldNum" sz="quarter" idx="12"/>
          </p:nvPr>
        </p:nvSpPr>
        <p:spPr/>
        <p:txBody>
          <a:bodyPr/>
          <a:lstStyle/>
          <a:p>
            <a:fld id="{4BB697E2-65BA-4B62-B587-07F81B0FB78B}"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2232458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6FF0D01-14DD-41A5-8C15-D37131F3B4D2}" type="datetimeFigureOut">
              <a:rPr lang="en-GB" smtClean="0">
                <a:solidFill>
                  <a:prstClr val="black"/>
                </a:solidFill>
              </a:rPr>
              <a:pPr/>
              <a:t>30/06/2023</a:t>
            </a:fld>
            <a:endParaRPr lang="en-GB">
              <a:solidFill>
                <a:prstClr val="black"/>
              </a:solidFill>
            </a:endParaRPr>
          </a:p>
        </p:txBody>
      </p:sp>
      <p:sp>
        <p:nvSpPr>
          <p:cNvPr id="6" name="Footer Placeholder 5"/>
          <p:cNvSpPr>
            <a:spLocks noGrp="1"/>
          </p:cNvSpPr>
          <p:nvPr>
            <p:ph type="ftr" sz="quarter" idx="11"/>
          </p:nvPr>
        </p:nvSpPr>
        <p:spPr/>
        <p:txBody>
          <a:bodyPr/>
          <a:lstStyle/>
          <a:p>
            <a:endParaRPr lang="en-GB">
              <a:solidFill>
                <a:prstClr val="black"/>
              </a:solidFill>
            </a:endParaRPr>
          </a:p>
        </p:txBody>
      </p:sp>
      <p:sp>
        <p:nvSpPr>
          <p:cNvPr id="7" name="Slide Number Placeholder 6"/>
          <p:cNvSpPr>
            <a:spLocks noGrp="1"/>
          </p:cNvSpPr>
          <p:nvPr>
            <p:ph type="sldNum" sz="quarter" idx="12"/>
          </p:nvPr>
        </p:nvSpPr>
        <p:spPr/>
        <p:txBody>
          <a:bodyPr/>
          <a:lstStyle/>
          <a:p>
            <a:fld id="{4BB697E2-65BA-4B62-B587-07F81B0FB78B}"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24667138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6FF0D01-14DD-41A5-8C15-D37131F3B4D2}" type="datetimeFigureOut">
              <a:rPr lang="en-GB" smtClean="0">
                <a:solidFill>
                  <a:prstClr val="black"/>
                </a:solidFill>
              </a:rPr>
              <a:pPr/>
              <a:t>30/06/2023</a:t>
            </a:fld>
            <a:endParaRPr lang="en-GB">
              <a:solidFill>
                <a:prstClr val="black"/>
              </a:solidFill>
            </a:endParaRPr>
          </a:p>
        </p:txBody>
      </p:sp>
      <p:sp>
        <p:nvSpPr>
          <p:cNvPr id="5" name="Footer Placeholder 4"/>
          <p:cNvSpPr>
            <a:spLocks noGrp="1"/>
          </p:cNvSpPr>
          <p:nvPr>
            <p:ph type="ftr" sz="quarter" idx="11"/>
          </p:nvPr>
        </p:nvSpPr>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4BB697E2-65BA-4B62-B587-07F81B0FB78B}" type="slidenum">
              <a:rPr lang="en-GB" smtClean="0">
                <a:solidFill>
                  <a:prstClr val="black"/>
                </a:solidFill>
              </a:rPr>
              <a:pPr/>
              <a:t>‹#›</a:t>
            </a:fld>
            <a:endParaRPr lang="en-GB">
              <a:solidFill>
                <a:prstClr val="black"/>
              </a:solidFill>
            </a:endParaRPr>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098623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6FF0D01-14DD-41A5-8C15-D37131F3B4D2}" type="datetimeFigureOut">
              <a:rPr lang="en-GB" smtClean="0">
                <a:solidFill>
                  <a:prstClr val="black"/>
                </a:solidFill>
              </a:rPr>
              <a:pPr/>
              <a:t>30/06/2023</a:t>
            </a:fld>
            <a:endParaRPr lang="en-GB">
              <a:solidFill>
                <a:prstClr val="black"/>
              </a:solidFill>
            </a:endParaRPr>
          </a:p>
        </p:txBody>
      </p:sp>
      <p:sp>
        <p:nvSpPr>
          <p:cNvPr id="5" name="Footer Placeholder 4"/>
          <p:cNvSpPr>
            <a:spLocks noGrp="1"/>
          </p:cNvSpPr>
          <p:nvPr>
            <p:ph type="ftr" sz="quarter" idx="11"/>
          </p:nvPr>
        </p:nvSpPr>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4BB697E2-65BA-4B62-B587-07F81B0FB78B}" type="slidenum">
              <a:rPr lang="en-GB" smtClean="0">
                <a:solidFill>
                  <a:prstClr val="black"/>
                </a:solidFill>
              </a:rPr>
              <a:pPr/>
              <a:t>‹#›</a:t>
            </a:fld>
            <a:endParaRPr lang="en-GB">
              <a:solidFill>
                <a:prstClr val="black"/>
              </a:solidFill>
            </a:endParaRPr>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defTabSz="457200"/>
            <a:r>
              <a:rPr lang="en-US" sz="8000" dirty="0">
                <a:solidFill>
                  <a:prstClr val="black"/>
                </a:solidFill>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algn="r" defTabSz="457200"/>
            <a:r>
              <a:rPr lang="en-US" sz="8000" dirty="0">
                <a:solidFill>
                  <a:prstClr val="black"/>
                </a:solidFill>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856023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6FF0D01-14DD-41A5-8C15-D37131F3B4D2}" type="datetimeFigureOut">
              <a:rPr lang="en-GB" smtClean="0">
                <a:solidFill>
                  <a:prstClr val="black"/>
                </a:solidFill>
              </a:rPr>
              <a:pPr/>
              <a:t>30/06/2023</a:t>
            </a:fld>
            <a:endParaRPr lang="en-GB">
              <a:solidFill>
                <a:prstClr val="black"/>
              </a:solidFill>
            </a:endParaRPr>
          </a:p>
        </p:txBody>
      </p:sp>
      <p:sp>
        <p:nvSpPr>
          <p:cNvPr id="5" name="Footer Placeholder 4"/>
          <p:cNvSpPr>
            <a:spLocks noGrp="1"/>
          </p:cNvSpPr>
          <p:nvPr>
            <p:ph type="ftr" sz="quarter" idx="11"/>
          </p:nvPr>
        </p:nvSpPr>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4BB697E2-65BA-4B62-B587-07F81B0FB78B}"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6900574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6FF0D01-14DD-41A5-8C15-D37131F3B4D2}" type="datetimeFigureOut">
              <a:rPr lang="en-GB" smtClean="0">
                <a:solidFill>
                  <a:prstClr val="black"/>
                </a:solidFill>
              </a:rPr>
              <a:pPr/>
              <a:t>30/06/2023</a:t>
            </a:fld>
            <a:endParaRPr lang="en-GB">
              <a:solidFill>
                <a:prstClr val="black"/>
              </a:solidFill>
            </a:endParaRPr>
          </a:p>
        </p:txBody>
      </p:sp>
      <p:sp>
        <p:nvSpPr>
          <p:cNvPr id="5" name="Footer Placeholder 4"/>
          <p:cNvSpPr>
            <a:spLocks noGrp="1"/>
          </p:cNvSpPr>
          <p:nvPr>
            <p:ph type="ftr" sz="quarter" idx="11"/>
          </p:nvPr>
        </p:nvSpPr>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4BB697E2-65BA-4B62-B587-07F81B0FB78B}" type="slidenum">
              <a:rPr lang="en-GB" smtClean="0">
                <a:solidFill>
                  <a:prstClr val="black"/>
                </a:solidFill>
              </a:rPr>
              <a:pPr/>
              <a:t>‹#›</a:t>
            </a:fld>
            <a:endParaRPr lang="en-GB">
              <a:solidFill>
                <a:prstClr val="black"/>
              </a:solidFill>
            </a:endParaRPr>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defTabSz="457200"/>
            <a:r>
              <a:rPr lang="en-US" sz="8000" dirty="0">
                <a:solidFill>
                  <a:prstClr val="black"/>
                </a:solidFill>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algn="r" defTabSz="457200"/>
            <a:r>
              <a:rPr lang="en-US" sz="8000" dirty="0">
                <a:solidFill>
                  <a:prstClr val="black"/>
                </a:solidFill>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237376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6FF0D01-14DD-41A5-8C15-D37131F3B4D2}" type="datetimeFigureOut">
              <a:rPr lang="en-GB" smtClean="0">
                <a:solidFill>
                  <a:prstClr val="black"/>
                </a:solidFill>
              </a:rPr>
              <a:pPr/>
              <a:t>30/06/2023</a:t>
            </a:fld>
            <a:endParaRPr lang="en-GB">
              <a:solidFill>
                <a:prstClr val="black"/>
              </a:solidFill>
            </a:endParaRPr>
          </a:p>
        </p:txBody>
      </p:sp>
      <p:sp>
        <p:nvSpPr>
          <p:cNvPr id="5" name="Footer Placeholder 4"/>
          <p:cNvSpPr>
            <a:spLocks noGrp="1"/>
          </p:cNvSpPr>
          <p:nvPr>
            <p:ph type="ftr" sz="quarter" idx="11"/>
          </p:nvPr>
        </p:nvSpPr>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4BB697E2-65BA-4B62-B587-07F81B0FB78B}" type="slidenum">
              <a:rPr lang="en-GB" smtClean="0">
                <a:solidFill>
                  <a:prstClr val="black"/>
                </a:solidFill>
              </a:rPr>
              <a:pPr/>
              <a:t>‹#›</a:t>
            </a:fld>
            <a:endParaRPr lang="en-GB">
              <a:solidFill>
                <a:prstClr val="black"/>
              </a:solidFill>
            </a:endParaRPr>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403257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FF0D01-14DD-41A5-8C15-D37131F3B4D2}" type="datetimeFigureOut">
              <a:rPr lang="en-GB" smtClean="0">
                <a:solidFill>
                  <a:prstClr val="black"/>
                </a:solidFill>
              </a:rPr>
              <a:pPr/>
              <a:t>30/06/2023</a:t>
            </a:fld>
            <a:endParaRPr lang="en-GB">
              <a:solidFill>
                <a:prstClr val="black"/>
              </a:solidFill>
            </a:endParaRPr>
          </a:p>
        </p:txBody>
      </p:sp>
      <p:sp>
        <p:nvSpPr>
          <p:cNvPr id="5" name="Footer Placeholder 4"/>
          <p:cNvSpPr>
            <a:spLocks noGrp="1"/>
          </p:cNvSpPr>
          <p:nvPr>
            <p:ph type="ftr" sz="quarter" idx="11"/>
          </p:nvPr>
        </p:nvSpPr>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4BB697E2-65BA-4B62-B587-07F81B0FB78B}" type="slidenum">
              <a:rPr lang="en-GB" smtClean="0">
                <a:solidFill>
                  <a:prstClr val="black"/>
                </a:solidFill>
              </a:rPr>
              <a:pPr/>
              <a:t>‹#›</a:t>
            </a:fld>
            <a:endParaRPr lang="en-GB">
              <a:solidFill>
                <a:prstClr val="black"/>
              </a:solidFill>
            </a:endParaRPr>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884218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FF0D01-14DD-41A5-8C15-D37131F3B4D2}" type="datetimeFigureOut">
              <a:rPr lang="en-GB" smtClean="0">
                <a:solidFill>
                  <a:prstClr val="black"/>
                </a:solidFill>
              </a:rPr>
              <a:pPr/>
              <a:t>30/06/2023</a:t>
            </a:fld>
            <a:endParaRPr lang="en-GB">
              <a:solidFill>
                <a:prstClr val="black"/>
              </a:solidFill>
            </a:endParaRPr>
          </a:p>
        </p:txBody>
      </p:sp>
      <p:sp>
        <p:nvSpPr>
          <p:cNvPr id="5" name="Footer Placeholder 4"/>
          <p:cNvSpPr>
            <a:spLocks noGrp="1"/>
          </p:cNvSpPr>
          <p:nvPr>
            <p:ph type="ftr" sz="quarter" idx="11"/>
          </p:nvPr>
        </p:nvSpPr>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4BB697E2-65BA-4B62-B587-07F81B0FB78B}" type="slidenum">
              <a:rPr lang="en-GB" smtClean="0">
                <a:solidFill>
                  <a:prstClr val="black"/>
                </a:solidFill>
              </a:rPr>
              <a:pPr/>
              <a:t>‹#›</a:t>
            </a:fld>
            <a:endParaRPr lang="en-GB">
              <a:solidFill>
                <a:prstClr val="black"/>
              </a:solidFill>
            </a:endParaRPr>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925373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defTabSz="457200"/>
            <a:fld id="{46FF0D01-14DD-41A5-8C15-D37131F3B4D2}" type="datetimeFigureOut">
              <a:rPr lang="en-GB" smtClean="0">
                <a:solidFill>
                  <a:prstClr val="black"/>
                </a:solidFill>
              </a:rPr>
              <a:pPr defTabSz="457200"/>
              <a:t>30/06/2023</a:t>
            </a:fld>
            <a:endParaRPr lang="en-GB">
              <a:solidFill>
                <a:prstClr val="black"/>
              </a:solidFill>
            </a:endParaRPr>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pPr defTabSz="457200"/>
            <a:endParaRPr lang="en-GB">
              <a:solidFill>
                <a:prstClr val="black"/>
              </a:solidFill>
            </a:endParaRPr>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defTabSz="457200"/>
            <a:fld id="{4BB697E2-65BA-4B62-B587-07F81B0FB78B}" type="slidenum">
              <a:rPr lang="en-GB" smtClean="0">
                <a:solidFill>
                  <a:prstClr val="black"/>
                </a:solidFill>
              </a:rPr>
              <a:pPr defTabSz="457200"/>
              <a:t>‹#›</a:t>
            </a:fld>
            <a:endParaRPr lang="en-GB">
              <a:solidFill>
                <a:prstClr val="black"/>
              </a:solidFill>
            </a:endParaRPr>
          </a:p>
        </p:txBody>
      </p:sp>
    </p:spTree>
    <p:extLst>
      <p:ext uri="{BB962C8B-B14F-4D97-AF65-F5344CB8AC3E}">
        <p14:creationId xmlns:p14="http://schemas.microsoft.com/office/powerpoint/2010/main" val="33356076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marL="0" marR="0" algn="ctr">
              <a:lnSpc>
                <a:spcPct val="150000"/>
              </a:lnSpc>
              <a:spcBef>
                <a:spcPts val="0"/>
              </a:spcBef>
              <a:spcAft>
                <a:spcPts val="800"/>
              </a:spcAft>
            </a:pPr>
            <a:r>
              <a:rPr lang="en-GB" sz="2800" b="1" dirty="0">
                <a:solidFill>
                  <a:schemeClr val="accent6"/>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BMSW 5102: </a:t>
            </a:r>
            <a:r>
              <a:rPr lang="en-GB" sz="2800" b="1" dirty="0">
                <a:solidFill>
                  <a:schemeClr val="accent6"/>
                </a:solidFill>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rPr>
              <a:t>Developing Relationships and Workplace Achievement </a:t>
            </a:r>
            <a:endParaRPr lang="en-US" sz="2800" b="1" dirty="0">
              <a:solidFill>
                <a:schemeClr val="accent6"/>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Content Placeholder 2"/>
          <p:cNvSpPr>
            <a:spLocks noGrp="1"/>
          </p:cNvSpPr>
          <p:nvPr>
            <p:ph idx="1"/>
          </p:nvPr>
        </p:nvSpPr>
        <p:spPr>
          <a:xfrm>
            <a:off x="675861" y="2556931"/>
            <a:ext cx="10220736" cy="3618581"/>
          </a:xfrm>
        </p:spPr>
        <p:txBody>
          <a:bodyPr>
            <a:normAutofit/>
          </a:bodyPr>
          <a:lstStyle/>
          <a:p>
            <a:pPr marL="0" indent="0" algn="ctr">
              <a:lnSpc>
                <a:spcPct val="200000"/>
              </a:lnSpc>
              <a:buNone/>
            </a:pPr>
            <a:r>
              <a:rPr lang="ro-RO" dirty="0">
                <a:latin typeface="Times New Roman" panose="02020603050405020304" pitchFamily="18" charset="0"/>
                <a:cs typeface="Times New Roman" panose="02020603050405020304" pitchFamily="18" charset="0"/>
              </a:rPr>
              <a:t>Iulia Cosmina Barbu</a:t>
            </a:r>
          </a:p>
          <a:p>
            <a:pPr marL="0" indent="0" algn="ctr">
              <a:lnSpc>
                <a:spcPct val="200000"/>
              </a:lnSpc>
              <a:buNone/>
            </a:pPr>
            <a:r>
              <a:rPr lang="en-RO" b="0" i="0" dirty="0">
                <a:effectLst/>
                <a:latin typeface="Times New Roman" panose="02020603050405020304" pitchFamily="18" charset="0"/>
                <a:cs typeface="Times New Roman" panose="02020603050405020304" pitchFamily="18" charset="0"/>
              </a:rPr>
              <a:t>2014826</a:t>
            </a:r>
            <a:endParaRPr lang="en-RO" dirty="0">
              <a:effectLst/>
              <a:latin typeface="Times New Roman" panose="02020603050405020304" pitchFamily="18" charset="0"/>
              <a:cs typeface="Times New Roman" panose="02020603050405020304" pitchFamily="18" charset="0"/>
            </a:endParaRPr>
          </a:p>
          <a:p>
            <a:pPr marL="0" indent="0" algn="ctr">
              <a:lnSpc>
                <a:spcPct val="200000"/>
              </a:lnSpc>
              <a:buNone/>
            </a:pPr>
            <a:endParaRPr lang="en-US"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819B54AB-D353-2F75-072B-28B74120333F}"/>
              </a:ext>
            </a:extLst>
          </p:cNvPr>
          <p:cNvPicPr>
            <a:picLocks noChangeAspect="1"/>
          </p:cNvPicPr>
          <p:nvPr/>
        </p:nvPicPr>
        <p:blipFill>
          <a:blip r:embed="rId3"/>
          <a:stretch>
            <a:fillRect/>
          </a:stretch>
        </p:blipFill>
        <p:spPr>
          <a:xfrm>
            <a:off x="795130" y="2977183"/>
            <a:ext cx="3551583" cy="2898685"/>
          </a:xfrm>
          <a:prstGeom prst="rect">
            <a:avLst/>
          </a:prstGeom>
        </p:spPr>
      </p:pic>
    </p:spTree>
    <p:extLst>
      <p:ext uri="{BB962C8B-B14F-4D97-AF65-F5344CB8AC3E}">
        <p14:creationId xmlns:p14="http://schemas.microsoft.com/office/powerpoint/2010/main" val="37798451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D243E-F404-548F-3CD1-A3250A25B64F}"/>
              </a:ext>
            </a:extLst>
          </p:cNvPr>
          <p:cNvSpPr>
            <a:spLocks noGrp="1"/>
          </p:cNvSpPr>
          <p:nvPr>
            <p:ph type="title"/>
          </p:nvPr>
        </p:nvSpPr>
        <p:spPr/>
        <p:txBody>
          <a:bodyPr/>
          <a:lstStyle/>
          <a:p>
            <a:r>
              <a:rPr lang="en-US" b="1" dirty="0">
                <a:solidFill>
                  <a:schemeClr val="accent3"/>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 </a:t>
            </a:r>
          </a:p>
        </p:txBody>
      </p:sp>
      <p:sp>
        <p:nvSpPr>
          <p:cNvPr id="3" name="Content Placeholder 2">
            <a:extLst>
              <a:ext uri="{FF2B5EF4-FFF2-40B4-BE49-F238E27FC236}">
                <a16:creationId xmlns:a16="http://schemas.microsoft.com/office/drawing/2014/main" id="{4F393D80-611D-316D-8D61-484484259450}"/>
              </a:ext>
            </a:extLst>
          </p:cNvPr>
          <p:cNvSpPr>
            <a:spLocks noGrp="1"/>
          </p:cNvSpPr>
          <p:nvPr>
            <p:ph idx="1"/>
          </p:nvPr>
        </p:nvSpPr>
        <p:spPr/>
        <p:txBody>
          <a:bodyPr/>
          <a:lstStyle/>
          <a:p>
            <a:r>
              <a:rPr lang="en-US" dirty="0"/>
              <a:t>This individual presentation discusses the following;</a:t>
            </a:r>
          </a:p>
          <a:p>
            <a:r>
              <a:rPr lang="en-US" dirty="0"/>
              <a:t>Employee motivation as a factor human resource</a:t>
            </a:r>
          </a:p>
          <a:p>
            <a:r>
              <a:rPr lang="en-US" dirty="0"/>
              <a:t>Difference between extrinsic and intrinsic motivation types</a:t>
            </a:r>
          </a:p>
          <a:p>
            <a:r>
              <a:rPr lang="en-US" dirty="0"/>
              <a:t>The type of motivation that motivates me most at work</a:t>
            </a:r>
          </a:p>
          <a:p>
            <a:r>
              <a:rPr lang="en-US" dirty="0"/>
              <a:t>Advantages and disadvantages of each motivation types</a:t>
            </a:r>
          </a:p>
          <a:p>
            <a:r>
              <a:rPr lang="en-US" dirty="0"/>
              <a:t>Key motivation theories</a:t>
            </a:r>
          </a:p>
        </p:txBody>
      </p:sp>
    </p:spTree>
    <p:extLst>
      <p:ext uri="{BB962C8B-B14F-4D97-AF65-F5344CB8AC3E}">
        <p14:creationId xmlns:p14="http://schemas.microsoft.com/office/powerpoint/2010/main" val="15856122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E5AD9-3123-5DD3-ABF9-833513861F81}"/>
              </a:ext>
            </a:extLst>
          </p:cNvPr>
          <p:cNvSpPr>
            <a:spLocks noGrp="1"/>
          </p:cNvSpPr>
          <p:nvPr>
            <p:ph type="title"/>
          </p:nvPr>
        </p:nvSpPr>
        <p:spPr/>
        <p:txBody>
          <a:bodyPr/>
          <a:lstStyle/>
          <a:p>
            <a:r>
              <a:rPr lang="en-US" b="1" dirty="0">
                <a:solidFill>
                  <a:srgbClr val="7030A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Employee Motivation </a:t>
            </a:r>
          </a:p>
        </p:txBody>
      </p:sp>
      <p:sp>
        <p:nvSpPr>
          <p:cNvPr id="3" name="Content Placeholder 2">
            <a:extLst>
              <a:ext uri="{FF2B5EF4-FFF2-40B4-BE49-F238E27FC236}">
                <a16:creationId xmlns:a16="http://schemas.microsoft.com/office/drawing/2014/main" id="{E3CB80CB-C95F-E9E6-7D4F-34964B5F2A78}"/>
              </a:ext>
            </a:extLst>
          </p:cNvPr>
          <p:cNvSpPr>
            <a:spLocks noGrp="1"/>
          </p:cNvSpPr>
          <p:nvPr>
            <p:ph idx="1"/>
          </p:nvPr>
        </p:nvSpPr>
        <p:spPr/>
        <p:txBody>
          <a:bodyPr/>
          <a:lstStyle/>
          <a:p>
            <a:r>
              <a:rPr lang="en-US" dirty="0"/>
              <a:t>This is the attitude workers have toward their work</a:t>
            </a:r>
          </a:p>
          <a:p>
            <a:r>
              <a:rPr lang="en-US" dirty="0"/>
              <a:t>Is the energy and desire that makes people;</a:t>
            </a:r>
          </a:p>
          <a:p>
            <a:r>
              <a:rPr lang="en-US" dirty="0"/>
              <a:t>Continually committed and interested in the job</a:t>
            </a:r>
          </a:p>
          <a:p>
            <a:r>
              <a:rPr lang="en-US" dirty="0"/>
              <a:t>It’s what drives them, pushes them, and motivates them</a:t>
            </a:r>
          </a:p>
          <a:p>
            <a:r>
              <a:rPr lang="en-US" dirty="0"/>
              <a:t>To achieve or turn up to work every day</a:t>
            </a:r>
          </a:p>
        </p:txBody>
      </p:sp>
      <p:pic>
        <p:nvPicPr>
          <p:cNvPr id="5" name="Picture 4">
            <a:extLst>
              <a:ext uri="{FF2B5EF4-FFF2-40B4-BE49-F238E27FC236}">
                <a16:creationId xmlns:a16="http://schemas.microsoft.com/office/drawing/2014/main" id="{F8295353-1571-8338-928C-63AAC6F95727}"/>
              </a:ext>
            </a:extLst>
          </p:cNvPr>
          <p:cNvPicPr>
            <a:picLocks noChangeAspect="1"/>
          </p:cNvPicPr>
          <p:nvPr/>
        </p:nvPicPr>
        <p:blipFill>
          <a:blip r:embed="rId3"/>
          <a:stretch>
            <a:fillRect/>
          </a:stretch>
        </p:blipFill>
        <p:spPr>
          <a:xfrm>
            <a:off x="8256104" y="2982567"/>
            <a:ext cx="3352800" cy="2768875"/>
          </a:xfrm>
          <a:prstGeom prst="rect">
            <a:avLst/>
          </a:prstGeom>
        </p:spPr>
      </p:pic>
    </p:spTree>
    <p:extLst>
      <p:ext uri="{BB962C8B-B14F-4D97-AF65-F5344CB8AC3E}">
        <p14:creationId xmlns:p14="http://schemas.microsoft.com/office/powerpoint/2010/main" val="32225589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123B9-223F-4339-E01B-817F90BB0FDB}"/>
              </a:ext>
            </a:extLst>
          </p:cNvPr>
          <p:cNvSpPr>
            <a:spLocks noGrp="1"/>
          </p:cNvSpPr>
          <p:nvPr>
            <p:ph type="title"/>
          </p:nvPr>
        </p:nvSpPr>
        <p:spPr/>
        <p:txBody>
          <a:bodyPr/>
          <a:lstStyle/>
          <a:p>
            <a:r>
              <a:rPr lang="en-US" b="1" dirty="0">
                <a:solidFill>
                  <a:schemeClr val="accent3">
                    <a:lumMod val="7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Types of motivations</a:t>
            </a:r>
          </a:p>
        </p:txBody>
      </p:sp>
      <p:sp>
        <p:nvSpPr>
          <p:cNvPr id="3" name="Content Placeholder 2">
            <a:extLst>
              <a:ext uri="{FF2B5EF4-FFF2-40B4-BE49-F238E27FC236}">
                <a16:creationId xmlns:a16="http://schemas.microsoft.com/office/drawing/2014/main" id="{5603D6DA-7D79-8459-65A7-FB63AABC651B}"/>
              </a:ext>
            </a:extLst>
          </p:cNvPr>
          <p:cNvSpPr>
            <a:spLocks noGrp="1"/>
          </p:cNvSpPr>
          <p:nvPr>
            <p:ph idx="1"/>
          </p:nvPr>
        </p:nvSpPr>
        <p:spPr/>
        <p:txBody>
          <a:bodyPr/>
          <a:lstStyle/>
          <a:p>
            <a:pPr>
              <a:lnSpc>
                <a:spcPct val="200000"/>
              </a:lnSpc>
            </a:pPr>
            <a:r>
              <a:rPr lang="en-US" dirty="0"/>
              <a:t>There are two main types of employee motivations;</a:t>
            </a:r>
          </a:p>
          <a:p>
            <a:pPr>
              <a:lnSpc>
                <a:spcPct val="200000"/>
              </a:lnSpc>
            </a:pPr>
            <a:r>
              <a:rPr lang="en-US" dirty="0"/>
              <a:t>Extrinsic motivation</a:t>
            </a:r>
          </a:p>
          <a:p>
            <a:pPr>
              <a:lnSpc>
                <a:spcPct val="200000"/>
              </a:lnSpc>
            </a:pPr>
            <a:r>
              <a:rPr lang="en-US" dirty="0"/>
              <a:t>Intrinsic motivation</a:t>
            </a:r>
          </a:p>
        </p:txBody>
      </p:sp>
      <p:pic>
        <p:nvPicPr>
          <p:cNvPr id="5" name="Picture 4">
            <a:extLst>
              <a:ext uri="{FF2B5EF4-FFF2-40B4-BE49-F238E27FC236}">
                <a16:creationId xmlns:a16="http://schemas.microsoft.com/office/drawing/2014/main" id="{CBEFE017-9018-5608-60DB-CE2D09808BB8}"/>
              </a:ext>
            </a:extLst>
          </p:cNvPr>
          <p:cNvPicPr>
            <a:picLocks noChangeAspect="1"/>
          </p:cNvPicPr>
          <p:nvPr/>
        </p:nvPicPr>
        <p:blipFill>
          <a:blip r:embed="rId3"/>
          <a:stretch>
            <a:fillRect/>
          </a:stretch>
        </p:blipFill>
        <p:spPr>
          <a:xfrm>
            <a:off x="5024716" y="3429000"/>
            <a:ext cx="5589496" cy="2717801"/>
          </a:xfrm>
          <a:prstGeom prst="rect">
            <a:avLst/>
          </a:prstGeom>
        </p:spPr>
      </p:pic>
    </p:spTree>
    <p:extLst>
      <p:ext uri="{BB962C8B-B14F-4D97-AF65-F5344CB8AC3E}">
        <p14:creationId xmlns:p14="http://schemas.microsoft.com/office/powerpoint/2010/main" val="24491245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E0A7D-8FAF-07A4-A5DD-595E8FE36E43}"/>
              </a:ext>
            </a:extLst>
          </p:cNvPr>
          <p:cNvSpPr>
            <a:spLocks noGrp="1"/>
          </p:cNvSpPr>
          <p:nvPr>
            <p:ph type="title"/>
          </p:nvPr>
        </p:nvSpPr>
        <p:spPr/>
        <p:txBody>
          <a:bodyPr>
            <a:normAutofit fontScale="90000"/>
          </a:bodyPr>
          <a:lstStyle/>
          <a:p>
            <a:r>
              <a:rPr lang="en-US" b="1" dirty="0">
                <a:solidFill>
                  <a:schemeClr val="accent6"/>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Difference Between Extrinsic and Intrinsic </a:t>
            </a:r>
            <a:endParaRPr lang="en-US" dirty="0">
              <a:solidFill>
                <a:schemeClr val="accent6"/>
              </a:solidFill>
            </a:endParaRPr>
          </a:p>
        </p:txBody>
      </p:sp>
      <p:sp>
        <p:nvSpPr>
          <p:cNvPr id="4" name="Content Placeholder 3">
            <a:extLst>
              <a:ext uri="{FF2B5EF4-FFF2-40B4-BE49-F238E27FC236}">
                <a16:creationId xmlns:a16="http://schemas.microsoft.com/office/drawing/2014/main" id="{CDC5D1D7-AC7A-3EFB-B9FB-CE99265FDE0E}"/>
              </a:ext>
            </a:extLst>
          </p:cNvPr>
          <p:cNvSpPr>
            <a:spLocks noGrp="1"/>
          </p:cNvSpPr>
          <p:nvPr>
            <p:ph sz="half" idx="1"/>
          </p:nvPr>
        </p:nvSpPr>
        <p:spPr/>
        <p:txBody>
          <a:bodyPr/>
          <a:lstStyle/>
          <a:p>
            <a:pPr marL="0" indent="0">
              <a:buNone/>
            </a:pPr>
            <a:r>
              <a:rPr lang="en-US" b="1" dirty="0">
                <a:solidFill>
                  <a:schemeClr val="accent2"/>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Extrinsic Motivation</a:t>
            </a:r>
          </a:p>
          <a:p>
            <a:pPr>
              <a:buFont typeface="Wingdings" panose="05000000000000000000" pitchFamily="2" charset="2"/>
              <a:buChar char="§"/>
            </a:pPr>
            <a:r>
              <a:rPr lang="en-US" dirty="0"/>
              <a:t> </a:t>
            </a:r>
            <a:r>
              <a:rPr lang="en-US" dirty="0">
                <a:latin typeface="Times New Roman" panose="02020603050405020304" pitchFamily="18" charset="0"/>
                <a:cs typeface="Times New Roman" panose="02020603050405020304" pitchFamily="18" charset="0"/>
              </a:rPr>
              <a:t>Comes from external</a:t>
            </a:r>
          </a:p>
          <a:p>
            <a:pPr>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Reward is an automatic booster</a:t>
            </a:r>
          </a:p>
          <a:p>
            <a:pPr>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Easy to apply to a group</a:t>
            </a:r>
          </a:p>
          <a:p>
            <a:pPr>
              <a:buFont typeface="Wingdings" panose="05000000000000000000" pitchFamily="2" charset="2"/>
              <a:buChar char="§"/>
            </a:pPr>
            <a:r>
              <a:rPr lang="en-US" dirty="0"/>
              <a:t>Limited hold on the individual </a:t>
            </a:r>
          </a:p>
        </p:txBody>
      </p:sp>
      <p:sp>
        <p:nvSpPr>
          <p:cNvPr id="5" name="Content Placeholder 4">
            <a:extLst>
              <a:ext uri="{FF2B5EF4-FFF2-40B4-BE49-F238E27FC236}">
                <a16:creationId xmlns:a16="http://schemas.microsoft.com/office/drawing/2014/main" id="{C32230A5-2530-30B4-CA7B-95B75321F60D}"/>
              </a:ext>
            </a:extLst>
          </p:cNvPr>
          <p:cNvSpPr>
            <a:spLocks noGrp="1"/>
          </p:cNvSpPr>
          <p:nvPr>
            <p:ph sz="half" idx="2"/>
          </p:nvPr>
        </p:nvSpPr>
        <p:spPr/>
        <p:txBody>
          <a:bodyPr/>
          <a:lstStyle/>
          <a:p>
            <a:pPr marL="0" indent="0">
              <a:buNone/>
            </a:pPr>
            <a:r>
              <a:rPr lang="en-US" b="1" dirty="0">
                <a:solidFill>
                  <a:srgbClr val="7030A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Intrinsic</a:t>
            </a:r>
            <a:r>
              <a:rPr lang="en-US" dirty="0"/>
              <a:t> </a:t>
            </a:r>
            <a:r>
              <a:rPr lang="en-US" b="1" dirty="0">
                <a:solidFill>
                  <a:srgbClr val="7030A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Motivation</a:t>
            </a:r>
          </a:p>
          <a:p>
            <a:pPr>
              <a:buFont typeface="Wingdings" panose="05000000000000000000" pitchFamily="2" charset="2"/>
              <a:buChar char="§"/>
            </a:pPr>
            <a:r>
              <a:rPr lang="en-US" dirty="0">
                <a:solidFill>
                  <a:schemeClr val="tx1"/>
                </a:solidFill>
                <a:latin typeface="Times New Roman" panose="02020603050405020304" pitchFamily="18" charset="0"/>
                <a:cs typeface="Times New Roman" panose="02020603050405020304" pitchFamily="18" charset="0"/>
              </a:rPr>
              <a:t>Comes from internal </a:t>
            </a:r>
          </a:p>
          <a:p>
            <a:pPr>
              <a:buFont typeface="Wingdings" panose="05000000000000000000" pitchFamily="2" charset="2"/>
              <a:buChar char="§"/>
            </a:pPr>
            <a:r>
              <a:rPr lang="en-US" dirty="0">
                <a:solidFill>
                  <a:schemeClr val="tx1"/>
                </a:solidFill>
                <a:latin typeface="Times New Roman" panose="02020603050405020304" pitchFamily="18" charset="0"/>
                <a:cs typeface="Times New Roman" panose="02020603050405020304" pitchFamily="18" charset="0"/>
              </a:rPr>
              <a:t>Hard to foster or stimulate</a:t>
            </a:r>
          </a:p>
          <a:p>
            <a:pPr>
              <a:buFont typeface="Wingdings" panose="05000000000000000000" pitchFamily="2" charset="2"/>
              <a:buChar char="§"/>
            </a:pPr>
            <a:r>
              <a:rPr lang="en-US" dirty="0">
                <a:solidFill>
                  <a:schemeClr val="tx1"/>
                </a:solidFill>
                <a:latin typeface="Times New Roman" panose="02020603050405020304" pitchFamily="18" charset="0"/>
                <a:cs typeface="Times New Roman" panose="02020603050405020304" pitchFamily="18" charset="0"/>
              </a:rPr>
              <a:t>Hard to apply to individual or group</a:t>
            </a:r>
          </a:p>
          <a:p>
            <a:pPr>
              <a:buFont typeface="Wingdings" panose="05000000000000000000" pitchFamily="2" charset="2"/>
              <a:buChar char="§"/>
            </a:pPr>
            <a:r>
              <a:rPr lang="en-US" dirty="0">
                <a:solidFill>
                  <a:schemeClr val="tx1"/>
                </a:solidFill>
                <a:latin typeface="Times New Roman" panose="02020603050405020304" pitchFamily="18" charset="0"/>
                <a:cs typeface="Times New Roman" panose="02020603050405020304" pitchFamily="18" charset="0"/>
              </a:rPr>
              <a:t>Sustained for a longer period</a:t>
            </a:r>
          </a:p>
        </p:txBody>
      </p:sp>
    </p:spTree>
    <p:extLst>
      <p:ext uri="{BB962C8B-B14F-4D97-AF65-F5344CB8AC3E}">
        <p14:creationId xmlns:p14="http://schemas.microsoft.com/office/powerpoint/2010/main" val="10094591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9749B-CEEC-DE6B-111B-A359581CC747}"/>
              </a:ext>
            </a:extLst>
          </p:cNvPr>
          <p:cNvSpPr>
            <a:spLocks noGrp="1"/>
          </p:cNvSpPr>
          <p:nvPr>
            <p:ph type="title"/>
          </p:nvPr>
        </p:nvSpPr>
        <p:spPr/>
        <p:txBody>
          <a:bodyPr>
            <a:normAutofit fontScale="90000"/>
          </a:bodyPr>
          <a:lstStyle/>
          <a:p>
            <a:r>
              <a:rPr lang="en-US" b="1" dirty="0">
                <a:solidFill>
                  <a:schemeClr val="accent2">
                    <a:lumMod val="60000"/>
                    <a:lumOff val="4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Advantages and Disadvantages of Extrinsic Motivation</a:t>
            </a:r>
          </a:p>
        </p:txBody>
      </p:sp>
      <p:sp>
        <p:nvSpPr>
          <p:cNvPr id="4" name="Content Placeholder 3">
            <a:extLst>
              <a:ext uri="{FF2B5EF4-FFF2-40B4-BE49-F238E27FC236}">
                <a16:creationId xmlns:a16="http://schemas.microsoft.com/office/drawing/2014/main" id="{EB589838-3727-25E0-EA99-5F38338EB3DC}"/>
              </a:ext>
            </a:extLst>
          </p:cNvPr>
          <p:cNvSpPr>
            <a:spLocks noGrp="1"/>
          </p:cNvSpPr>
          <p:nvPr>
            <p:ph sz="half" idx="1"/>
          </p:nvPr>
        </p:nvSpPr>
        <p:spPr/>
        <p:txBody>
          <a:bodyPr>
            <a:normAutofit/>
          </a:bodyPr>
          <a:lstStyle/>
          <a:p>
            <a:pPr marL="0" indent="0">
              <a:buNone/>
            </a:pPr>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Advantages of Extrinsic Motivation</a:t>
            </a:r>
          </a:p>
          <a:p>
            <a:pPr>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Leads to individual benefits </a:t>
            </a:r>
          </a:p>
          <a:p>
            <a:pPr>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Influence individuals/groups and their productivity levels (</a:t>
            </a:r>
            <a:r>
              <a:rPr lang="en-US" sz="20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Aliyeva</a:t>
            </a:r>
            <a:r>
              <a:rPr lang="en-US" sz="20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a:t>
            </a:r>
            <a:r>
              <a:rPr lang="en-US" sz="20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and </a:t>
            </a:r>
            <a:r>
              <a:rPr lang="en-US" sz="20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Mammadova</a:t>
            </a:r>
            <a:r>
              <a:rPr lang="en-US" sz="20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2018)</a:t>
            </a:r>
            <a:endParaRPr lang="en-US" sz="2000" dirty="0">
              <a:latin typeface="Times New Roman" panose="02020603050405020304" pitchFamily="18" charset="0"/>
              <a:cs typeface="Times New Roman" panose="02020603050405020304" pitchFamily="18" charset="0"/>
            </a:endParaRPr>
          </a:p>
          <a:p>
            <a:pPr>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Desire to chase after dreams/goals</a:t>
            </a:r>
          </a:p>
          <a:p>
            <a:pPr>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Creates a foundation for survival</a:t>
            </a:r>
          </a:p>
        </p:txBody>
      </p:sp>
      <p:sp>
        <p:nvSpPr>
          <p:cNvPr id="5" name="Content Placeholder 4">
            <a:extLst>
              <a:ext uri="{FF2B5EF4-FFF2-40B4-BE49-F238E27FC236}">
                <a16:creationId xmlns:a16="http://schemas.microsoft.com/office/drawing/2014/main" id="{BAFBFF78-2043-1767-5EC9-C92BCD98CAC2}"/>
              </a:ext>
            </a:extLst>
          </p:cNvPr>
          <p:cNvSpPr>
            <a:spLocks noGrp="1"/>
          </p:cNvSpPr>
          <p:nvPr>
            <p:ph sz="half" idx="2"/>
          </p:nvPr>
        </p:nvSpPr>
        <p:spPr/>
        <p:txBody>
          <a:bodyPr>
            <a:normAutofit/>
          </a:bodyPr>
          <a:lstStyle/>
          <a:p>
            <a:pPr marL="0" indent="0">
              <a:buNone/>
            </a:pPr>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Disadvantages of Extrinsic Motivation</a:t>
            </a:r>
          </a:p>
          <a:p>
            <a:pPr>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Rewards</a:t>
            </a:r>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000" dirty="0">
                <a:latin typeface="Times New Roman" panose="02020603050405020304" pitchFamily="18" charset="0"/>
                <a:cs typeface="Times New Roman" panose="02020603050405020304" pitchFamily="18" charset="0"/>
              </a:rPr>
              <a:t>don’t last for a lifetime</a:t>
            </a:r>
          </a:p>
          <a:p>
            <a:pPr>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It is often a finite process</a:t>
            </a:r>
          </a:p>
          <a:p>
            <a:pPr>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Follows a course of diminishing returns</a:t>
            </a:r>
          </a:p>
          <a:p>
            <a:pPr>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No passion created through extrinsic value</a:t>
            </a:r>
          </a:p>
          <a:p>
            <a:pPr>
              <a:buFont typeface="Wingdings" panose="05000000000000000000" pitchFamily="2" charset="2"/>
              <a:buChar char="§"/>
            </a:pP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938942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7D182-7515-3A73-3539-9E38F0E61ED0}"/>
              </a:ext>
            </a:extLst>
          </p:cNvPr>
          <p:cNvSpPr>
            <a:spLocks noGrp="1"/>
          </p:cNvSpPr>
          <p:nvPr>
            <p:ph type="title"/>
          </p:nvPr>
        </p:nvSpPr>
        <p:spPr/>
        <p:txBody>
          <a:bodyPr>
            <a:normAutofit fontScale="90000"/>
          </a:bodyPr>
          <a:lstStyle/>
          <a:p>
            <a:r>
              <a:rPr lang="en-US" b="1" dirty="0">
                <a:solidFill>
                  <a:srgbClr val="0070C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Advantages and Disadvantages of Intrinsic Motivation</a:t>
            </a:r>
            <a:endParaRPr lang="en-US" dirty="0">
              <a:solidFill>
                <a:srgbClr val="0070C0"/>
              </a:solidFill>
            </a:endParaRPr>
          </a:p>
        </p:txBody>
      </p:sp>
      <p:sp>
        <p:nvSpPr>
          <p:cNvPr id="4" name="Content Placeholder 3">
            <a:extLst>
              <a:ext uri="{FF2B5EF4-FFF2-40B4-BE49-F238E27FC236}">
                <a16:creationId xmlns:a16="http://schemas.microsoft.com/office/drawing/2014/main" id="{B4324F18-0EC4-2F24-0F3D-D51260E0FBE6}"/>
              </a:ext>
            </a:extLst>
          </p:cNvPr>
          <p:cNvSpPr>
            <a:spLocks noGrp="1"/>
          </p:cNvSpPr>
          <p:nvPr>
            <p:ph sz="half" idx="1"/>
          </p:nvPr>
        </p:nvSpPr>
        <p:spPr/>
        <p:txBody>
          <a:bodyPr>
            <a:normAutofit/>
          </a:bodyPr>
          <a:lstStyle/>
          <a:p>
            <a:pPr marL="0" indent="0">
              <a:buNone/>
            </a:pPr>
            <a:r>
              <a:rPr lang="en-US" sz="2000" b="1" dirty="0">
                <a:solidFill>
                  <a:schemeClr val="accent3">
                    <a:lumMod val="7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Advantages of Intrinsic Motivation</a:t>
            </a:r>
          </a:p>
          <a:p>
            <a:r>
              <a:rPr lang="en-US" sz="2000" dirty="0">
                <a:latin typeface="Times New Roman" panose="02020603050405020304" pitchFamily="18" charset="0"/>
                <a:cs typeface="Times New Roman" panose="02020603050405020304" pitchFamily="18" charset="0"/>
              </a:rPr>
              <a:t>There is persistence</a:t>
            </a:r>
          </a:p>
          <a:p>
            <a:r>
              <a:rPr lang="en-US" sz="2000" dirty="0">
                <a:latin typeface="Times New Roman" panose="02020603050405020304" pitchFamily="18" charset="0"/>
                <a:cs typeface="Times New Roman" panose="02020603050405020304" pitchFamily="18" charset="0"/>
              </a:rPr>
              <a:t>Ensures engagement </a:t>
            </a:r>
          </a:p>
          <a:p>
            <a:r>
              <a:rPr lang="en-US" sz="2000" dirty="0">
                <a:latin typeface="Times New Roman" panose="02020603050405020304" pitchFamily="18" charset="0"/>
                <a:cs typeface="Times New Roman" panose="02020603050405020304" pitchFamily="18" charset="0"/>
              </a:rPr>
              <a:t>Efficiency in learning </a:t>
            </a:r>
          </a:p>
          <a:p>
            <a:r>
              <a:rPr lang="en-US" sz="2000" dirty="0">
                <a:latin typeface="Times New Roman" panose="02020603050405020304" pitchFamily="18" charset="0"/>
                <a:cs typeface="Times New Roman" panose="02020603050405020304" pitchFamily="18" charset="0"/>
              </a:rPr>
              <a:t>Higher performance levels</a:t>
            </a:r>
          </a:p>
        </p:txBody>
      </p:sp>
      <p:sp>
        <p:nvSpPr>
          <p:cNvPr id="5" name="Content Placeholder 4">
            <a:extLst>
              <a:ext uri="{FF2B5EF4-FFF2-40B4-BE49-F238E27FC236}">
                <a16:creationId xmlns:a16="http://schemas.microsoft.com/office/drawing/2014/main" id="{92D975F4-3690-5012-30FD-034BEA815478}"/>
              </a:ext>
            </a:extLst>
          </p:cNvPr>
          <p:cNvSpPr>
            <a:spLocks noGrp="1"/>
          </p:cNvSpPr>
          <p:nvPr>
            <p:ph sz="half" idx="2"/>
          </p:nvPr>
        </p:nvSpPr>
        <p:spPr/>
        <p:txBody>
          <a:bodyPr>
            <a:normAutofit/>
          </a:bodyPr>
          <a:lstStyle/>
          <a:p>
            <a:pPr marL="0" indent="0">
              <a:buNone/>
            </a:pPr>
            <a:r>
              <a:rPr lang="en-US" sz="2000" b="1" dirty="0">
                <a:solidFill>
                  <a:schemeClr val="accent2"/>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Disadvantages of Intrinsic Motivation</a:t>
            </a:r>
          </a:p>
          <a:p>
            <a:pPr>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Ignorance</a:t>
            </a:r>
            <a:r>
              <a:rPr lang="en-US" sz="2000" dirty="0">
                <a:solidFill>
                  <a:schemeClr val="accent2"/>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000" dirty="0">
                <a:solidFill>
                  <a:schemeClr val="tx1"/>
                </a:solidFill>
                <a:latin typeface="Times New Roman" panose="02020603050405020304" pitchFamily="18" charset="0"/>
                <a:cs typeface="Times New Roman" panose="02020603050405020304" pitchFamily="18" charset="0"/>
              </a:rPr>
              <a:t>of</a:t>
            </a:r>
            <a:r>
              <a:rPr lang="en-US" sz="2000" dirty="0">
                <a:solidFill>
                  <a:schemeClr val="accent2"/>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000" dirty="0">
                <a:solidFill>
                  <a:schemeClr val="tx1"/>
                </a:solidFill>
                <a:latin typeface="Times New Roman" panose="02020603050405020304" pitchFamily="18" charset="0"/>
                <a:cs typeface="Times New Roman" panose="02020603050405020304" pitchFamily="18" charset="0"/>
              </a:rPr>
              <a:t>standards of safety by individuals</a:t>
            </a:r>
          </a:p>
          <a:p>
            <a:pPr>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The motivation is intangible</a:t>
            </a:r>
          </a:p>
          <a:p>
            <a:pPr>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Motivation is not enough for employees</a:t>
            </a:r>
          </a:p>
          <a:p>
            <a:pPr>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Only interested employee can learn</a:t>
            </a:r>
          </a:p>
          <a:p>
            <a:pPr>
              <a:buFont typeface="Arial" panose="020B0604020202020204" pitchFamily="34" charset="0"/>
              <a:buChar char="•"/>
            </a:pPr>
            <a:endParaRPr lang="en-US" sz="2000" dirty="0">
              <a:solidFill>
                <a:schemeClr val="accent2"/>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071509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D856D-4E76-2E4D-A7D4-64DD0C56BA92}"/>
              </a:ext>
            </a:extLst>
          </p:cNvPr>
          <p:cNvSpPr>
            <a:spLocks noGrp="1"/>
          </p:cNvSpPr>
          <p:nvPr>
            <p:ph type="title"/>
          </p:nvPr>
        </p:nvSpPr>
        <p:spPr/>
        <p:txBody>
          <a:bodyPr/>
          <a:lstStyle/>
          <a:p>
            <a:r>
              <a:rPr lang="en-US" b="1" dirty="0">
                <a:solidFill>
                  <a:schemeClr val="accent2">
                    <a:lumMod val="7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Key Motivation Theories</a:t>
            </a:r>
          </a:p>
        </p:txBody>
      </p:sp>
      <p:sp>
        <p:nvSpPr>
          <p:cNvPr id="3" name="Content Placeholder 2">
            <a:extLst>
              <a:ext uri="{FF2B5EF4-FFF2-40B4-BE49-F238E27FC236}">
                <a16:creationId xmlns:a16="http://schemas.microsoft.com/office/drawing/2014/main" id="{3C15D6F6-EFFC-45E7-9459-895C38826450}"/>
              </a:ext>
            </a:extLst>
          </p:cNvPr>
          <p:cNvSpPr>
            <a:spLocks noGrp="1"/>
          </p:cNvSpPr>
          <p:nvPr>
            <p:ph idx="1"/>
          </p:nvPr>
        </p:nvSpPr>
        <p:spPr/>
        <p:txBody>
          <a:bodyPr/>
          <a:lstStyle/>
          <a:p>
            <a:r>
              <a:rPr lang="en-US" dirty="0">
                <a:latin typeface="Times New Roman" panose="02020603050405020304" pitchFamily="18" charset="0"/>
                <a:cs typeface="Times New Roman" panose="02020603050405020304" pitchFamily="18" charset="0"/>
              </a:rPr>
              <a:t>The different motivational theories include;</a:t>
            </a:r>
          </a:p>
          <a:p>
            <a:r>
              <a:rPr lang="en-US" dirty="0">
                <a:latin typeface="Times New Roman" panose="02020603050405020304" pitchFamily="18" charset="0"/>
                <a:cs typeface="Times New Roman" panose="02020603050405020304" pitchFamily="18" charset="0"/>
              </a:rPr>
              <a:t>Abraham Maslow</a:t>
            </a:r>
          </a:p>
          <a:p>
            <a:r>
              <a:rPr lang="en-US" dirty="0">
                <a:latin typeface="Times New Roman" panose="02020603050405020304" pitchFamily="18" charset="0"/>
                <a:cs typeface="Times New Roman" panose="02020603050405020304" pitchFamily="18" charset="0"/>
              </a:rPr>
              <a:t>Frederick Hertzberg</a:t>
            </a:r>
          </a:p>
          <a:p>
            <a:r>
              <a:rPr lang="en-US" dirty="0">
                <a:latin typeface="Times New Roman" panose="02020603050405020304" pitchFamily="18" charset="0"/>
                <a:cs typeface="Times New Roman" panose="02020603050405020304" pitchFamily="18" charset="0"/>
              </a:rPr>
              <a:t>Two-factor theory</a:t>
            </a:r>
          </a:p>
          <a:p>
            <a:r>
              <a:rPr lang="en-US" dirty="0">
                <a:latin typeface="Times New Roman" panose="02020603050405020304" pitchFamily="18" charset="0"/>
                <a:cs typeface="Times New Roman" panose="02020603050405020304" pitchFamily="18" charset="0"/>
              </a:rPr>
              <a:t>David McClelland</a:t>
            </a:r>
          </a:p>
        </p:txBody>
      </p:sp>
    </p:spTree>
    <p:extLst>
      <p:ext uri="{BB962C8B-B14F-4D97-AF65-F5344CB8AC3E}">
        <p14:creationId xmlns:p14="http://schemas.microsoft.com/office/powerpoint/2010/main" val="33394932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6C1D4-81A0-EFF0-4D3E-E1DC76591A8D}"/>
              </a:ext>
            </a:extLst>
          </p:cNvPr>
          <p:cNvSpPr>
            <a:spLocks noGrp="1"/>
          </p:cNvSpPr>
          <p:nvPr>
            <p:ph type="title"/>
          </p:nvPr>
        </p:nvSpPr>
        <p:spPr/>
        <p:txBody>
          <a:bodyPr/>
          <a:lstStyle/>
          <a:p>
            <a:r>
              <a:rPr lang="en-US" b="1" dirty="0">
                <a:solidFill>
                  <a:schemeClr val="accent6"/>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78DE3F54-EFC9-E8F4-DCE0-032C351E6B88}"/>
              </a:ext>
            </a:extLst>
          </p:cNvPr>
          <p:cNvSpPr>
            <a:spLocks noGrp="1"/>
          </p:cNvSpPr>
          <p:nvPr>
            <p:ph idx="1"/>
          </p:nvPr>
        </p:nvSpPr>
        <p:spPr>
          <a:xfrm>
            <a:off x="1295401" y="2556931"/>
            <a:ext cx="9601196" cy="3879727"/>
          </a:xfrm>
        </p:spPr>
        <p:txBody>
          <a:bodyPr>
            <a:noAutofit/>
          </a:bodyPr>
          <a:lstStyle/>
          <a:p>
            <a:r>
              <a:rPr lang="en-US" sz="2000" dirty="0">
                <a:latin typeface="Times New Roman" panose="02020603050405020304" pitchFamily="18" charset="0"/>
                <a:cs typeface="Times New Roman" panose="02020603050405020304" pitchFamily="18" charset="0"/>
              </a:rPr>
              <a:t>Motivation is crucial to an organization's success</a:t>
            </a:r>
          </a:p>
          <a:p>
            <a:r>
              <a:rPr lang="en-US" sz="2000" dirty="0">
                <a:latin typeface="Times New Roman" panose="02020603050405020304" pitchFamily="18" charset="0"/>
                <a:cs typeface="Times New Roman" panose="02020603050405020304" pitchFamily="18" charset="0"/>
              </a:rPr>
              <a:t>Intrinsic and extrinsic are the main types of motivations</a:t>
            </a:r>
          </a:p>
          <a:p>
            <a:r>
              <a:rPr lang="en-US" sz="2000" dirty="0">
                <a:latin typeface="Times New Roman" panose="02020603050405020304" pitchFamily="18" charset="0"/>
                <a:cs typeface="Times New Roman" panose="02020603050405020304" pitchFamily="18" charset="0"/>
              </a:rPr>
              <a:t>Intrinsic comes from within while intrinsic is external </a:t>
            </a:r>
          </a:p>
          <a:p>
            <a:r>
              <a:rPr lang="en-US" sz="2000" dirty="0">
                <a:latin typeface="Times New Roman" panose="02020603050405020304" pitchFamily="18" charset="0"/>
                <a:cs typeface="Times New Roman" panose="02020603050405020304" pitchFamily="18" charset="0"/>
              </a:rPr>
              <a:t>I’m always motivated by intrinsic motivation</a:t>
            </a:r>
          </a:p>
          <a:p>
            <a:r>
              <a:rPr lang="en-US" sz="2000" dirty="0">
                <a:latin typeface="Times New Roman" panose="02020603050405020304" pitchFamily="18" charset="0"/>
                <a:cs typeface="Times New Roman" panose="02020603050405020304" pitchFamily="18" charset="0"/>
              </a:rPr>
              <a:t>The main motivation theories are; </a:t>
            </a:r>
          </a:p>
          <a:p>
            <a:r>
              <a:rPr lang="en-US" sz="2000" dirty="0">
                <a:latin typeface="Times New Roman" panose="02020603050405020304" pitchFamily="18" charset="0"/>
                <a:cs typeface="Times New Roman" panose="02020603050405020304" pitchFamily="18" charset="0"/>
              </a:rPr>
              <a:t>Abraham Maslow</a:t>
            </a:r>
          </a:p>
          <a:p>
            <a:r>
              <a:rPr lang="en-US" sz="2000" dirty="0">
                <a:latin typeface="Times New Roman" panose="02020603050405020304" pitchFamily="18" charset="0"/>
                <a:cs typeface="Times New Roman" panose="02020603050405020304" pitchFamily="18" charset="0"/>
              </a:rPr>
              <a:t>Frederick Hertzberg</a:t>
            </a:r>
          </a:p>
          <a:p>
            <a:r>
              <a:rPr lang="en-US" sz="2000" dirty="0">
                <a:latin typeface="Times New Roman" panose="02020603050405020304" pitchFamily="18" charset="0"/>
                <a:cs typeface="Times New Roman" panose="02020603050405020304" pitchFamily="18" charset="0"/>
              </a:rPr>
              <a:t>Two-factor theory</a:t>
            </a:r>
          </a:p>
          <a:p>
            <a:r>
              <a:rPr lang="en-US" sz="2000" dirty="0">
                <a:latin typeface="Times New Roman" panose="02020603050405020304" pitchFamily="18" charset="0"/>
                <a:cs typeface="Times New Roman" panose="02020603050405020304" pitchFamily="18" charset="0"/>
              </a:rPr>
              <a:t>David McClelland</a:t>
            </a:r>
          </a:p>
        </p:txBody>
      </p:sp>
    </p:spTree>
    <p:extLst>
      <p:ext uri="{BB962C8B-B14F-4D97-AF65-F5344CB8AC3E}">
        <p14:creationId xmlns:p14="http://schemas.microsoft.com/office/powerpoint/2010/main" val="21573330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BBD64-6C96-1192-E7CA-F5AD69B25066}"/>
              </a:ext>
            </a:extLst>
          </p:cNvPr>
          <p:cNvSpPr>
            <a:spLocks noGrp="1"/>
          </p:cNvSpPr>
          <p:nvPr>
            <p:ph type="title"/>
          </p:nvPr>
        </p:nvSpPr>
        <p:spPr/>
        <p:txBody>
          <a:bodyPr/>
          <a:lstStyle/>
          <a:p>
            <a:r>
              <a:rPr lang="en-US" b="1" dirty="0">
                <a:solidFill>
                  <a:schemeClr val="accent2"/>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80D94947-592C-F776-68BE-80E1350843E5}"/>
              </a:ext>
            </a:extLst>
          </p:cNvPr>
          <p:cNvSpPr>
            <a:spLocks noGrp="1"/>
          </p:cNvSpPr>
          <p:nvPr>
            <p:ph idx="1"/>
          </p:nvPr>
        </p:nvSpPr>
        <p:spPr/>
        <p:txBody>
          <a:bodyPr>
            <a:normAutofit fontScale="62500" lnSpcReduction="20000"/>
          </a:bodyPr>
          <a:lstStyle/>
          <a:p>
            <a:pPr marL="457200" marR="0" indent="-457200" algn="just">
              <a:lnSpc>
                <a:spcPct val="200000"/>
              </a:lnSpc>
              <a:spcBef>
                <a:spcPts val="0"/>
              </a:spcBef>
              <a:spcAft>
                <a:spcPts val="0"/>
              </a:spcAft>
            </a:pPr>
            <a:r>
              <a:rPr lang="en-US"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Aliyeva</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S.G. and </a:t>
            </a:r>
            <a:r>
              <a:rPr lang="en-US"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Mammadova</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R.Z., 2018. The Effects of Motivation in the Classroom.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Web of Scholar</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4</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(2), pp.78-81.</a:t>
            </a:r>
          </a:p>
          <a:p>
            <a:pPr marL="457200" marR="0" indent="-457200" algn="just">
              <a:lnSpc>
                <a:spcPct val="200000"/>
              </a:lnSpc>
              <a:spcBef>
                <a:spcPts val="0"/>
              </a:spcBef>
              <a:spcAft>
                <a:spcPts val="0"/>
              </a:spcAft>
            </a:pP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Al-Madi, F.N., Assal, H., </a:t>
            </a:r>
            <a:r>
              <a:rPr lang="en-US"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Shrafat</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F. and </a:t>
            </a:r>
            <a:r>
              <a:rPr lang="en-US"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Zeglat</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D., 2017. The impact of employee motivation on organizational commitment.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European Journal of Business and Management</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9</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(15), pp.134-145.</a:t>
            </a:r>
          </a:p>
          <a:p>
            <a:pPr marL="457200" marR="0" indent="-457200" algn="just">
              <a:lnSpc>
                <a:spcPct val="200000"/>
              </a:lnSpc>
              <a:spcBef>
                <a:spcPts val="0"/>
              </a:spcBef>
              <a:spcAft>
                <a:spcPts val="0"/>
              </a:spcAft>
            </a:pP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Buch, R., </a:t>
            </a:r>
            <a:r>
              <a:rPr lang="en-US"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Säfvenbom</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R. and </a:t>
            </a:r>
            <a:r>
              <a:rPr lang="en-US"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Boe</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O., 2015. The relationships between academic self-efficacy, intrinsic motivation, and perceived competence.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Journal of Military Studies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6</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(1), pp.19-35.</a:t>
            </a:r>
          </a:p>
          <a:p>
            <a:pPr marL="457200" marR="0" indent="-457200" algn="just">
              <a:lnSpc>
                <a:spcPct val="200000"/>
              </a:lnSpc>
              <a:spcBef>
                <a:spcPts val="0"/>
              </a:spcBef>
              <a:spcAft>
                <a:spcPts val="0"/>
              </a:spcAft>
            </a:pP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Johnson, J., Irizarry, M., Nguyen, N. and Maloney, P., 2018. Part 1: Foundational theories of human motivation.</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gn="just">
              <a:lnSpc>
                <a:spcPct val="200000"/>
              </a:lnSpc>
              <a:spcBef>
                <a:spcPts val="0"/>
              </a:spcBef>
              <a:spcAft>
                <a:spcPts val="0"/>
              </a:spcAft>
            </a:pPr>
            <a:r>
              <a:rPr lang="en-US"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Kuvaas</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B., Buch, R., Weibel, A., </a:t>
            </a:r>
            <a:r>
              <a:rPr lang="en-US"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Dysvik</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and </a:t>
            </a:r>
            <a:r>
              <a:rPr lang="en-US"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Nerstad</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C.G., 2017. Do intrinsic and extrinsic motivation relate differently to employee outcomes?.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Journal of Economic Psychology</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61</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pp.244-258.</a:t>
            </a:r>
          </a:p>
          <a:p>
            <a:pPr marL="457200" marR="0" indent="-457200" algn="just">
              <a:lnSpc>
                <a:spcPct val="200000"/>
              </a:lnSpc>
              <a:spcBef>
                <a:spcPts val="0"/>
              </a:spcBef>
              <a:spcAft>
                <a:spcPts val="0"/>
              </a:spcAft>
            </a:pP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Zhang, J., Zhang, Y., Song, Y. and Gong, Z., 2016. The different relations of extrinsic, introjected, identified regulation and intrinsic motivation on employees’ performance: Empirical studies following self-determination theory.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Management Decision</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54</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(10), pp.2393-2412.</a:t>
            </a:r>
          </a:p>
          <a:p>
            <a:pPr marL="457200" marR="0" indent="-457200" algn="just">
              <a:lnSpc>
                <a:spcPct val="200000"/>
              </a:lnSpc>
              <a:spcBef>
                <a:spcPts val="0"/>
              </a:spcBef>
              <a:spcAft>
                <a:spcPts val="0"/>
              </a:spcAft>
            </a:pP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454333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AB946B"/>
      </a:accent1>
      <a:accent2>
        <a:srgbClr val="C04F32"/>
      </a:accent2>
      <a:accent3>
        <a:srgbClr val="DD8C3C"/>
      </a:accent3>
      <a:accent4>
        <a:srgbClr val="8E684C"/>
      </a:accent4>
      <a:accent5>
        <a:srgbClr val="CBAF62"/>
      </a:accent5>
      <a:accent6>
        <a:srgbClr val="803348"/>
      </a:accent6>
      <a:hlink>
        <a:srgbClr val="86724D"/>
      </a:hlink>
      <a:folHlink>
        <a:srgbClr val="B99E84"/>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A2BEDC8B-F191-493B-BA33-0F4F800A89D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482</TotalTime>
  <Words>1618</Words>
  <Application>Microsoft Office PowerPoint</Application>
  <PresentationFormat>Widescreen</PresentationFormat>
  <Paragraphs>105</Paragraphs>
  <Slides>10</Slides>
  <Notes>10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Organic</vt:lpstr>
      <vt:lpstr>BMSW 5102: Developing Relationships and Workplace Achievement </vt:lpstr>
      <vt:lpstr>Introduction </vt:lpstr>
      <vt:lpstr>Employee Motivation </vt:lpstr>
      <vt:lpstr>Types of motivations</vt:lpstr>
      <vt:lpstr>Difference Between Extrinsic and Intrinsic </vt:lpstr>
      <vt:lpstr>Advantages and Disadvantages of Extrinsic Motivation</vt:lpstr>
      <vt:lpstr>Advantages and Disadvantages of Intrinsic Motivation</vt:lpstr>
      <vt:lpstr>Key Motivation Theories</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MG630 Change Management and Organisational Development</dc:title>
  <dc:creator>062</dc:creator>
  <cp:lastModifiedBy>cosmina barbu</cp:lastModifiedBy>
  <cp:revision>14</cp:revision>
  <dcterms:created xsi:type="dcterms:W3CDTF">2023-03-31T08:55:27Z</dcterms:created>
  <dcterms:modified xsi:type="dcterms:W3CDTF">2023-06-30T00:00:47Z</dcterms:modified>
</cp:coreProperties>
</file>