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8"/>
  </p:notesMasterIdLst>
  <p:handoutMasterIdLst>
    <p:handoutMasterId r:id="rId9"/>
  </p:handoutMasterIdLst>
  <p:sldIdLst>
    <p:sldId id="256" r:id="rId2"/>
    <p:sldId id="257" r:id="rId3"/>
    <p:sldId id="259" r:id="rId4"/>
    <p:sldId id="258" r:id="rId5"/>
    <p:sldId id="261"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74494" autoAdjust="0"/>
  </p:normalViewPr>
  <p:slideViewPr>
    <p:cSldViewPr snapToGrid="0">
      <p:cViewPr varScale="1">
        <p:scale>
          <a:sx n="89" d="100"/>
          <a:sy n="89" d="100"/>
        </p:scale>
        <p:origin x="1260" y="7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91" d="100"/>
          <a:sy n="91" d="100"/>
        </p:scale>
        <p:origin x="3750"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C02C54-2A44-4359-9354-501A17B6D30A}" type="doc">
      <dgm:prSet loTypeId="urn:microsoft.com/office/officeart/2005/8/layout/vProcess5" loCatId="process" qsTypeId="urn:microsoft.com/office/officeart/2005/8/quickstyle/simple1" qsCatId="simple" csTypeId="urn:microsoft.com/office/officeart/2005/8/colors/colorful2" csCatId="colorful" phldr="1"/>
      <dgm:spPr/>
    </dgm:pt>
    <dgm:pt modelId="{0CFCF091-45CF-4691-B03C-B55D2878006A}">
      <dgm:prSet phldrT="[Text]"/>
      <dgm:spPr/>
      <dgm:t>
        <a:bodyPr/>
        <a:lstStyle/>
        <a:p>
          <a:r>
            <a:rPr lang="en-GB">
              <a:latin typeface="Arial" panose="020B0604020202020204" pitchFamily="34" charset="0"/>
              <a:cs typeface="Arial" panose="020B0604020202020204" pitchFamily="34" charset="0"/>
            </a:rPr>
            <a:t>Importance of </a:t>
          </a:r>
        </a:p>
        <a:p>
          <a:r>
            <a:rPr lang="en-GB">
              <a:latin typeface="Arial" panose="020B0604020202020204" pitchFamily="34" charset="0"/>
              <a:cs typeface="Arial" panose="020B0604020202020204" pitchFamily="34" charset="0"/>
            </a:rPr>
            <a:t>Psychology</a:t>
          </a:r>
        </a:p>
      </dgm:t>
    </dgm:pt>
    <dgm:pt modelId="{D2CCDF75-A15F-4E11-84D6-DFD4830AD28A}" type="parTrans" cxnId="{5DEB2806-7E96-4ACD-B397-1A8A3CF48053}">
      <dgm:prSet/>
      <dgm:spPr/>
      <dgm:t>
        <a:bodyPr/>
        <a:lstStyle/>
        <a:p>
          <a:endParaRPr lang="en-GB"/>
        </a:p>
      </dgm:t>
    </dgm:pt>
    <dgm:pt modelId="{469813B3-1E4E-4852-8B83-F8AD912CADF0}" type="sibTrans" cxnId="{5DEB2806-7E96-4ACD-B397-1A8A3CF48053}">
      <dgm:prSet/>
      <dgm:spPr/>
      <dgm:t>
        <a:bodyPr/>
        <a:lstStyle/>
        <a:p>
          <a:endParaRPr lang="en-GB"/>
        </a:p>
      </dgm:t>
    </dgm:pt>
    <dgm:pt modelId="{9A814839-AEF3-486F-B6E1-151846656386}">
      <dgm:prSet phldrT="[Text]"/>
      <dgm:spPr/>
      <dgm:t>
        <a:bodyPr/>
        <a:lstStyle/>
        <a:p>
          <a:r>
            <a:rPr lang="en-GB" dirty="0">
              <a:latin typeface="Arial" panose="020B0604020202020204" pitchFamily="34" charset="0"/>
              <a:cs typeface="Arial" panose="020B0604020202020204" pitchFamily="34" charset="0"/>
            </a:rPr>
            <a:t>Paediatric nurse example of scenario</a:t>
          </a:r>
        </a:p>
      </dgm:t>
    </dgm:pt>
    <dgm:pt modelId="{F357632B-3CD6-4B31-A4AD-E26D5C7BF5CD}" type="parTrans" cxnId="{3662F90E-C76D-42F7-A150-B29737B596A6}">
      <dgm:prSet/>
      <dgm:spPr/>
      <dgm:t>
        <a:bodyPr/>
        <a:lstStyle/>
        <a:p>
          <a:endParaRPr lang="en-GB"/>
        </a:p>
      </dgm:t>
    </dgm:pt>
    <dgm:pt modelId="{BDB2D03D-E380-491D-85EE-E42AF873E69F}" type="sibTrans" cxnId="{3662F90E-C76D-42F7-A150-B29737B596A6}">
      <dgm:prSet/>
      <dgm:spPr/>
      <dgm:t>
        <a:bodyPr/>
        <a:lstStyle/>
        <a:p>
          <a:endParaRPr lang="en-GB"/>
        </a:p>
      </dgm:t>
    </dgm:pt>
    <dgm:pt modelId="{C64EDFAF-6053-4887-B52B-B8EF0158E15B}">
      <dgm:prSet phldrT="[Text]"/>
      <dgm:spPr/>
      <dgm:t>
        <a:bodyPr/>
        <a:lstStyle/>
        <a:p>
          <a:r>
            <a:rPr lang="en-GB" dirty="0">
              <a:latin typeface="Arial" panose="020B0604020202020204" pitchFamily="34" charset="0"/>
              <a:cs typeface="Arial" panose="020B0604020202020204" pitchFamily="34" charset="0"/>
            </a:rPr>
            <a:t>Theory</a:t>
          </a:r>
          <a:r>
            <a:rPr lang="en-GB" baseline="0" dirty="0">
              <a:latin typeface="Arial" panose="020B0604020202020204" pitchFamily="34" charset="0"/>
              <a:cs typeface="Arial" panose="020B0604020202020204" pitchFamily="34" charset="0"/>
            </a:rPr>
            <a:t> of life span development</a:t>
          </a:r>
          <a:endParaRPr lang="en-GB" dirty="0">
            <a:latin typeface="Arial" panose="020B0604020202020204" pitchFamily="34" charset="0"/>
            <a:cs typeface="Arial" panose="020B0604020202020204" pitchFamily="34" charset="0"/>
          </a:endParaRPr>
        </a:p>
      </dgm:t>
    </dgm:pt>
    <dgm:pt modelId="{A82226A0-0F8A-41E6-AA26-0248630E1132}" type="parTrans" cxnId="{E6BB9E73-89E5-43CA-96A8-F4F4D15BA564}">
      <dgm:prSet/>
      <dgm:spPr/>
      <dgm:t>
        <a:bodyPr/>
        <a:lstStyle/>
        <a:p>
          <a:endParaRPr lang="en-GB"/>
        </a:p>
      </dgm:t>
    </dgm:pt>
    <dgm:pt modelId="{5641813A-9C03-4426-B92D-7704DEEAF25B}" type="sibTrans" cxnId="{E6BB9E73-89E5-43CA-96A8-F4F4D15BA564}">
      <dgm:prSet/>
      <dgm:spPr/>
      <dgm:t>
        <a:bodyPr/>
        <a:lstStyle/>
        <a:p>
          <a:endParaRPr lang="en-GB"/>
        </a:p>
      </dgm:t>
    </dgm:pt>
    <dgm:pt modelId="{FD18A7D5-5334-4C3D-9481-85EAE22EA82B}" type="pres">
      <dgm:prSet presAssocID="{68C02C54-2A44-4359-9354-501A17B6D30A}" presName="outerComposite" presStyleCnt="0">
        <dgm:presLayoutVars>
          <dgm:chMax val="5"/>
          <dgm:dir/>
          <dgm:resizeHandles val="exact"/>
        </dgm:presLayoutVars>
      </dgm:prSet>
      <dgm:spPr/>
    </dgm:pt>
    <dgm:pt modelId="{9FDF2E78-764B-41A7-919D-BFFE4DBC6F34}" type="pres">
      <dgm:prSet presAssocID="{68C02C54-2A44-4359-9354-501A17B6D30A}" presName="dummyMaxCanvas" presStyleCnt="0">
        <dgm:presLayoutVars/>
      </dgm:prSet>
      <dgm:spPr/>
    </dgm:pt>
    <dgm:pt modelId="{9A92C4B7-72DF-4E38-BCE5-E8A2B18552E4}" type="pres">
      <dgm:prSet presAssocID="{68C02C54-2A44-4359-9354-501A17B6D30A}" presName="ThreeNodes_1" presStyleLbl="node1" presStyleIdx="0" presStyleCnt="3">
        <dgm:presLayoutVars>
          <dgm:bulletEnabled val="1"/>
        </dgm:presLayoutVars>
      </dgm:prSet>
      <dgm:spPr/>
    </dgm:pt>
    <dgm:pt modelId="{2AB662CF-AC68-4D17-84B3-CBCF87F9A4DC}" type="pres">
      <dgm:prSet presAssocID="{68C02C54-2A44-4359-9354-501A17B6D30A}" presName="ThreeNodes_2" presStyleLbl="node1" presStyleIdx="1" presStyleCnt="3">
        <dgm:presLayoutVars>
          <dgm:bulletEnabled val="1"/>
        </dgm:presLayoutVars>
      </dgm:prSet>
      <dgm:spPr/>
    </dgm:pt>
    <dgm:pt modelId="{D92837AB-2786-4F9D-B108-012E4F96EC7E}" type="pres">
      <dgm:prSet presAssocID="{68C02C54-2A44-4359-9354-501A17B6D30A}" presName="ThreeNodes_3" presStyleLbl="node1" presStyleIdx="2" presStyleCnt="3">
        <dgm:presLayoutVars>
          <dgm:bulletEnabled val="1"/>
        </dgm:presLayoutVars>
      </dgm:prSet>
      <dgm:spPr/>
    </dgm:pt>
    <dgm:pt modelId="{AB6C7206-3805-431F-B049-FA35EED89AFA}" type="pres">
      <dgm:prSet presAssocID="{68C02C54-2A44-4359-9354-501A17B6D30A}" presName="ThreeConn_1-2" presStyleLbl="fgAccFollowNode1" presStyleIdx="0" presStyleCnt="2">
        <dgm:presLayoutVars>
          <dgm:bulletEnabled val="1"/>
        </dgm:presLayoutVars>
      </dgm:prSet>
      <dgm:spPr/>
    </dgm:pt>
    <dgm:pt modelId="{DC5AA6B2-A19D-4B9D-B5CC-F86C307CCFCD}" type="pres">
      <dgm:prSet presAssocID="{68C02C54-2A44-4359-9354-501A17B6D30A}" presName="ThreeConn_2-3" presStyleLbl="fgAccFollowNode1" presStyleIdx="1" presStyleCnt="2">
        <dgm:presLayoutVars>
          <dgm:bulletEnabled val="1"/>
        </dgm:presLayoutVars>
      </dgm:prSet>
      <dgm:spPr/>
    </dgm:pt>
    <dgm:pt modelId="{71056929-BE48-48A1-A611-6DB7643B9B31}" type="pres">
      <dgm:prSet presAssocID="{68C02C54-2A44-4359-9354-501A17B6D30A}" presName="ThreeNodes_1_text" presStyleLbl="node1" presStyleIdx="2" presStyleCnt="3">
        <dgm:presLayoutVars>
          <dgm:bulletEnabled val="1"/>
        </dgm:presLayoutVars>
      </dgm:prSet>
      <dgm:spPr/>
    </dgm:pt>
    <dgm:pt modelId="{AD2CCC6F-EF60-47C0-8BDB-95A7D2B07DAA}" type="pres">
      <dgm:prSet presAssocID="{68C02C54-2A44-4359-9354-501A17B6D30A}" presName="ThreeNodes_2_text" presStyleLbl="node1" presStyleIdx="2" presStyleCnt="3">
        <dgm:presLayoutVars>
          <dgm:bulletEnabled val="1"/>
        </dgm:presLayoutVars>
      </dgm:prSet>
      <dgm:spPr/>
    </dgm:pt>
    <dgm:pt modelId="{435D7B8C-BB7D-4D72-8C7D-BF5C2B18CBBB}" type="pres">
      <dgm:prSet presAssocID="{68C02C54-2A44-4359-9354-501A17B6D30A}" presName="ThreeNodes_3_text" presStyleLbl="node1" presStyleIdx="2" presStyleCnt="3">
        <dgm:presLayoutVars>
          <dgm:bulletEnabled val="1"/>
        </dgm:presLayoutVars>
      </dgm:prSet>
      <dgm:spPr/>
    </dgm:pt>
  </dgm:ptLst>
  <dgm:cxnLst>
    <dgm:cxn modelId="{5DEB2806-7E96-4ACD-B397-1A8A3CF48053}" srcId="{68C02C54-2A44-4359-9354-501A17B6D30A}" destId="{0CFCF091-45CF-4691-B03C-B55D2878006A}" srcOrd="0" destOrd="0" parTransId="{D2CCDF75-A15F-4E11-84D6-DFD4830AD28A}" sibTransId="{469813B3-1E4E-4852-8B83-F8AD912CADF0}"/>
    <dgm:cxn modelId="{3662F90E-C76D-42F7-A150-B29737B596A6}" srcId="{68C02C54-2A44-4359-9354-501A17B6D30A}" destId="{9A814839-AEF3-486F-B6E1-151846656386}" srcOrd="1" destOrd="0" parTransId="{F357632B-3CD6-4B31-A4AD-E26D5C7BF5CD}" sibTransId="{BDB2D03D-E380-491D-85EE-E42AF873E69F}"/>
    <dgm:cxn modelId="{B6863B1C-E62B-4C44-A85D-73FB4CE68FEB}" type="presOf" srcId="{0CFCF091-45CF-4691-B03C-B55D2878006A}" destId="{71056929-BE48-48A1-A611-6DB7643B9B31}" srcOrd="1" destOrd="0" presId="urn:microsoft.com/office/officeart/2005/8/layout/vProcess5"/>
    <dgm:cxn modelId="{33B1802C-E640-44E1-8B3C-796028FD4693}" type="presOf" srcId="{C64EDFAF-6053-4887-B52B-B8EF0158E15B}" destId="{D92837AB-2786-4F9D-B108-012E4F96EC7E}" srcOrd="0" destOrd="0" presId="urn:microsoft.com/office/officeart/2005/8/layout/vProcess5"/>
    <dgm:cxn modelId="{E6BB9E73-89E5-43CA-96A8-F4F4D15BA564}" srcId="{68C02C54-2A44-4359-9354-501A17B6D30A}" destId="{C64EDFAF-6053-4887-B52B-B8EF0158E15B}" srcOrd="2" destOrd="0" parTransId="{A82226A0-0F8A-41E6-AA26-0248630E1132}" sibTransId="{5641813A-9C03-4426-B92D-7704DEEAF25B}"/>
    <dgm:cxn modelId="{4BF53A77-C3CA-4011-A875-F45922614DB3}" type="presOf" srcId="{BDB2D03D-E380-491D-85EE-E42AF873E69F}" destId="{DC5AA6B2-A19D-4B9D-B5CC-F86C307CCFCD}" srcOrd="0" destOrd="0" presId="urn:microsoft.com/office/officeart/2005/8/layout/vProcess5"/>
    <dgm:cxn modelId="{53DAFAA8-B27B-45A4-9B8E-3D2853290E8C}" type="presOf" srcId="{68C02C54-2A44-4359-9354-501A17B6D30A}" destId="{FD18A7D5-5334-4C3D-9481-85EAE22EA82B}" srcOrd="0" destOrd="0" presId="urn:microsoft.com/office/officeart/2005/8/layout/vProcess5"/>
    <dgm:cxn modelId="{41E2BAC4-8A79-4D28-8FD9-D7F9844ABEF7}" type="presOf" srcId="{9A814839-AEF3-486F-B6E1-151846656386}" destId="{2AB662CF-AC68-4D17-84B3-CBCF87F9A4DC}" srcOrd="0" destOrd="0" presId="urn:microsoft.com/office/officeart/2005/8/layout/vProcess5"/>
    <dgm:cxn modelId="{8D225ECB-BD4D-43E1-ADA8-9AE70AE96380}" type="presOf" srcId="{C64EDFAF-6053-4887-B52B-B8EF0158E15B}" destId="{435D7B8C-BB7D-4D72-8C7D-BF5C2B18CBBB}" srcOrd="1" destOrd="0" presId="urn:microsoft.com/office/officeart/2005/8/layout/vProcess5"/>
    <dgm:cxn modelId="{9C70EDCE-CF81-4FFE-A8D6-EDA386727EB1}" type="presOf" srcId="{9A814839-AEF3-486F-B6E1-151846656386}" destId="{AD2CCC6F-EF60-47C0-8BDB-95A7D2B07DAA}" srcOrd="1" destOrd="0" presId="urn:microsoft.com/office/officeart/2005/8/layout/vProcess5"/>
    <dgm:cxn modelId="{7EED24E7-07C5-43C8-8ED4-917B40222DEB}" type="presOf" srcId="{0CFCF091-45CF-4691-B03C-B55D2878006A}" destId="{9A92C4B7-72DF-4E38-BCE5-E8A2B18552E4}" srcOrd="0" destOrd="0" presId="urn:microsoft.com/office/officeart/2005/8/layout/vProcess5"/>
    <dgm:cxn modelId="{31FB93F0-A8C4-4948-8B2E-8D31AD17EDA8}" type="presOf" srcId="{469813B3-1E4E-4852-8B83-F8AD912CADF0}" destId="{AB6C7206-3805-431F-B049-FA35EED89AFA}" srcOrd="0" destOrd="0" presId="urn:microsoft.com/office/officeart/2005/8/layout/vProcess5"/>
    <dgm:cxn modelId="{C28AED6E-7EDC-462B-98DA-E04B49EA142F}" type="presParOf" srcId="{FD18A7D5-5334-4C3D-9481-85EAE22EA82B}" destId="{9FDF2E78-764B-41A7-919D-BFFE4DBC6F34}" srcOrd="0" destOrd="0" presId="urn:microsoft.com/office/officeart/2005/8/layout/vProcess5"/>
    <dgm:cxn modelId="{F1BA1FF1-7B1C-44EE-BC80-E00F75AAD895}" type="presParOf" srcId="{FD18A7D5-5334-4C3D-9481-85EAE22EA82B}" destId="{9A92C4B7-72DF-4E38-BCE5-E8A2B18552E4}" srcOrd="1" destOrd="0" presId="urn:microsoft.com/office/officeart/2005/8/layout/vProcess5"/>
    <dgm:cxn modelId="{093D26A6-40F0-4388-B09D-26578478F9F3}" type="presParOf" srcId="{FD18A7D5-5334-4C3D-9481-85EAE22EA82B}" destId="{2AB662CF-AC68-4D17-84B3-CBCF87F9A4DC}" srcOrd="2" destOrd="0" presId="urn:microsoft.com/office/officeart/2005/8/layout/vProcess5"/>
    <dgm:cxn modelId="{4DED0B24-B012-49A7-A4F7-195DBEBF6692}" type="presParOf" srcId="{FD18A7D5-5334-4C3D-9481-85EAE22EA82B}" destId="{D92837AB-2786-4F9D-B108-012E4F96EC7E}" srcOrd="3" destOrd="0" presId="urn:microsoft.com/office/officeart/2005/8/layout/vProcess5"/>
    <dgm:cxn modelId="{0DDBA850-8718-47B2-8B17-EDA01DC70A09}" type="presParOf" srcId="{FD18A7D5-5334-4C3D-9481-85EAE22EA82B}" destId="{AB6C7206-3805-431F-B049-FA35EED89AFA}" srcOrd="4" destOrd="0" presId="urn:microsoft.com/office/officeart/2005/8/layout/vProcess5"/>
    <dgm:cxn modelId="{6C6E57EF-F4B6-4BE2-B925-34BA810C446B}" type="presParOf" srcId="{FD18A7D5-5334-4C3D-9481-85EAE22EA82B}" destId="{DC5AA6B2-A19D-4B9D-B5CC-F86C307CCFCD}" srcOrd="5" destOrd="0" presId="urn:microsoft.com/office/officeart/2005/8/layout/vProcess5"/>
    <dgm:cxn modelId="{6C0350E6-6DEC-4BC9-9044-1CDD448A5F89}" type="presParOf" srcId="{FD18A7D5-5334-4C3D-9481-85EAE22EA82B}" destId="{71056929-BE48-48A1-A611-6DB7643B9B31}" srcOrd="6" destOrd="0" presId="urn:microsoft.com/office/officeart/2005/8/layout/vProcess5"/>
    <dgm:cxn modelId="{A1FA5556-E9AE-4CF1-A6D8-8ABC92A6A36C}" type="presParOf" srcId="{FD18A7D5-5334-4C3D-9481-85EAE22EA82B}" destId="{AD2CCC6F-EF60-47C0-8BDB-95A7D2B07DAA}" srcOrd="7" destOrd="0" presId="urn:microsoft.com/office/officeart/2005/8/layout/vProcess5"/>
    <dgm:cxn modelId="{2815DAAB-5949-4B67-94E6-C0A98097B54C}" type="presParOf" srcId="{FD18A7D5-5334-4C3D-9481-85EAE22EA82B}" destId="{435D7B8C-BB7D-4D72-8C7D-BF5C2B18CBBB}"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92C4B7-72DF-4E38-BCE5-E8A2B18552E4}">
      <dsp:nvSpPr>
        <dsp:cNvPr id="0" name=""/>
        <dsp:cNvSpPr/>
      </dsp:nvSpPr>
      <dsp:spPr>
        <a:xfrm>
          <a:off x="0" y="0"/>
          <a:ext cx="9088040" cy="109108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latin typeface="Arial" panose="020B0604020202020204" pitchFamily="34" charset="0"/>
              <a:cs typeface="Arial" panose="020B0604020202020204" pitchFamily="34" charset="0"/>
            </a:rPr>
            <a:t>Importance of </a:t>
          </a:r>
        </a:p>
        <a:p>
          <a:pPr marL="0" lvl="0" indent="0" algn="l" defTabSz="1155700">
            <a:lnSpc>
              <a:spcPct val="90000"/>
            </a:lnSpc>
            <a:spcBef>
              <a:spcPct val="0"/>
            </a:spcBef>
            <a:spcAft>
              <a:spcPct val="35000"/>
            </a:spcAft>
            <a:buNone/>
          </a:pPr>
          <a:r>
            <a:rPr lang="en-GB" sz="2600" kern="1200">
              <a:latin typeface="Arial" panose="020B0604020202020204" pitchFamily="34" charset="0"/>
              <a:cs typeface="Arial" panose="020B0604020202020204" pitchFamily="34" charset="0"/>
            </a:rPr>
            <a:t>Psychology</a:t>
          </a:r>
        </a:p>
      </dsp:txBody>
      <dsp:txXfrm>
        <a:off x="31957" y="31957"/>
        <a:ext cx="7910669" cy="1027174"/>
      </dsp:txXfrm>
    </dsp:sp>
    <dsp:sp modelId="{2AB662CF-AC68-4D17-84B3-CBCF87F9A4DC}">
      <dsp:nvSpPr>
        <dsp:cNvPr id="0" name=""/>
        <dsp:cNvSpPr/>
      </dsp:nvSpPr>
      <dsp:spPr>
        <a:xfrm>
          <a:off x="801885" y="1272937"/>
          <a:ext cx="9088040" cy="1091088"/>
        </a:xfrm>
        <a:prstGeom prst="roundRect">
          <a:avLst>
            <a:gd name="adj" fmla="val 10000"/>
          </a:avLst>
        </a:prstGeom>
        <a:solidFill>
          <a:schemeClr val="accent2">
            <a:hueOff val="1489849"/>
            <a:satOff val="-4989"/>
            <a:lumOff val="-7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latin typeface="Arial" panose="020B0604020202020204" pitchFamily="34" charset="0"/>
              <a:cs typeface="Arial" panose="020B0604020202020204" pitchFamily="34" charset="0"/>
            </a:rPr>
            <a:t>Paediatric nurse example of scenario</a:t>
          </a:r>
        </a:p>
      </dsp:txBody>
      <dsp:txXfrm>
        <a:off x="833842" y="1304894"/>
        <a:ext cx="7513032" cy="1027174"/>
      </dsp:txXfrm>
    </dsp:sp>
    <dsp:sp modelId="{D92837AB-2786-4F9D-B108-012E4F96EC7E}">
      <dsp:nvSpPr>
        <dsp:cNvPr id="0" name=""/>
        <dsp:cNvSpPr/>
      </dsp:nvSpPr>
      <dsp:spPr>
        <a:xfrm>
          <a:off x="1603771" y="2545874"/>
          <a:ext cx="9088040" cy="1091088"/>
        </a:xfrm>
        <a:prstGeom prst="roundRect">
          <a:avLst>
            <a:gd name="adj" fmla="val 10000"/>
          </a:avLst>
        </a:prstGeom>
        <a:solidFill>
          <a:schemeClr val="accent2">
            <a:hueOff val="2979697"/>
            <a:satOff val="-9979"/>
            <a:lumOff val="-143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latin typeface="Arial" panose="020B0604020202020204" pitchFamily="34" charset="0"/>
              <a:cs typeface="Arial" panose="020B0604020202020204" pitchFamily="34" charset="0"/>
            </a:rPr>
            <a:t>Theory</a:t>
          </a:r>
          <a:r>
            <a:rPr lang="en-GB" sz="2600" kern="1200" baseline="0" dirty="0">
              <a:latin typeface="Arial" panose="020B0604020202020204" pitchFamily="34" charset="0"/>
              <a:cs typeface="Arial" panose="020B0604020202020204" pitchFamily="34" charset="0"/>
            </a:rPr>
            <a:t> of life span development</a:t>
          </a:r>
          <a:endParaRPr lang="en-GB" sz="2600" kern="1200" dirty="0">
            <a:latin typeface="Arial" panose="020B0604020202020204" pitchFamily="34" charset="0"/>
            <a:cs typeface="Arial" panose="020B0604020202020204" pitchFamily="34" charset="0"/>
          </a:endParaRPr>
        </a:p>
      </dsp:txBody>
      <dsp:txXfrm>
        <a:off x="1635728" y="2577831"/>
        <a:ext cx="7513032" cy="1027174"/>
      </dsp:txXfrm>
    </dsp:sp>
    <dsp:sp modelId="{AB6C7206-3805-431F-B049-FA35EED89AFA}">
      <dsp:nvSpPr>
        <dsp:cNvPr id="0" name=""/>
        <dsp:cNvSpPr/>
      </dsp:nvSpPr>
      <dsp:spPr>
        <a:xfrm>
          <a:off x="8378832" y="827409"/>
          <a:ext cx="709207" cy="70920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a:off x="8538404" y="827409"/>
        <a:ext cx="390063" cy="533678"/>
      </dsp:txXfrm>
    </dsp:sp>
    <dsp:sp modelId="{DC5AA6B2-A19D-4B9D-B5CC-F86C307CCFCD}">
      <dsp:nvSpPr>
        <dsp:cNvPr id="0" name=""/>
        <dsp:cNvSpPr/>
      </dsp:nvSpPr>
      <dsp:spPr>
        <a:xfrm>
          <a:off x="9180718" y="2093072"/>
          <a:ext cx="709207" cy="709207"/>
        </a:xfrm>
        <a:prstGeom prst="downArrow">
          <a:avLst>
            <a:gd name="adj1" fmla="val 55000"/>
            <a:gd name="adj2" fmla="val 45000"/>
          </a:avLst>
        </a:prstGeom>
        <a:solidFill>
          <a:schemeClr val="accent2">
            <a:tint val="40000"/>
            <a:alpha val="90000"/>
            <a:hueOff val="3296081"/>
            <a:satOff val="-42033"/>
            <a:lumOff val="-4032"/>
            <a:alphaOff val="0"/>
          </a:schemeClr>
        </a:solidFill>
        <a:ln w="12700" cap="flat" cmpd="sng" algn="ctr">
          <a:solidFill>
            <a:schemeClr val="accent2">
              <a:tint val="40000"/>
              <a:alpha val="90000"/>
              <a:hueOff val="3296081"/>
              <a:satOff val="-42033"/>
              <a:lumOff val="-403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a:off x="9340290" y="2093072"/>
        <a:ext cx="390063" cy="53367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05DDC5B-31A9-4C16-8DF5-E0BA1CD662E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F28DD5C-03B2-450E-8FFD-002013447B3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244FCB8-0FF6-4AE2-A369-FCF495D02F3B}" type="datetimeFigureOut">
              <a:rPr lang="en-GB" smtClean="0"/>
              <a:t>20/02/2022</a:t>
            </a:fld>
            <a:endParaRPr lang="en-GB"/>
          </a:p>
        </p:txBody>
      </p:sp>
      <p:sp>
        <p:nvSpPr>
          <p:cNvPr id="4" name="Footer Placeholder 3">
            <a:extLst>
              <a:ext uri="{FF2B5EF4-FFF2-40B4-BE49-F238E27FC236}">
                <a16:creationId xmlns:a16="http://schemas.microsoft.com/office/drawing/2014/main" id="{A4132C04-6372-4EDC-8A2E-2D156B792C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A348A470-92BC-42D4-80CB-1AF950DFB54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43F9D3F-0B91-4BC5-83BE-49B25FFBFCAF}" type="slidenum">
              <a:rPr lang="en-GB" smtClean="0"/>
              <a:t>‹#›</a:t>
            </a:fld>
            <a:endParaRPr lang="en-GB"/>
          </a:p>
        </p:txBody>
      </p:sp>
    </p:spTree>
    <p:extLst>
      <p:ext uri="{BB962C8B-B14F-4D97-AF65-F5344CB8AC3E}">
        <p14:creationId xmlns:p14="http://schemas.microsoft.com/office/powerpoint/2010/main" val="29807943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FEF437-1D11-415A-826C-E693E0A9A569}" type="datetimeFigureOut">
              <a:rPr lang="en-GB" smtClean="0"/>
              <a:t>20/02/2022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2C133B-92A4-4572-91D0-291D084204CE}" type="slidenum">
              <a:rPr lang="en-GB" smtClean="0"/>
              <a:t>‹#›</a:t>
            </a:fld>
            <a:endParaRPr lang="en-GB"/>
          </a:p>
        </p:txBody>
      </p:sp>
    </p:spTree>
    <p:extLst>
      <p:ext uri="{BB962C8B-B14F-4D97-AF65-F5344CB8AC3E}">
        <p14:creationId xmlns:p14="http://schemas.microsoft.com/office/powerpoint/2010/main" val="1779783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14855" y="4326977"/>
            <a:ext cx="5486400" cy="3600450"/>
          </a:xfrm>
        </p:spPr>
        <p:txBody>
          <a:bodyPr/>
          <a:lstStyle/>
          <a:p>
            <a:r>
              <a:rPr lang="en-GB" sz="1100" dirty="0">
                <a:latin typeface="Arial" panose="020B0604020202020204" pitchFamily="34" charset="0"/>
                <a:cs typeface="Arial" panose="020B0604020202020204" pitchFamily="34" charset="0"/>
              </a:rPr>
              <a:t>This presentation is about the importance of psychology I  health and social care and about the importance of psychology in the paediatric nurse field.</a:t>
            </a:r>
          </a:p>
          <a:p>
            <a:r>
              <a:rPr lang="en-GB" sz="1100" dirty="0">
                <a:latin typeface="Arial" panose="020B0604020202020204" pitchFamily="34" charset="0"/>
                <a:cs typeface="Arial" panose="020B0604020202020204" pitchFamily="34" charset="0"/>
              </a:rPr>
              <a:t>I am going to present a scenario of a paediatric nurse case when confronting a problem that will necessity the influence of psychology and I will explain why psychology is important even in this field of science.</a:t>
            </a:r>
          </a:p>
          <a:p>
            <a:r>
              <a:rPr lang="en-GB" sz="1100" dirty="0">
                <a:latin typeface="Arial" panose="020B0604020202020204" pitchFamily="34" charset="0"/>
                <a:cs typeface="Arial" panose="020B0604020202020204" pitchFamily="34" charset="0"/>
              </a:rPr>
              <a:t>According to DLSI, 2013, even if coming from completely different disciplines the psychology has a very big importance in the nursing practice because in the nursing profession it is frequently required to interact with different kind of people and other professionals and a paediatric nurse needs to be prepared and qualified to care for the patients. In cases such as very bad and dangerous illnesses both nurses and psychologist need to work together to carry for all their patients needs and to be prepared to all kind of bad or unexpended reactions.</a:t>
            </a:r>
          </a:p>
          <a:p>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42C133B-92A4-4572-91D0-291D084204CE}" type="slidenum">
              <a:rPr lang="en-GB" smtClean="0"/>
              <a:t>2</a:t>
            </a:fld>
            <a:endParaRPr lang="en-GB"/>
          </a:p>
        </p:txBody>
      </p:sp>
    </p:spTree>
    <p:extLst>
      <p:ext uri="{BB962C8B-B14F-4D97-AF65-F5344CB8AC3E}">
        <p14:creationId xmlns:p14="http://schemas.microsoft.com/office/powerpoint/2010/main" val="16971568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For example:</a:t>
            </a:r>
          </a:p>
          <a:p>
            <a:r>
              <a:rPr lang="en-GB" sz="1100" dirty="0">
                <a:latin typeface="Arial" panose="020B0604020202020204" pitchFamily="34" charset="0"/>
                <a:cs typeface="Arial" panose="020B0604020202020204" pitchFamily="34" charset="0"/>
              </a:rPr>
              <a:t>When a paediatric nurse has to different patients that are treated from a minor illnesses such as an appendicitis surgery.</a:t>
            </a:r>
          </a:p>
          <a:p>
            <a:r>
              <a:rPr lang="en-GB" sz="1100" dirty="0">
                <a:latin typeface="Arial" panose="020B0604020202020204" pitchFamily="34" charset="0"/>
                <a:cs typeface="Arial" panose="020B0604020202020204" pitchFamily="34" charset="0"/>
              </a:rPr>
              <a:t>One of the children is calm, understand the problem, his parents already explained how the surgery is going to be , he is optimist that everything is going to be all right.</a:t>
            </a:r>
          </a:p>
          <a:p>
            <a:r>
              <a:rPr lang="en-GB" sz="1100" dirty="0">
                <a:latin typeface="Arial" panose="020B0604020202020204" pitchFamily="34" charset="0"/>
                <a:cs typeface="Arial" panose="020B0604020202020204" pitchFamily="34" charset="0"/>
              </a:rPr>
              <a:t>And the second patient is very scares, he is angry, his parents didn’t know how to explain the situation, he is started to became anxious and very difficult to work with.</a:t>
            </a:r>
          </a:p>
          <a:p>
            <a:r>
              <a:rPr lang="en-GB" sz="1100" dirty="0">
                <a:latin typeface="Arial" panose="020B0604020202020204" pitchFamily="34" charset="0"/>
                <a:cs typeface="Arial" panose="020B0604020202020204" pitchFamily="34" charset="0"/>
              </a:rPr>
              <a:t>In this case the paediatric nurse must be trained in the psychology background as well so that se neds to know to to interact with the second children, how to talk to him and how to make him to understand the situation and how to be calm.</a:t>
            </a:r>
          </a:p>
        </p:txBody>
      </p:sp>
      <p:sp>
        <p:nvSpPr>
          <p:cNvPr id="4" name="Slide Number Placeholder 3"/>
          <p:cNvSpPr>
            <a:spLocks noGrp="1"/>
          </p:cNvSpPr>
          <p:nvPr>
            <p:ph type="sldNum" sz="quarter" idx="5"/>
          </p:nvPr>
        </p:nvSpPr>
        <p:spPr/>
        <p:txBody>
          <a:bodyPr/>
          <a:lstStyle/>
          <a:p>
            <a:fld id="{042C133B-92A4-4572-91D0-291D084204CE}" type="slidenum">
              <a:rPr lang="en-GB" smtClean="0"/>
              <a:t>3</a:t>
            </a:fld>
            <a:endParaRPr lang="en-GB"/>
          </a:p>
        </p:txBody>
      </p:sp>
    </p:spTree>
    <p:extLst>
      <p:ext uri="{BB962C8B-B14F-4D97-AF65-F5344CB8AC3E}">
        <p14:creationId xmlns:p14="http://schemas.microsoft.com/office/powerpoint/2010/main" val="3979012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Erik Erikson studied the Stages of Psychosocial Development where he find 8 stages that correspond with the stage of a person's life from when he is born until the time that he will die.</a:t>
            </a:r>
          </a:p>
          <a:p>
            <a:r>
              <a:rPr lang="en-GB" sz="1100" dirty="0">
                <a:latin typeface="Arial" panose="020B0604020202020204" pitchFamily="34" charset="0"/>
                <a:cs typeface="Arial" panose="020B0604020202020204" pitchFamily="34" charset="0"/>
              </a:rPr>
              <a:t>About the 3</a:t>
            </a:r>
            <a:r>
              <a:rPr lang="en-GB" sz="1100" baseline="30000" dirty="0">
                <a:latin typeface="Arial" panose="020B0604020202020204" pitchFamily="34" charset="0"/>
                <a:cs typeface="Arial" panose="020B0604020202020204" pitchFamily="34" charset="0"/>
              </a:rPr>
              <a:t>rd</a:t>
            </a:r>
            <a:r>
              <a:rPr lang="en-GB" sz="1100" dirty="0">
                <a:latin typeface="Arial" panose="020B0604020202020204" pitchFamily="34" charset="0"/>
                <a:cs typeface="Arial" panose="020B0604020202020204" pitchFamily="34" charset="0"/>
              </a:rPr>
              <a:t> stage of life that Erikson called Initiative vs Guilt that he assumed that will start  around  the age of 3 and it will  finish somewhere around the age of 5, Erik Erikson said that the basic events from this stage of life are the exploration of new things and the nature to play with everything.</a:t>
            </a:r>
          </a:p>
          <a:p>
            <a:r>
              <a:rPr lang="en-GB" sz="1100" dirty="0">
                <a:latin typeface="Arial" panose="020B0604020202020204" pitchFamily="34" charset="0"/>
                <a:cs typeface="Arial" panose="020B0604020202020204" pitchFamily="34" charset="0"/>
              </a:rPr>
              <a:t>Erikson believed that at this stage of time children will always ask “What I am doing its good or bad?”. At this stage children need to asserting control over their own environment and success at his stage leads to the sense of purpose. The children that at this stage of life try to exert to much power experience disapproval, resulting in a sense of guilt.</a:t>
            </a:r>
          </a:p>
          <a:p>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42C133B-92A4-4572-91D0-291D084204CE}" type="slidenum">
              <a:rPr lang="en-GB" smtClean="0"/>
              <a:t>4</a:t>
            </a:fld>
            <a:endParaRPr lang="en-GB"/>
          </a:p>
        </p:txBody>
      </p:sp>
    </p:spTree>
    <p:extLst>
      <p:ext uri="{BB962C8B-B14F-4D97-AF65-F5344CB8AC3E}">
        <p14:creationId xmlns:p14="http://schemas.microsoft.com/office/powerpoint/2010/main" val="24308537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42C133B-92A4-4572-91D0-291D084204CE}" type="slidenum">
              <a:rPr lang="en-GB" smtClean="0"/>
              <a:t>5</a:t>
            </a:fld>
            <a:endParaRPr lang="en-GB"/>
          </a:p>
        </p:txBody>
      </p:sp>
    </p:spTree>
    <p:extLst>
      <p:ext uri="{BB962C8B-B14F-4D97-AF65-F5344CB8AC3E}">
        <p14:creationId xmlns:p14="http://schemas.microsoft.com/office/powerpoint/2010/main" val="26897690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EAB1C61E-D48F-41B0-B72E-6BE5361BB6F0}" type="datetime1">
              <a:rPr lang="en-US" smtClean="0"/>
              <a:t>2/20/2022</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91392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CB18AA0D-12A9-47A8-BC77-FC8A7FFEB5CC}" type="datetime1">
              <a:rPr lang="en-US" smtClean="0"/>
              <a:t>2/20/2022</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70512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48656CBD-27CE-437A-877C-881050D7EE86}" type="datetime1">
              <a:rPr lang="en-US" smtClean="0"/>
              <a:t>2/20/2022</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300774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35FE61B1-2615-428D-8BA0-FD1DC82160C5}" type="datetime1">
              <a:rPr lang="en-US" smtClean="0"/>
              <a:t>2/20/2022</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807487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7DE252E2-8989-477C-A2EA-502EF13B9890}" type="datetime1">
              <a:rPr lang="en-US" smtClean="0"/>
              <a:t>2/20/2022</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8455834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0FAFF42-630E-46AC-B8A1-E5B2C9F0EC27}" type="datetime1">
              <a:rPr lang="en-US" smtClean="0"/>
              <a:t>2/20/2022</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461145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99A44CBB-D425-4224-B6A1-50C6DA91271E}" type="datetime1">
              <a:rPr lang="en-US" smtClean="0"/>
              <a:t>2/20/2022</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758910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CD598CC7-9F33-413B-AD84-7A6383E28F94}" type="datetime1">
              <a:rPr lang="en-US" smtClean="0"/>
              <a:t>2/20/2022</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065760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858904-DD14-4AD7-AE01-5BB999918A7F}" type="datetime1">
              <a:rPr lang="en-US" smtClean="0"/>
              <a:t>2/20/2022</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4771550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C2F3E09E-F271-4FA5-BCB2-98F32B97370E}" type="datetime1">
              <a:rPr lang="en-US" smtClean="0"/>
              <a:t>2/20/2022</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205302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CD145BDE-6B41-468F-B6BB-A715E827C7A4}" type="datetime1">
              <a:rPr lang="en-US" smtClean="0"/>
              <a:t>2/20/2022</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758070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97A8C3F6-2F2B-4A93-8D2A-60A78F5B16D4}" type="datetime1">
              <a:rPr lang="en-US" smtClean="0"/>
              <a:t>2/20/2022</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3345703"/>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62" r:id="rId5"/>
    <p:sldLayoutId id="2147483667" r:id="rId6"/>
    <p:sldLayoutId id="2147483663" r:id="rId7"/>
    <p:sldLayoutId id="2147483664" r:id="rId8"/>
    <p:sldLayoutId id="2147483665" r:id="rId9"/>
    <p:sldLayoutId id="2147483666" r:id="rId10"/>
    <p:sldLayoutId id="2147483668" r:id="rId11"/>
  </p:sldLayoutIdLst>
  <p:hf sldNum="0" hd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simplypsychology.org/Erik-Erikson.html" TargetMode="External"/><Relationship Id="rId2" Type="http://schemas.openxmlformats.org/officeDocument/2006/relationships/hyperlink" Target="https://online.regiscollege.edu/blog/how-to-become-a-pediatric-nurse/" TargetMode="External"/><Relationship Id="rId1" Type="http://schemas.openxmlformats.org/officeDocument/2006/relationships/slideLayout" Target="../slideLayouts/slideLayout2.xml"/><Relationship Id="rId4" Type="http://schemas.openxmlformats.org/officeDocument/2006/relationships/hyperlink" Target="https://dlsii.com/blog/tag/importance-of-psychology-in-nurs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D67320-FCFD-4931-AAF7-C6C85332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533870-A942-42DA-9EC3-CB2B6C53CB1F}"/>
              </a:ext>
            </a:extLst>
          </p:cNvPr>
          <p:cNvSpPr>
            <a:spLocks noGrp="1"/>
          </p:cNvSpPr>
          <p:nvPr>
            <p:ph type="ctrTitle"/>
          </p:nvPr>
        </p:nvSpPr>
        <p:spPr>
          <a:xfrm>
            <a:off x="685800" y="908651"/>
            <a:ext cx="3620882" cy="3640345"/>
          </a:xfrm>
        </p:spPr>
        <p:txBody>
          <a:bodyPr anchor="t">
            <a:normAutofit/>
          </a:bodyPr>
          <a:lstStyle/>
          <a:p>
            <a:r>
              <a:rPr lang="en-GB" sz="4000" dirty="0">
                <a:solidFill>
                  <a:schemeClr val="bg1"/>
                </a:solidFill>
              </a:rPr>
              <a:t>Psychology for health and social care</a:t>
            </a:r>
          </a:p>
        </p:txBody>
      </p:sp>
      <p:sp>
        <p:nvSpPr>
          <p:cNvPr id="3" name="Subtitle 2">
            <a:extLst>
              <a:ext uri="{FF2B5EF4-FFF2-40B4-BE49-F238E27FC236}">
                <a16:creationId xmlns:a16="http://schemas.microsoft.com/office/drawing/2014/main" id="{EA8176DD-7827-4554-AF3B-94DB98851877}"/>
              </a:ext>
            </a:extLst>
          </p:cNvPr>
          <p:cNvSpPr>
            <a:spLocks noGrp="1"/>
          </p:cNvSpPr>
          <p:nvPr>
            <p:ph type="subTitle" idx="1"/>
          </p:nvPr>
        </p:nvSpPr>
        <p:spPr>
          <a:xfrm>
            <a:off x="705934" y="3360821"/>
            <a:ext cx="4098677" cy="2096827"/>
          </a:xfrm>
        </p:spPr>
        <p:txBody>
          <a:bodyPr anchor="b">
            <a:normAutofit fontScale="47500" lnSpcReduction="20000"/>
          </a:bodyPr>
          <a:lstStyle/>
          <a:p>
            <a:endParaRPr lang="en-GB" sz="1800" dirty="0">
              <a:solidFill>
                <a:schemeClr val="bg1"/>
              </a:solidFill>
            </a:endParaRPr>
          </a:p>
          <a:p>
            <a:endParaRPr lang="en-GB" sz="2600" dirty="0">
              <a:solidFill>
                <a:schemeClr val="bg1"/>
              </a:solidFill>
            </a:endParaRPr>
          </a:p>
          <a:p>
            <a:r>
              <a:rPr lang="en-GB" sz="2600" dirty="0">
                <a:solidFill>
                  <a:schemeClr val="bg1"/>
                </a:solidFill>
                <a:latin typeface="Arial" panose="020B0604020202020204" pitchFamily="34" charset="0"/>
                <a:cs typeface="Arial" panose="020B0604020202020204" pitchFamily="34" charset="0"/>
              </a:rPr>
              <a:t>Iuliana Georgiana Duca</a:t>
            </a:r>
          </a:p>
          <a:p>
            <a:r>
              <a:rPr lang="en-GB" sz="2600" dirty="0">
                <a:solidFill>
                  <a:schemeClr val="bg1"/>
                </a:solidFill>
                <a:latin typeface="Arial" panose="020B0604020202020204" pitchFamily="34" charset="0"/>
                <a:cs typeface="Arial" panose="020B0604020202020204" pitchFamily="34" charset="0"/>
              </a:rPr>
              <a:t>Lecturer: Rebecca Kavanagh</a:t>
            </a:r>
          </a:p>
          <a:p>
            <a:endParaRPr lang="en-GB" sz="2600" dirty="0">
              <a:solidFill>
                <a:schemeClr val="bg1"/>
              </a:solidFill>
              <a:latin typeface="Arial" panose="020B0604020202020204" pitchFamily="34" charset="0"/>
              <a:cs typeface="Arial" panose="020B0604020202020204" pitchFamily="34" charset="0"/>
            </a:endParaRPr>
          </a:p>
          <a:p>
            <a:r>
              <a:rPr lang="en-GB" sz="2600" dirty="0">
                <a:solidFill>
                  <a:schemeClr val="bg1"/>
                </a:solidFill>
                <a:latin typeface="Arial" panose="020B0604020202020204" pitchFamily="34" charset="0"/>
                <a:cs typeface="Arial" panose="020B0604020202020204" pitchFamily="34" charset="0"/>
              </a:rPr>
              <a:t>Why is psychology important when working as a paediatric nurse?</a:t>
            </a:r>
          </a:p>
          <a:p>
            <a:endParaRPr lang="en-GB" sz="1800" dirty="0">
              <a:solidFill>
                <a:schemeClr val="bg1"/>
              </a:solidFill>
            </a:endParaRPr>
          </a:p>
        </p:txBody>
      </p:sp>
      <p:cxnSp>
        <p:nvCxnSpPr>
          <p:cNvPr id="13" name="Straight Connector 12">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pic>
        <p:nvPicPr>
          <p:cNvPr id="4" name="Picture 3" descr="Hands catching rainbow light">
            <a:extLst>
              <a:ext uri="{FF2B5EF4-FFF2-40B4-BE49-F238E27FC236}">
                <a16:creationId xmlns:a16="http://schemas.microsoft.com/office/drawing/2014/main" id="{D733E99B-FF44-44A8-8A39-77DCAA3321E3}"/>
              </a:ext>
            </a:extLst>
          </p:cNvPr>
          <p:cNvPicPr>
            <a:picLocks noChangeAspect="1"/>
          </p:cNvPicPr>
          <p:nvPr/>
        </p:nvPicPr>
        <p:blipFill rotWithShape="1">
          <a:blip r:embed="rId2"/>
          <a:srcRect l="6584" r="15275"/>
          <a:stretch/>
        </p:blipFill>
        <p:spPr>
          <a:xfrm>
            <a:off x="4876158" y="10"/>
            <a:ext cx="7315841" cy="6857990"/>
          </a:xfrm>
          <a:prstGeom prst="rect">
            <a:avLst/>
          </a:prstGeom>
        </p:spPr>
      </p:pic>
    </p:spTree>
    <p:extLst>
      <p:ext uri="{BB962C8B-B14F-4D97-AF65-F5344CB8AC3E}">
        <p14:creationId xmlns:p14="http://schemas.microsoft.com/office/powerpoint/2010/main" val="2340707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CA6043-6C07-4B6C-B69B-A0BBC5F1FBA3}"/>
              </a:ext>
            </a:extLst>
          </p:cNvPr>
          <p:cNvSpPr>
            <a:spLocks noGrp="1"/>
          </p:cNvSpPr>
          <p:nvPr>
            <p:ph type="title"/>
          </p:nvPr>
        </p:nvSpPr>
        <p:spPr>
          <a:xfrm>
            <a:off x="700087" y="909638"/>
            <a:ext cx="10691813" cy="1155618"/>
          </a:xfrm>
        </p:spPr>
        <p:txBody>
          <a:bodyPr>
            <a:normAutofit/>
          </a:bodyPr>
          <a:lstStyle/>
          <a:p>
            <a:pPr>
              <a:lnSpc>
                <a:spcPct val="90000"/>
              </a:lnSpc>
            </a:pPr>
            <a:r>
              <a:rPr lang="en-GB" sz="3700"/>
              <a:t>Introduction:</a:t>
            </a:r>
            <a:br>
              <a:rPr lang="en-GB" sz="3700"/>
            </a:br>
            <a:endParaRPr lang="en-GB" sz="3700"/>
          </a:p>
        </p:txBody>
      </p:sp>
      <p:cxnSp>
        <p:nvCxnSpPr>
          <p:cNvPr id="15" name="Straight Connector 14">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6">
            <a:extLst>
              <a:ext uri="{FF2B5EF4-FFF2-40B4-BE49-F238E27FC236}">
                <a16:creationId xmlns:a16="http://schemas.microsoft.com/office/drawing/2014/main" id="{6A41EA2B-B53C-422A-9413-7EB05963D55A}"/>
              </a:ext>
            </a:extLst>
          </p:cNvPr>
          <p:cNvGraphicFramePr>
            <a:graphicFrameLocks noGrp="1"/>
          </p:cNvGraphicFramePr>
          <p:nvPr>
            <p:ph idx="1"/>
            <p:extLst>
              <p:ext uri="{D42A27DB-BD31-4B8C-83A1-F6EECF244321}">
                <p14:modId xmlns:p14="http://schemas.microsoft.com/office/powerpoint/2010/main" val="474985151"/>
              </p:ext>
            </p:extLst>
          </p:nvPr>
        </p:nvGraphicFramePr>
        <p:xfrm>
          <a:off x="700088" y="2292350"/>
          <a:ext cx="10691812" cy="3636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C7D83C58-2098-49CE-84B2-BF668D88D6DB}"/>
              </a:ext>
            </a:extLst>
          </p:cNvPr>
          <p:cNvSpPr txBox="1"/>
          <p:nvPr/>
        </p:nvSpPr>
        <p:spPr>
          <a:xfrm flipV="1">
            <a:off x="1457326" y="7153275"/>
            <a:ext cx="537156" cy="561975"/>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33821815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DC2135-7367-464E-AECD-FEFF36E8F36F}"/>
              </a:ext>
            </a:extLst>
          </p:cNvPr>
          <p:cNvSpPr>
            <a:spLocks noGrp="1"/>
          </p:cNvSpPr>
          <p:nvPr>
            <p:ph type="title"/>
          </p:nvPr>
        </p:nvSpPr>
        <p:spPr>
          <a:xfrm>
            <a:off x="694111" y="909637"/>
            <a:ext cx="5933795" cy="1362073"/>
          </a:xfrm>
        </p:spPr>
        <p:txBody>
          <a:bodyPr>
            <a:normAutofit/>
          </a:bodyPr>
          <a:lstStyle/>
          <a:p>
            <a:r>
              <a:rPr lang="en-GB" dirty="0"/>
              <a:t>Paediatric nurse scenario</a:t>
            </a:r>
          </a:p>
        </p:txBody>
      </p:sp>
      <p:cxnSp>
        <p:nvCxnSpPr>
          <p:cNvPr id="13" name="Straight Connector 12">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F25A1FC-CA2E-4F20-B1DB-DD717F634859}"/>
              </a:ext>
            </a:extLst>
          </p:cNvPr>
          <p:cNvSpPr>
            <a:spLocks noGrp="1"/>
          </p:cNvSpPr>
          <p:nvPr>
            <p:ph idx="1"/>
          </p:nvPr>
        </p:nvSpPr>
        <p:spPr>
          <a:xfrm>
            <a:off x="700088" y="2276474"/>
            <a:ext cx="6041371" cy="3553109"/>
          </a:xfrm>
        </p:spPr>
        <p:txBody>
          <a:bodyPr>
            <a:normAutofit/>
          </a:bodyPr>
          <a:lstStyle/>
          <a:p>
            <a:pPr marL="0" indent="0">
              <a:lnSpc>
                <a:spcPct val="110000"/>
              </a:lnSpc>
              <a:buNone/>
            </a:pPr>
            <a:r>
              <a:rPr lang="en-GB" sz="1100" dirty="0">
                <a:latin typeface="Arial" panose="020B0604020202020204" pitchFamily="34" charset="0"/>
                <a:cs typeface="Arial" panose="020B0604020202020204" pitchFamily="34" charset="0"/>
              </a:rPr>
              <a:t>Why is it important to use psychology when working as a paediatric nurse?</a:t>
            </a:r>
          </a:p>
          <a:p>
            <a:pPr marL="0" indent="0">
              <a:lnSpc>
                <a:spcPct val="110000"/>
              </a:lnSpc>
              <a:buNone/>
            </a:pPr>
            <a:endParaRPr lang="en-GB" sz="1100" dirty="0">
              <a:latin typeface="Arial" panose="020B0604020202020204" pitchFamily="34" charset="0"/>
              <a:cs typeface="Arial" panose="020B0604020202020204" pitchFamily="34" charset="0"/>
            </a:endParaRPr>
          </a:p>
          <a:p>
            <a:pPr marL="0" indent="0">
              <a:lnSpc>
                <a:spcPct val="110000"/>
              </a:lnSpc>
              <a:buNone/>
            </a:pPr>
            <a:r>
              <a:rPr lang="en-GB" sz="1100" dirty="0">
                <a:latin typeface="Arial" panose="020B0604020202020204" pitchFamily="34" charset="0"/>
                <a:cs typeface="Arial" panose="020B0604020202020204" pitchFamily="34" charset="0"/>
              </a:rPr>
              <a:t>Working as a paediatric nurse you will always encounter problems that will need to be resolved in a certain way. The nurses that work with different kind of patients, such as adults or children. But paediatric nurses are the ones that work with children and need to understand how they think and how they will react in certain situation, that’s why they need the psychology background.</a:t>
            </a:r>
          </a:p>
          <a:p>
            <a:pPr marL="0" indent="0">
              <a:lnSpc>
                <a:spcPct val="110000"/>
              </a:lnSpc>
              <a:buNone/>
            </a:pPr>
            <a:r>
              <a:rPr lang="en-GB" sz="1100" dirty="0">
                <a:latin typeface="Arial" panose="020B0604020202020204" pitchFamily="34" charset="0"/>
                <a:cs typeface="Arial" panose="020B0604020202020204" pitchFamily="34" charset="0"/>
              </a:rPr>
              <a:t>Paediatric nurses interact with children that are treated from different illnesses that’s why they need to know how to interact with both patients that can cope and understand the illness and with those children that are having a negative reaction or become angry.</a:t>
            </a:r>
          </a:p>
          <a:p>
            <a:pPr marL="0" indent="0">
              <a:lnSpc>
                <a:spcPct val="110000"/>
              </a:lnSpc>
              <a:buNone/>
            </a:pPr>
            <a:endParaRPr lang="en-GB" sz="1400" dirty="0">
              <a:latin typeface="Arial" panose="020B0604020202020204" pitchFamily="34" charset="0"/>
              <a:cs typeface="Arial" panose="020B0604020202020204" pitchFamily="34" charset="0"/>
            </a:endParaRPr>
          </a:p>
          <a:p>
            <a:pPr marL="0" indent="0">
              <a:lnSpc>
                <a:spcPct val="110000"/>
              </a:lnSpc>
              <a:buNone/>
            </a:pPr>
            <a:endParaRPr lang="en-GB" sz="1400" dirty="0"/>
          </a:p>
        </p:txBody>
      </p:sp>
      <p:pic>
        <p:nvPicPr>
          <p:cNvPr id="6" name="Picture 5">
            <a:extLst>
              <a:ext uri="{FF2B5EF4-FFF2-40B4-BE49-F238E27FC236}">
                <a16:creationId xmlns:a16="http://schemas.microsoft.com/office/drawing/2014/main" id="{B4B3F576-A7A5-418D-81A1-02F551C13ACF}"/>
              </a:ext>
            </a:extLst>
          </p:cNvPr>
          <p:cNvPicPr>
            <a:picLocks noChangeAspect="1"/>
          </p:cNvPicPr>
          <p:nvPr/>
        </p:nvPicPr>
        <p:blipFill rotWithShape="1">
          <a:blip r:embed="rId3"/>
          <a:srcRect l="17180" r="32602" b="-2"/>
          <a:stretch/>
        </p:blipFill>
        <p:spPr>
          <a:xfrm>
            <a:off x="7696200" y="1057063"/>
            <a:ext cx="3695699" cy="4912433"/>
          </a:xfrm>
          <a:prstGeom prst="rect">
            <a:avLst/>
          </a:prstGeom>
        </p:spPr>
      </p:pic>
      <p:cxnSp>
        <p:nvCxnSpPr>
          <p:cNvPr id="15" name="Straight Connector 14">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6728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F69277-61D9-47C3-AF31-BBB1FDC02DB7}"/>
              </a:ext>
            </a:extLst>
          </p:cNvPr>
          <p:cNvSpPr>
            <a:spLocks noGrp="1"/>
          </p:cNvSpPr>
          <p:nvPr>
            <p:ph type="title"/>
          </p:nvPr>
        </p:nvSpPr>
        <p:spPr>
          <a:xfrm>
            <a:off x="5604846" y="860615"/>
            <a:ext cx="5922279" cy="1272986"/>
          </a:xfrm>
        </p:spPr>
        <p:txBody>
          <a:bodyPr>
            <a:normAutofit/>
          </a:bodyPr>
          <a:lstStyle/>
          <a:p>
            <a:pPr>
              <a:lnSpc>
                <a:spcPct val="90000"/>
              </a:lnSpc>
            </a:pPr>
            <a:r>
              <a:rPr lang="en-GB" dirty="0"/>
              <a:t>The theory of life span development</a:t>
            </a:r>
            <a:endParaRPr lang="en-GB"/>
          </a:p>
        </p:txBody>
      </p:sp>
      <p:pic>
        <p:nvPicPr>
          <p:cNvPr id="5" name="Picture 4">
            <a:extLst>
              <a:ext uri="{FF2B5EF4-FFF2-40B4-BE49-F238E27FC236}">
                <a16:creationId xmlns:a16="http://schemas.microsoft.com/office/drawing/2014/main" id="{1E8613EE-63CE-4FAF-AFC9-9A9D7150D709}"/>
              </a:ext>
            </a:extLst>
          </p:cNvPr>
          <p:cNvPicPr>
            <a:picLocks noChangeAspect="1"/>
          </p:cNvPicPr>
          <p:nvPr/>
        </p:nvPicPr>
        <p:blipFill rotWithShape="1">
          <a:blip r:embed="rId3"/>
          <a:srcRect l="24756" r="28256"/>
          <a:stretch/>
        </p:blipFill>
        <p:spPr>
          <a:xfrm>
            <a:off x="438150" y="860615"/>
            <a:ext cx="3829050" cy="5652604"/>
          </a:xfrm>
          <a:prstGeom prst="rect">
            <a:avLst/>
          </a:prstGeom>
        </p:spPr>
      </p:pic>
      <p:cxnSp>
        <p:nvCxnSpPr>
          <p:cNvPr id="12" name="Straight Connector 11">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D5F6626-A801-42DF-81F8-23A9BF3609B9}"/>
              </a:ext>
            </a:extLst>
          </p:cNvPr>
          <p:cNvSpPr>
            <a:spLocks noGrp="1"/>
          </p:cNvSpPr>
          <p:nvPr>
            <p:ph idx="1"/>
          </p:nvPr>
        </p:nvSpPr>
        <p:spPr>
          <a:xfrm>
            <a:off x="5566943" y="2133600"/>
            <a:ext cx="6005933" cy="3774464"/>
          </a:xfrm>
        </p:spPr>
        <p:txBody>
          <a:bodyPr>
            <a:normAutofit/>
          </a:bodyPr>
          <a:lstStyle/>
          <a:p>
            <a:pPr marL="0" indent="0">
              <a:buNone/>
            </a:pPr>
            <a:r>
              <a:rPr lang="en-GB" dirty="0"/>
              <a:t>Initiative vs Guilt Theory – Pre-schooler</a:t>
            </a:r>
          </a:p>
          <a:p>
            <a:pPr marL="0" indent="0">
              <a:buNone/>
            </a:pPr>
            <a:r>
              <a:rPr lang="en-GB" dirty="0"/>
              <a:t>Erik Erikson ( Stages of Psychosocial Development)</a:t>
            </a:r>
          </a:p>
          <a:p>
            <a:pPr marL="0" indent="0">
              <a:buNone/>
            </a:pPr>
            <a:endParaRPr lang="en-GB" dirty="0"/>
          </a:p>
          <a:p>
            <a:pPr marL="0" indent="0">
              <a:buNone/>
            </a:pPr>
            <a:endParaRPr lang="en-GB" dirty="0"/>
          </a:p>
          <a:p>
            <a:pPr marL="0" indent="0">
              <a:buNone/>
            </a:pPr>
            <a:endParaRPr lang="en-GB" dirty="0"/>
          </a:p>
        </p:txBody>
      </p:sp>
      <p:cxnSp>
        <p:nvCxnSpPr>
          <p:cNvPr id="14" name="Straight Connector 13">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81174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AE56B-4112-44DB-A420-C482E71D78C0}"/>
              </a:ext>
            </a:extLst>
          </p:cNvPr>
          <p:cNvSpPr>
            <a:spLocks noGrp="1"/>
          </p:cNvSpPr>
          <p:nvPr>
            <p:ph type="title"/>
          </p:nvPr>
        </p:nvSpPr>
        <p:spPr>
          <a:xfrm>
            <a:off x="233463" y="1517515"/>
            <a:ext cx="5662309" cy="2363822"/>
          </a:xfrm>
        </p:spPr>
        <p:txBody>
          <a:bodyPr>
            <a:normAutofit/>
          </a:bodyPr>
          <a:lstStyle/>
          <a:p>
            <a:r>
              <a:rPr lang="en-GB" dirty="0"/>
              <a:t>Conclusion:</a:t>
            </a:r>
            <a:br>
              <a:rPr lang="en-GB" dirty="0"/>
            </a:br>
            <a:endParaRPr lang="en-GB" dirty="0"/>
          </a:p>
        </p:txBody>
      </p:sp>
      <p:sp>
        <p:nvSpPr>
          <p:cNvPr id="3" name="Content Placeholder 2">
            <a:extLst>
              <a:ext uri="{FF2B5EF4-FFF2-40B4-BE49-F238E27FC236}">
                <a16:creationId xmlns:a16="http://schemas.microsoft.com/office/drawing/2014/main" id="{D3415AD7-4B64-4434-93FC-3E53EF88DA73}"/>
              </a:ext>
            </a:extLst>
          </p:cNvPr>
          <p:cNvSpPr>
            <a:spLocks noGrp="1"/>
          </p:cNvSpPr>
          <p:nvPr>
            <p:ph idx="1"/>
          </p:nvPr>
        </p:nvSpPr>
        <p:spPr>
          <a:xfrm>
            <a:off x="5729591" y="1838527"/>
            <a:ext cx="5175116" cy="3842425"/>
          </a:xfrm>
        </p:spPr>
        <p:txBody>
          <a:bodyPr/>
          <a:lstStyle/>
          <a:p>
            <a:pPr marL="0" indent="0">
              <a:buNone/>
            </a:pPr>
            <a:r>
              <a:rPr lang="en-GB" sz="1400" dirty="0">
                <a:latin typeface="Arial" panose="020B0604020202020204" pitchFamily="34" charset="0"/>
                <a:cs typeface="Arial" panose="020B0604020202020204" pitchFamily="34" charset="0"/>
              </a:rPr>
              <a:t>In conclusion the paediatric nursing id using a lot of the psychology theories because with out the psychology the nursed job would be very hard to fulfil.</a:t>
            </a:r>
          </a:p>
          <a:p>
            <a:pPr marL="0" indent="0">
              <a:buNone/>
            </a:pPr>
            <a:r>
              <a:rPr lang="en-GB" sz="1400" dirty="0">
                <a:latin typeface="Arial" panose="020B0604020202020204" pitchFamily="34" charset="0"/>
                <a:cs typeface="Arial" panose="020B0604020202020204" pitchFamily="34" charset="0"/>
              </a:rPr>
              <a:t>The paediatric nurses need to be able to interact with their patient's which are in a different stage of life from them, and this will be very hard to do if they did have not had studies like the ones done by Erik Erikson that explained very detailed the children's stages of life.</a:t>
            </a:r>
          </a:p>
          <a:p>
            <a:pPr marL="0" indent="0">
              <a:buNone/>
            </a:pPr>
            <a:endParaRPr lang="en-GB" dirty="0"/>
          </a:p>
        </p:txBody>
      </p:sp>
    </p:spTree>
    <p:extLst>
      <p:ext uri="{BB962C8B-B14F-4D97-AF65-F5344CB8AC3E}">
        <p14:creationId xmlns:p14="http://schemas.microsoft.com/office/powerpoint/2010/main" val="1469022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1A250-9762-4D7D-B565-560656C8B6E4}"/>
              </a:ext>
            </a:extLst>
          </p:cNvPr>
          <p:cNvSpPr>
            <a:spLocks noGrp="1"/>
          </p:cNvSpPr>
          <p:nvPr>
            <p:ph type="title"/>
          </p:nvPr>
        </p:nvSpPr>
        <p:spPr/>
        <p:txBody>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11CEAF23-6BB8-4869-853B-E615452DD98C}"/>
              </a:ext>
            </a:extLst>
          </p:cNvPr>
          <p:cNvSpPr>
            <a:spLocks noGrp="1"/>
          </p:cNvSpPr>
          <p:nvPr>
            <p:ph idx="1"/>
          </p:nvPr>
        </p:nvSpPr>
        <p:spPr>
          <a:xfrm>
            <a:off x="700634" y="1983437"/>
            <a:ext cx="10691265" cy="3925316"/>
          </a:xfrm>
        </p:spPr>
        <p:txBody>
          <a:bodyPr>
            <a:normAutofit/>
          </a:bodyPr>
          <a:lstStyle/>
          <a:p>
            <a:r>
              <a:rPr lang="en-GB" sz="1800" dirty="0">
                <a:latin typeface="Arial" panose="020B0604020202020204" pitchFamily="34" charset="0"/>
                <a:cs typeface="Arial" panose="020B0604020202020204" pitchFamily="34" charset="0"/>
              </a:rPr>
              <a:t>Regis College,(2021), </a:t>
            </a:r>
            <a:r>
              <a:rPr lang="en-GB" sz="1800" i="1" dirty="0">
                <a:latin typeface="Arial" panose="020B0604020202020204" pitchFamily="34" charset="0"/>
                <a:cs typeface="Arial" panose="020B0604020202020204" pitchFamily="34" charset="0"/>
              </a:rPr>
              <a:t>How to become a paediatric nurse</a:t>
            </a:r>
            <a:r>
              <a:rPr lang="en-GB" sz="1800" dirty="0">
                <a:latin typeface="Arial" panose="020B0604020202020204" pitchFamily="34" charset="0"/>
                <a:cs typeface="Arial" panose="020B0604020202020204" pitchFamily="34" charset="0"/>
              </a:rPr>
              <a:t>.,[image] </a:t>
            </a:r>
          </a:p>
          <a:p>
            <a:pPr marL="0" indent="0">
              <a:buNone/>
            </a:pPr>
            <a:r>
              <a:rPr lang="en-GB" sz="1800" dirty="0">
                <a:latin typeface="Arial" panose="020B0604020202020204" pitchFamily="34" charset="0"/>
                <a:cs typeface="Arial" panose="020B0604020202020204" pitchFamily="34" charset="0"/>
              </a:rPr>
              <a:t>available at: </a:t>
            </a:r>
            <a:r>
              <a:rPr lang="en-GB" sz="1800" dirty="0">
                <a:latin typeface="Arial" panose="020B0604020202020204" pitchFamily="34" charset="0"/>
                <a:cs typeface="Arial" panose="020B0604020202020204" pitchFamily="34" charset="0"/>
                <a:hlinkClick r:id="rId2"/>
              </a:rPr>
              <a:t>https://online.regiscollege.edu/blog/how-to-become-a-pediatric-nurse/</a:t>
            </a:r>
            <a:r>
              <a:rPr lang="en-GB" sz="1800" dirty="0">
                <a:latin typeface="Arial" panose="020B0604020202020204" pitchFamily="34" charset="0"/>
                <a:cs typeface="Arial" panose="020B0604020202020204" pitchFamily="34" charset="0"/>
              </a:rPr>
              <a:t>,[accessed 18/02/2022]</a:t>
            </a:r>
          </a:p>
          <a:p>
            <a:pPr marL="0" indent="0">
              <a:buNone/>
            </a:pPr>
            <a:r>
              <a:rPr lang="en-GB" sz="1800" dirty="0">
                <a:latin typeface="Arial" panose="020B0604020202020204" pitchFamily="34" charset="0"/>
                <a:cs typeface="Arial" panose="020B0604020202020204" pitchFamily="34" charset="0"/>
              </a:rPr>
              <a:t>Saul McLeod,(2018), </a:t>
            </a:r>
            <a:r>
              <a:rPr lang="en-US" sz="1800" i="1" dirty="0">
                <a:solidFill>
                  <a:srgbClr val="333333"/>
                </a:solidFill>
                <a:effectLst/>
                <a:latin typeface="Arial" panose="020B0604020202020204" pitchFamily="34" charset="0"/>
                <a:cs typeface="Arial" panose="020B0604020202020204" pitchFamily="34" charset="0"/>
              </a:rPr>
              <a:t>Erik Erikson's Stages of Psychosocial Development, </a:t>
            </a:r>
            <a:r>
              <a:rPr lang="en-US" sz="1800" dirty="0">
                <a:solidFill>
                  <a:srgbClr val="333333"/>
                </a:solidFill>
                <a:effectLst/>
                <a:latin typeface="Arial" panose="020B0604020202020204" pitchFamily="34" charset="0"/>
                <a:cs typeface="Arial" panose="020B0604020202020204" pitchFamily="34" charset="0"/>
              </a:rPr>
              <a:t>[image]</a:t>
            </a:r>
          </a:p>
          <a:p>
            <a:pPr marL="0" indent="0">
              <a:buNone/>
            </a:pPr>
            <a:r>
              <a:rPr lang="en-US" sz="1800" dirty="0">
                <a:solidFill>
                  <a:srgbClr val="333333"/>
                </a:solidFill>
                <a:effectLst/>
                <a:latin typeface="Arial" panose="020B0604020202020204" pitchFamily="34" charset="0"/>
                <a:cs typeface="Arial" panose="020B0604020202020204" pitchFamily="34" charset="0"/>
              </a:rPr>
              <a:t>Available at: </a:t>
            </a:r>
            <a:r>
              <a:rPr lang="en-US" sz="1800" dirty="0">
                <a:solidFill>
                  <a:srgbClr val="333333"/>
                </a:solidFill>
                <a:effectLst/>
                <a:latin typeface="Arial" panose="020B0604020202020204" pitchFamily="34" charset="0"/>
                <a:cs typeface="Arial" panose="020B0604020202020204" pitchFamily="34" charset="0"/>
                <a:hlinkClick r:id="rId3"/>
              </a:rPr>
              <a:t>https://www.simplypsychology.org/Erik-Erikson.html</a:t>
            </a:r>
            <a:r>
              <a:rPr lang="en-US" sz="1800" dirty="0">
                <a:solidFill>
                  <a:srgbClr val="333333"/>
                </a:solidFill>
                <a:effectLst/>
                <a:latin typeface="Arial" panose="020B0604020202020204" pitchFamily="34" charset="0"/>
                <a:cs typeface="Arial" panose="020B0604020202020204" pitchFamily="34" charset="0"/>
              </a:rPr>
              <a:t> [ accessed 19/02/2022]</a:t>
            </a:r>
          </a:p>
          <a:p>
            <a:pPr marL="0" indent="0">
              <a:buNone/>
            </a:pPr>
            <a:r>
              <a:rPr lang="en-US" sz="1800" dirty="0">
                <a:solidFill>
                  <a:srgbClr val="333333"/>
                </a:solidFill>
                <a:effectLst/>
                <a:latin typeface="Arial" panose="020B0604020202020204" pitchFamily="34" charset="0"/>
                <a:cs typeface="Arial" panose="020B0604020202020204" pitchFamily="34" charset="0"/>
              </a:rPr>
              <a:t>Distance Learning Systems,(2015), </a:t>
            </a:r>
            <a:r>
              <a:rPr lang="en-US" sz="1800" i="1" dirty="0">
                <a:solidFill>
                  <a:srgbClr val="1A1A1A"/>
                </a:solidFill>
                <a:effectLst/>
                <a:latin typeface="Arial" panose="020B0604020202020204" pitchFamily="34" charset="0"/>
                <a:cs typeface="Arial" panose="020B0604020202020204" pitchFamily="34" charset="0"/>
              </a:rPr>
              <a:t>The Importance of Psychology in the Nursing Profession, </a:t>
            </a:r>
            <a:r>
              <a:rPr lang="en-US" sz="1800" dirty="0">
                <a:solidFill>
                  <a:srgbClr val="1A1A1A"/>
                </a:solidFill>
                <a:effectLst/>
                <a:latin typeface="Arial" panose="020B0604020202020204" pitchFamily="34" charset="0"/>
                <a:cs typeface="Arial" panose="020B0604020202020204" pitchFamily="34" charset="0"/>
              </a:rPr>
              <a:t>[online]</a:t>
            </a:r>
          </a:p>
          <a:p>
            <a:pPr marL="0" indent="0">
              <a:buNone/>
            </a:pPr>
            <a:r>
              <a:rPr lang="en-US" sz="1800" dirty="0">
                <a:solidFill>
                  <a:srgbClr val="1A1A1A"/>
                </a:solidFill>
                <a:effectLst/>
                <a:latin typeface="Arial" panose="020B0604020202020204" pitchFamily="34" charset="0"/>
                <a:cs typeface="Arial" panose="020B0604020202020204" pitchFamily="34" charset="0"/>
              </a:rPr>
              <a:t>Available at: </a:t>
            </a:r>
            <a:r>
              <a:rPr lang="en-US" sz="1800" dirty="0">
                <a:solidFill>
                  <a:srgbClr val="1A1A1A"/>
                </a:solidFill>
                <a:effectLst/>
                <a:latin typeface="Arial" panose="020B0604020202020204" pitchFamily="34" charset="0"/>
                <a:cs typeface="Arial" panose="020B0604020202020204" pitchFamily="34" charset="0"/>
                <a:hlinkClick r:id="rId4"/>
              </a:rPr>
              <a:t>https://dlsii.com/blog/tag/importance-of-psychology-in-nursing/</a:t>
            </a:r>
            <a:endParaRPr lang="en-US" sz="1800" dirty="0">
              <a:solidFill>
                <a:srgbClr val="1A1A1A"/>
              </a:solidFill>
              <a:effectLst/>
              <a:latin typeface="Arial" panose="020B0604020202020204" pitchFamily="34" charset="0"/>
              <a:cs typeface="Arial" panose="020B0604020202020204" pitchFamily="34" charset="0"/>
            </a:endParaRPr>
          </a:p>
          <a:p>
            <a:pPr marL="0" indent="0">
              <a:buNone/>
            </a:pPr>
            <a:r>
              <a:rPr lang="en-US" sz="1800" dirty="0">
                <a:solidFill>
                  <a:srgbClr val="1A1A1A"/>
                </a:solidFill>
                <a:latin typeface="Arial" panose="020B0604020202020204" pitchFamily="34" charset="0"/>
                <a:cs typeface="Arial" panose="020B0604020202020204" pitchFamily="34" charset="0"/>
              </a:rPr>
              <a:t>[accessed 19/02/2022]</a:t>
            </a:r>
            <a:endParaRPr lang="en-US" sz="1800" dirty="0">
              <a:solidFill>
                <a:srgbClr val="1A1A1A"/>
              </a:solidFill>
              <a:effectLst/>
              <a:latin typeface="Arial" panose="020B0604020202020204" pitchFamily="34" charset="0"/>
              <a:cs typeface="Arial" panose="020B0604020202020204" pitchFamily="34" charset="0"/>
            </a:endParaRPr>
          </a:p>
          <a:p>
            <a:pPr marL="0" indent="0">
              <a:buNone/>
            </a:pPr>
            <a:endParaRPr lang="en-US" sz="3600" dirty="0">
              <a:solidFill>
                <a:srgbClr val="1A1A1A"/>
              </a:solidFill>
              <a:effectLst/>
              <a:latin typeface="Arial" panose="020B0604020202020204" pitchFamily="34" charset="0"/>
              <a:cs typeface="Arial" panose="020B0604020202020204" pitchFamily="34" charset="0"/>
            </a:endParaRPr>
          </a:p>
          <a:p>
            <a:pPr marL="0" indent="0">
              <a:buNone/>
            </a:pPr>
            <a:endParaRPr lang="en-US" dirty="0">
              <a:solidFill>
                <a:srgbClr val="1A1A1A"/>
              </a:solidFill>
              <a:effectLst/>
              <a:latin typeface="Montserrat" panose="020B0604020202020204" pitchFamily="2" charset="0"/>
            </a:endParaRPr>
          </a:p>
          <a:p>
            <a:pPr marL="0" indent="0">
              <a:buNone/>
            </a:pPr>
            <a:endParaRPr lang="en-US" dirty="0">
              <a:solidFill>
                <a:srgbClr val="1A1A1A"/>
              </a:solidFill>
              <a:latin typeface="Montserrat" panose="020B0604020202020204" pitchFamily="2" charset="0"/>
            </a:endParaRPr>
          </a:p>
          <a:p>
            <a:pPr marL="0" indent="0">
              <a:buNone/>
            </a:pPr>
            <a:endParaRPr lang="en-US" dirty="0">
              <a:solidFill>
                <a:srgbClr val="1A1A1A"/>
              </a:solidFill>
              <a:effectLst/>
              <a:latin typeface="Montserrat" panose="020B0604020202020204" pitchFamily="2" charset="0"/>
            </a:endParaRPr>
          </a:p>
          <a:p>
            <a:pPr marL="0" indent="0">
              <a:buNone/>
            </a:pPr>
            <a:endParaRPr lang="en-US" dirty="0">
              <a:solidFill>
                <a:srgbClr val="333333"/>
              </a:solidFill>
              <a:effectLst/>
              <a:latin typeface="helvetica neue"/>
            </a:endParaRPr>
          </a:p>
          <a:p>
            <a:pPr marL="0" indent="0">
              <a:buNone/>
            </a:pPr>
            <a:endParaRPr lang="en-US" dirty="0">
              <a:solidFill>
                <a:srgbClr val="333333"/>
              </a:solidFill>
              <a:effectLst/>
              <a:latin typeface="helvetica neue"/>
            </a:endParaRP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839997332"/>
      </p:ext>
    </p:extLst>
  </p:cSld>
  <p:clrMapOvr>
    <a:masterClrMapping/>
  </p:clrMapOvr>
</p:sld>
</file>

<file path=ppt/theme/theme1.xml><?xml version="1.0" encoding="utf-8"?>
<a:theme xmlns:a="http://schemas.openxmlformats.org/drawingml/2006/main" name="ChronicleVTI">
  <a:themeElements>
    <a:clrScheme name="AnalogousFromRegularSeed_2SEEDS">
      <a:dk1>
        <a:srgbClr val="000000"/>
      </a:dk1>
      <a:lt1>
        <a:srgbClr val="FFFFFF"/>
      </a:lt1>
      <a:dk2>
        <a:srgbClr val="31271C"/>
      </a:dk2>
      <a:lt2>
        <a:srgbClr val="F0F2F3"/>
      </a:lt2>
      <a:accent1>
        <a:srgbClr val="D58417"/>
      </a:accent1>
      <a:accent2>
        <a:srgbClr val="E74729"/>
      </a:accent2>
      <a:accent3>
        <a:srgbClr val="A9A71E"/>
      </a:accent3>
      <a:accent4>
        <a:srgbClr val="16B0CA"/>
      </a:accent4>
      <a:accent5>
        <a:srgbClr val="297CE7"/>
      </a:accent5>
      <a:accent6>
        <a:srgbClr val="3C3FDB"/>
      </a:accent6>
      <a:hlink>
        <a:srgbClr val="3F76BF"/>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117</TotalTime>
  <Words>854</Words>
  <Application>Microsoft Office PowerPoint</Application>
  <PresentationFormat>Widescreen</PresentationFormat>
  <Paragraphs>54</Paragraphs>
  <Slides>6</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Arial</vt:lpstr>
      <vt:lpstr>Calibri</vt:lpstr>
      <vt:lpstr>Calisto MT</vt:lpstr>
      <vt:lpstr>helvetica neue</vt:lpstr>
      <vt:lpstr>Montserrat</vt:lpstr>
      <vt:lpstr>Univers Condensed</vt:lpstr>
      <vt:lpstr>ChronicleVTI</vt:lpstr>
      <vt:lpstr>Psychology for health and social care</vt:lpstr>
      <vt:lpstr>Introduction: </vt:lpstr>
      <vt:lpstr>Paediatric nurse scenario</vt:lpstr>
      <vt:lpstr>The theory of life span development</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for health and social care</dc:title>
  <dc:creator>Iuliana Georgiana</dc:creator>
  <cp:lastModifiedBy>Iuliana Georgiana</cp:lastModifiedBy>
  <cp:revision>2</cp:revision>
  <dcterms:created xsi:type="dcterms:W3CDTF">2022-02-19T22:24:34Z</dcterms:created>
  <dcterms:modified xsi:type="dcterms:W3CDTF">2022-02-20T00:22:41Z</dcterms:modified>
</cp:coreProperties>
</file>