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4"/>
  </p:notesMasterIdLst>
  <p:sldIdLst>
    <p:sldId id="256" r:id="rId2"/>
    <p:sldId id="257" r:id="rId3"/>
  </p:sldIdLst>
  <p:sldSz cx="12192000" cy="6858000"/>
  <p:notesSz cx="6797675" cy="992663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16" d="100"/>
          <a:sy n="116" d="100"/>
        </p:scale>
        <p:origin x="35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8062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0275" tIns="40138" rIns="80275" bIns="40138"/>
          <a:lstStyle/>
          <a:p>
            <a:endParaRPr lang="en-US" dirty="0"/>
          </a:p>
        </p:txBody>
      </p:sp>
      <p:sp>
        <p:nvSpPr>
          <p:cNvPr id="4" name="Slide Number Placeholder 3"/>
          <p:cNvSpPr>
            <a:spLocks noGrp="1"/>
          </p:cNvSpPr>
          <p:nvPr>
            <p:ph type="sldNum" sz="quarter" idx="10"/>
          </p:nvPr>
        </p:nvSpPr>
        <p:spPr/>
        <p:txBody>
          <a:bodyPr lIns="80275" tIns="40138" rIns="80275" bIns="40138"/>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0275" tIns="40138" rIns="80275" bIns="40138"/>
          <a:lstStyle/>
          <a:p>
            <a:endParaRPr lang="en-US" dirty="0"/>
          </a:p>
        </p:txBody>
      </p:sp>
      <p:sp>
        <p:nvSpPr>
          <p:cNvPr id="4" name="Slide Number Placeholder 3"/>
          <p:cNvSpPr>
            <a:spLocks noGrp="1"/>
          </p:cNvSpPr>
          <p:nvPr>
            <p:ph type="sldNum" sz="quarter" idx="10"/>
          </p:nvPr>
        </p:nvSpPr>
        <p:spPr/>
        <p:txBody>
          <a:bodyPr lIns="80275" tIns="40138" rIns="80275" bIns="40138"/>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A1942"/>
        </a:solidFill>
        <a:effectLst/>
      </p:bgPr>
    </p:bg>
    <p:spTree>
      <p:nvGrpSpPr>
        <p:cNvPr id="1" name=""/>
        <p:cNvGrpSpPr/>
        <p:nvPr/>
      </p:nvGrpSpPr>
      <p:grpSpPr>
        <a:xfrm>
          <a:off x="0" y="0"/>
          <a:ext cx="0" cy="0"/>
          <a:chOff x="0" y="0"/>
          <a:chExt cx="0" cy="0"/>
        </a:xfrm>
      </p:grpSpPr>
      <p:sp>
        <p:nvSpPr>
          <p:cNvPr id="2" name="Shape 0"/>
          <p:cNvSpPr/>
          <p:nvPr/>
        </p:nvSpPr>
        <p:spPr>
          <a:xfrm>
            <a:off x="0" y="91440"/>
            <a:ext cx="2660822" cy="978408"/>
          </a:xfrm>
          <a:prstGeom prst="rect">
            <a:avLst/>
          </a:prstGeom>
          <a:solidFill>
            <a:srgbClr val="3A1235"/>
          </a:solidFill>
          <a:ln w="12700">
            <a:solidFill>
              <a:srgbClr val="3A1235"/>
            </a:solidFill>
            <a:prstDash val="solid"/>
          </a:ln>
        </p:spPr>
        <p:txBody>
          <a:bodyPr/>
          <a:lstStyle/>
          <a:p>
            <a:pPr algn="ctr"/>
            <a:r>
              <a:rPr lang="en-US" sz="1200" dirty="0" smtClean="0">
                <a:solidFill>
                  <a:srgbClr val="00B0F0"/>
                </a:solidFill>
                <a:latin typeface="Times New Roman" panose="02020603050405020304" pitchFamily="18" charset="0"/>
                <a:cs typeface="Times New Roman" panose="02020603050405020304" pitchFamily="18" charset="0"/>
              </a:rPr>
              <a:t>Student: </a:t>
            </a:r>
            <a:r>
              <a:rPr lang="en-US" sz="1200" dirty="0" err="1" smtClean="0">
                <a:solidFill>
                  <a:srgbClr val="00B0F0"/>
                </a:solidFill>
                <a:latin typeface="Times New Roman" panose="02020603050405020304" pitchFamily="18" charset="0"/>
                <a:cs typeface="Times New Roman" panose="02020603050405020304" pitchFamily="18" charset="0"/>
              </a:rPr>
              <a:t>Marzena</a:t>
            </a:r>
            <a:r>
              <a:rPr lang="en-US" sz="1200" dirty="0" smtClean="0">
                <a:solidFill>
                  <a:srgbClr val="00B0F0"/>
                </a:solidFill>
                <a:latin typeface="Times New Roman" panose="02020603050405020304" pitchFamily="18" charset="0"/>
                <a:cs typeface="Times New Roman" panose="02020603050405020304" pitchFamily="18" charset="0"/>
              </a:rPr>
              <a:t> </a:t>
            </a:r>
            <a:r>
              <a:rPr lang="en-US" sz="1200" dirty="0" err="1" smtClean="0">
                <a:solidFill>
                  <a:srgbClr val="00B0F0"/>
                </a:solidFill>
                <a:latin typeface="Times New Roman" panose="02020603050405020304" pitchFamily="18" charset="0"/>
                <a:cs typeface="Times New Roman" panose="02020603050405020304" pitchFamily="18" charset="0"/>
              </a:rPr>
              <a:t>Jelenczyk</a:t>
            </a:r>
            <a:endParaRPr lang="en-US" sz="1200" dirty="0" smtClean="0">
              <a:solidFill>
                <a:srgbClr val="00B0F0"/>
              </a:solidFill>
              <a:latin typeface="Times New Roman" panose="02020603050405020304" pitchFamily="18" charset="0"/>
              <a:cs typeface="Times New Roman" panose="02020603050405020304" pitchFamily="18" charset="0"/>
            </a:endParaRPr>
          </a:p>
          <a:p>
            <a:pPr algn="ctr"/>
            <a:r>
              <a:rPr lang="en-US" sz="1200" dirty="0" smtClean="0">
                <a:solidFill>
                  <a:srgbClr val="00B0F0"/>
                </a:solidFill>
                <a:latin typeface="Times New Roman" panose="02020603050405020304" pitchFamily="18" charset="0"/>
                <a:cs typeface="Times New Roman" panose="02020603050405020304" pitchFamily="18" charset="0"/>
              </a:rPr>
              <a:t>Student Number: 2320667</a:t>
            </a:r>
            <a:endParaRPr lang="en-US" sz="1200" dirty="0">
              <a:solidFill>
                <a:srgbClr val="00B0F0"/>
              </a:solidFill>
              <a:latin typeface="Times New Roman" panose="02020603050405020304" pitchFamily="18" charset="0"/>
              <a:cs typeface="Times New Roman" panose="02020603050405020304" pitchFamily="18" charset="0"/>
            </a:endParaRPr>
          </a:p>
          <a:p>
            <a:pPr algn="ctr"/>
            <a:r>
              <a:rPr lang="en-US" sz="1200" dirty="0" smtClean="0">
                <a:solidFill>
                  <a:srgbClr val="00B0F0"/>
                </a:solidFill>
                <a:latin typeface="Times New Roman" panose="02020603050405020304" pitchFamily="18" charset="0"/>
                <a:cs typeface="Times New Roman" panose="02020603050405020304" pitchFamily="18" charset="0"/>
              </a:rPr>
              <a:t>Lecturer: Neale Haddon</a:t>
            </a:r>
          </a:p>
          <a:p>
            <a:pPr algn="ctr"/>
            <a:r>
              <a:rPr lang="en-US" sz="1200" dirty="0" smtClean="0">
                <a:solidFill>
                  <a:srgbClr val="00B0F0"/>
                </a:solidFill>
                <a:latin typeface="Times New Roman" panose="02020603050405020304" pitchFamily="18" charset="0"/>
                <a:cs typeface="Times New Roman" panose="02020603050405020304" pitchFamily="18" charset="0"/>
              </a:rPr>
              <a:t>INDIVIDUAL PRESENTATION</a:t>
            </a:r>
          </a:p>
          <a:p>
            <a:pPr algn="ctr"/>
            <a:r>
              <a:rPr lang="en-US" sz="1200" dirty="0" smtClean="0">
                <a:solidFill>
                  <a:srgbClr val="00B0F0"/>
                </a:solidFill>
                <a:latin typeface="Times New Roman" panose="02020603050405020304" pitchFamily="18" charset="0"/>
                <a:cs typeface="Times New Roman" panose="02020603050405020304" pitchFamily="18" charset="0"/>
              </a:rPr>
              <a:t>ACADEMIC POSTER</a:t>
            </a:r>
            <a:endParaRPr lang="en-US" sz="1200" dirty="0">
              <a:solidFill>
                <a:srgbClr val="00B0F0"/>
              </a:solidFill>
              <a:latin typeface="Times New Roman" panose="02020603050405020304" pitchFamily="18" charset="0"/>
              <a:cs typeface="Times New Roman" panose="02020603050405020304" pitchFamily="18" charset="0"/>
            </a:endParaRPr>
          </a:p>
          <a:p>
            <a:pPr algn="ctr"/>
            <a:r>
              <a:rPr lang="en-US" sz="1200" dirty="0" smtClean="0">
                <a:solidFill>
                  <a:srgbClr val="00B0F0"/>
                </a:solidFill>
                <a:latin typeface="Times New Roman" panose="02020603050405020304" pitchFamily="18" charset="0"/>
                <a:cs typeface="Times New Roman" panose="02020603050405020304" pitchFamily="18" charset="0"/>
              </a:rPr>
              <a:t> </a:t>
            </a:r>
            <a:endParaRPr lang="en-US" sz="1200" dirty="0">
              <a:solidFill>
                <a:srgbClr val="00B0F0"/>
              </a:solidFill>
              <a:latin typeface="Times New Roman" panose="02020603050405020304" pitchFamily="18" charset="0"/>
              <a:cs typeface="Times New Roman" panose="02020603050405020304" pitchFamily="18" charset="0"/>
            </a:endParaRPr>
          </a:p>
        </p:txBody>
      </p:sp>
      <p:sp>
        <p:nvSpPr>
          <p:cNvPr id="3" name="Shape 1"/>
          <p:cNvSpPr/>
          <p:nvPr/>
        </p:nvSpPr>
        <p:spPr>
          <a:xfrm>
            <a:off x="0" y="1234440"/>
            <a:ext cx="12161520" cy="54864"/>
          </a:xfrm>
          <a:prstGeom prst="rect">
            <a:avLst/>
          </a:prstGeom>
          <a:solidFill>
            <a:srgbClr val="C9963B"/>
          </a:solidFill>
          <a:ln w="12700">
            <a:solidFill>
              <a:srgbClr val="C9963B"/>
            </a:solidFill>
            <a:prstDash val="solid"/>
          </a:ln>
        </p:spPr>
      </p:sp>
      <p:sp>
        <p:nvSpPr>
          <p:cNvPr id="4" name="Text 2"/>
          <p:cNvSpPr/>
          <p:nvPr/>
        </p:nvSpPr>
        <p:spPr>
          <a:xfrm>
            <a:off x="3193774" y="73152"/>
            <a:ext cx="6082748" cy="594360"/>
          </a:xfrm>
          <a:prstGeom prst="rect">
            <a:avLst/>
          </a:prstGeom>
          <a:noFill/>
          <a:ln/>
        </p:spPr>
        <p:txBody>
          <a:bodyPr wrap="square" lIns="0" tIns="0" rIns="0" bIns="0" rtlCol="0" anchor="ctr"/>
          <a:lstStyle/>
          <a:p>
            <a:pPr marL="0" indent="0" algn="l">
              <a:buNone/>
            </a:pPr>
            <a:r>
              <a:rPr lang="en-US" sz="3000" b="1" dirty="0">
                <a:solidFill>
                  <a:srgbClr val="FFFFFF"/>
                </a:solidFill>
                <a:latin typeface="Cambria" pitchFamily="34" charset="0"/>
                <a:ea typeface="Cambria" pitchFamily="34" charset="-122"/>
                <a:cs typeface="Cambria" pitchFamily="34" charset="-120"/>
              </a:rPr>
              <a:t>Major </a:t>
            </a: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Depressive</a:t>
            </a:r>
            <a:r>
              <a:rPr lang="en-US" sz="3000" b="1" dirty="0">
                <a:solidFill>
                  <a:srgbClr val="FFFFFF"/>
                </a:solidFill>
                <a:latin typeface="Cambria" pitchFamily="34" charset="0"/>
                <a:ea typeface="Cambria" pitchFamily="34" charset="-122"/>
                <a:cs typeface="Cambria" pitchFamily="34" charset="-120"/>
              </a:rPr>
              <a:t> Disorder (MDD)</a:t>
            </a:r>
            <a:endParaRPr lang="en-US" sz="3000" dirty="0"/>
          </a:p>
        </p:txBody>
      </p:sp>
      <p:sp>
        <p:nvSpPr>
          <p:cNvPr id="5" name="Text 3"/>
          <p:cNvSpPr/>
          <p:nvPr/>
        </p:nvSpPr>
        <p:spPr>
          <a:xfrm>
            <a:off x="3405810" y="658368"/>
            <a:ext cx="5499652" cy="411480"/>
          </a:xfrm>
          <a:prstGeom prst="rect">
            <a:avLst/>
          </a:prstGeom>
          <a:noFill/>
          <a:ln/>
        </p:spPr>
        <p:txBody>
          <a:bodyPr wrap="square" lIns="0" tIns="0" rIns="0" bIns="0" rtlCol="0" anchor="ctr"/>
          <a:lstStyle/>
          <a:p>
            <a:pPr marL="0" indent="0" algn="l">
              <a:buNone/>
            </a:pPr>
            <a:r>
              <a:rPr lang="en-US" sz="1100" dirty="0">
                <a:solidFill>
                  <a:srgbClr val="E8C4D4"/>
                </a:solidFill>
                <a:latin typeface="Calibri" pitchFamily="34" charset="0"/>
                <a:ea typeface="Calibri" pitchFamily="34" charset="-122"/>
                <a:cs typeface="Calibri" pitchFamily="34" charset="-120"/>
              </a:rPr>
              <a:t>Historical &amp; </a:t>
            </a:r>
            <a:r>
              <a:rPr lang="en-US" sz="1100" dirty="0">
                <a:solidFill>
                  <a:srgbClr val="E8C4D4"/>
                </a:solidFill>
                <a:latin typeface="Times New Roman" panose="02020603050405020304" pitchFamily="18" charset="0"/>
                <a:ea typeface="Calibri" pitchFamily="34" charset="-122"/>
                <a:cs typeface="Times New Roman" panose="02020603050405020304" pitchFamily="18" charset="0"/>
              </a:rPr>
              <a:t>Contemporary</a:t>
            </a:r>
            <a:r>
              <a:rPr lang="en-US" sz="1100" dirty="0">
                <a:solidFill>
                  <a:srgbClr val="E8C4D4"/>
                </a:solidFill>
                <a:latin typeface="Calibri" pitchFamily="34" charset="0"/>
                <a:ea typeface="Calibri" pitchFamily="34" charset="-122"/>
                <a:cs typeface="Calibri" pitchFamily="34" charset="-120"/>
              </a:rPr>
              <a:t> Treatment | Stigma, Inequality &amp; Future Directions | ICD-11 (6A70)</a:t>
            </a:r>
            <a:endParaRPr lang="en-US" sz="1100" dirty="0"/>
          </a:p>
        </p:txBody>
      </p:sp>
      <p:sp>
        <p:nvSpPr>
          <p:cNvPr id="6" name="Text 4"/>
          <p:cNvSpPr/>
          <p:nvPr/>
        </p:nvSpPr>
        <p:spPr>
          <a:xfrm>
            <a:off x="10469216" y="91440"/>
            <a:ext cx="1417983" cy="978408"/>
          </a:xfrm>
          <a:prstGeom prst="rect">
            <a:avLst/>
          </a:prstGeom>
          <a:noFill/>
          <a:ln/>
        </p:spPr>
        <p:txBody>
          <a:bodyPr wrap="square" rtlCol="0" anchor="ctr"/>
          <a:lstStyle/>
          <a:p>
            <a:pPr marL="0" indent="0" algn="ctr">
              <a:buNone/>
            </a:pPr>
            <a:r>
              <a:rPr lang="en-US" sz="1050" b="1" dirty="0">
                <a:solidFill>
                  <a:srgbClr val="E8C4D4"/>
                </a:solidFill>
                <a:latin typeface="Times New Roman" panose="02020603050405020304" pitchFamily="18" charset="0"/>
                <a:ea typeface="Calibri" pitchFamily="34" charset="-122"/>
                <a:cs typeface="Times New Roman" panose="02020603050405020304" pitchFamily="18" charset="0"/>
              </a:rPr>
              <a:t>BSc (Hons) Health &amp; Social Care
</a:t>
            </a:r>
            <a:r>
              <a:rPr lang="en-US" sz="1050" dirty="0">
                <a:solidFill>
                  <a:srgbClr val="E8C4D4"/>
                </a:solidFill>
                <a:latin typeface="Times New Roman" panose="02020603050405020304" pitchFamily="18" charset="0"/>
                <a:ea typeface="Calibri" pitchFamily="34" charset="-122"/>
                <a:cs typeface="Times New Roman" panose="02020603050405020304" pitchFamily="18" charset="0"/>
              </a:rPr>
              <a:t>Module: BMHP6029 | University of Wales Trinity Saint David</a:t>
            </a:r>
            <a:endParaRPr lang="en-US" sz="1050" dirty="0">
              <a:latin typeface="Times New Roman" panose="02020603050405020304" pitchFamily="18" charset="0"/>
              <a:cs typeface="Times New Roman" panose="02020603050405020304" pitchFamily="18" charset="0"/>
            </a:endParaRPr>
          </a:p>
        </p:txBody>
      </p:sp>
      <p:sp>
        <p:nvSpPr>
          <p:cNvPr id="7" name="Shape 5"/>
          <p:cNvSpPr/>
          <p:nvPr/>
        </p:nvSpPr>
        <p:spPr>
          <a:xfrm>
            <a:off x="164592" y="1389888"/>
            <a:ext cx="3840480" cy="5074920"/>
          </a:xfrm>
          <a:prstGeom prst="rect">
            <a:avLst/>
          </a:prstGeom>
          <a:solidFill>
            <a:srgbClr val="F7F0E8"/>
          </a:solidFill>
          <a:ln w="12700">
            <a:solidFill>
              <a:srgbClr val="F7F0E8"/>
            </a:solidFill>
            <a:prstDash val="solid"/>
          </a:ln>
        </p:spPr>
        <p:txBody>
          <a:bodyPr/>
          <a:lstStyle/>
          <a:p>
            <a:endParaRPr lang="en-US"/>
          </a:p>
        </p:txBody>
      </p:sp>
      <p:sp>
        <p:nvSpPr>
          <p:cNvPr id="8" name="Shape 6"/>
          <p:cNvSpPr/>
          <p:nvPr/>
        </p:nvSpPr>
        <p:spPr>
          <a:xfrm>
            <a:off x="4233672" y="1389888"/>
            <a:ext cx="3840480" cy="5074920"/>
          </a:xfrm>
          <a:prstGeom prst="rect">
            <a:avLst/>
          </a:prstGeom>
          <a:solidFill>
            <a:srgbClr val="F7F0E8"/>
          </a:solidFill>
          <a:ln w="12700">
            <a:solidFill>
              <a:srgbClr val="F7F0E8"/>
            </a:solidFill>
            <a:prstDash val="solid"/>
          </a:ln>
        </p:spPr>
      </p:sp>
      <p:sp>
        <p:nvSpPr>
          <p:cNvPr id="9" name="Shape 7"/>
          <p:cNvSpPr/>
          <p:nvPr/>
        </p:nvSpPr>
        <p:spPr>
          <a:xfrm>
            <a:off x="8302752" y="1389888"/>
            <a:ext cx="3840480" cy="5074920"/>
          </a:xfrm>
          <a:prstGeom prst="rect">
            <a:avLst/>
          </a:prstGeom>
          <a:solidFill>
            <a:srgbClr val="F7F0E8"/>
          </a:solidFill>
          <a:ln w="12700">
            <a:solidFill>
              <a:srgbClr val="F7F0E8"/>
            </a:solidFill>
            <a:prstDash val="solid"/>
          </a:ln>
        </p:spPr>
      </p:sp>
      <p:sp>
        <p:nvSpPr>
          <p:cNvPr id="10" name="Shape 8"/>
          <p:cNvSpPr/>
          <p:nvPr/>
        </p:nvSpPr>
        <p:spPr>
          <a:xfrm>
            <a:off x="164592" y="1389888"/>
            <a:ext cx="3840480" cy="292608"/>
          </a:xfrm>
          <a:prstGeom prst="rect">
            <a:avLst/>
          </a:prstGeom>
          <a:solidFill>
            <a:srgbClr val="7B2D5E"/>
          </a:solidFill>
          <a:ln w="12700">
            <a:solidFill>
              <a:srgbClr val="7B2D5E"/>
            </a:solidFill>
            <a:prstDash val="solid"/>
          </a:ln>
        </p:spPr>
      </p:sp>
      <p:sp>
        <p:nvSpPr>
          <p:cNvPr id="11" name="Text 9"/>
          <p:cNvSpPr/>
          <p:nvPr/>
        </p:nvSpPr>
        <p:spPr>
          <a:xfrm>
            <a:off x="164592" y="1389888"/>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What is Major Depressive Disorder?</a:t>
            </a:r>
            <a:endParaRPr lang="en-US" sz="1050" dirty="0">
              <a:latin typeface="Times New Roman" panose="02020603050405020304" pitchFamily="18" charset="0"/>
              <a:cs typeface="Times New Roman" panose="02020603050405020304" pitchFamily="18" charset="0"/>
            </a:endParaRPr>
          </a:p>
        </p:txBody>
      </p:sp>
      <p:sp>
        <p:nvSpPr>
          <p:cNvPr id="12" name="Shape 10"/>
          <p:cNvSpPr/>
          <p:nvPr/>
        </p:nvSpPr>
        <p:spPr>
          <a:xfrm>
            <a:off x="256032" y="1728216"/>
            <a:ext cx="3657600" cy="685800"/>
          </a:xfrm>
          <a:prstGeom prst="rect">
            <a:avLst/>
          </a:prstGeom>
          <a:solidFill>
            <a:srgbClr val="F0E6F0"/>
          </a:solidFill>
          <a:ln w="12700">
            <a:solidFill>
              <a:srgbClr val="9E4878"/>
            </a:solidFill>
            <a:prstDash val="solid"/>
          </a:ln>
        </p:spPr>
      </p:sp>
      <p:sp>
        <p:nvSpPr>
          <p:cNvPr id="13" name="Text 11"/>
          <p:cNvSpPr/>
          <p:nvPr/>
        </p:nvSpPr>
        <p:spPr>
          <a:xfrm>
            <a:off x="283464" y="1737360"/>
            <a:ext cx="3602736" cy="658368"/>
          </a:xfrm>
          <a:prstGeom prst="rect">
            <a:avLst/>
          </a:prstGeom>
          <a:noFill/>
          <a:ln/>
        </p:spPr>
        <p:txBody>
          <a:bodyPr wrap="square" rtlCol="0" anchor="t"/>
          <a:lstStyle/>
          <a:p>
            <a:r>
              <a:rPr lang="en-US" sz="800" b="1" dirty="0">
                <a:solidFill>
                  <a:srgbClr val="7B2D5E"/>
                </a:solidFill>
                <a:latin typeface="Calibri" pitchFamily="34" charset="0"/>
                <a:ea typeface="Calibri" pitchFamily="34" charset="-122"/>
                <a:cs typeface="Calibri" pitchFamily="34" charset="-120"/>
              </a:rPr>
              <a:t>ICD-11 Criteria (6A70): </a:t>
            </a:r>
            <a:r>
              <a:rPr lang="en-US" sz="800" dirty="0">
                <a:solidFill>
                  <a:srgbClr val="2E1A2A"/>
                </a:solidFill>
                <a:latin typeface="Calibri" pitchFamily="34" charset="0"/>
                <a:ea typeface="Calibri" pitchFamily="34" charset="-122"/>
                <a:cs typeface="Calibri" pitchFamily="34" charset="-120"/>
              </a:rPr>
              <a:t>MDD is characterised by persistent low mood, loss of interest/pleasure (anhedonia), fatigue,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cognitive</a:t>
            </a:r>
            <a:r>
              <a:rPr lang="en-US" sz="800" dirty="0">
                <a:solidFill>
                  <a:srgbClr val="2E1A2A"/>
                </a:solidFill>
                <a:latin typeface="Calibri" pitchFamily="34" charset="0"/>
                <a:ea typeface="Calibri" pitchFamily="34" charset="-122"/>
                <a:cs typeface="Calibri" pitchFamily="34" charset="-120"/>
              </a:rPr>
              <a:t> impairment, and neurovegetative symptoms lasting ≥2 weeks (WHO, 2022). Globally, it affects ~280 million people (5% of adults), making it a leading cause of disability worldwide (Vos et al., 2020).</a:t>
            </a:r>
            <a:endParaRPr lang="en-US" sz="800" dirty="0"/>
          </a:p>
        </p:txBody>
      </p:sp>
      <p:sp>
        <p:nvSpPr>
          <p:cNvPr id="14" name="Shape 12"/>
          <p:cNvSpPr/>
          <p:nvPr/>
        </p:nvSpPr>
        <p:spPr>
          <a:xfrm>
            <a:off x="164592" y="2468880"/>
            <a:ext cx="3840480" cy="292608"/>
          </a:xfrm>
          <a:prstGeom prst="rect">
            <a:avLst/>
          </a:prstGeom>
          <a:solidFill>
            <a:srgbClr val="4A1942"/>
          </a:solidFill>
          <a:ln w="12700">
            <a:solidFill>
              <a:srgbClr val="4A1942"/>
            </a:solidFill>
            <a:prstDash val="solid"/>
          </a:ln>
        </p:spPr>
      </p:sp>
      <p:sp>
        <p:nvSpPr>
          <p:cNvPr id="15" name="Text 13"/>
          <p:cNvSpPr/>
          <p:nvPr/>
        </p:nvSpPr>
        <p:spPr>
          <a:xfrm>
            <a:off x="164592" y="2468880"/>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Cambria" pitchFamily="34" charset="0"/>
                <a:ea typeface="Cambria" pitchFamily="34" charset="-122"/>
                <a:cs typeface="Cambria" pitchFamily="34" charset="-120"/>
              </a:rPr>
              <a:t>Historical Treatment of Depression</a:t>
            </a:r>
            <a:endParaRPr lang="en-US" sz="1050" dirty="0"/>
          </a:p>
        </p:txBody>
      </p:sp>
      <p:sp>
        <p:nvSpPr>
          <p:cNvPr id="16" name="Text 14"/>
          <p:cNvSpPr/>
          <p:nvPr/>
        </p:nvSpPr>
        <p:spPr>
          <a:xfrm>
            <a:off x="164592" y="2798064"/>
            <a:ext cx="3749040" cy="2340864"/>
          </a:xfrm>
          <a:prstGeom prst="rect">
            <a:avLst/>
          </a:prstGeom>
          <a:noFill/>
          <a:ln/>
        </p:spPr>
        <p:txBody>
          <a:bodyPr wrap="square" rtlCol="0" anchor="t"/>
          <a:lstStyle/>
          <a:p>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Pre-20th Century: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Depression (then 'melancholia') was linked to supernatural causes or 'humoral imbalance'. Treatments included bloodletting, purging, cold water immersion, and institutionalisation in asylums under inhumane conditions (Shorter, 1998). The 18th–19th century saw the emergence of 'moral therapy' advocating kindness over restraint (Harding, 2020).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20th Century Biological Era: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The 1930s introduced convulsive therapies including insulin coma therapy and electroconvulsive therapy (ECT). Though ECT was often administered coercively without anaesthesia, it remains in use today under strict consent frameworks (Fink, 2017). The 1950s saw the accidental discovery of antidepressants — iproniazid (a MAOI) and imipramine (a TCA) — transforming depression into a biologically treatable condition ((</a:t>
            </a:r>
            <a:r>
              <a:rPr lang="en-US" sz="800" dirty="0" err="1">
                <a:solidFill>
                  <a:srgbClr val="2E1A2A"/>
                </a:solidFill>
                <a:latin typeface="Times New Roman" panose="02020603050405020304" pitchFamily="18" charset="0"/>
                <a:ea typeface="Calibri" pitchFamily="34" charset="-122"/>
                <a:cs typeface="Times New Roman" panose="02020603050405020304" pitchFamily="18" charset="0"/>
              </a:rPr>
              <a:t>Braslow</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 &amp; Marder, 2019).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Psychoanalytic Era: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Freudian theories dominated mid-century, framing depression as repressed grief or 'anger turned inward.' Lengthy, costly psychoanalysis was the primary intervention for those who could access it — highlighting early inequalities in treatment access (WHO, 2025).</a:t>
            </a:r>
            <a:endParaRPr lang="en-US" sz="800" dirty="0">
              <a:latin typeface="Times New Roman" panose="02020603050405020304" pitchFamily="18" charset="0"/>
              <a:cs typeface="Times New Roman" panose="02020603050405020304" pitchFamily="18" charset="0"/>
            </a:endParaRPr>
          </a:p>
        </p:txBody>
      </p:sp>
      <p:sp>
        <p:nvSpPr>
          <p:cNvPr id="17" name="Shape 15"/>
          <p:cNvSpPr/>
          <p:nvPr/>
        </p:nvSpPr>
        <p:spPr>
          <a:xfrm>
            <a:off x="283464" y="5268176"/>
            <a:ext cx="3657600" cy="599802"/>
          </a:xfrm>
          <a:prstGeom prst="rect">
            <a:avLst/>
          </a:prstGeom>
          <a:solidFill>
            <a:srgbClr val="C9963B"/>
          </a:solidFill>
          <a:ln w="12700">
            <a:solidFill>
              <a:srgbClr val="C9963B"/>
            </a:solidFill>
            <a:prstDash val="solid"/>
          </a:ln>
        </p:spPr>
      </p:sp>
      <p:sp>
        <p:nvSpPr>
          <p:cNvPr id="18" name="Text 16"/>
          <p:cNvSpPr/>
          <p:nvPr/>
        </p:nvSpPr>
        <p:spPr>
          <a:xfrm>
            <a:off x="237744" y="5294372"/>
            <a:ext cx="3675888" cy="599802"/>
          </a:xfrm>
          <a:prstGeom prst="rect">
            <a:avLst/>
          </a:prstGeom>
          <a:noFill/>
          <a:ln/>
        </p:spPr>
        <p:txBody>
          <a:bodyPr wrap="square" rtlCol="0" anchor="ctr"/>
          <a:lstStyle/>
          <a:p>
            <a:pPr marL="0" indent="0" algn="ctr">
              <a:buNone/>
            </a:pPr>
            <a:r>
              <a:rPr lang="en-US" sz="1100" b="1" dirty="0">
                <a:solidFill>
                  <a:srgbClr val="FFFFFF"/>
                </a:solidFill>
                <a:latin typeface="Times New Roman" panose="02020603050405020304" pitchFamily="18" charset="0"/>
                <a:ea typeface="Cambria" pitchFamily="34" charset="-122"/>
                <a:cs typeface="Times New Roman" panose="02020603050405020304" pitchFamily="18" charset="0"/>
              </a:rPr>
              <a:t>280 Million</a:t>
            </a:r>
            <a:endParaRPr lang="en-US" sz="1100" dirty="0">
              <a:latin typeface="Times New Roman" panose="02020603050405020304" pitchFamily="18" charset="0"/>
              <a:cs typeface="Times New Roman" panose="02020603050405020304" pitchFamily="18" charset="0"/>
            </a:endParaRPr>
          </a:p>
          <a:p>
            <a:pPr marL="0" indent="0" algn="ctr">
              <a:buNone/>
            </a:pPr>
            <a:r>
              <a:rPr lang="en-US" sz="1100" dirty="0">
                <a:solidFill>
                  <a:srgbClr val="F7F0E8"/>
                </a:solidFill>
                <a:latin typeface="Times New Roman" panose="02020603050405020304" pitchFamily="18" charset="0"/>
                <a:ea typeface="Cambria" pitchFamily="34" charset="-122"/>
                <a:cs typeface="Times New Roman" panose="02020603050405020304" pitchFamily="18" charset="0"/>
              </a:rPr>
              <a:t>people globally live with MDD — WHO (2022)</a:t>
            </a:r>
            <a:endParaRPr lang="en-US" sz="1100" dirty="0">
              <a:latin typeface="Times New Roman" panose="02020603050405020304" pitchFamily="18" charset="0"/>
              <a:cs typeface="Times New Roman" panose="02020603050405020304" pitchFamily="18" charset="0"/>
            </a:endParaRPr>
          </a:p>
        </p:txBody>
      </p:sp>
      <p:sp>
        <p:nvSpPr>
          <p:cNvPr id="19" name="Text 17"/>
          <p:cNvSpPr/>
          <p:nvPr/>
        </p:nvSpPr>
        <p:spPr>
          <a:xfrm>
            <a:off x="256032" y="5997228"/>
            <a:ext cx="3749040" cy="495012"/>
          </a:xfrm>
          <a:prstGeom prst="rect">
            <a:avLst/>
          </a:prstGeom>
          <a:noFill/>
          <a:ln/>
        </p:spPr>
        <p:txBody>
          <a:bodyPr wrap="square" rtlCol="0" anchor="t"/>
          <a:lstStyle/>
          <a:p>
            <a:r>
              <a:rPr lang="en-US" sz="1000" b="1" i="1" dirty="0">
                <a:solidFill>
                  <a:srgbClr val="00B0F0"/>
                </a:solidFill>
                <a:latin typeface="Times New Roman" panose="02020603050405020304" pitchFamily="18" charset="0"/>
                <a:ea typeface="Calibri" pitchFamily="34" charset="-122"/>
                <a:cs typeface="Times New Roman" panose="02020603050405020304" pitchFamily="18" charset="0"/>
              </a:rPr>
              <a:t>Source:</a:t>
            </a:r>
            <a:r>
              <a:rPr lang="en-US" sz="1000" i="1" dirty="0">
                <a:solidFill>
                  <a:srgbClr val="888888"/>
                </a:solidFill>
                <a:latin typeface="Times New Roman" panose="02020603050405020304" pitchFamily="18" charset="0"/>
                <a:ea typeface="Calibri" pitchFamily="34" charset="-122"/>
                <a:cs typeface="Times New Roman" panose="02020603050405020304" pitchFamily="18" charset="0"/>
              </a:rPr>
              <a:t> WHO (2022); Vos et al. (2020); Blazer (2021); Fink (2017); Shorter (1998); WHO, (2025); (Dean et al., 2021); </a:t>
            </a:r>
            <a:r>
              <a:rPr lang="en-US" sz="1000" i="1" dirty="0" err="1">
                <a:solidFill>
                  <a:srgbClr val="888888"/>
                </a:solidFill>
                <a:latin typeface="Times New Roman" panose="02020603050405020304" pitchFamily="18" charset="0"/>
                <a:ea typeface="Calibri" pitchFamily="34" charset="-122"/>
                <a:cs typeface="Times New Roman" panose="02020603050405020304" pitchFamily="18" charset="0"/>
              </a:rPr>
              <a:t>Braslow</a:t>
            </a:r>
            <a:r>
              <a:rPr lang="en-US" sz="1000" i="1" dirty="0">
                <a:solidFill>
                  <a:srgbClr val="888888"/>
                </a:solidFill>
                <a:latin typeface="Times New Roman" panose="02020603050405020304" pitchFamily="18" charset="0"/>
                <a:ea typeface="Calibri" pitchFamily="34" charset="-122"/>
                <a:cs typeface="Times New Roman" panose="02020603050405020304" pitchFamily="18" charset="0"/>
              </a:rPr>
              <a:t> &amp; Marder, (2019)</a:t>
            </a:r>
            <a:endParaRPr lang="en-US" sz="1000" dirty="0">
              <a:latin typeface="Times New Roman" panose="02020603050405020304" pitchFamily="18" charset="0"/>
              <a:cs typeface="Times New Roman" panose="02020603050405020304" pitchFamily="18" charset="0"/>
            </a:endParaRPr>
          </a:p>
        </p:txBody>
      </p:sp>
      <p:sp>
        <p:nvSpPr>
          <p:cNvPr id="20" name="Shape 18"/>
          <p:cNvSpPr/>
          <p:nvPr/>
        </p:nvSpPr>
        <p:spPr>
          <a:xfrm>
            <a:off x="4233672" y="1389888"/>
            <a:ext cx="3840480" cy="292608"/>
          </a:xfrm>
          <a:prstGeom prst="rect">
            <a:avLst/>
          </a:prstGeom>
          <a:solidFill>
            <a:srgbClr val="7B2D5E"/>
          </a:solidFill>
          <a:ln w="12700">
            <a:solidFill>
              <a:srgbClr val="7B2D5E"/>
            </a:solidFill>
            <a:prstDash val="solid"/>
          </a:ln>
        </p:spPr>
      </p:sp>
      <p:sp>
        <p:nvSpPr>
          <p:cNvPr id="21" name="Text 19"/>
          <p:cNvSpPr/>
          <p:nvPr/>
        </p:nvSpPr>
        <p:spPr>
          <a:xfrm>
            <a:off x="4233672" y="1389888"/>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Contemporary</a:t>
            </a:r>
            <a:r>
              <a:rPr lang="en-US" sz="1050" b="1" dirty="0">
                <a:solidFill>
                  <a:srgbClr val="FFFFFF"/>
                </a:solidFill>
                <a:latin typeface="Cambria" pitchFamily="34" charset="0"/>
                <a:ea typeface="Cambria" pitchFamily="34" charset="-122"/>
                <a:cs typeface="Cambria" pitchFamily="34" charset="-120"/>
              </a:rPr>
              <a:t> Treatment Approaches</a:t>
            </a:r>
            <a:endParaRPr lang="en-US" sz="1050" dirty="0"/>
          </a:p>
        </p:txBody>
      </p:sp>
      <p:sp>
        <p:nvSpPr>
          <p:cNvPr id="22" name="Text 20"/>
          <p:cNvSpPr/>
          <p:nvPr/>
        </p:nvSpPr>
        <p:spPr>
          <a:xfrm>
            <a:off x="4343400" y="1728216"/>
            <a:ext cx="3639312" cy="3118104"/>
          </a:xfrm>
          <a:prstGeom prst="rect">
            <a:avLst/>
          </a:prstGeom>
          <a:noFill/>
          <a:ln/>
        </p:spPr>
        <p:txBody>
          <a:bodyPr wrap="square" rtlCol="0" anchor="t"/>
          <a:lstStyle/>
          <a:p>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Pharmacological Interventions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SSRIs (e.g. fluoxetine, sertraline) became first-line treatment from the 1980s, replacing TCAs due to improved tolerability (NICE, 2022). SNRIs and atypical antidepressants (e.g. mirtazapine) offer alternatives for treatment-resistant MDD. However, Cipriani et al. (2018) demonstrated that while antidepressants are more effective than placebo, substantial heterogeneity in patient response challenges a 'one-size-fits-all' pharmacological model.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Psychological Therapies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Cognitive Behavioural Therapy (CBT) is now NICE-recommended as equally effective as antidepressants for mild-moderate MDD (NICE, 2022). Mindfulness-Based Cognitive Therapy (MBCT) has demonstrated significant efficacy in relapse prevention, with meta-analyses reporting a 43% reduction in recurrence risk for those with three or more prior episodes (Kuyken et al., 2016). Structured psychological therapies are now embedded within IAPT (Improving Access to Psychological Therapies) services in England.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Biological Innovations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ECT, now administered under general anaesthesia with consent, remains effective for severe, treatment-resistant MDD. Emerging interventions include transcranial magnetic stimulation (TMS) and ketamine/esketamine infusions, which produce rapid antidepressant effects within hours — particularly relevant for suicidal crises  (Dean et al., 2021). Collaborative care models integrating physical and mental health treatment are increasingly evidenced as reducing health inequalities (Archer et al., 2012).</a:t>
            </a:r>
            <a:endParaRPr lang="en-US" sz="780" dirty="0">
              <a:latin typeface="Times New Roman" panose="02020603050405020304" pitchFamily="18" charset="0"/>
              <a:cs typeface="Times New Roman" panose="02020603050405020304" pitchFamily="18" charset="0"/>
            </a:endParaRPr>
          </a:p>
        </p:txBody>
      </p:sp>
      <p:sp>
        <p:nvSpPr>
          <p:cNvPr id="23" name="Shape 21"/>
          <p:cNvSpPr/>
          <p:nvPr/>
        </p:nvSpPr>
        <p:spPr>
          <a:xfrm>
            <a:off x="4261104" y="4846320"/>
            <a:ext cx="3840480" cy="292608"/>
          </a:xfrm>
          <a:prstGeom prst="rect">
            <a:avLst/>
          </a:prstGeom>
          <a:solidFill>
            <a:srgbClr val="4A1942"/>
          </a:solidFill>
          <a:ln w="12700">
            <a:solidFill>
              <a:srgbClr val="4A1942"/>
            </a:solidFill>
            <a:prstDash val="solid"/>
          </a:ln>
        </p:spPr>
      </p:sp>
      <p:sp>
        <p:nvSpPr>
          <p:cNvPr id="24" name="Text 22"/>
          <p:cNvSpPr/>
          <p:nvPr/>
        </p:nvSpPr>
        <p:spPr>
          <a:xfrm>
            <a:off x="4142232" y="4846320"/>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Social, Cultural &amp; Political Context</a:t>
            </a:r>
            <a:endParaRPr lang="en-US" sz="1050" dirty="0">
              <a:latin typeface="Times New Roman" panose="02020603050405020304" pitchFamily="18" charset="0"/>
              <a:cs typeface="Times New Roman" panose="02020603050405020304" pitchFamily="18" charset="0"/>
            </a:endParaRPr>
          </a:p>
        </p:txBody>
      </p:sp>
      <p:sp>
        <p:nvSpPr>
          <p:cNvPr id="25" name="Text 23"/>
          <p:cNvSpPr/>
          <p:nvPr/>
        </p:nvSpPr>
        <p:spPr>
          <a:xfrm>
            <a:off x="4343400" y="5138928"/>
            <a:ext cx="3639312" cy="1271016"/>
          </a:xfrm>
          <a:prstGeom prst="rect">
            <a:avLst/>
          </a:prstGeom>
          <a:noFill/>
          <a:ln/>
        </p:spPr>
        <p:txBody>
          <a:bodyPr wrap="square" rtlCol="0" anchor="t"/>
          <a:lstStyle/>
          <a:p>
            <a:pPr marL="0" indent="0">
              <a:buNone/>
            </a:pPr>
            <a:r>
              <a:rPr lang="en-US" sz="780" b="1" dirty="0">
                <a:solidFill>
                  <a:srgbClr val="2E1A2A"/>
                </a:solidFill>
                <a:latin typeface="Times New Roman" panose="02020603050405020304" pitchFamily="18" charset="0"/>
                <a:ea typeface="Calibri" pitchFamily="34" charset="-122"/>
                <a:cs typeface="Times New Roman" panose="02020603050405020304" pitchFamily="18" charset="0"/>
              </a:rPr>
              <a:t>Social Determinants: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Poverty, unemployment, adverse childhood experiences (ACEs), and social isolation are strongly associated with MDD incidence (Lund et al., 2018). Women are approximately twice as likely to be diagnosed with MDD as men, reflecting both biological differences and socially-constructed vulnerabilities.
</a:t>
            </a:r>
            <a:r>
              <a:rPr lang="en-US" sz="780" b="1" dirty="0">
                <a:solidFill>
                  <a:srgbClr val="2E1A2A"/>
                </a:solidFill>
                <a:latin typeface="Times New Roman" panose="02020603050405020304" pitchFamily="18" charset="0"/>
                <a:ea typeface="Calibri" pitchFamily="34" charset="-122"/>
                <a:cs typeface="Times New Roman" panose="02020603050405020304" pitchFamily="18" charset="0"/>
              </a:rPr>
              <a:t>Policy &amp; Legislation: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The Mental Health Act (1983, amended 2007) in the UK governs detention and treatment of those with severe mental illness. The Five Year Forward View for Mental Health (NHS England, 2016) pledged parity of esteem between physical and mental health — though implementation has been inconsistent. The </a:t>
            </a:r>
            <a:r>
              <a:rPr lang="en-US" sz="780" dirty="0">
                <a:solidFill>
                  <a:srgbClr val="2E1A2A"/>
                </a:solidFill>
                <a:latin typeface="Calibri" pitchFamily="34" charset="0"/>
                <a:ea typeface="Calibri" pitchFamily="34" charset="-122"/>
                <a:cs typeface="Calibri" pitchFamily="34" charset="-120"/>
              </a:rPr>
              <a:t>Equality Act (2010) provides legal protection against discrimination for those with long-term mental health conditions.</a:t>
            </a:r>
            <a:endParaRPr lang="en-US" sz="780" dirty="0"/>
          </a:p>
        </p:txBody>
      </p:sp>
      <p:sp>
        <p:nvSpPr>
          <p:cNvPr id="26" name="Text 24"/>
          <p:cNvSpPr/>
          <p:nvPr/>
        </p:nvSpPr>
        <p:spPr>
          <a:xfrm>
            <a:off x="4325112" y="6446520"/>
            <a:ext cx="3657600" cy="228600"/>
          </a:xfrm>
          <a:prstGeom prst="rect">
            <a:avLst/>
          </a:prstGeom>
          <a:noFill/>
          <a:ln/>
        </p:spPr>
        <p:txBody>
          <a:bodyPr wrap="square" rtlCol="0" anchor="ctr"/>
          <a:lstStyle/>
          <a:p>
            <a:pPr marL="0" indent="0">
              <a:buNone/>
            </a:pPr>
            <a:r>
              <a:rPr lang="en-US" sz="650" i="1" dirty="0">
                <a:solidFill>
                  <a:srgbClr val="888888"/>
                </a:solidFill>
                <a:latin typeface="Calibri" pitchFamily="34" charset="0"/>
                <a:ea typeface="Calibri" pitchFamily="34" charset="-122"/>
                <a:cs typeface="Calibri" pitchFamily="34" charset="-120"/>
              </a:rPr>
              <a:t>Sources: NICE (2022); Cipriani et al. (2018); Kuyken et al. (2016); McCloud et al. (2021); Lund et al. (2018); NHS England (2016)</a:t>
            </a:r>
            <a:endParaRPr lang="en-US" sz="650" dirty="0"/>
          </a:p>
        </p:txBody>
      </p:sp>
      <p:sp>
        <p:nvSpPr>
          <p:cNvPr id="27" name="Shape 25"/>
          <p:cNvSpPr/>
          <p:nvPr/>
        </p:nvSpPr>
        <p:spPr>
          <a:xfrm>
            <a:off x="8302752" y="1389888"/>
            <a:ext cx="3840480" cy="292608"/>
          </a:xfrm>
          <a:prstGeom prst="rect">
            <a:avLst/>
          </a:prstGeom>
          <a:solidFill>
            <a:srgbClr val="7B2D5E"/>
          </a:solidFill>
          <a:ln w="12700">
            <a:solidFill>
              <a:srgbClr val="7B2D5E"/>
            </a:solidFill>
            <a:prstDash val="solid"/>
          </a:ln>
        </p:spPr>
      </p:sp>
      <p:sp>
        <p:nvSpPr>
          <p:cNvPr id="28" name="Text 26"/>
          <p:cNvSpPr/>
          <p:nvPr/>
        </p:nvSpPr>
        <p:spPr>
          <a:xfrm>
            <a:off x="8302752" y="1389888"/>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Cambria" pitchFamily="34" charset="0"/>
                <a:ea typeface="Cambria" pitchFamily="34" charset="-122"/>
                <a:cs typeface="Cambria" pitchFamily="34" charset="-120"/>
              </a:rPr>
              <a:t>Stigma &amp; Discrimination in MDD</a:t>
            </a:r>
            <a:endParaRPr lang="en-US" sz="1050" dirty="0"/>
          </a:p>
        </p:txBody>
      </p:sp>
      <p:sp>
        <p:nvSpPr>
          <p:cNvPr id="29" name="Text 27"/>
          <p:cNvSpPr/>
          <p:nvPr/>
        </p:nvSpPr>
        <p:spPr>
          <a:xfrm>
            <a:off x="8412480" y="1728216"/>
            <a:ext cx="3639312" cy="2591993"/>
          </a:xfrm>
          <a:prstGeom prst="rect">
            <a:avLst/>
          </a:prstGeom>
          <a:noFill/>
          <a:ln/>
        </p:spPr>
        <p:txBody>
          <a:bodyPr wrap="square" rtlCol="0" anchor="t"/>
          <a:lstStyle/>
          <a:p>
            <a:pPr marL="0" indent="0">
              <a:buNone/>
            </a:pP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The Social Construction of Depression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Stigma surrounding MDD has deep historical roots — those with mental illness were once viewed as morally weak, 'malingering', or spiritually afflicted (Corrigan, 2007). Despite decades of anti-stigma campaigns, structural stigma — embedded in institutional policies and professional attitudes — continues to affect care quality.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Self-Stigma &amp; Help-Seeking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Rüsch et al. (2005) demonstrate that internalised stigma significantly reduces help-seeking behaviour, particularly in men and ethnic minority groups. This stigma-delay contributes to longer untreated illness duration and poorer long-term prognosis. Only 50% of people in high-income countries with MDD receive treatment (WHO, 2022).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Inequalities in Access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Black, Asian and Minority Ethnic (BAME) individuals with MDD are less likely to receive psychological therapies and more likely to be prescribed medication or detained under the Mental Health Act (NHS Digital, 2021). Socioeconomic deprivation is associated with reduced access to IAPT services and longer waiting times, exacerbating mental health inequalities (Improving Access to Psychological Therapies, 2021). Rural populations face additional barriers due to workforce shortages and reduced specialist provision.</a:t>
            </a:r>
            <a:endParaRPr lang="en-US" sz="780" dirty="0">
              <a:latin typeface="Times New Roman" panose="02020603050405020304" pitchFamily="18" charset="0"/>
              <a:cs typeface="Times New Roman" panose="02020603050405020304" pitchFamily="18" charset="0"/>
            </a:endParaRPr>
          </a:p>
        </p:txBody>
      </p:sp>
      <p:sp>
        <p:nvSpPr>
          <p:cNvPr id="30" name="Shape 28"/>
          <p:cNvSpPr/>
          <p:nvPr/>
        </p:nvSpPr>
        <p:spPr>
          <a:xfrm>
            <a:off x="8302752" y="4320209"/>
            <a:ext cx="3840480" cy="292608"/>
          </a:xfrm>
          <a:prstGeom prst="rect">
            <a:avLst/>
          </a:prstGeom>
          <a:solidFill>
            <a:srgbClr val="7B2D5E"/>
          </a:solidFill>
          <a:ln w="12700">
            <a:solidFill>
              <a:srgbClr val="7B2D5E"/>
            </a:solidFill>
            <a:prstDash val="solid"/>
          </a:ln>
        </p:spPr>
      </p:sp>
      <p:sp>
        <p:nvSpPr>
          <p:cNvPr id="31" name="Text 29"/>
          <p:cNvSpPr/>
          <p:nvPr/>
        </p:nvSpPr>
        <p:spPr>
          <a:xfrm>
            <a:off x="8211312" y="4350954"/>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Future Directions &amp; Recommendations</a:t>
            </a:r>
            <a:endParaRPr lang="en-US" sz="1050" dirty="0">
              <a:latin typeface="Times New Roman" panose="02020603050405020304" pitchFamily="18" charset="0"/>
              <a:cs typeface="Times New Roman" panose="02020603050405020304" pitchFamily="18" charset="0"/>
            </a:endParaRPr>
          </a:p>
        </p:txBody>
      </p:sp>
      <p:sp>
        <p:nvSpPr>
          <p:cNvPr id="32" name="Text 30"/>
          <p:cNvSpPr/>
          <p:nvPr/>
        </p:nvSpPr>
        <p:spPr>
          <a:xfrm>
            <a:off x="8394192" y="4643562"/>
            <a:ext cx="3639312" cy="1452438"/>
          </a:xfrm>
          <a:prstGeom prst="rect">
            <a:avLst/>
          </a:prstGeom>
          <a:noFill/>
          <a:ln/>
        </p:spPr>
        <p:txBody>
          <a:bodyPr wrap="square" rtlCol="0" anchor="t"/>
          <a:lstStyle/>
          <a:p>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Digital &amp; Remote Interventions: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The COVID-19 pandemic accelerated the adoption of digital mental health interventions, including apps, online CBT, and telepsychiatry. Evidence supports their effectiveness for mild-moderate MDD and their potential to reduce access barriers (Linardon et al., 2020).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Precision Psychiatry: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Emerging biomarker research and pharmacogenomics aim to match individuals with the most effective antidepressant, reducing the current trial-and-error prescribing approach (Baldwin et al., 2022.)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Policy Recommendations: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Reform of the Mental Health Act to prioritise patient autonomy. Increased investment in community mental health teams (CMHTs). Anti-stigma education embedded in schools and workplaces. Culturally adapted therapies to improve BAME engagement and reduce disparities.</a:t>
            </a:r>
            <a:endParaRPr lang="en-US" sz="800" dirty="0">
              <a:latin typeface="Times New Roman" panose="02020603050405020304" pitchFamily="18" charset="0"/>
              <a:cs typeface="Times New Roman" panose="02020603050405020304" pitchFamily="18" charset="0"/>
            </a:endParaRPr>
          </a:p>
        </p:txBody>
      </p:sp>
      <p:sp>
        <p:nvSpPr>
          <p:cNvPr id="33" name="Text 31"/>
          <p:cNvSpPr/>
          <p:nvPr/>
        </p:nvSpPr>
        <p:spPr>
          <a:xfrm>
            <a:off x="8394192" y="6096000"/>
            <a:ext cx="3749040" cy="350520"/>
          </a:xfrm>
          <a:prstGeom prst="rect">
            <a:avLst/>
          </a:prstGeom>
          <a:noFill/>
          <a:ln/>
        </p:spPr>
        <p:txBody>
          <a:bodyPr wrap="square" rtlCol="0" anchor="ctr"/>
          <a:lstStyle/>
          <a:p>
            <a:r>
              <a:rPr lang="en-US" sz="1000" b="1" i="1" dirty="0">
                <a:solidFill>
                  <a:srgbClr val="00B0F0"/>
                </a:solidFill>
                <a:latin typeface="Times New Roman" panose="02020603050405020304" pitchFamily="18" charset="0"/>
                <a:ea typeface="Calibri" pitchFamily="34" charset="-122"/>
                <a:cs typeface="Times New Roman" panose="02020603050405020304" pitchFamily="18" charset="0"/>
              </a:rPr>
              <a:t>Sources:</a:t>
            </a:r>
            <a:r>
              <a:rPr lang="en-US" sz="1000" b="1" i="1" dirty="0">
                <a:solidFill>
                  <a:srgbClr val="888888"/>
                </a:solidFill>
                <a:latin typeface="Times New Roman" panose="02020603050405020304" pitchFamily="18" charset="0"/>
                <a:ea typeface="Calibri" pitchFamily="34" charset="-122"/>
                <a:cs typeface="Times New Roman" panose="02020603050405020304" pitchFamily="18" charset="0"/>
              </a:rPr>
              <a:t> Corrigan (2007); Rüsch et al. (2005); WHO (2022); NHS Digital (2021); Linardon et al. (2020); Baldwin et al. (2022)</a:t>
            </a:r>
            <a:endParaRPr lang="en-US" sz="1000" b="1" dirty="0">
              <a:latin typeface="Times New Roman" panose="02020603050405020304" pitchFamily="18" charset="0"/>
              <a:cs typeface="Times New Roman" panose="02020603050405020304" pitchFamily="18" charset="0"/>
            </a:endParaRPr>
          </a:p>
        </p:txBody>
      </p:sp>
      <p:sp>
        <p:nvSpPr>
          <p:cNvPr id="34" name="Shape 32"/>
          <p:cNvSpPr/>
          <p:nvPr/>
        </p:nvSpPr>
        <p:spPr>
          <a:xfrm>
            <a:off x="0" y="6492240"/>
            <a:ext cx="12161520" cy="365760"/>
          </a:xfrm>
          <a:prstGeom prst="rect">
            <a:avLst/>
          </a:prstGeom>
          <a:solidFill>
            <a:srgbClr val="3A1235"/>
          </a:solidFill>
          <a:ln w="12700">
            <a:solidFill>
              <a:srgbClr val="3A1235"/>
            </a:solidFill>
            <a:prstDash val="solid"/>
          </a:ln>
        </p:spPr>
      </p:sp>
      <p:sp>
        <p:nvSpPr>
          <p:cNvPr id="35" name="Text 33"/>
          <p:cNvSpPr/>
          <p:nvPr/>
        </p:nvSpPr>
        <p:spPr>
          <a:xfrm>
            <a:off x="182880" y="6492240"/>
            <a:ext cx="11795760" cy="365760"/>
          </a:xfrm>
          <a:prstGeom prst="rect">
            <a:avLst/>
          </a:prstGeom>
          <a:noFill/>
          <a:ln/>
        </p:spPr>
        <p:txBody>
          <a:bodyPr wrap="square" rtlCol="0" anchor="ctr"/>
          <a:lstStyle/>
          <a:p>
            <a:pPr marL="0" indent="0" algn="ctr">
              <a:buNone/>
            </a:pPr>
            <a:r>
              <a:rPr lang="en-US" sz="900" dirty="0">
                <a:solidFill>
                  <a:srgbClr val="E8C4D4"/>
                </a:solidFill>
                <a:latin typeface="Times New Roman" panose="02020603050405020304" pitchFamily="18" charset="0"/>
                <a:ea typeface="Calibri" pitchFamily="34" charset="-122"/>
                <a:cs typeface="Times New Roman" panose="02020603050405020304" pitchFamily="18" charset="0"/>
              </a:rPr>
              <a:t>ICD-11 Classification: 6A70 Single Episode Depressive Disorder | 6A71 Recurrent Depressive Disorder   |   WHO (2022). International Classification of Diseases, 11th Revision. Geneva: World Health Organization.</a:t>
            </a:r>
            <a:endParaRPr lang="en-US" sz="900" dirty="0">
              <a:latin typeface="Times New Roman" panose="02020603050405020304" pitchFamily="18" charset="0"/>
              <a:cs typeface="Times New Roman" panose="02020603050405020304" pitchFamily="18" charset="0"/>
            </a:endParaRPr>
          </a:p>
        </p:txBody>
      </p:sp>
      <p:sp>
        <p:nvSpPr>
          <p:cNvPr id="36" name="Shape 34"/>
          <p:cNvSpPr/>
          <p:nvPr/>
        </p:nvSpPr>
        <p:spPr>
          <a:xfrm>
            <a:off x="4032504" y="1435608"/>
            <a:ext cx="36576" cy="4983480"/>
          </a:xfrm>
          <a:prstGeom prst="rect">
            <a:avLst/>
          </a:prstGeom>
          <a:solidFill>
            <a:srgbClr val="C9963B"/>
          </a:solidFill>
          <a:ln w="12700">
            <a:solidFill>
              <a:srgbClr val="C9963B"/>
            </a:solidFill>
            <a:prstDash val="solid"/>
          </a:ln>
        </p:spPr>
      </p:sp>
      <p:sp>
        <p:nvSpPr>
          <p:cNvPr id="37" name="Shape 35"/>
          <p:cNvSpPr/>
          <p:nvPr/>
        </p:nvSpPr>
        <p:spPr>
          <a:xfrm>
            <a:off x="8101584" y="1435608"/>
            <a:ext cx="36576" cy="4983480"/>
          </a:xfrm>
          <a:prstGeom prst="rect">
            <a:avLst/>
          </a:prstGeom>
          <a:solidFill>
            <a:srgbClr val="C9963B"/>
          </a:solidFill>
          <a:ln w="12700">
            <a:solidFill>
              <a:srgbClr val="C9963B"/>
            </a:solidFill>
            <a:prstDash val="solid"/>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0E8"/>
        </a:solidFill>
        <a:effectLst/>
      </p:bgPr>
    </p:bg>
    <p:spTree>
      <p:nvGrpSpPr>
        <p:cNvPr id="1" name=""/>
        <p:cNvGrpSpPr/>
        <p:nvPr/>
      </p:nvGrpSpPr>
      <p:grpSpPr>
        <a:xfrm>
          <a:off x="0" y="0"/>
          <a:ext cx="0" cy="0"/>
          <a:chOff x="0" y="0"/>
          <a:chExt cx="0" cy="0"/>
        </a:xfrm>
      </p:grpSpPr>
      <p:sp>
        <p:nvSpPr>
          <p:cNvPr id="2" name="Shape 0"/>
          <p:cNvSpPr/>
          <p:nvPr/>
        </p:nvSpPr>
        <p:spPr>
          <a:xfrm>
            <a:off x="0" y="0"/>
            <a:ext cx="12161520" cy="640080"/>
          </a:xfrm>
          <a:prstGeom prst="rect">
            <a:avLst/>
          </a:prstGeom>
          <a:solidFill>
            <a:srgbClr val="4A1942"/>
          </a:solidFill>
          <a:ln w="12700">
            <a:solidFill>
              <a:srgbClr val="4A1942"/>
            </a:solidFill>
            <a:prstDash val="solid"/>
          </a:ln>
        </p:spPr>
      </p:sp>
      <p:sp>
        <p:nvSpPr>
          <p:cNvPr id="3" name="Text 1"/>
          <p:cNvSpPr/>
          <p:nvPr/>
        </p:nvSpPr>
        <p:spPr>
          <a:xfrm>
            <a:off x="3803374" y="0"/>
            <a:ext cx="4492487" cy="640080"/>
          </a:xfrm>
          <a:prstGeom prst="rect">
            <a:avLst/>
          </a:prstGeom>
          <a:noFill/>
          <a:ln/>
        </p:spPr>
        <p:txBody>
          <a:bodyPr wrap="square" rtlCol="0" anchor="ctr"/>
          <a:lstStyle/>
          <a:p>
            <a:pPr marL="0" indent="0" algn="ctr">
              <a:buNone/>
            </a:pPr>
            <a:r>
              <a:rPr lang="en-US" sz="3600" b="1" dirty="0">
                <a:solidFill>
                  <a:srgbClr val="FFFFFF"/>
                </a:solidFill>
                <a:latin typeface="Times New Roman" panose="02020603050405020304" pitchFamily="18" charset="0"/>
                <a:ea typeface="Cambria" pitchFamily="34" charset="-122"/>
                <a:cs typeface="Times New Roman" panose="02020603050405020304" pitchFamily="18" charset="0"/>
              </a:rPr>
              <a:t>Reference List</a:t>
            </a:r>
            <a:endParaRPr lang="en-US" sz="3600" dirty="0">
              <a:latin typeface="Times New Roman" panose="02020603050405020304" pitchFamily="18" charset="0"/>
              <a:cs typeface="Times New Roman" panose="02020603050405020304" pitchFamily="18" charset="0"/>
            </a:endParaRPr>
          </a:p>
        </p:txBody>
      </p:sp>
      <p:sp>
        <p:nvSpPr>
          <p:cNvPr id="4" name="Text 2"/>
          <p:cNvSpPr/>
          <p:nvPr/>
        </p:nvSpPr>
        <p:spPr>
          <a:xfrm>
            <a:off x="274320" y="777240"/>
            <a:ext cx="5715000" cy="5695749"/>
          </a:xfrm>
          <a:prstGeom prst="rect">
            <a:avLst/>
          </a:prstGeom>
          <a:noFill/>
          <a:ln/>
        </p:spPr>
        <p:txBody>
          <a:bodyPr wrap="square" rtlCol="0" anchor="t"/>
          <a:lstStyle/>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Archer, J., Bower, P.,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Gilbody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Lovell, K., Richards, 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Gask</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L., Dickens, C. and Coventry, P. (2012) 'Collaborative care for depression and anxiety problems', Cochrane Database of Systematic Reviews, 10, CD006525. https://doi.org/10.1002/14651858.CD006525.pub2</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Baldwin, H.,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Loebel-Davidsohn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L., Oliver, D., Salazar de Pablo, G., Stahl, D., Riper, H. and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Fusar-Poli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P. (2022). Real-World Implementation of Precision Psychiatry: A Systematic Review of Barriers and Facilitators. Brain Sciences, 12(7), p.934.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doi:https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://doi.org/10.3390/brainsci12070934.</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Braslow</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J.T. and Marder, S.R. (2019). History of Psychopharmacology. Annual Review of Clinical Psychology, [online] 15(1), pp.25–50.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doi:https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://doi.org/10.1146/annurev-clinpsy-050718-095514.</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Cipriani, A., Furukawa, T.A.,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Salanti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G.,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Chaimani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A., Atkinson, L.Z., Ogawa, Y.,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Leucht</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Ruhe</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H.G., Turner, E.H., Higgins, J.P.T., Egger, M., Takeshima, N.,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Hayasaka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Y., Imai, H., Shinohara, K.,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Tajika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A., Ioannidis, J.P.A. and Geddes, J.R. (2018) 'Comparative efficacy and acceptability of 21 antidepressant drugs for the acute treatment of adults with major depressive disorder: a systematic review and network meta-analysis', The Lancet, 391(10128), pp. 1357–1366.</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Corrigan, P.W. (2007) 'How clinical diagnosis might exacerbate the stigma of mental illness', Social Work, 52(1), pp. 31–39.</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Dean, R.L.,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Hurducas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Hawton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K.,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Spyridi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Cowen, P.J., Hollingsworth, S., Marquardt, T., Barnes, A., Smith, R., McShane, R., Turner, E.H. and Cipriani, A. (2021). Ketamine and other glutamate receptor modulators for depression in adults with unipolar major depressive disorder. Cochrane Database of Systematic Reviews, 2021(11).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doi:https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://doi.org/10.1002/14651858.cd011612.pub3.</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Fink, M. (2017) 'The seizure, not electricity, is essential in convulsive therapy: The flurothyl experience', Journal of ECT, 33(1), pp. 5–7.</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Kuyken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W., Hayes, R., Barrett, B., Byng, R., Dalgleish, T., Kessler, D., Lewis, G., Watkins, E.,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Brejcha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Cardy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J., Causley, 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Cowderoy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Evans, 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Gradinger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F., Kaur, S., Lanham, P.,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Morant</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N., Richards, J., Shah, P., Sutton, H.,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Vicary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R., Weaver, A., Wilks, J., Williams, M., Taylor, R.S. and Byford, S. (2016) 'Effectiveness and cost-effectiveness of mindfulness-based cognitive therapy compared with maintenance antidepressant treatment in the prevention of depressive relapse or recurrence (PREVENT): 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randomised</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controlled trial', The Lancet, 386(9988), pp. 63–73.</a:t>
            </a:r>
          </a:p>
        </p:txBody>
      </p:sp>
      <p:sp>
        <p:nvSpPr>
          <p:cNvPr id="5" name="Text 3"/>
          <p:cNvSpPr/>
          <p:nvPr/>
        </p:nvSpPr>
        <p:spPr>
          <a:xfrm>
            <a:off x="5989320" y="777240"/>
            <a:ext cx="5715000" cy="5577840"/>
          </a:xfrm>
          <a:prstGeom prst="rect">
            <a:avLst/>
          </a:prstGeom>
          <a:noFill/>
          <a:ln/>
        </p:spPr>
        <p:txBody>
          <a:bodyPr wrap="square" rtlCol="0" anchor="t"/>
          <a:lstStyle/>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Linardon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J.,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Cuijpers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P.,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Carlbring</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P., Messer, M. and Fuller-</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Tyszkiewicz</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(2020) 'The efficacy of app-supported smartphone interventions for mental health problems: a meta-analysis of randomized controlled trials', World Psychiatry, 18(3), pp. 325–336.</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Lund, C., Brooke-Sumner, C.,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Baingana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F., Baron, E.C., Breuer, E., Chandra, P., Haushofer, J.,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Herrman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H.,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Jordans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Kieling</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Medina-Mora, M.E., Morgan, E., Petersen, I., Saxena, S., Thornicroft, G.,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Wagenaar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B.H. and Whiteford, H. (2018) 'Social determinants of mental disorders and the Sustainable Development Goals: A systematic review of reviews', The Lancet Psychiatry, 5(4), pp. 357–369.</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National Institute for Health and Care Excellence (NICE) (2022). Depression in adults: Treatment and Management. [online] www.nice.org.uk. Available at: https://www.nice.org.uk/guidance/ng222.</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NHS England (2016). The Five Year Forward View for Mental Health. [online] Available at: https://www.england.nhs.uk/wp-content/uploads/2016/02/Mental-Health-Taskforce-FYFV-final.pdf.</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NHS England (2021). Mental Health Act Statistics, Annual Figures - 2020-21. [online] NHS Digital. Available at: https://digital.nhs.uk/data-and-information/publications/statistical/mental-health-act-statistics-annual-figures/2020-21-annual-figures.</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Rüsch</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N.,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Angermeyer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M.C. and Corrigan, P.W. (2005) 'Mental illness stigma: Concepts, consequences, and initiatives to reduce stigma', European Psychiatry, 20(8), pp. 529–539.</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Shorter, E. (1998) A History of Psychiatry: From the Era of the Asylum to the Age of Prozac. 2nd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edn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New York: Wiley.</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Vos, T., Lim, S.S.,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Abbafati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Abbas, K.M., Abbasi, M.,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Abbasifard</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Abbasi-</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Kangevari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Abbastabar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H., Abd-Allah, F.,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Abdelalim</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A. and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Abdollahi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2020. Global burden of 369 diseases and injuries in 204 countries and territories, 1990–2019: a systematic analysis for the Global Burden of Disease Study 2019. The lancet, 396(10258), pp.1204-1222.</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World Health Organization (WHO) (2022) International Classification of Diseases 11th Revision (ICD-11). Geneva: WHO. Available at: https://icd.who.int (Accessed: 10 February 2026).</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World Health Organization (WHO) (2025). Depressive disorder (depression). [online] World Health Organization. Available at: https://www.who.int/news-room/fact-sheets/detail/depression.</a:t>
            </a:r>
          </a:p>
        </p:txBody>
      </p:sp>
      <p:sp>
        <p:nvSpPr>
          <p:cNvPr id="6" name="Shape 4"/>
          <p:cNvSpPr/>
          <p:nvPr/>
        </p:nvSpPr>
        <p:spPr>
          <a:xfrm>
            <a:off x="0" y="6623222"/>
            <a:ext cx="12161520" cy="234778"/>
          </a:xfrm>
          <a:prstGeom prst="rect">
            <a:avLst/>
          </a:prstGeom>
          <a:solidFill>
            <a:srgbClr val="4A1942"/>
          </a:solidFill>
          <a:ln w="12700">
            <a:solidFill>
              <a:srgbClr val="4A1942"/>
            </a:solidFill>
            <a:prstDash val="solid"/>
          </a:ln>
        </p:spPr>
        <p:txBody>
          <a:bodyPr/>
          <a:lstStyle/>
          <a:p>
            <a:endParaRPr lang="en-US" dirty="0"/>
          </a:p>
        </p:txBody>
      </p:sp>
      <p:sp>
        <p:nvSpPr>
          <p:cNvPr id="7" name="Text 5"/>
          <p:cNvSpPr/>
          <p:nvPr/>
        </p:nvSpPr>
        <p:spPr>
          <a:xfrm>
            <a:off x="182880" y="6623222"/>
            <a:ext cx="11795760" cy="234778"/>
          </a:xfrm>
          <a:prstGeom prst="rect">
            <a:avLst/>
          </a:prstGeom>
          <a:noFill/>
          <a:ln/>
        </p:spPr>
        <p:txBody>
          <a:bodyPr wrap="square" rtlCol="0" anchor="ctr"/>
          <a:lstStyle/>
          <a:p>
            <a:pPr marL="0" indent="0" algn="ctr">
              <a:buNone/>
            </a:pPr>
            <a:r>
              <a:rPr lang="en-US" sz="1200" dirty="0">
                <a:solidFill>
                  <a:srgbClr val="E8C4D4"/>
                </a:solidFill>
                <a:latin typeface="Times New Roman" panose="02020603050405020304" pitchFamily="18" charset="0"/>
                <a:ea typeface="Calibri" pitchFamily="34" charset="-122"/>
                <a:cs typeface="Times New Roman" panose="02020603050405020304" pitchFamily="18" charset="0"/>
              </a:rPr>
              <a:t>UWTSD Harvard Referencing Style | BSc (Hons) Health and Social Care | Module BMHP6029 | All references accessed February 2026</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1487</Words>
  <Application>Microsoft Office PowerPoint</Application>
  <PresentationFormat>Widescreen</PresentationFormat>
  <Paragraphs>65</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Cambria</vt:lpstr>
      <vt:lpstr>Times New Roman</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2026-02-17T10:08:04Z</dcterms:created>
  <dcterms:modified xsi:type="dcterms:W3CDTF">2026-02-28T12:09:26Z</dcterms:modified>
</cp:coreProperties>
</file>