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31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NULL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c:style val="2"/>
  <c:chart>
    <c:title>
      <c:tx>
        <c:rich>
          <a:bodyPr lIns="0" tIns="0" rIns="0" bIns="0"/>
          <a:lstStyle/>
          <a:p>
            <a:pPr marL="0" marR="0" indent="0" algn="ctr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lang="en-US" sz="1862" b="0" i="0" u="none" strike="noStrike" kern="1200" spc="0" baseline="0">
                <a:solidFill>
                  <a:srgbClr val="595959"/>
                </a:solidFill>
                <a:latin typeface="Century Gothic"/>
              </a:defRPr>
            </a:pPr>
            <a:r>
              <a:rPr lang="en-US" sz="1862" b="0" i="0" u="none" strike="noStrike" kern="1200" cap="none" spc="0" baseline="0">
                <a:solidFill>
                  <a:srgbClr val="595959"/>
                </a:solidFill>
                <a:uFillTx/>
                <a:latin typeface="Century Gothic"/>
              </a:rPr>
              <a:t>Bestselling Authors</a:t>
            </a:r>
          </a:p>
        </c:rich>
      </c:tx>
      <c:overlay val="0"/>
      <c:spPr>
        <a:noFill/>
        <a:ln>
          <a:noFill/>
        </a:ln>
      </c:sp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v>Series 1</c:v>
          </c:tx>
          <c:spPr>
            <a:solidFill>
              <a:srgbClr val="B31166"/>
            </a:solidFill>
            <a:ln>
              <a:noFill/>
            </a:ln>
          </c:spPr>
          <c:invertIfNegative val="0"/>
          <c:cat>
            <c:strLit>
              <c:ptCount val="5"/>
              <c:pt idx="0">
                <c:v>J.D Robb</c:v>
              </c:pt>
              <c:pt idx="1">
                <c:v>J.K Rowling</c:v>
              </c:pt>
              <c:pt idx="2">
                <c:v>James Patterson</c:v>
              </c:pt>
              <c:pt idx="3">
                <c:v>Robert Ludlum</c:v>
              </c:pt>
              <c:pt idx="4">
                <c:v>J.R.R. Tolkien</c:v>
              </c:pt>
            </c:strLit>
          </c:cat>
          <c:val>
            <c:numLit>
              <c:formatCode>General</c:formatCode>
              <c:ptCount val="5"/>
              <c:pt idx="0">
                <c:v>0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</c:numLit>
          </c:val>
        </c:ser>
        <c:ser>
          <c:idx val="1"/>
          <c:order val="1"/>
          <c:tx>
            <c:v>Series 2</c:v>
          </c:tx>
          <c:spPr>
            <a:solidFill>
              <a:srgbClr val="E33D6F"/>
            </a:solidFill>
            <a:ln>
              <a:noFill/>
            </a:ln>
          </c:spPr>
          <c:invertIfNegative val="0"/>
          <c:cat>
            <c:strLit>
              <c:ptCount val="5"/>
              <c:pt idx="0">
                <c:v>J.D Robb</c:v>
              </c:pt>
              <c:pt idx="1">
                <c:v>J.K Rowling</c:v>
              </c:pt>
              <c:pt idx="2">
                <c:v>James Patterson</c:v>
              </c:pt>
              <c:pt idx="3">
                <c:v>Robert Ludlum</c:v>
              </c:pt>
              <c:pt idx="4">
                <c:v>J.R.R. Tolkien</c:v>
              </c:pt>
            </c:strLit>
          </c:cat>
          <c:val>
            <c:numLit>
              <c:formatCode>General</c:formatCode>
              <c:ptCount val="5"/>
              <c:pt idx="0">
                <c:v>5</c:v>
              </c:pt>
              <c:pt idx="1">
                <c:v>5</c:v>
              </c:pt>
              <c:pt idx="2">
                <c:v>3</c:v>
              </c:pt>
              <c:pt idx="3">
                <c:v>2.7</c:v>
              </c:pt>
              <c:pt idx="4">
                <c:v>1.5</c:v>
              </c:pt>
            </c:numLit>
          </c:val>
        </c:ser>
        <c:ser>
          <c:idx val="2"/>
          <c:order val="2"/>
          <c:tx>
            <c:v>Series 3</c:v>
          </c:tx>
          <c:spPr>
            <a:solidFill>
              <a:srgbClr val="E45F3C"/>
            </a:solidFill>
            <a:ln>
              <a:noFill/>
            </a:ln>
          </c:spPr>
          <c:invertIfNegative val="0"/>
          <c:cat>
            <c:strLit>
              <c:ptCount val="5"/>
              <c:pt idx="0">
                <c:v>J.D Robb</c:v>
              </c:pt>
              <c:pt idx="1">
                <c:v>J.K Rowling</c:v>
              </c:pt>
              <c:pt idx="2">
                <c:v>James Patterson</c:v>
              </c:pt>
              <c:pt idx="3">
                <c:v>Robert Ludlum</c:v>
              </c:pt>
              <c:pt idx="4">
                <c:v>J.R.R. Tolkien</c:v>
              </c:pt>
            </c:strLit>
          </c:cat>
          <c:val>
            <c:numLit>
              <c:formatCode>General</c:formatCode>
              <c:ptCount val="5"/>
              <c:pt idx="0">
                <c:v>0</c:v>
              </c:pt>
              <c:pt idx="1">
                <c:v>0</c:v>
              </c:pt>
              <c:pt idx="2">
                <c:v>0</c:v>
              </c:pt>
              <c:pt idx="3">
                <c:v>0</c:v>
              </c:pt>
              <c:pt idx="4">
                <c:v>0</c:v>
              </c:pt>
            </c:numLit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71025680"/>
        <c:axId val="171023328"/>
      </c:barChart>
      <c:valAx>
        <c:axId val="171023328"/>
        <c:scaling>
          <c:orientation val="minMax"/>
        </c:scaling>
        <c:delete val="0"/>
        <c:axPos val="b"/>
        <c:majorGridlines>
          <c:spPr>
            <a:ln w="9528" cap="flat">
              <a:solidFill>
                <a:srgbClr val="D9D9D9"/>
              </a:solidFill>
              <a:prstDash val="solid"/>
              <a:round/>
            </a:ln>
          </c:spPr>
        </c:majorGridlines>
        <c:title>
          <c:tx>
            <c:rich>
              <a:bodyPr lIns="0" tIns="0" rIns="0" bIns="0"/>
              <a:lstStyle/>
              <a:p>
                <a:pPr marL="0" marR="0" indent="0" algn="ctr" defTabSz="91440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tabLst/>
                  <a:defRPr lang="en-US" sz="1330" b="0" i="0" u="none" strike="noStrike" kern="1200" baseline="0">
                    <a:solidFill>
                      <a:srgbClr val="595959"/>
                    </a:solidFill>
                    <a:latin typeface="Century Gothic"/>
                  </a:defRPr>
                </a:pPr>
                <a:r>
                  <a:rPr lang="en-US" sz="1330" b="0" i="0" u="none" strike="noStrike" kern="1200" cap="none" spc="0" baseline="0">
                    <a:solidFill>
                      <a:srgbClr val="595959"/>
                    </a:solidFill>
                    <a:uFillTx/>
                    <a:latin typeface="Century Gothic"/>
                  </a:rPr>
                  <a:t>Hundred Millions of Books Sold Globally</a:t>
                </a:r>
              </a:p>
            </c:rich>
          </c:tx>
          <c:layout>
            <c:manualLayout>
              <c:xMode val="edge"/>
              <c:yMode val="edge"/>
              <c:x val="0.38910084512752607"/>
              <c:y val="0.88734170088767084"/>
            </c:manualLayout>
          </c:layout>
          <c:overlay val="0"/>
          <c:spPr>
            <a:noFill/>
            <a:ln>
              <a:noFill/>
            </a:ln>
          </c:spPr>
        </c:title>
        <c:numFmt formatCode="General" sourceLinked="0"/>
        <c:majorTickMark val="out"/>
        <c:minorTickMark val="none"/>
        <c:tickLblPos val="nextTo"/>
        <c:spPr>
          <a:noFill/>
          <a:ln>
            <a:noFill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lang="en-US" sz="1197" b="0" i="0" u="none" strike="noStrike" kern="1200" baseline="0">
                <a:solidFill>
                  <a:srgbClr val="595959"/>
                </a:solidFill>
                <a:latin typeface="Century Gothic"/>
              </a:defRPr>
            </a:pPr>
            <a:endParaRPr lang="en-US"/>
          </a:p>
        </c:txPr>
        <c:crossAx val="171025680"/>
        <c:crosses val="autoZero"/>
        <c:crossBetween val="between"/>
      </c:valAx>
      <c:catAx>
        <c:axId val="171025680"/>
        <c:scaling>
          <c:orientation val="minMax"/>
        </c:scaling>
        <c:delete val="0"/>
        <c:axPos val="l"/>
        <c:title>
          <c:tx>
            <c:rich>
              <a:bodyPr lIns="0" tIns="0" rIns="0" bIns="0"/>
              <a:lstStyle/>
              <a:p>
                <a:pPr marL="0" marR="0" indent="0" algn="ctr" defTabSz="91440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tabLst/>
                  <a:defRPr lang="en-US" sz="1330" b="0" i="0" u="none" strike="noStrike" kern="1200" baseline="0">
                    <a:solidFill>
                      <a:srgbClr val="595959"/>
                    </a:solidFill>
                    <a:latin typeface="Century Gothic"/>
                  </a:defRPr>
                </a:pPr>
                <a:r>
                  <a:rPr lang="en-US" sz="1330" b="0" i="0" u="none" strike="noStrike" kern="1200" cap="none" spc="0" baseline="0">
                    <a:solidFill>
                      <a:srgbClr val="595959"/>
                    </a:solidFill>
                    <a:uFillTx/>
                    <a:latin typeface="Century Gothic"/>
                  </a:rPr>
                  <a:t>Author</a:t>
                </a:r>
              </a:p>
            </c:rich>
          </c:tx>
          <c:layout>
            <c:manualLayout>
              <c:xMode val="edge"/>
              <c:yMode val="edge"/>
              <c:x val="2.87822674480021E-3"/>
              <c:y val="0.40290871344228985"/>
            </c:manualLayout>
          </c:layout>
          <c:overlay val="0"/>
          <c:spPr>
            <a:noFill/>
            <a:ln>
              <a:noFill/>
            </a:ln>
          </c:spPr>
        </c:title>
        <c:numFmt formatCode="General" sourceLinked="0"/>
        <c:majorTickMark val="out"/>
        <c:minorTickMark val="none"/>
        <c:tickLblPos val="nextTo"/>
        <c:spPr>
          <a:noFill/>
          <a:ln w="9528" cap="flat">
            <a:solidFill>
              <a:srgbClr val="D9D9D9"/>
            </a:solidFill>
            <a:prstDash val="solid"/>
            <a:round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lang="en-US" sz="1197" b="0" i="0" u="none" strike="noStrike" kern="1200" baseline="0">
                <a:solidFill>
                  <a:srgbClr val="595959"/>
                </a:solidFill>
                <a:latin typeface="Century Gothic"/>
              </a:defRPr>
            </a:pPr>
            <a:endParaRPr lang="en-US"/>
          </a:p>
        </c:txPr>
        <c:crossAx val="171023328"/>
        <c:crosses val="autoZero"/>
        <c:auto val="1"/>
        <c:lblAlgn val="ctr"/>
        <c:lblOffset val="100"/>
        <c:noMultiLvlLbl val="0"/>
      </c:catAx>
      <c:spPr>
        <a:noFill/>
        <a:ln>
          <a:noFill/>
        </a:ln>
      </c:spPr>
    </c:plotArea>
    <c:plotVisOnly val="1"/>
    <c:dispBlanksAs val="gap"/>
    <c:showDLblsOverMax val="0"/>
  </c:chart>
  <c:spPr>
    <a:noFill/>
    <a:ln>
      <a:noFill/>
    </a:ln>
  </c:spPr>
  <c:txPr>
    <a:bodyPr lIns="0" tIns="0" rIns="0" bIns="0"/>
    <a:lstStyle/>
    <a:p>
      <a:pPr marL="0" marR="0" indent="0" defTabSz="914400" fontAlgn="auto" hangingPunct="1">
        <a:lnSpc>
          <a:spcPct val="100000"/>
        </a:lnSpc>
        <a:spcBef>
          <a:spcPts val="0"/>
        </a:spcBef>
        <a:spcAft>
          <a:spcPts val="0"/>
        </a:spcAft>
        <a:tabLst/>
        <a:defRPr lang="en-US" sz="1330" b="0" i="0" u="none" strike="noStrike" kern="1200" baseline="0">
          <a:solidFill>
            <a:srgbClr val="000000"/>
          </a:solidFill>
          <a:latin typeface="Century Gothic"/>
        </a:defRPr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8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5" name="Title 1"/>
          <p:cNvSpPr txBox="1">
            <a:spLocks noGrp="1"/>
          </p:cNvSpPr>
          <p:nvPr>
            <p:ph type="ctrTitle"/>
          </p:nvPr>
        </p:nvSpPr>
        <p:spPr>
          <a:xfrm>
            <a:off x="1154951" y="2099736"/>
            <a:ext cx="8825660" cy="2677646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ubtitle 2"/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>
          <a:xfrm rot="5400013">
            <a:off x="10158984" y="1792224"/>
            <a:ext cx="990596" cy="304796"/>
          </a:xfrm>
        </p:spPr>
        <p:txBody>
          <a:bodyPr anchor="t"/>
          <a:lstStyle>
            <a:lvl1pPr algn="l">
              <a:defRPr b="0">
                <a:solidFill>
                  <a:srgbClr val="FFFFFF"/>
                </a:solidFill>
              </a:defRPr>
            </a:lvl1pPr>
          </a:lstStyle>
          <a:p>
            <a:pPr lvl="0"/>
            <a:fld id="{F3F44347-5D0A-4A21-8B74-D265BBE6DC10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>
          <a:xfrm rot="5400013">
            <a:off x="8951971" y="3227837"/>
            <a:ext cx="3859792" cy="304796"/>
          </a:xfrm>
        </p:spPr>
        <p:txBody>
          <a:bodyPr/>
          <a:lstStyle>
            <a:lvl1pPr>
              <a:defRPr b="0"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9" name="Rectangle 10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17DCD6-EF0D-4788-B499-C36DCC3E65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863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54951" y="2603497"/>
            <a:ext cx="88256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82AD29-9C4D-402D-B1B6-F1BC4D8FCF95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95DFC7-166A-40F6-B96C-337004645B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590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9"/>
            <p:cNvSpPr/>
            <p:nvPr/>
          </p:nvSpPr>
          <p:spPr>
            <a:xfrm>
              <a:off x="7289797" y="402162"/>
              <a:ext cx="4478868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16200004">
              <a:off x="3787248" y="280170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 rot="15922474">
              <a:off x="4698351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/>
          <p:cNvSpPr txBox="1">
            <a:spLocks noGrp="1"/>
          </p:cNvSpPr>
          <p:nvPr>
            <p:ph type="title"/>
          </p:nvPr>
        </p:nvSpPr>
        <p:spPr>
          <a:xfrm>
            <a:off x="1154951" y="2677646"/>
            <a:ext cx="4351026" cy="2283823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 txBox="1">
            <a:spLocks noGrp="1"/>
          </p:cNvSpPr>
          <p:nvPr>
            <p:ph type="body" idx="1"/>
          </p:nvPr>
        </p:nvSpPr>
        <p:spPr>
          <a:xfrm>
            <a:off x="6895563" y="2677646"/>
            <a:ext cx="3757543" cy="2283823"/>
          </a:xfrm>
        </p:spPr>
        <p:txBody>
          <a:bodyPr anchor="ctr"/>
          <a:lstStyle>
            <a:lvl1pPr marL="0" indent="0">
              <a:buNone/>
              <a:defRPr sz="2000"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C63363-6AE8-4509-9CDB-D2D43C2919B1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15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B17A84-93CC-48C0-A391-64D02AAC0AA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811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54951" y="2603497"/>
            <a:ext cx="48251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08711" y="2603497"/>
            <a:ext cx="48251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2B7F25-F8E5-47AF-A701-741E23ACF9F7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680777-84F6-4229-A6E6-50746D78887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721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154951" y="2603497"/>
            <a:ext cx="482516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B3116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1154951" y="3179761"/>
            <a:ext cx="4825160" cy="284003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208711" y="2603497"/>
            <a:ext cx="482516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B3116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208711" y="3179761"/>
            <a:ext cx="4825160" cy="284003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ECD0B6-2BAE-46AF-8310-61F2A812F462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D8474E-E5CA-45C6-B129-368B7504754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035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BBA2CA-0F0F-458F-B04E-3C199DCDEFBE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EDA836-178F-4725-AFC4-722F213881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350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A5DFA9-ADA1-430B-8C34-94BBDD9DCF41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Rectangle 6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C2EDBC-6AAD-4E23-9D84-2B0F3269E1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919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8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9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20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1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10"/>
            <p:cNvSpPr/>
            <p:nvPr/>
          </p:nvSpPr>
          <p:spPr>
            <a:xfrm>
              <a:off x="5713408" y="402162"/>
              <a:ext cx="6055257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15922474">
              <a:off x="3140478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 rot="16200004">
              <a:off x="2229375" y="280170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/>
          <p:cNvSpPr txBox="1">
            <a:spLocks noGrp="1"/>
          </p:cNvSpPr>
          <p:nvPr>
            <p:ph type="title"/>
          </p:nvPr>
        </p:nvSpPr>
        <p:spPr>
          <a:xfrm>
            <a:off x="1154951" y="1295403"/>
            <a:ext cx="2793153" cy="16002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Content Placeholder 2"/>
          <p:cNvSpPr txBox="1">
            <a:spLocks noGrp="1"/>
          </p:cNvSpPr>
          <p:nvPr>
            <p:ph idx="1"/>
          </p:nvPr>
        </p:nvSpPr>
        <p:spPr>
          <a:xfrm>
            <a:off x="5781147" y="1447796"/>
            <a:ext cx="5190070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ext Placeholder 3"/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2793153" cy="2895603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B0CF15-79D6-4C2E-9726-7ECDF4251E35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8" name="Rectangle 15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44A729-576D-4CA7-B7CC-F49AF86D316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234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10"/>
            <p:cNvSpPr/>
            <p:nvPr/>
          </p:nvSpPr>
          <p:spPr>
            <a:xfrm>
              <a:off x="6172200" y="402162"/>
              <a:ext cx="5596466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15922474">
              <a:off x="4203587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 rot="16200004">
              <a:off x="3295438" y="280170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/>
          <p:cNvSpPr txBox="1">
            <a:spLocks noGrp="1"/>
          </p:cNvSpPr>
          <p:nvPr>
            <p:ph type="title"/>
          </p:nvPr>
        </p:nvSpPr>
        <p:spPr>
          <a:xfrm>
            <a:off x="1154951" y="1693331"/>
            <a:ext cx="3865132" cy="1735668"/>
          </a:xfrm>
        </p:spPr>
        <p:txBody>
          <a:bodyPr anchor="b"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 txBox="1">
            <a:spLocks noGrp="1"/>
          </p:cNvSpPr>
          <p:nvPr>
            <p:ph type="pic" idx="1"/>
          </p:nvPr>
        </p:nvSpPr>
        <p:spPr>
          <a:xfrm>
            <a:off x="6547872" y="1143000"/>
            <a:ext cx="3227191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5" name="Text Placeholder 3"/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3859216" cy="1371600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06815B-59A6-4F26-893E-034E3779D8EF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8" name="Rectangle 15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BE66DF-B59B-49F2-8BF5-50E781509F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68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2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10371510">
              <a:off x="263767" y="4438250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10799991">
              <a:off x="459504" y="321128"/>
              <a:ext cx="11277596" cy="45338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104"/>
                <a:gd name="f4" fmla="val 2856"/>
                <a:gd name="f5" fmla="val 1"/>
                <a:gd name="f6" fmla="val 6943"/>
                <a:gd name="f7" fmla="val 26"/>
                <a:gd name="f8" fmla="val 6782"/>
                <a:gd name="f9" fmla="val 50"/>
                <a:gd name="f10" fmla="val 6621"/>
                <a:gd name="f11" fmla="val 73"/>
                <a:gd name="f12" fmla="val 6459"/>
                <a:gd name="f13" fmla="val 93"/>
                <a:gd name="f14" fmla="val 6298"/>
                <a:gd name="f15" fmla="val 113"/>
                <a:gd name="f16" fmla="val 6136"/>
                <a:gd name="f17" fmla="val 132"/>
                <a:gd name="f18" fmla="val 5976"/>
                <a:gd name="f19" fmla="val 148"/>
                <a:gd name="f20" fmla="val 5814"/>
                <a:gd name="f21" fmla="val 163"/>
                <a:gd name="f22" fmla="val 5653"/>
                <a:gd name="f23" fmla="val 177"/>
                <a:gd name="f24" fmla="val 5494"/>
                <a:gd name="f25" fmla="val 189"/>
                <a:gd name="f26" fmla="val 5334"/>
                <a:gd name="f27" fmla="val 201"/>
                <a:gd name="f28" fmla="val 5175"/>
                <a:gd name="f29" fmla="val 211"/>
                <a:gd name="f30" fmla="val 5017"/>
                <a:gd name="f31" fmla="val 219"/>
                <a:gd name="f32" fmla="val 4859"/>
                <a:gd name="f33" fmla="val 227"/>
                <a:gd name="f34" fmla="val 4703"/>
                <a:gd name="f35" fmla="val 234"/>
                <a:gd name="f36" fmla="val 4548"/>
                <a:gd name="f37" fmla="val 239"/>
                <a:gd name="f38" fmla="val 4393"/>
                <a:gd name="f39" fmla="val 243"/>
                <a:gd name="f40" fmla="val 4240"/>
                <a:gd name="f41" fmla="val 247"/>
                <a:gd name="f42" fmla="val 4088"/>
                <a:gd name="f43" fmla="val 249"/>
                <a:gd name="f44" fmla="val 3937"/>
                <a:gd name="f45" fmla="val 251"/>
                <a:gd name="f46" fmla="val 3788"/>
                <a:gd name="f47" fmla="val 252"/>
                <a:gd name="f48" fmla="val 3640"/>
                <a:gd name="f49" fmla="val 3494"/>
                <a:gd name="f50" fmla="val 3349"/>
                <a:gd name="f51" fmla="val 3207"/>
                <a:gd name="f52" fmla="val 246"/>
                <a:gd name="f53" fmla="val 3066"/>
                <a:gd name="f54" fmla="val 2928"/>
                <a:gd name="f55" fmla="val 240"/>
                <a:gd name="f56" fmla="val 2791"/>
                <a:gd name="f57" fmla="val 235"/>
                <a:gd name="f58" fmla="val 2656"/>
                <a:gd name="f59" fmla="val 230"/>
                <a:gd name="f60" fmla="val 2524"/>
                <a:gd name="f61" fmla="val 225"/>
                <a:gd name="f62" fmla="val 2266"/>
                <a:gd name="f63" fmla="val 212"/>
                <a:gd name="f64" fmla="val 2019"/>
                <a:gd name="f65" fmla="val 198"/>
                <a:gd name="f66" fmla="val 1782"/>
                <a:gd name="f67" fmla="val 183"/>
                <a:gd name="f68" fmla="val 1557"/>
                <a:gd name="f69" fmla="val 167"/>
                <a:gd name="f70" fmla="val 1343"/>
                <a:gd name="f71" fmla="val 150"/>
                <a:gd name="f72" fmla="val 1144"/>
                <a:gd name="f73" fmla="val 957"/>
                <a:gd name="f74" fmla="val 114"/>
                <a:gd name="f75" fmla="val 785"/>
                <a:gd name="f76" fmla="val 96"/>
                <a:gd name="f77" fmla="val 627"/>
                <a:gd name="f78" fmla="val 79"/>
                <a:gd name="f79" fmla="val 487"/>
                <a:gd name="f80" fmla="val 63"/>
                <a:gd name="f81" fmla="val 361"/>
                <a:gd name="f82" fmla="val 48"/>
                <a:gd name="f83" fmla="val 254"/>
                <a:gd name="f84" fmla="val 35"/>
                <a:gd name="f85" fmla="val 165"/>
                <a:gd name="f86" fmla="val 23"/>
                <a:gd name="f87" fmla="val 42"/>
                <a:gd name="f88" fmla="val 6"/>
                <a:gd name="f89" fmla="*/ f0 1 7104"/>
                <a:gd name="f90" fmla="*/ f1 1 2856"/>
                <a:gd name="f91" fmla="+- f4 0 f2"/>
                <a:gd name="f92" fmla="+- f3 0 f2"/>
                <a:gd name="f93" fmla="*/ f92 1 7104"/>
                <a:gd name="f94" fmla="*/ f91 1 2856"/>
                <a:gd name="f95" fmla="*/ 0 1 f93"/>
                <a:gd name="f96" fmla="*/ f3 1 f93"/>
                <a:gd name="f97" fmla="*/ 0 1 f94"/>
                <a:gd name="f98" fmla="*/ f4 1 f94"/>
                <a:gd name="f99" fmla="*/ f95 f89 1"/>
                <a:gd name="f100" fmla="*/ f96 f89 1"/>
                <a:gd name="f101" fmla="*/ f98 f90 1"/>
                <a:gd name="f102" fmla="*/ f97 f9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9" t="f102" r="f100" b="f101"/>
              <a:pathLst>
                <a:path w="7104" h="2856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5"/>
                  </a:lnTo>
                  <a:lnTo>
                    <a:pt x="f3" y="f5"/>
                  </a:lnTo>
                  <a:lnTo>
                    <a:pt x="f6" y="f7"/>
                  </a:lnTo>
                  <a:lnTo>
                    <a:pt x="f8" y="f9"/>
                  </a:lnTo>
                  <a:lnTo>
                    <a:pt x="f10" y="f11"/>
                  </a:lnTo>
                  <a:lnTo>
                    <a:pt x="f12" y="f13"/>
                  </a:lnTo>
                  <a:lnTo>
                    <a:pt x="f14" y="f15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5"/>
                  </a:lnTo>
                  <a:lnTo>
                    <a:pt x="f49" y="f45"/>
                  </a:lnTo>
                  <a:lnTo>
                    <a:pt x="f50" y="f43"/>
                  </a:lnTo>
                  <a:lnTo>
                    <a:pt x="f51" y="f52"/>
                  </a:lnTo>
                  <a:lnTo>
                    <a:pt x="f53" y="f39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9"/>
                  </a:lnTo>
                  <a:lnTo>
                    <a:pt x="f60" y="f61"/>
                  </a:lnTo>
                  <a:lnTo>
                    <a:pt x="f62" y="f63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72" y="f17"/>
                  </a:lnTo>
                  <a:lnTo>
                    <a:pt x="f73" y="f74"/>
                  </a:lnTo>
                  <a:lnTo>
                    <a:pt x="f75" y="f76"/>
                  </a:lnTo>
                  <a:lnTo>
                    <a:pt x="f77" y="f78"/>
                  </a:lnTo>
                  <a:lnTo>
                    <a:pt x="f79" y="f80"/>
                  </a:lnTo>
                  <a:lnTo>
                    <a:pt x="f81" y="f82"/>
                  </a:lnTo>
                  <a:lnTo>
                    <a:pt x="f83" y="f84"/>
                  </a:lnTo>
                  <a:lnTo>
                    <a:pt x="f85" y="f86"/>
                  </a:lnTo>
                  <a:lnTo>
                    <a:pt x="f87" y="f88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/>
          <p:cNvSpPr txBox="1">
            <a:spLocks noGrp="1"/>
          </p:cNvSpPr>
          <p:nvPr>
            <p:ph type="title"/>
          </p:nvPr>
        </p:nvSpPr>
        <p:spPr>
          <a:xfrm>
            <a:off x="1154951" y="4969928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429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5536664"/>
            <a:ext cx="8825660" cy="493711"/>
          </a:xfrm>
        </p:spPr>
        <p:txBody>
          <a:bodyPr/>
          <a:lstStyle>
            <a:lvl1pPr marL="0" indent="0">
              <a:buNone/>
              <a:defRPr sz="12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BA759C-D8DD-491B-A790-EBE8C87D98BC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15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CE494E-92E0-4342-B94E-65E196AA081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0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3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4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5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7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8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21010064">
              <a:off x="8490945" y="2714872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>
              <a:off x="455608" y="2801319"/>
              <a:ext cx="11277596" cy="360263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7946"/>
                <a:gd name="f5" fmla="val 7945"/>
                <a:gd name="f6" fmla="val 4"/>
                <a:gd name="f7" fmla="val 9773"/>
                <a:gd name="f8" fmla="val 91"/>
                <a:gd name="f9" fmla="val 9547"/>
                <a:gd name="f10" fmla="val 175"/>
                <a:gd name="f11" fmla="val 9320"/>
                <a:gd name="f12" fmla="val 256"/>
                <a:gd name="f13" fmla="val 9092"/>
                <a:gd name="f14" fmla="val 326"/>
                <a:gd name="f15" fmla="val 8865"/>
                <a:gd name="f16" fmla="val 396"/>
                <a:gd name="f17" fmla="val 8637"/>
                <a:gd name="f18" fmla="val 462"/>
                <a:gd name="f19" fmla="val 8412"/>
                <a:gd name="f20" fmla="val 518"/>
                <a:gd name="f21" fmla="val 8184"/>
                <a:gd name="f22" fmla="val 571"/>
                <a:gd name="f23" fmla="val 7957"/>
                <a:gd name="f24" fmla="val 620"/>
                <a:gd name="f25" fmla="val 7734"/>
                <a:gd name="f26" fmla="val 662"/>
                <a:gd name="f27" fmla="val 7508"/>
                <a:gd name="f28" fmla="val 704"/>
                <a:gd name="f29" fmla="val 7285"/>
                <a:gd name="f30" fmla="val 739"/>
                <a:gd name="f31" fmla="val 7062"/>
                <a:gd name="f32" fmla="val 767"/>
                <a:gd name="f33" fmla="val 6840"/>
                <a:gd name="f34" fmla="val 795"/>
                <a:gd name="f35" fmla="val 6620"/>
                <a:gd name="f36" fmla="val 819"/>
                <a:gd name="f37" fmla="val 6402"/>
                <a:gd name="f38" fmla="val 837"/>
                <a:gd name="f39" fmla="val 6184"/>
                <a:gd name="f40" fmla="val 851"/>
                <a:gd name="f41" fmla="val 5968"/>
                <a:gd name="f42" fmla="val 865"/>
                <a:gd name="f43" fmla="val 5755"/>
                <a:gd name="f44" fmla="val 872"/>
                <a:gd name="f45" fmla="val 5542"/>
                <a:gd name="f46" fmla="val 879"/>
                <a:gd name="f47" fmla="val 5332"/>
                <a:gd name="f48" fmla="val 882"/>
                <a:gd name="f49" fmla="val 5124"/>
                <a:gd name="f50" fmla="val 4918"/>
                <a:gd name="f51" fmla="val 4714"/>
                <a:gd name="f52" fmla="val 4514"/>
                <a:gd name="f53" fmla="val 861"/>
                <a:gd name="f54" fmla="val 4316"/>
                <a:gd name="f55" fmla="val 4122"/>
                <a:gd name="f56" fmla="val 840"/>
                <a:gd name="f57" fmla="val 3929"/>
                <a:gd name="f58" fmla="val 823"/>
                <a:gd name="f59" fmla="val 3739"/>
                <a:gd name="f60" fmla="val 805"/>
                <a:gd name="f61" fmla="val 3553"/>
                <a:gd name="f62" fmla="val 788"/>
                <a:gd name="f63" fmla="val 3190"/>
                <a:gd name="f64" fmla="val 742"/>
                <a:gd name="f65" fmla="val 2842"/>
                <a:gd name="f66" fmla="val 693"/>
                <a:gd name="f67" fmla="val 2508"/>
                <a:gd name="f68" fmla="val 641"/>
                <a:gd name="f69" fmla="val 2192"/>
                <a:gd name="f70" fmla="val 585"/>
                <a:gd name="f71" fmla="val 1890"/>
                <a:gd name="f72" fmla="val 525"/>
                <a:gd name="f73" fmla="val 1610"/>
                <a:gd name="f74" fmla="val 1347"/>
                <a:gd name="f75" fmla="val 399"/>
                <a:gd name="f76" fmla="val 1105"/>
                <a:gd name="f77" fmla="val 336"/>
                <a:gd name="f78" fmla="val 883"/>
                <a:gd name="f79" fmla="val 277"/>
                <a:gd name="f80" fmla="val 686"/>
                <a:gd name="f81" fmla="val 221"/>
                <a:gd name="f82" fmla="val 508"/>
                <a:gd name="f83" fmla="val 168"/>
                <a:gd name="f84" fmla="val 358"/>
                <a:gd name="f85" fmla="val 123"/>
                <a:gd name="f86" fmla="val 232"/>
                <a:gd name="f87" fmla="val 81"/>
                <a:gd name="f88" fmla="val 59"/>
                <a:gd name="f89" fmla="val 21"/>
                <a:gd name="f90" fmla="*/ f0 1 10000"/>
                <a:gd name="f91" fmla="*/ f1 1 7946"/>
                <a:gd name="f92" fmla="+- f4 0 f2"/>
                <a:gd name="f93" fmla="+- f3 0 f2"/>
                <a:gd name="f94" fmla="*/ f93 1 10000"/>
                <a:gd name="f95" fmla="*/ f92 1 7946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7946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/>
          <p:cNvSpPr txBox="1">
            <a:spLocks noGrp="1"/>
          </p:cNvSpPr>
          <p:nvPr>
            <p:ph type="title"/>
          </p:nvPr>
        </p:nvSpPr>
        <p:spPr>
          <a:xfrm>
            <a:off x="1148797" y="1063419"/>
            <a:ext cx="8831814" cy="137298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3543299"/>
            <a:ext cx="8825660" cy="2476496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53E60E-AADF-4101-B9B0-726385842FE8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Rectangle 12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D127DF-939F-4392-B287-EFC39875EE5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3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6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9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21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22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23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4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21010064">
              <a:off x="8490945" y="4185118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>
              <a:off x="455608" y="4241801"/>
              <a:ext cx="11277596" cy="23371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extBox 15"/>
          <p:cNvSpPr txBox="1"/>
          <p:nvPr/>
        </p:nvSpPr>
        <p:spPr>
          <a:xfrm>
            <a:off x="881563" y="607335"/>
            <a:ext cx="801910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6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884453" y="2613784"/>
            <a:ext cx="652762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6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”</a:t>
            </a:r>
          </a:p>
        </p:txBody>
      </p:sp>
      <p:sp>
        <p:nvSpPr>
          <p:cNvPr id="14" name="Title 1"/>
          <p:cNvSpPr txBox="1">
            <a:spLocks noGrp="1"/>
          </p:cNvSpPr>
          <p:nvPr>
            <p:ph type="title"/>
          </p:nvPr>
        </p:nvSpPr>
        <p:spPr>
          <a:xfrm>
            <a:off x="1581875" y="982129"/>
            <a:ext cx="8453902" cy="269662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945943" y="3678768"/>
            <a:ext cx="7731215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5029200"/>
            <a:ext cx="9244894" cy="997857"/>
          </a:xfrm>
        </p:spPr>
        <p:txBody>
          <a:bodyPr anchor="ctr"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76F3CA-09E2-47E1-89DD-5B4D326750C4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0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4F02BF-387E-4D51-A241-A112A93C91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801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0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4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5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6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7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8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21010064">
              <a:off x="8490945" y="4193585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>
              <a:off x="455608" y="4241801"/>
              <a:ext cx="11277596" cy="23371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/>
          <p:cNvSpPr txBox="1">
            <a:spLocks noGrp="1"/>
          </p:cNvSpPr>
          <p:nvPr>
            <p:ph type="title"/>
          </p:nvPr>
        </p:nvSpPr>
        <p:spPr>
          <a:xfrm>
            <a:off x="1154951" y="2370664"/>
            <a:ext cx="8825660" cy="182251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54951" y="5024966"/>
            <a:ext cx="8825660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15EF6A-FEB7-48AA-BF8C-BD139CF49C96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Rectangle 13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2465E5-8C66-4218-BE4C-56E3105170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54951" y="2603497"/>
            <a:ext cx="314187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3179761"/>
            <a:ext cx="3141878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4512719" y="2603497"/>
            <a:ext cx="314700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4512719" y="3179761"/>
            <a:ext cx="3147008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7888135" y="2603497"/>
            <a:ext cx="314572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7888327" y="3179761"/>
            <a:ext cx="3145536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16"/>
          <p:cNvCxnSpPr/>
          <p:nvPr/>
        </p:nvCxnSpPr>
        <p:spPr>
          <a:xfrm>
            <a:off x="4403969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/>
          <p:cNvCxnSpPr/>
          <p:nvPr/>
        </p:nvCxnSpPr>
        <p:spPr>
          <a:xfrm>
            <a:off x="7772400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599D05-05F4-4999-A7CD-A53B2217F573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2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A626E2-82A1-456C-ACC7-1B51DD89258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38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54951" y="4532845"/>
            <a:ext cx="30504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334548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5109109"/>
            <a:ext cx="3050438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4568863" y="4532845"/>
            <a:ext cx="30504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4748460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4570171" y="5109109"/>
            <a:ext cx="3050438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7982776" y="4532845"/>
            <a:ext cx="3051096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8163031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7982776" y="5109100"/>
            <a:ext cx="3051096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42"/>
          <p:cNvCxnSpPr/>
          <p:nvPr/>
        </p:nvCxnSpPr>
        <p:spPr>
          <a:xfrm>
            <a:off x="4405835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43"/>
          <p:cNvCxnSpPr/>
          <p:nvPr/>
        </p:nvCxnSpPr>
        <p:spPr>
          <a:xfrm>
            <a:off x="7797802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5B79BA-0DDC-4706-AE6B-FCFC716F5571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5" name="Footer Placeholder 7"/>
          <p:cNvSpPr txBox="1">
            <a:spLocks noGrp="1"/>
          </p:cNvSpPr>
          <p:nvPr>
            <p:ph type="ftr" sz="quarter" idx="9"/>
          </p:nvPr>
        </p:nvSpPr>
        <p:spPr>
          <a:xfrm>
            <a:off x="561112" y="6391838"/>
            <a:ext cx="3644286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7E99EF-F4F0-4728-B084-3667F68AEC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525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1154951" y="2603497"/>
            <a:ext cx="8825660" cy="341629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10695435" y="6391838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49D0D437-D4F5-4C55-947C-A09DE585B6B6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7129E8-BC60-4699-84B3-02C01EF309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49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1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4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5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7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8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9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414863" y="402162"/>
              <a:ext cx="6510866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5101754">
              <a:off x="6294738" y="4577734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 rot="5400013">
              <a:off x="4449237" y="2801736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585237" y="1278468"/>
            <a:ext cx="1409968" cy="4748588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1154951" y="1278468"/>
            <a:ext cx="6256023" cy="474858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10653107" y="6391838"/>
            <a:ext cx="992133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B1607A12-1AD3-4E99-B98B-D927A8758053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13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7189CB-31F4-4ECD-9495-667D6D0A111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86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6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19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2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4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7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5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6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21010064">
              <a:off x="8490945" y="1797519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>
              <a:off x="459504" y="1866409"/>
              <a:ext cx="11277596" cy="45338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104"/>
                <a:gd name="f4" fmla="val 2856"/>
                <a:gd name="f5" fmla="val 1"/>
                <a:gd name="f6" fmla="val 6943"/>
                <a:gd name="f7" fmla="val 26"/>
                <a:gd name="f8" fmla="val 6782"/>
                <a:gd name="f9" fmla="val 50"/>
                <a:gd name="f10" fmla="val 6621"/>
                <a:gd name="f11" fmla="val 73"/>
                <a:gd name="f12" fmla="val 6459"/>
                <a:gd name="f13" fmla="val 93"/>
                <a:gd name="f14" fmla="val 6298"/>
                <a:gd name="f15" fmla="val 113"/>
                <a:gd name="f16" fmla="val 6136"/>
                <a:gd name="f17" fmla="val 132"/>
                <a:gd name="f18" fmla="val 5976"/>
                <a:gd name="f19" fmla="val 148"/>
                <a:gd name="f20" fmla="val 5814"/>
                <a:gd name="f21" fmla="val 163"/>
                <a:gd name="f22" fmla="val 5653"/>
                <a:gd name="f23" fmla="val 177"/>
                <a:gd name="f24" fmla="val 5494"/>
                <a:gd name="f25" fmla="val 189"/>
                <a:gd name="f26" fmla="val 5334"/>
                <a:gd name="f27" fmla="val 201"/>
                <a:gd name="f28" fmla="val 5175"/>
                <a:gd name="f29" fmla="val 211"/>
                <a:gd name="f30" fmla="val 5017"/>
                <a:gd name="f31" fmla="val 219"/>
                <a:gd name="f32" fmla="val 4859"/>
                <a:gd name="f33" fmla="val 227"/>
                <a:gd name="f34" fmla="val 4703"/>
                <a:gd name="f35" fmla="val 234"/>
                <a:gd name="f36" fmla="val 4548"/>
                <a:gd name="f37" fmla="val 239"/>
                <a:gd name="f38" fmla="val 4393"/>
                <a:gd name="f39" fmla="val 243"/>
                <a:gd name="f40" fmla="val 4240"/>
                <a:gd name="f41" fmla="val 247"/>
                <a:gd name="f42" fmla="val 4088"/>
                <a:gd name="f43" fmla="val 249"/>
                <a:gd name="f44" fmla="val 3937"/>
                <a:gd name="f45" fmla="val 251"/>
                <a:gd name="f46" fmla="val 3788"/>
                <a:gd name="f47" fmla="val 252"/>
                <a:gd name="f48" fmla="val 3640"/>
                <a:gd name="f49" fmla="val 3494"/>
                <a:gd name="f50" fmla="val 3349"/>
                <a:gd name="f51" fmla="val 3207"/>
                <a:gd name="f52" fmla="val 246"/>
                <a:gd name="f53" fmla="val 3066"/>
                <a:gd name="f54" fmla="val 2928"/>
                <a:gd name="f55" fmla="val 240"/>
                <a:gd name="f56" fmla="val 2791"/>
                <a:gd name="f57" fmla="val 235"/>
                <a:gd name="f58" fmla="val 2656"/>
                <a:gd name="f59" fmla="val 230"/>
                <a:gd name="f60" fmla="val 2524"/>
                <a:gd name="f61" fmla="val 225"/>
                <a:gd name="f62" fmla="val 2266"/>
                <a:gd name="f63" fmla="val 212"/>
                <a:gd name="f64" fmla="val 2019"/>
                <a:gd name="f65" fmla="val 198"/>
                <a:gd name="f66" fmla="val 1782"/>
                <a:gd name="f67" fmla="val 183"/>
                <a:gd name="f68" fmla="val 1557"/>
                <a:gd name="f69" fmla="val 167"/>
                <a:gd name="f70" fmla="val 1343"/>
                <a:gd name="f71" fmla="val 150"/>
                <a:gd name="f72" fmla="val 1144"/>
                <a:gd name="f73" fmla="val 957"/>
                <a:gd name="f74" fmla="val 114"/>
                <a:gd name="f75" fmla="val 785"/>
                <a:gd name="f76" fmla="val 96"/>
                <a:gd name="f77" fmla="val 627"/>
                <a:gd name="f78" fmla="val 79"/>
                <a:gd name="f79" fmla="val 487"/>
                <a:gd name="f80" fmla="val 63"/>
                <a:gd name="f81" fmla="val 361"/>
                <a:gd name="f82" fmla="val 48"/>
                <a:gd name="f83" fmla="val 254"/>
                <a:gd name="f84" fmla="val 35"/>
                <a:gd name="f85" fmla="val 165"/>
                <a:gd name="f86" fmla="val 23"/>
                <a:gd name="f87" fmla="val 42"/>
                <a:gd name="f88" fmla="val 6"/>
                <a:gd name="f89" fmla="*/ f0 1 7104"/>
                <a:gd name="f90" fmla="*/ f1 1 2856"/>
                <a:gd name="f91" fmla="+- f4 0 f2"/>
                <a:gd name="f92" fmla="+- f3 0 f2"/>
                <a:gd name="f93" fmla="*/ f92 1 7104"/>
                <a:gd name="f94" fmla="*/ f91 1 2856"/>
                <a:gd name="f95" fmla="*/ 0 1 f93"/>
                <a:gd name="f96" fmla="*/ f3 1 f93"/>
                <a:gd name="f97" fmla="*/ 0 1 f94"/>
                <a:gd name="f98" fmla="*/ f4 1 f94"/>
                <a:gd name="f99" fmla="*/ f95 f89 1"/>
                <a:gd name="f100" fmla="*/ f96 f89 1"/>
                <a:gd name="f101" fmla="*/ f98 f90 1"/>
                <a:gd name="f102" fmla="*/ f97 f9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9" t="f102" r="f100" b="f101"/>
              <a:pathLst>
                <a:path w="7104" h="2856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5"/>
                  </a:lnTo>
                  <a:lnTo>
                    <a:pt x="f3" y="f5"/>
                  </a:lnTo>
                  <a:lnTo>
                    <a:pt x="f6" y="f7"/>
                  </a:lnTo>
                  <a:lnTo>
                    <a:pt x="f8" y="f9"/>
                  </a:lnTo>
                  <a:lnTo>
                    <a:pt x="f10" y="f11"/>
                  </a:lnTo>
                  <a:lnTo>
                    <a:pt x="f12" y="f13"/>
                  </a:lnTo>
                  <a:lnTo>
                    <a:pt x="f14" y="f15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5"/>
                  </a:lnTo>
                  <a:lnTo>
                    <a:pt x="f49" y="f45"/>
                  </a:lnTo>
                  <a:lnTo>
                    <a:pt x="f50" y="f43"/>
                  </a:lnTo>
                  <a:lnTo>
                    <a:pt x="f51" y="f52"/>
                  </a:lnTo>
                  <a:lnTo>
                    <a:pt x="f53" y="f39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9"/>
                  </a:lnTo>
                  <a:lnTo>
                    <a:pt x="f60" y="f61"/>
                  </a:lnTo>
                  <a:lnTo>
                    <a:pt x="f62" y="f63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72" y="f17"/>
                  </a:lnTo>
                  <a:lnTo>
                    <a:pt x="f73" y="f74"/>
                  </a:lnTo>
                  <a:lnTo>
                    <a:pt x="f75" y="f76"/>
                  </a:lnTo>
                  <a:lnTo>
                    <a:pt x="f77" y="f78"/>
                  </a:lnTo>
                  <a:lnTo>
                    <a:pt x="f79" y="f80"/>
                  </a:lnTo>
                  <a:lnTo>
                    <a:pt x="f81" y="f82"/>
                  </a:lnTo>
                  <a:lnTo>
                    <a:pt x="f83" y="f84"/>
                  </a:lnTo>
                  <a:lnTo>
                    <a:pt x="f85" y="f86"/>
                  </a:lnTo>
                  <a:lnTo>
                    <a:pt x="f87" y="f88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Placeholder 1"/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761415" cy="7069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2"/>
          <p:cNvSpPr txBox="1">
            <a:spLocks noGrp="1"/>
          </p:cNvSpPr>
          <p:nvPr>
            <p:ph type="body" idx="1"/>
          </p:nvPr>
        </p:nvSpPr>
        <p:spPr>
          <a:xfrm>
            <a:off x="1154951" y="2603497"/>
            <a:ext cx="8761415" cy="34162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10653107" y="6391838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fld id="{0E900B55-F25A-40EB-B90A-B7CEA3FBA817}" type="datetime1">
              <a:rPr lang="en-GB"/>
              <a:pPr lvl="0"/>
              <a:t>21/04/2020</a:t>
            </a:fld>
            <a:endParaRPr lang="en-GB"/>
          </a:p>
        </p:txBody>
      </p:sp>
      <p:sp>
        <p:nvSpPr>
          <p:cNvPr id="1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561112" y="6391838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6" name="Rectangle 20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6674F2DE-8032-4006-80D4-416C78FC3E5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richest.com/celebnetworth/celeb/authors/j-r-r-tolkien-net-worth/" TargetMode="External"/><Relationship Id="rId3" Type="http://schemas.openxmlformats.org/officeDocument/2006/relationships/hyperlink" Target="https://www.wizardingworld.com/news/500-million-harry-potter-books-have-now-been-sold-worldwide" TargetMode="External"/><Relationship Id="rId7" Type="http://schemas.openxmlformats.org/officeDocument/2006/relationships/hyperlink" Target="https://www.alibris.co.uk/search/books/author/J-D-Robb" TargetMode="External"/><Relationship Id="rId2" Type="http://schemas.openxmlformats.org/officeDocument/2006/relationships/hyperlink" Target="https://trendcelebsnow.com/robert-ludlum-net-wort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amesclear.com/best-books/best-selling" TargetMode="External"/><Relationship Id="rId5" Type="http://schemas.openxmlformats.org/officeDocument/2006/relationships/hyperlink" Target="https://www.businessinsider.com/how-james-patterson-sells-more-books-than-jk-rowling-or-stephen-king-2014-4?r=US&amp;IR=T" TargetMode="External"/><Relationship Id="rId4" Type="http://schemas.openxmlformats.org/officeDocument/2006/relationships/hyperlink" Target="https://www.thriftbooks.com/a/robert-ludlum/20017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The Battle of Popular Novelists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Alan Ormston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BATTLE OF THE TYPEWRITERS</a:t>
            </a:r>
          </a:p>
        </p:txBody>
      </p:sp>
      <p:graphicFrame>
        <p:nvGraphicFramePr>
          <p:cNvPr id="3" name="Content Placeholder 6"/>
          <p:cNvGraphicFramePr>
            <a:graphicFrameLocks noGrp="1"/>
          </p:cNvGraphicFramePr>
          <p:nvPr>
            <p:ph idx="1"/>
          </p:nvPr>
        </p:nvGraphicFramePr>
        <p:xfrm>
          <a:off x="300682" y="2671949"/>
          <a:ext cx="7715167" cy="24334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Oval 4"/>
          <p:cNvSpPr/>
          <p:nvPr/>
        </p:nvSpPr>
        <p:spPr>
          <a:xfrm>
            <a:off x="8856439" y="2587825"/>
            <a:ext cx="1406758" cy="127065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James Patterson’s Net Worth - $750 million</a:t>
            </a:r>
          </a:p>
        </p:txBody>
      </p:sp>
      <p:sp>
        <p:nvSpPr>
          <p:cNvPr id="5" name="Oval 5"/>
          <p:cNvSpPr/>
          <p:nvPr/>
        </p:nvSpPr>
        <p:spPr>
          <a:xfrm>
            <a:off x="10114288" y="3188028"/>
            <a:ext cx="1539831" cy="140129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J.D. Robb’s Net Worth - $350 million</a:t>
            </a:r>
          </a:p>
        </p:txBody>
      </p:sp>
      <p:sp>
        <p:nvSpPr>
          <p:cNvPr id="6" name="Oval 7"/>
          <p:cNvSpPr/>
          <p:nvPr/>
        </p:nvSpPr>
        <p:spPr>
          <a:xfrm>
            <a:off x="8746647" y="3960138"/>
            <a:ext cx="1516550" cy="133547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Robert Ludlum Net Worth* - $5 million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*at death</a:t>
            </a:r>
          </a:p>
        </p:txBody>
      </p:sp>
      <p:sp>
        <p:nvSpPr>
          <p:cNvPr id="7" name="Oval 8"/>
          <p:cNvSpPr/>
          <p:nvPr/>
        </p:nvSpPr>
        <p:spPr>
          <a:xfrm>
            <a:off x="10003453" y="1638796"/>
            <a:ext cx="1543790" cy="148441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J.R.R. Tolkien Net Worth* - $500 million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*at death</a:t>
            </a:r>
          </a:p>
        </p:txBody>
      </p:sp>
      <p:sp>
        <p:nvSpPr>
          <p:cNvPr id="8" name="Oval 9"/>
          <p:cNvSpPr/>
          <p:nvPr/>
        </p:nvSpPr>
        <p:spPr>
          <a:xfrm>
            <a:off x="10110328" y="4654131"/>
            <a:ext cx="1543790" cy="156754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J.K. Rowling Net Worth - $700 million</a:t>
            </a:r>
          </a:p>
        </p:txBody>
      </p:sp>
      <p:sp>
        <p:nvSpPr>
          <p:cNvPr id="9" name="Pentagon 13"/>
          <p:cNvSpPr/>
          <p:nvPr/>
        </p:nvSpPr>
        <p:spPr>
          <a:xfrm>
            <a:off x="345835" y="5664525"/>
            <a:ext cx="1769418" cy="9975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180"/>
              <a:gd name="f10" fmla="abs f3"/>
              <a:gd name="f11" fmla="abs f4"/>
              <a:gd name="f12" fmla="abs f5"/>
              <a:gd name="f13" fmla="*/ f8 f0 1"/>
              <a:gd name="f14" fmla="*/ f9 f0 1"/>
              <a:gd name="f15" fmla="?: f10 f3 1"/>
              <a:gd name="f16" fmla="?: f11 f4 1"/>
              <a:gd name="f17" fmla="?: f12 f5 1"/>
              <a:gd name="f18" fmla="*/ f13 1 f2"/>
              <a:gd name="f19" fmla="*/ f14 1 f2"/>
              <a:gd name="f20" fmla="*/ f15 1 21600"/>
              <a:gd name="f21" fmla="*/ f16 1 21600"/>
              <a:gd name="f22" fmla="*/ 21600 f15 1"/>
              <a:gd name="f23" fmla="*/ 21600 f16 1"/>
              <a:gd name="f24" fmla="+- f18 0 f1"/>
              <a:gd name="f25" fmla="+- f19 0 f1"/>
              <a:gd name="f26" fmla="min f21 f20"/>
              <a:gd name="f27" fmla="*/ f22 1 f17"/>
              <a:gd name="f28" fmla="*/ f23 1 f17"/>
              <a:gd name="f29" fmla="val f27"/>
              <a:gd name="f30" fmla="val f28"/>
              <a:gd name="f31" fmla="*/ f6 f26 1"/>
              <a:gd name="f32" fmla="+- f30 0 f6"/>
              <a:gd name="f33" fmla="+- f29 0 f6"/>
              <a:gd name="f34" fmla="*/ f30 f26 1"/>
              <a:gd name="f35" fmla="*/ f29 f26 1"/>
              <a:gd name="f36" fmla="*/ f32 1 2"/>
              <a:gd name="f37" fmla="min f33 f32"/>
              <a:gd name="f38" fmla="+- f6 f36 0"/>
              <a:gd name="f39" fmla="*/ f37 f7 1"/>
              <a:gd name="f40" fmla="*/ f39 1 100000"/>
              <a:gd name="f41" fmla="*/ f38 f26 1"/>
              <a:gd name="f42" fmla="+- f29 0 f40"/>
              <a:gd name="f43" fmla="+- f42 f29 0"/>
              <a:gd name="f44" fmla="*/ f42 1 2"/>
              <a:gd name="f45" fmla="*/ f42 f26 1"/>
              <a:gd name="f46" fmla="*/ f43 1 2"/>
              <a:gd name="f47" fmla="*/ f44 f26 1"/>
              <a:gd name="f48" fmla="*/ f46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7" y="f31"/>
              </a:cxn>
              <a:cxn ang="f25">
                <a:pos x="f47" y="f34"/>
              </a:cxn>
            </a:cxnLst>
            <a:rect l="f31" t="f31" r="f48" b="f34"/>
            <a:pathLst>
              <a:path>
                <a:moveTo>
                  <a:pt x="f31" y="f31"/>
                </a:moveTo>
                <a:lnTo>
                  <a:pt x="f45" y="f31"/>
                </a:lnTo>
                <a:lnTo>
                  <a:pt x="f35" y="f41"/>
                </a:lnTo>
                <a:lnTo>
                  <a:pt x="f45" y="f34"/>
                </a:lnTo>
                <a:lnTo>
                  <a:pt x="f31" y="f34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Tolkien – Lord of the Rings</a:t>
            </a:r>
          </a:p>
        </p:txBody>
      </p:sp>
      <p:sp>
        <p:nvSpPr>
          <p:cNvPr id="10" name="Pentagon 14"/>
          <p:cNvSpPr/>
          <p:nvPr/>
        </p:nvSpPr>
        <p:spPr>
          <a:xfrm>
            <a:off x="2174543" y="5664525"/>
            <a:ext cx="1876303" cy="9975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180"/>
              <a:gd name="f10" fmla="abs f3"/>
              <a:gd name="f11" fmla="abs f4"/>
              <a:gd name="f12" fmla="abs f5"/>
              <a:gd name="f13" fmla="*/ f8 f0 1"/>
              <a:gd name="f14" fmla="*/ f9 f0 1"/>
              <a:gd name="f15" fmla="?: f10 f3 1"/>
              <a:gd name="f16" fmla="?: f11 f4 1"/>
              <a:gd name="f17" fmla="?: f12 f5 1"/>
              <a:gd name="f18" fmla="*/ f13 1 f2"/>
              <a:gd name="f19" fmla="*/ f14 1 f2"/>
              <a:gd name="f20" fmla="*/ f15 1 21600"/>
              <a:gd name="f21" fmla="*/ f16 1 21600"/>
              <a:gd name="f22" fmla="*/ 21600 f15 1"/>
              <a:gd name="f23" fmla="*/ 21600 f16 1"/>
              <a:gd name="f24" fmla="+- f18 0 f1"/>
              <a:gd name="f25" fmla="+- f19 0 f1"/>
              <a:gd name="f26" fmla="min f21 f20"/>
              <a:gd name="f27" fmla="*/ f22 1 f17"/>
              <a:gd name="f28" fmla="*/ f23 1 f17"/>
              <a:gd name="f29" fmla="val f27"/>
              <a:gd name="f30" fmla="val f28"/>
              <a:gd name="f31" fmla="*/ f6 f26 1"/>
              <a:gd name="f32" fmla="+- f30 0 f6"/>
              <a:gd name="f33" fmla="+- f29 0 f6"/>
              <a:gd name="f34" fmla="*/ f30 f26 1"/>
              <a:gd name="f35" fmla="*/ f29 f26 1"/>
              <a:gd name="f36" fmla="*/ f32 1 2"/>
              <a:gd name="f37" fmla="min f33 f32"/>
              <a:gd name="f38" fmla="+- f6 f36 0"/>
              <a:gd name="f39" fmla="*/ f37 f7 1"/>
              <a:gd name="f40" fmla="*/ f39 1 100000"/>
              <a:gd name="f41" fmla="*/ f38 f26 1"/>
              <a:gd name="f42" fmla="+- f29 0 f40"/>
              <a:gd name="f43" fmla="+- f42 f29 0"/>
              <a:gd name="f44" fmla="*/ f42 1 2"/>
              <a:gd name="f45" fmla="*/ f42 f26 1"/>
              <a:gd name="f46" fmla="*/ f43 1 2"/>
              <a:gd name="f47" fmla="*/ f44 f26 1"/>
              <a:gd name="f48" fmla="*/ f46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7" y="f31"/>
              </a:cxn>
              <a:cxn ang="f25">
                <a:pos x="f47" y="f34"/>
              </a:cxn>
            </a:cxnLst>
            <a:rect l="f31" t="f31" r="f48" b="f34"/>
            <a:pathLst>
              <a:path>
                <a:moveTo>
                  <a:pt x="f31" y="f31"/>
                </a:moveTo>
                <a:lnTo>
                  <a:pt x="f45" y="f31"/>
                </a:lnTo>
                <a:lnTo>
                  <a:pt x="f35" y="f41"/>
                </a:lnTo>
                <a:lnTo>
                  <a:pt x="f45" y="f34"/>
                </a:lnTo>
                <a:lnTo>
                  <a:pt x="f31" y="f34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Ludlum – The Bourne Series</a:t>
            </a:r>
          </a:p>
        </p:txBody>
      </p:sp>
      <p:sp>
        <p:nvSpPr>
          <p:cNvPr id="11" name="Pentagon 15"/>
          <p:cNvSpPr/>
          <p:nvPr/>
        </p:nvSpPr>
        <p:spPr>
          <a:xfrm>
            <a:off x="4110136" y="5664525"/>
            <a:ext cx="1852546" cy="9975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180"/>
              <a:gd name="f10" fmla="abs f3"/>
              <a:gd name="f11" fmla="abs f4"/>
              <a:gd name="f12" fmla="abs f5"/>
              <a:gd name="f13" fmla="*/ f8 f0 1"/>
              <a:gd name="f14" fmla="*/ f9 f0 1"/>
              <a:gd name="f15" fmla="?: f10 f3 1"/>
              <a:gd name="f16" fmla="?: f11 f4 1"/>
              <a:gd name="f17" fmla="?: f12 f5 1"/>
              <a:gd name="f18" fmla="*/ f13 1 f2"/>
              <a:gd name="f19" fmla="*/ f14 1 f2"/>
              <a:gd name="f20" fmla="*/ f15 1 21600"/>
              <a:gd name="f21" fmla="*/ f16 1 21600"/>
              <a:gd name="f22" fmla="*/ 21600 f15 1"/>
              <a:gd name="f23" fmla="*/ 21600 f16 1"/>
              <a:gd name="f24" fmla="+- f18 0 f1"/>
              <a:gd name="f25" fmla="+- f19 0 f1"/>
              <a:gd name="f26" fmla="min f21 f20"/>
              <a:gd name="f27" fmla="*/ f22 1 f17"/>
              <a:gd name="f28" fmla="*/ f23 1 f17"/>
              <a:gd name="f29" fmla="val f27"/>
              <a:gd name="f30" fmla="val f28"/>
              <a:gd name="f31" fmla="*/ f6 f26 1"/>
              <a:gd name="f32" fmla="+- f30 0 f6"/>
              <a:gd name="f33" fmla="+- f29 0 f6"/>
              <a:gd name="f34" fmla="*/ f30 f26 1"/>
              <a:gd name="f35" fmla="*/ f29 f26 1"/>
              <a:gd name="f36" fmla="*/ f32 1 2"/>
              <a:gd name="f37" fmla="min f33 f32"/>
              <a:gd name="f38" fmla="+- f6 f36 0"/>
              <a:gd name="f39" fmla="*/ f37 f7 1"/>
              <a:gd name="f40" fmla="*/ f39 1 100000"/>
              <a:gd name="f41" fmla="*/ f38 f26 1"/>
              <a:gd name="f42" fmla="+- f29 0 f40"/>
              <a:gd name="f43" fmla="+- f42 f29 0"/>
              <a:gd name="f44" fmla="*/ f42 1 2"/>
              <a:gd name="f45" fmla="*/ f42 f26 1"/>
              <a:gd name="f46" fmla="*/ f43 1 2"/>
              <a:gd name="f47" fmla="*/ f44 f26 1"/>
              <a:gd name="f48" fmla="*/ f46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7" y="f31"/>
              </a:cxn>
              <a:cxn ang="f25">
                <a:pos x="f47" y="f34"/>
              </a:cxn>
            </a:cxnLst>
            <a:rect l="f31" t="f31" r="f48" b="f34"/>
            <a:pathLst>
              <a:path>
                <a:moveTo>
                  <a:pt x="f31" y="f31"/>
                </a:moveTo>
                <a:lnTo>
                  <a:pt x="f45" y="f31"/>
                </a:lnTo>
                <a:lnTo>
                  <a:pt x="f35" y="f41"/>
                </a:lnTo>
                <a:lnTo>
                  <a:pt x="f45" y="f34"/>
                </a:lnTo>
                <a:lnTo>
                  <a:pt x="f31" y="f34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Patterson – Alex Cross</a:t>
            </a:r>
          </a:p>
        </p:txBody>
      </p:sp>
      <p:sp>
        <p:nvSpPr>
          <p:cNvPr id="12" name="Pentagon 16"/>
          <p:cNvSpPr/>
          <p:nvPr/>
        </p:nvSpPr>
        <p:spPr>
          <a:xfrm>
            <a:off x="7874922" y="5664525"/>
            <a:ext cx="1745671" cy="9975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180"/>
              <a:gd name="f10" fmla="abs f3"/>
              <a:gd name="f11" fmla="abs f4"/>
              <a:gd name="f12" fmla="abs f5"/>
              <a:gd name="f13" fmla="*/ f8 f0 1"/>
              <a:gd name="f14" fmla="*/ f9 f0 1"/>
              <a:gd name="f15" fmla="?: f10 f3 1"/>
              <a:gd name="f16" fmla="?: f11 f4 1"/>
              <a:gd name="f17" fmla="?: f12 f5 1"/>
              <a:gd name="f18" fmla="*/ f13 1 f2"/>
              <a:gd name="f19" fmla="*/ f14 1 f2"/>
              <a:gd name="f20" fmla="*/ f15 1 21600"/>
              <a:gd name="f21" fmla="*/ f16 1 21600"/>
              <a:gd name="f22" fmla="*/ 21600 f15 1"/>
              <a:gd name="f23" fmla="*/ 21600 f16 1"/>
              <a:gd name="f24" fmla="+- f18 0 f1"/>
              <a:gd name="f25" fmla="+- f19 0 f1"/>
              <a:gd name="f26" fmla="min f21 f20"/>
              <a:gd name="f27" fmla="*/ f22 1 f17"/>
              <a:gd name="f28" fmla="*/ f23 1 f17"/>
              <a:gd name="f29" fmla="val f27"/>
              <a:gd name="f30" fmla="val f28"/>
              <a:gd name="f31" fmla="*/ f6 f26 1"/>
              <a:gd name="f32" fmla="+- f30 0 f6"/>
              <a:gd name="f33" fmla="+- f29 0 f6"/>
              <a:gd name="f34" fmla="*/ f30 f26 1"/>
              <a:gd name="f35" fmla="*/ f29 f26 1"/>
              <a:gd name="f36" fmla="*/ f32 1 2"/>
              <a:gd name="f37" fmla="min f33 f32"/>
              <a:gd name="f38" fmla="+- f6 f36 0"/>
              <a:gd name="f39" fmla="*/ f37 f7 1"/>
              <a:gd name="f40" fmla="*/ f39 1 100000"/>
              <a:gd name="f41" fmla="*/ f38 f26 1"/>
              <a:gd name="f42" fmla="+- f29 0 f40"/>
              <a:gd name="f43" fmla="+- f42 f29 0"/>
              <a:gd name="f44" fmla="*/ f42 1 2"/>
              <a:gd name="f45" fmla="*/ f42 f26 1"/>
              <a:gd name="f46" fmla="*/ f43 1 2"/>
              <a:gd name="f47" fmla="*/ f44 f26 1"/>
              <a:gd name="f48" fmla="*/ f46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7" y="f31"/>
              </a:cxn>
              <a:cxn ang="f25">
                <a:pos x="f47" y="f34"/>
              </a:cxn>
            </a:cxnLst>
            <a:rect l="f31" t="f31" r="f48" b="f34"/>
            <a:pathLst>
              <a:path>
                <a:moveTo>
                  <a:pt x="f31" y="f31"/>
                </a:moveTo>
                <a:lnTo>
                  <a:pt x="f45" y="f31"/>
                </a:lnTo>
                <a:lnTo>
                  <a:pt x="f35" y="f41"/>
                </a:lnTo>
                <a:lnTo>
                  <a:pt x="f45" y="f34"/>
                </a:lnTo>
                <a:lnTo>
                  <a:pt x="f31" y="f34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Robb – In Death Series</a:t>
            </a:r>
          </a:p>
        </p:txBody>
      </p:sp>
      <p:sp>
        <p:nvSpPr>
          <p:cNvPr id="13" name="Pentagon 17"/>
          <p:cNvSpPr/>
          <p:nvPr/>
        </p:nvSpPr>
        <p:spPr>
          <a:xfrm>
            <a:off x="6021982" y="5664525"/>
            <a:ext cx="1793641" cy="9975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180"/>
              <a:gd name="f10" fmla="abs f3"/>
              <a:gd name="f11" fmla="abs f4"/>
              <a:gd name="f12" fmla="abs f5"/>
              <a:gd name="f13" fmla="*/ f8 f0 1"/>
              <a:gd name="f14" fmla="*/ f9 f0 1"/>
              <a:gd name="f15" fmla="?: f10 f3 1"/>
              <a:gd name="f16" fmla="?: f11 f4 1"/>
              <a:gd name="f17" fmla="?: f12 f5 1"/>
              <a:gd name="f18" fmla="*/ f13 1 f2"/>
              <a:gd name="f19" fmla="*/ f14 1 f2"/>
              <a:gd name="f20" fmla="*/ f15 1 21600"/>
              <a:gd name="f21" fmla="*/ f16 1 21600"/>
              <a:gd name="f22" fmla="*/ 21600 f15 1"/>
              <a:gd name="f23" fmla="*/ 21600 f16 1"/>
              <a:gd name="f24" fmla="+- f18 0 f1"/>
              <a:gd name="f25" fmla="+- f19 0 f1"/>
              <a:gd name="f26" fmla="min f21 f20"/>
              <a:gd name="f27" fmla="*/ f22 1 f17"/>
              <a:gd name="f28" fmla="*/ f23 1 f17"/>
              <a:gd name="f29" fmla="val f27"/>
              <a:gd name="f30" fmla="val f28"/>
              <a:gd name="f31" fmla="*/ f6 f26 1"/>
              <a:gd name="f32" fmla="+- f30 0 f6"/>
              <a:gd name="f33" fmla="+- f29 0 f6"/>
              <a:gd name="f34" fmla="*/ f30 f26 1"/>
              <a:gd name="f35" fmla="*/ f29 f26 1"/>
              <a:gd name="f36" fmla="*/ f32 1 2"/>
              <a:gd name="f37" fmla="min f33 f32"/>
              <a:gd name="f38" fmla="+- f6 f36 0"/>
              <a:gd name="f39" fmla="*/ f37 f7 1"/>
              <a:gd name="f40" fmla="*/ f39 1 100000"/>
              <a:gd name="f41" fmla="*/ f38 f26 1"/>
              <a:gd name="f42" fmla="+- f29 0 f40"/>
              <a:gd name="f43" fmla="+- f42 f29 0"/>
              <a:gd name="f44" fmla="*/ f42 1 2"/>
              <a:gd name="f45" fmla="*/ f42 f26 1"/>
              <a:gd name="f46" fmla="*/ f43 1 2"/>
              <a:gd name="f47" fmla="*/ f44 f26 1"/>
              <a:gd name="f48" fmla="*/ f46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7" y="f31"/>
              </a:cxn>
              <a:cxn ang="f25">
                <a:pos x="f47" y="f34"/>
              </a:cxn>
            </a:cxnLst>
            <a:rect l="f31" t="f31" r="f48" b="f34"/>
            <a:pathLst>
              <a:path>
                <a:moveTo>
                  <a:pt x="f31" y="f31"/>
                </a:moveTo>
                <a:lnTo>
                  <a:pt x="f45" y="f31"/>
                </a:lnTo>
                <a:lnTo>
                  <a:pt x="f35" y="f41"/>
                </a:lnTo>
                <a:lnTo>
                  <a:pt x="f45" y="f34"/>
                </a:lnTo>
                <a:lnTo>
                  <a:pt x="f31" y="f34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41719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Rowling – Harry Potter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BIBLIOGRAPHY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1100"/>
              <a:t>Trend Celebs Now, </a:t>
            </a:r>
            <a:r>
              <a:rPr lang="en-GB" sz="1100" i="1"/>
              <a:t>Robert Ludlum, </a:t>
            </a:r>
            <a:r>
              <a:rPr lang="en-GB" sz="1100"/>
              <a:t>accessed at: </a:t>
            </a:r>
            <a:r>
              <a:rPr lang="en-GB" sz="1100">
                <a:hlinkClick r:id="rId2"/>
              </a:rPr>
              <a:t>https://trendcelebsnow.com/robert-ludlum-net-worth/</a:t>
            </a:r>
            <a:r>
              <a:rPr lang="en-GB" sz="1100"/>
              <a:t>, accessed on: 14/04/2020.</a:t>
            </a:r>
          </a:p>
          <a:p>
            <a:pPr lvl="0">
              <a:lnSpc>
                <a:spcPct val="80000"/>
              </a:lnSpc>
            </a:pPr>
            <a:r>
              <a:rPr lang="en-GB" sz="1100"/>
              <a:t>Wizarding World, </a:t>
            </a:r>
            <a:r>
              <a:rPr lang="en-GB" sz="1100" i="1"/>
              <a:t>500 million Harry Potter books have now been sold worldwide, </a:t>
            </a:r>
            <a:r>
              <a:rPr lang="en-GB" sz="1100"/>
              <a:t>accessed at: </a:t>
            </a:r>
            <a:r>
              <a:rPr lang="en-GB" sz="1100">
                <a:hlinkClick r:id="rId3"/>
              </a:rPr>
              <a:t>https://www.wizardingworld.com/news/500-million-harry-potter-books-have-now-been-sold-worldwide</a:t>
            </a:r>
            <a:r>
              <a:rPr lang="en-GB" sz="1100"/>
              <a:t>, accessed on: 14/04/2020.</a:t>
            </a:r>
          </a:p>
          <a:p>
            <a:pPr lvl="0">
              <a:lnSpc>
                <a:spcPct val="80000"/>
              </a:lnSpc>
            </a:pPr>
            <a:r>
              <a:rPr lang="en-GB" sz="1100"/>
              <a:t>Thrift Books, </a:t>
            </a:r>
            <a:r>
              <a:rPr lang="en-GB" sz="1100" i="1"/>
              <a:t>Robert Ludlum, </a:t>
            </a:r>
            <a:r>
              <a:rPr lang="en-GB" sz="1100"/>
              <a:t>accessed at: </a:t>
            </a:r>
            <a:r>
              <a:rPr lang="en-GB" sz="1100">
                <a:hlinkClick r:id="rId4"/>
              </a:rPr>
              <a:t>https://www.thriftbooks.com/a/robert-ludlum/200170/</a:t>
            </a:r>
            <a:r>
              <a:rPr lang="en-GB" sz="1100"/>
              <a:t>, accessed on: 20/04/2020.</a:t>
            </a:r>
          </a:p>
          <a:p>
            <a:pPr lvl="0">
              <a:lnSpc>
                <a:spcPct val="80000"/>
              </a:lnSpc>
            </a:pPr>
            <a:r>
              <a:rPr lang="en-GB" sz="1100"/>
              <a:t>Business Insider, </a:t>
            </a:r>
            <a:r>
              <a:rPr lang="en-GB" sz="1100" i="1"/>
              <a:t>How James Patterson Sells More Books Than J.K. Rowling or Stephen King, </a:t>
            </a:r>
            <a:r>
              <a:rPr lang="en-GB" sz="1100"/>
              <a:t>accessed at: </a:t>
            </a:r>
            <a:r>
              <a:rPr lang="en-GB" sz="1100">
                <a:hlinkClick r:id="rId5"/>
              </a:rPr>
              <a:t>https://www.businessinsider.com/how-james-patterson-sells-more-books-than-jk-rowling-or-stephen-king-2014-4?r=US&amp;IR=T</a:t>
            </a:r>
            <a:r>
              <a:rPr lang="en-GB" sz="1100"/>
              <a:t>, accessed on: 20/04/2020.</a:t>
            </a:r>
          </a:p>
          <a:p>
            <a:pPr lvl="0">
              <a:lnSpc>
                <a:spcPct val="80000"/>
              </a:lnSpc>
            </a:pPr>
            <a:r>
              <a:rPr lang="en-GB" sz="1100"/>
              <a:t>James Clear, </a:t>
            </a:r>
            <a:r>
              <a:rPr lang="en-GB" sz="1100" i="1"/>
              <a:t>Best-Selling Books of All-Time, </a:t>
            </a:r>
            <a:r>
              <a:rPr lang="en-GB" sz="1100"/>
              <a:t>accessed at: </a:t>
            </a:r>
            <a:r>
              <a:rPr lang="en-GB" sz="1100">
                <a:hlinkClick r:id="rId6"/>
              </a:rPr>
              <a:t>https://jamesclear.com/best-books/best-selling</a:t>
            </a:r>
            <a:r>
              <a:rPr lang="en-GB" sz="1100"/>
              <a:t>, accessed on: 20/04/2020.</a:t>
            </a:r>
          </a:p>
          <a:p>
            <a:pPr lvl="0">
              <a:lnSpc>
                <a:spcPct val="80000"/>
              </a:lnSpc>
            </a:pPr>
            <a:r>
              <a:rPr lang="en-GB" sz="1100"/>
              <a:t>Alibris, </a:t>
            </a:r>
            <a:r>
              <a:rPr lang="en-GB" sz="1100" i="1"/>
              <a:t>J.D. Robb, </a:t>
            </a:r>
            <a:r>
              <a:rPr lang="en-GB" sz="1100"/>
              <a:t>accessed at:</a:t>
            </a:r>
            <a:r>
              <a:rPr lang="en-GB" sz="1100" i="1"/>
              <a:t> </a:t>
            </a:r>
            <a:r>
              <a:rPr lang="en-GB" sz="1100">
                <a:hlinkClick r:id="rId7"/>
              </a:rPr>
              <a:t>https://www.alibris.co.uk/search/books/author/J-D-Robb</a:t>
            </a:r>
            <a:r>
              <a:rPr lang="en-GB" sz="1100"/>
              <a:t>, accessed on: 20/04/2020.</a:t>
            </a:r>
          </a:p>
          <a:p>
            <a:pPr lvl="0">
              <a:lnSpc>
                <a:spcPct val="80000"/>
              </a:lnSpc>
            </a:pPr>
            <a:r>
              <a:rPr lang="en-GB" sz="1100"/>
              <a:t>The Richest, </a:t>
            </a:r>
            <a:r>
              <a:rPr lang="en-GB" sz="1100" i="1"/>
              <a:t>J.R.R. Tolkien Net Worth, </a:t>
            </a:r>
            <a:r>
              <a:rPr lang="en-GB" sz="1100"/>
              <a:t>accessed at: </a:t>
            </a:r>
            <a:r>
              <a:rPr lang="en-GB" sz="1100">
                <a:hlinkClick r:id="rId8"/>
              </a:rPr>
              <a:t>https://www.therichest.com/celebnetworth/celeb/authors/j-r-r-tolkien-net-worth/</a:t>
            </a:r>
            <a:r>
              <a:rPr lang="en-GB" sz="1100"/>
              <a:t>, accessed on: 20/04/20</a:t>
            </a:r>
          </a:p>
          <a:p>
            <a:pPr lvl="0">
              <a:lnSpc>
                <a:spcPct val="80000"/>
              </a:lnSpc>
            </a:pPr>
            <a:endParaRPr lang="en-GB" sz="1100"/>
          </a:p>
          <a:p>
            <a:pPr lvl="0">
              <a:lnSpc>
                <a:spcPct val="80000"/>
              </a:lnSpc>
            </a:pPr>
            <a:endParaRPr lang="en-GB" sz="11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Ion Boardro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Ion%20Boardroom</Template>
  <TotalTime>5843</TotalTime>
  <Words>247</Words>
  <Application>Microsoft Office PowerPoint</Application>
  <PresentationFormat>Widescreen</PresentationFormat>
  <Paragraphs>26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Century Gothic</vt:lpstr>
      <vt:lpstr>Wingdings 3</vt:lpstr>
      <vt:lpstr>Ion Boardroom</vt:lpstr>
      <vt:lpstr>The Battle of Popular Novelists</vt:lpstr>
      <vt:lpstr>THE BATTLE OF THE TYPEWRITERS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Battle of Popular Novelists</dc:title>
  <dc:creator>Alexander Flynt</dc:creator>
  <cp:lastModifiedBy>Alexander Flynt</cp:lastModifiedBy>
  <cp:revision>13</cp:revision>
  <dcterms:created xsi:type="dcterms:W3CDTF">2020-04-12T10:55:48Z</dcterms:created>
  <dcterms:modified xsi:type="dcterms:W3CDTF">2020-04-21T22:56:28Z</dcterms:modified>
</cp:coreProperties>
</file>