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8288000" cy="10287000"/>
  <p:notesSz cx="6858000" cy="9144000"/>
  <p:embeddedFontLst>
    <p:embeddedFont>
      <p:font typeface="Le Jour Serif" panose="020B0604020202020204" charset="0"/>
      <p:regular r:id="rId14"/>
    </p:embeddedFont>
    <p:embeddedFont>
      <p:font typeface="Open Sauce" panose="020B0604020202020204" charset="0"/>
      <p:regular r:id="rId15"/>
    </p:embeddedFont>
    <p:embeddedFont>
      <p:font typeface="Open Sauce Bold" panose="020B0604020202020204" charset="0"/>
      <p:regular r:id="rId16"/>
    </p:embeddedFont>
    <p:embeddedFont>
      <p:font typeface="Parfumerie Script Pro" panose="020B0604020202020204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534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3.png"/><Relationship Id="rId7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4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4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4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4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4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4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2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4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779F97D2-EDEB-56F0-DCCA-5B1BA635D1D2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7000" b="-37000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CFC806D-3261-C21A-536C-02DA12593C70}"/>
              </a:ext>
            </a:extLst>
          </p:cNvPr>
          <p:cNvSpPr txBox="1"/>
          <p:nvPr/>
        </p:nvSpPr>
        <p:spPr>
          <a:xfrm>
            <a:off x="2895600" y="800100"/>
            <a:ext cx="115062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Plan – Casa </a:t>
            </a:r>
            <a:r>
              <a:rPr lang="en-GB" sz="36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Romaneasca</a:t>
            </a:r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Traditional </a:t>
            </a:r>
            <a:r>
              <a:rPr lang="en-GB" sz="36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Romaninan</a:t>
            </a:r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Restaurant </a:t>
            </a:r>
          </a:p>
          <a:p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Andrei Alin Goleanu</a:t>
            </a:r>
          </a:p>
          <a:p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2423711</a:t>
            </a:r>
          </a:p>
          <a:p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 of study: Cert HE Business Skills for the Workplace Module</a:t>
            </a:r>
          </a:p>
          <a:p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 and Code : Enterprise and Entrepreneurship LCLM4006</a:t>
            </a:r>
          </a:p>
          <a:p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Lecturer’s Name : </a:t>
            </a:r>
            <a:r>
              <a:rPr lang="en-GB" sz="36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Fouziya</a:t>
            </a:r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Farheen</a:t>
            </a:r>
          </a:p>
          <a:p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Presentation</a:t>
            </a:r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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13150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7000" b="-37000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545843" y="515971"/>
            <a:ext cx="17196314" cy="9255058"/>
            <a:chOff x="0" y="0"/>
            <a:chExt cx="1510219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510219" cy="812800"/>
            </a:xfrm>
            <a:custGeom>
              <a:avLst/>
              <a:gdLst/>
              <a:ahLst/>
              <a:cxnLst/>
              <a:rect l="l" t="t" r="r" b="b"/>
              <a:pathLst>
                <a:path w="1510219" h="812800">
                  <a:moveTo>
                    <a:pt x="1430801" y="0"/>
                  </a:moveTo>
                  <a:lnTo>
                    <a:pt x="79418" y="0"/>
                  </a:lnTo>
                  <a:cubicBezTo>
                    <a:pt x="79418" y="43699"/>
                    <a:pt x="44079" y="79418"/>
                    <a:pt x="0" y="79418"/>
                  </a:cubicBezTo>
                  <a:lnTo>
                    <a:pt x="0" y="733382"/>
                  </a:lnTo>
                  <a:cubicBezTo>
                    <a:pt x="43699" y="733382"/>
                    <a:pt x="79418" y="768721"/>
                    <a:pt x="79418" y="812800"/>
                  </a:cubicBezTo>
                  <a:lnTo>
                    <a:pt x="1430801" y="812800"/>
                  </a:lnTo>
                  <a:cubicBezTo>
                    <a:pt x="1430801" y="769101"/>
                    <a:pt x="1466140" y="733382"/>
                    <a:pt x="1510219" y="733382"/>
                  </a:cubicBezTo>
                  <a:lnTo>
                    <a:pt x="1510219" y="79418"/>
                  </a:lnTo>
                  <a:cubicBezTo>
                    <a:pt x="1466519" y="79418"/>
                    <a:pt x="1430801" y="44079"/>
                    <a:pt x="143080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sq">
              <a:solidFill>
                <a:srgbClr val="AB6F27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38100" y="85725"/>
              <a:ext cx="1434019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702413" y="1028700"/>
            <a:ext cx="449868" cy="449868"/>
          </a:xfrm>
          <a:custGeom>
            <a:avLst/>
            <a:gdLst/>
            <a:ahLst/>
            <a:cxnLst/>
            <a:rect l="l" t="t" r="r" b="b"/>
            <a:pathLst>
              <a:path w="449868" h="449868">
                <a:moveTo>
                  <a:pt x="0" y="0"/>
                </a:moveTo>
                <a:lnTo>
                  <a:pt x="449869" y="0"/>
                </a:lnTo>
                <a:lnTo>
                  <a:pt x="449869" y="449868"/>
                </a:lnTo>
                <a:lnTo>
                  <a:pt x="0" y="44986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4230840" y="5512089"/>
            <a:ext cx="6701243" cy="1850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763"/>
              </a:lnSpc>
            </a:pPr>
            <a:r>
              <a:rPr lang="en-US" sz="21527" dirty="0">
                <a:solidFill>
                  <a:srgbClr val="FFFFFF"/>
                </a:solidFill>
                <a:latin typeface="Parfumerie Script Pro"/>
                <a:ea typeface="Parfumerie Script Pro"/>
                <a:cs typeface="Parfumerie Script Pro"/>
                <a:sym typeface="Parfumerie Script Pro"/>
              </a:rPr>
              <a:t>Casa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604866" y="6921096"/>
            <a:ext cx="12844934" cy="18857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789"/>
              </a:lnSpc>
            </a:pPr>
            <a:r>
              <a:rPr lang="en-US" sz="14515" dirty="0">
                <a:solidFill>
                  <a:srgbClr val="FFFFFF"/>
                </a:solidFill>
                <a:latin typeface="Le Jour Serif"/>
                <a:ea typeface="Le Jour Serif"/>
                <a:cs typeface="Le Jour Serif"/>
                <a:sym typeface="Le Jour Serif"/>
              </a:rPr>
              <a:t>ROMANEASCA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75081" y="1076325"/>
            <a:ext cx="1805027" cy="654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Casa </a:t>
            </a:r>
            <a:r>
              <a:rPr lang="en-US" sz="1729" spc="-65" dirty="0" err="1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Romaneasca</a:t>
            </a:r>
            <a:r>
              <a:rPr lang="en-US" sz="1729" spc="-65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 Restaurant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295814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Contact us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3852423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Service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406171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About us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59919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Home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7000" b="-37000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0" y="0"/>
            <a:ext cx="9360013" cy="9258300"/>
            <a:chOff x="0" y="0"/>
            <a:chExt cx="3451690" cy="3414182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451690" cy="3414182"/>
            </a:xfrm>
            <a:custGeom>
              <a:avLst/>
              <a:gdLst/>
              <a:ahLst/>
              <a:cxnLst/>
              <a:rect l="l" t="t" r="r" b="b"/>
              <a:pathLst>
                <a:path w="3451690" h="3414182">
                  <a:moveTo>
                    <a:pt x="0" y="0"/>
                  </a:moveTo>
                  <a:lnTo>
                    <a:pt x="3451690" y="0"/>
                  </a:lnTo>
                  <a:lnTo>
                    <a:pt x="3451690" y="3414182"/>
                  </a:lnTo>
                  <a:lnTo>
                    <a:pt x="0" y="3414182"/>
                  </a:lnTo>
                  <a:close/>
                </a:path>
              </a:pathLst>
            </a:custGeom>
            <a:blipFill>
              <a:blip r:embed="rId3"/>
              <a:stretch>
                <a:fillRect l="-3214" r="-4515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Freeform 5"/>
          <p:cNvSpPr/>
          <p:nvPr/>
        </p:nvSpPr>
        <p:spPr>
          <a:xfrm>
            <a:off x="1702413" y="1028700"/>
            <a:ext cx="449868" cy="449868"/>
          </a:xfrm>
          <a:custGeom>
            <a:avLst/>
            <a:gdLst/>
            <a:ahLst/>
            <a:cxnLst/>
            <a:rect l="l" t="t" r="r" b="b"/>
            <a:pathLst>
              <a:path w="449868" h="449868">
                <a:moveTo>
                  <a:pt x="0" y="0"/>
                </a:moveTo>
                <a:lnTo>
                  <a:pt x="449869" y="0"/>
                </a:lnTo>
                <a:lnTo>
                  <a:pt x="449869" y="449868"/>
                </a:lnTo>
                <a:lnTo>
                  <a:pt x="0" y="4498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2275081" y="1076325"/>
            <a:ext cx="1438138" cy="6227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Casa Romaneasca Restaurant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5295814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Contact us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3852423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Service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406171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About us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959919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Home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877947" y="2973160"/>
            <a:ext cx="5144504" cy="823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17"/>
              </a:lnSpc>
            </a:pPr>
            <a:r>
              <a:rPr lang="en-US" sz="6439">
                <a:solidFill>
                  <a:srgbClr val="FFFFFF"/>
                </a:solidFill>
                <a:latin typeface="Le Jour Serif"/>
                <a:ea typeface="Le Jour Serif"/>
                <a:cs typeface="Le Jour Serif"/>
                <a:sym typeface="Le Jour Serif"/>
              </a:rPr>
              <a:t>ABOUT US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877947" y="4282954"/>
            <a:ext cx="6341862" cy="2642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2579"/>
              </a:lnSpc>
              <a:spcBef>
                <a:spcPct val="0"/>
              </a:spcBef>
            </a:pPr>
            <a:r>
              <a:rPr lang="en-US" sz="1999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C</a:t>
            </a: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asa </a:t>
            </a:r>
            <a:r>
              <a:rPr lang="en-US" sz="1999" u="none" strike="noStrike" spc="-109" dirty="0" err="1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Românească</a:t>
            </a: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 is Birmingham’s first fully authentic Romanian restaurant, offering traditional dishes like </a:t>
            </a:r>
            <a:r>
              <a:rPr lang="en-US" sz="1999" u="none" strike="noStrike" spc="-109" dirty="0" err="1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sarmale</a:t>
            </a: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, </a:t>
            </a:r>
            <a:r>
              <a:rPr lang="en-US" sz="1999" u="none" strike="noStrike" spc="-109" dirty="0" err="1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mici</a:t>
            </a: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, and </a:t>
            </a:r>
            <a:r>
              <a:rPr lang="en-US" sz="1999" u="none" strike="noStrike" spc="-109" dirty="0" err="1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papanași</a:t>
            </a: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 in a warm, cultural setting. We’re more than a place to eat — we’re a celebration of Romanian heritage, bringing people together through food, music, and community. With a passionate team, local partnerships, and a commitment to sustainability, we aim to become the city’s go-to destination for Eastern European cuisine.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7000" b="-3700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702413" y="1028700"/>
            <a:ext cx="449868" cy="449868"/>
          </a:xfrm>
          <a:custGeom>
            <a:avLst/>
            <a:gdLst/>
            <a:ahLst/>
            <a:cxnLst/>
            <a:rect l="l" t="t" r="r" b="b"/>
            <a:pathLst>
              <a:path w="449868" h="449868">
                <a:moveTo>
                  <a:pt x="0" y="0"/>
                </a:moveTo>
                <a:lnTo>
                  <a:pt x="449869" y="0"/>
                </a:lnTo>
                <a:lnTo>
                  <a:pt x="449869" y="449868"/>
                </a:lnTo>
                <a:lnTo>
                  <a:pt x="0" y="44986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5749392" y="2474504"/>
            <a:ext cx="5210527" cy="5337993"/>
            <a:chOff x="0" y="0"/>
            <a:chExt cx="1372320" cy="140589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372320" cy="1405891"/>
            </a:xfrm>
            <a:custGeom>
              <a:avLst/>
              <a:gdLst/>
              <a:ahLst/>
              <a:cxnLst/>
              <a:rect l="l" t="t" r="r" b="b"/>
              <a:pathLst>
                <a:path w="1372320" h="1405891">
                  <a:moveTo>
                    <a:pt x="0" y="0"/>
                  </a:moveTo>
                  <a:lnTo>
                    <a:pt x="1372320" y="0"/>
                  </a:lnTo>
                  <a:lnTo>
                    <a:pt x="1372320" y="1405891"/>
                  </a:lnTo>
                  <a:lnTo>
                    <a:pt x="0" y="1405891"/>
                  </a:lnTo>
                  <a:close/>
                </a:path>
              </a:pathLst>
            </a:custGeom>
            <a:solidFill>
              <a:srgbClr val="AB6F2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47625"/>
              <a:ext cx="1372320" cy="135826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59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275081" y="1076325"/>
            <a:ext cx="1381694" cy="6227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Casa Romaneasca Restaurant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5295814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Contact us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3852423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Service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406171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About us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959919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Home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28700" y="4233139"/>
            <a:ext cx="4717179" cy="18588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41"/>
              </a:lnSpc>
            </a:pPr>
            <a:r>
              <a:rPr lang="en-US" sz="6439" spc="321">
                <a:solidFill>
                  <a:srgbClr val="FFFFFF"/>
                </a:solidFill>
                <a:latin typeface="Le Jour Serif"/>
                <a:ea typeface="Le Jour Serif"/>
                <a:cs typeface="Le Jour Serif"/>
                <a:sym typeface="Le Jour Serif"/>
              </a:rPr>
              <a:t>VISION &amp; MISSION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96065" y="4057129"/>
            <a:ext cx="4317180" cy="1975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2579"/>
              </a:lnSpc>
              <a:spcBef>
                <a:spcPct val="0"/>
              </a:spcBef>
            </a:pPr>
            <a:r>
              <a:rPr lang="en-US" sz="1999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To</a:t>
            </a: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 become Birmingham’s most beloved destination for authentic Romanian cuisine and cultural hospitality — a place where every meal feels like home, every guest is treated like family, and every visit celebrates the warmth, tradition, and spirit of Romania.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11255314" y="2474504"/>
            <a:ext cx="5210527" cy="5337993"/>
            <a:chOff x="0" y="0"/>
            <a:chExt cx="1372320" cy="1405891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372320" cy="1405891"/>
            </a:xfrm>
            <a:custGeom>
              <a:avLst/>
              <a:gdLst/>
              <a:ahLst/>
              <a:cxnLst/>
              <a:rect l="l" t="t" r="r" b="b"/>
              <a:pathLst>
                <a:path w="1372320" h="1405891">
                  <a:moveTo>
                    <a:pt x="0" y="0"/>
                  </a:moveTo>
                  <a:lnTo>
                    <a:pt x="1372320" y="0"/>
                  </a:lnTo>
                  <a:lnTo>
                    <a:pt x="1372320" y="1405891"/>
                  </a:lnTo>
                  <a:lnTo>
                    <a:pt x="0" y="1405891"/>
                  </a:lnTo>
                  <a:close/>
                </a:path>
              </a:pathLst>
            </a:custGeom>
            <a:solidFill>
              <a:srgbClr val="AB6F2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47625"/>
              <a:ext cx="1372320" cy="135826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59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6196065" y="3290456"/>
            <a:ext cx="2365010" cy="5453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4429"/>
              </a:lnSpc>
              <a:spcBef>
                <a:spcPct val="0"/>
              </a:spcBef>
            </a:pPr>
            <a:r>
              <a:rPr lang="en-US" sz="3433" b="1" spc="-188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Vision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693833" y="4057129"/>
            <a:ext cx="4317180" cy="43101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2579"/>
              </a:lnSpc>
              <a:spcBef>
                <a:spcPct val="0"/>
              </a:spcBef>
            </a:pPr>
            <a:r>
              <a:rPr lang="en-US" sz="1999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Ca</a:t>
            </a: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sa </a:t>
            </a:r>
            <a:r>
              <a:rPr lang="en-US" sz="1999" u="none" strike="noStrike" spc="-109" dirty="0" err="1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Românească</a:t>
            </a: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 is committed to delivering a genuine Romanian dining experience through traditional recipes, warm service, and cultural events. We aim to connect communities, promote Romanian heritage, and operate sustainably by partnering with local suppliers, embracing eco-friendly practices, and using technology to enhance customer satisfaction.</a:t>
            </a:r>
          </a:p>
          <a:p>
            <a:pPr algn="l">
              <a:lnSpc>
                <a:spcPts val="2579"/>
              </a:lnSpc>
              <a:spcBef>
                <a:spcPct val="0"/>
              </a:spcBef>
            </a:pPr>
            <a:endParaRPr lang="en-US" sz="1999" u="none" strike="noStrike" spc="-109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l">
              <a:lnSpc>
                <a:spcPts val="2579"/>
              </a:lnSpc>
              <a:spcBef>
                <a:spcPct val="0"/>
              </a:spcBef>
            </a:pPr>
            <a:endParaRPr lang="en-US" sz="1999" u="none" strike="noStrike" spc="-109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l">
              <a:lnSpc>
                <a:spcPts val="2579"/>
              </a:lnSpc>
              <a:spcBef>
                <a:spcPct val="0"/>
              </a:spcBef>
            </a:pPr>
            <a:endParaRPr lang="en-US" sz="1999" u="none" strike="noStrike" spc="-109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11693833" y="3290456"/>
            <a:ext cx="2365010" cy="5453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4429"/>
              </a:lnSpc>
              <a:spcBef>
                <a:spcPct val="0"/>
              </a:spcBef>
            </a:pPr>
            <a:r>
              <a:rPr lang="en-US" sz="3433" b="1" spc="-188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Mission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7000" b="-3700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702413" y="1028700"/>
            <a:ext cx="449868" cy="449868"/>
          </a:xfrm>
          <a:custGeom>
            <a:avLst/>
            <a:gdLst/>
            <a:ahLst/>
            <a:cxnLst/>
            <a:rect l="l" t="t" r="r" b="b"/>
            <a:pathLst>
              <a:path w="449868" h="449868">
                <a:moveTo>
                  <a:pt x="0" y="0"/>
                </a:moveTo>
                <a:lnTo>
                  <a:pt x="449869" y="0"/>
                </a:lnTo>
                <a:lnTo>
                  <a:pt x="449869" y="449868"/>
                </a:lnTo>
                <a:lnTo>
                  <a:pt x="0" y="44986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1028700" y="5143500"/>
            <a:ext cx="3596111" cy="3554591"/>
            <a:chOff x="0" y="0"/>
            <a:chExt cx="3454061" cy="3414182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3454061" cy="3414182"/>
            </a:xfrm>
            <a:custGeom>
              <a:avLst/>
              <a:gdLst/>
              <a:ahLst/>
              <a:cxnLst/>
              <a:rect l="l" t="t" r="r" b="b"/>
              <a:pathLst>
                <a:path w="3454061" h="3414182">
                  <a:moveTo>
                    <a:pt x="0" y="0"/>
                  </a:moveTo>
                  <a:lnTo>
                    <a:pt x="3454061" y="0"/>
                  </a:lnTo>
                  <a:lnTo>
                    <a:pt x="3454061" y="3414182"/>
                  </a:lnTo>
                  <a:lnTo>
                    <a:pt x="0" y="3414182"/>
                  </a:lnTo>
                  <a:close/>
                </a:path>
              </a:pathLst>
            </a:custGeom>
            <a:blipFill>
              <a:blip r:embed="rId5"/>
              <a:stretch>
                <a:fillRect l="-15896" r="-1589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5236457" y="5143500"/>
            <a:ext cx="3596111" cy="3554591"/>
            <a:chOff x="0" y="0"/>
            <a:chExt cx="3454061" cy="3414182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3454061" cy="3414182"/>
            </a:xfrm>
            <a:custGeom>
              <a:avLst/>
              <a:gdLst/>
              <a:ahLst/>
              <a:cxnLst/>
              <a:rect l="l" t="t" r="r" b="b"/>
              <a:pathLst>
                <a:path w="3454061" h="3414182">
                  <a:moveTo>
                    <a:pt x="0" y="0"/>
                  </a:moveTo>
                  <a:lnTo>
                    <a:pt x="3454061" y="0"/>
                  </a:lnTo>
                  <a:lnTo>
                    <a:pt x="3454061" y="3414182"/>
                  </a:lnTo>
                  <a:lnTo>
                    <a:pt x="0" y="3414182"/>
                  </a:lnTo>
                  <a:close/>
                </a:path>
              </a:pathLst>
            </a:custGeom>
            <a:blipFill>
              <a:blip r:embed="rId6"/>
              <a:stretch>
                <a:fillRect l="-24076" r="-2407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9449823" y="5143500"/>
            <a:ext cx="3596111" cy="3554591"/>
            <a:chOff x="0" y="0"/>
            <a:chExt cx="3454061" cy="3414182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3454061" cy="3414182"/>
            </a:xfrm>
            <a:custGeom>
              <a:avLst/>
              <a:gdLst/>
              <a:ahLst/>
              <a:cxnLst/>
              <a:rect l="l" t="t" r="r" b="b"/>
              <a:pathLst>
                <a:path w="3454061" h="3414182">
                  <a:moveTo>
                    <a:pt x="0" y="0"/>
                  </a:moveTo>
                  <a:lnTo>
                    <a:pt x="3454061" y="0"/>
                  </a:lnTo>
                  <a:lnTo>
                    <a:pt x="3454061" y="3414182"/>
                  </a:lnTo>
                  <a:lnTo>
                    <a:pt x="0" y="3414182"/>
                  </a:lnTo>
                  <a:close/>
                </a:path>
              </a:pathLst>
            </a:custGeom>
            <a:blipFill>
              <a:blip r:embed="rId7"/>
              <a:stretch>
                <a:fillRect l="-17356" r="-1735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3663189" y="5143500"/>
            <a:ext cx="3596111" cy="3554591"/>
            <a:chOff x="0" y="0"/>
            <a:chExt cx="3454061" cy="3414182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3454061" cy="3414182"/>
            </a:xfrm>
            <a:custGeom>
              <a:avLst/>
              <a:gdLst/>
              <a:ahLst/>
              <a:cxnLst/>
              <a:rect l="l" t="t" r="r" b="b"/>
              <a:pathLst>
                <a:path w="3454061" h="3414182">
                  <a:moveTo>
                    <a:pt x="0" y="0"/>
                  </a:moveTo>
                  <a:lnTo>
                    <a:pt x="3454061" y="0"/>
                  </a:lnTo>
                  <a:lnTo>
                    <a:pt x="3454061" y="3414182"/>
                  </a:lnTo>
                  <a:lnTo>
                    <a:pt x="0" y="3414182"/>
                  </a:lnTo>
                  <a:close/>
                </a:path>
              </a:pathLst>
            </a:custGeom>
            <a:blipFill>
              <a:blip r:embed="rId8"/>
              <a:stretch>
                <a:fillRect l="-16209" t="-474" r="-1620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2275081" y="1076325"/>
            <a:ext cx="1325871" cy="6227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Casa Romaneasca Restaurant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295814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Contact us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3852423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Service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2406171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About us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59919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Home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28700" y="2776257"/>
            <a:ext cx="5144504" cy="1595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17"/>
              </a:lnSpc>
            </a:pPr>
            <a:r>
              <a:rPr lang="en-US" sz="6439">
                <a:solidFill>
                  <a:srgbClr val="FFFFFF"/>
                </a:solidFill>
                <a:latin typeface="Le Jour Serif"/>
                <a:ea typeface="Le Jour Serif"/>
                <a:cs typeface="Le Jour Serif"/>
                <a:sym typeface="Le Jour Serif"/>
              </a:rPr>
              <a:t>MENU HIGHLIGHTS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510750" y="2604807"/>
            <a:ext cx="9593328" cy="19761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799" lvl="1" indent="-215899" algn="l">
              <a:lnSpc>
                <a:spcPts val="2579"/>
              </a:lnSpc>
              <a:spcBef>
                <a:spcPct val="0"/>
              </a:spcBef>
              <a:buFont typeface="Arial"/>
              <a:buChar char="•"/>
            </a:pPr>
            <a:r>
              <a:rPr lang="en-US" sz="1999" spc="-109" dirty="0" err="1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S</a:t>
            </a:r>
            <a:r>
              <a:rPr lang="en-US" sz="1999" u="none" strike="noStrike" spc="-109" dirty="0" err="1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armale</a:t>
            </a: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 (Cabbage Rolls)</a:t>
            </a:r>
          </a:p>
          <a:p>
            <a:pPr marL="431799" lvl="1" indent="-215899" algn="l">
              <a:lnSpc>
                <a:spcPts val="2579"/>
              </a:lnSpc>
              <a:spcBef>
                <a:spcPct val="0"/>
              </a:spcBef>
              <a:buFont typeface="Arial"/>
              <a:buChar char="•"/>
            </a:pPr>
            <a:r>
              <a:rPr lang="en-US" sz="1999" u="none" strike="noStrike" spc="-109" dirty="0" err="1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Mămăligă</a:t>
            </a: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 cu </a:t>
            </a:r>
            <a:r>
              <a:rPr lang="en-US" sz="1999" u="none" strike="noStrike" spc="-109" dirty="0" err="1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Brânză</a:t>
            </a: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 (Polenta with Cheese)</a:t>
            </a:r>
          </a:p>
          <a:p>
            <a:pPr marL="431799" lvl="1" indent="-215899" algn="l">
              <a:lnSpc>
                <a:spcPts val="2579"/>
              </a:lnSpc>
              <a:spcBef>
                <a:spcPct val="0"/>
              </a:spcBef>
              <a:buFont typeface="Arial"/>
              <a:buChar char="•"/>
            </a:pP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Mici (Grilled Minced Meat Rolls)</a:t>
            </a:r>
          </a:p>
          <a:p>
            <a:pPr marL="431799" lvl="1" indent="-215899" algn="l">
              <a:lnSpc>
                <a:spcPts val="2579"/>
              </a:lnSpc>
              <a:spcBef>
                <a:spcPct val="0"/>
              </a:spcBef>
              <a:buFont typeface="Arial"/>
              <a:buChar char="•"/>
            </a:pPr>
            <a:r>
              <a:rPr lang="en-US" sz="1999" u="none" strike="noStrike" spc="-109" dirty="0" err="1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Papanasi</a:t>
            </a: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 (Cheese Doughnuts with Jam)</a:t>
            </a:r>
          </a:p>
          <a:p>
            <a:pPr algn="l">
              <a:lnSpc>
                <a:spcPts val="2579"/>
              </a:lnSpc>
              <a:spcBef>
                <a:spcPct val="0"/>
              </a:spcBef>
            </a:pPr>
            <a:endParaRPr lang="en-US" sz="1999" u="none" strike="noStrike" spc="-109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marL="0" lvl="1" indent="0" algn="l">
              <a:lnSpc>
                <a:spcPts val="2579"/>
              </a:lnSpc>
              <a:spcBef>
                <a:spcPct val="0"/>
              </a:spcBef>
            </a:pPr>
            <a:endParaRPr lang="en-US" sz="1999" u="none" strike="noStrike" spc="-109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7000" b="-3700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702413" y="1028700"/>
            <a:ext cx="449868" cy="449868"/>
          </a:xfrm>
          <a:custGeom>
            <a:avLst/>
            <a:gdLst/>
            <a:ahLst/>
            <a:cxnLst/>
            <a:rect l="l" t="t" r="r" b="b"/>
            <a:pathLst>
              <a:path w="449868" h="449868">
                <a:moveTo>
                  <a:pt x="0" y="0"/>
                </a:moveTo>
                <a:lnTo>
                  <a:pt x="449869" y="0"/>
                </a:lnTo>
                <a:lnTo>
                  <a:pt x="449869" y="449868"/>
                </a:lnTo>
                <a:lnTo>
                  <a:pt x="0" y="44986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0" y="6589304"/>
            <a:ext cx="18288000" cy="5337993"/>
            <a:chOff x="0" y="0"/>
            <a:chExt cx="4816593" cy="140589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816592" cy="1405891"/>
            </a:xfrm>
            <a:custGeom>
              <a:avLst/>
              <a:gdLst/>
              <a:ahLst/>
              <a:cxnLst/>
              <a:rect l="l" t="t" r="r" b="b"/>
              <a:pathLst>
                <a:path w="4816592" h="1405891">
                  <a:moveTo>
                    <a:pt x="0" y="0"/>
                  </a:moveTo>
                  <a:lnTo>
                    <a:pt x="4816592" y="0"/>
                  </a:lnTo>
                  <a:lnTo>
                    <a:pt x="4816592" y="1405891"/>
                  </a:lnTo>
                  <a:lnTo>
                    <a:pt x="0" y="1405891"/>
                  </a:lnTo>
                  <a:close/>
                </a:path>
              </a:pathLst>
            </a:custGeom>
            <a:solidFill>
              <a:srgbClr val="AB6F2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47625"/>
              <a:ext cx="4816593" cy="135826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59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028700" y="2183051"/>
            <a:ext cx="7908047" cy="3928107"/>
            <a:chOff x="0" y="0"/>
            <a:chExt cx="6873415" cy="3414182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6873415" cy="3414182"/>
            </a:xfrm>
            <a:custGeom>
              <a:avLst/>
              <a:gdLst/>
              <a:ahLst/>
              <a:cxnLst/>
              <a:rect l="l" t="t" r="r" b="b"/>
              <a:pathLst>
                <a:path w="6873415" h="3414182">
                  <a:moveTo>
                    <a:pt x="0" y="0"/>
                  </a:moveTo>
                  <a:lnTo>
                    <a:pt x="6873415" y="0"/>
                  </a:lnTo>
                  <a:lnTo>
                    <a:pt x="6873415" y="3414182"/>
                  </a:lnTo>
                  <a:lnTo>
                    <a:pt x="0" y="3414182"/>
                  </a:lnTo>
                  <a:close/>
                </a:path>
              </a:pathLst>
            </a:custGeom>
            <a:blipFill>
              <a:blip r:embed="rId5"/>
              <a:stretch>
                <a:fillRect l="-4138" r="-413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9351253" y="2183051"/>
            <a:ext cx="7908047" cy="3928107"/>
            <a:chOff x="0" y="0"/>
            <a:chExt cx="6873415" cy="3414182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873415" cy="3414182"/>
            </a:xfrm>
            <a:custGeom>
              <a:avLst/>
              <a:gdLst/>
              <a:ahLst/>
              <a:cxnLst/>
              <a:rect l="l" t="t" r="r" b="b"/>
              <a:pathLst>
                <a:path w="6873415" h="3414182">
                  <a:moveTo>
                    <a:pt x="0" y="0"/>
                  </a:moveTo>
                  <a:lnTo>
                    <a:pt x="6873415" y="0"/>
                  </a:lnTo>
                  <a:lnTo>
                    <a:pt x="6873415" y="3414182"/>
                  </a:lnTo>
                  <a:lnTo>
                    <a:pt x="0" y="3414182"/>
                  </a:lnTo>
                  <a:close/>
                </a:path>
              </a:pathLst>
            </a:custGeom>
            <a:blipFill>
              <a:blip r:embed="rId6"/>
              <a:stretch>
                <a:fillRect t="-17064" b="-1706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2275081" y="1076325"/>
            <a:ext cx="1367583" cy="6227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Casa Romaneasca Restaurant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295814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Contact us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852423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Service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406171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About us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959919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Home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28700" y="7256515"/>
            <a:ext cx="5710388" cy="1595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17"/>
              </a:lnSpc>
            </a:pPr>
            <a:r>
              <a:rPr lang="en-US" sz="6439">
                <a:solidFill>
                  <a:srgbClr val="FFFFFF"/>
                </a:solidFill>
                <a:latin typeface="Le Jour Serif"/>
                <a:ea typeface="Le Jour Serif"/>
                <a:cs typeface="Le Jour Serif"/>
                <a:sym typeface="Le Jour Serif"/>
              </a:rPr>
              <a:t>AMBIENCE &amp; DESIGN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87283" y="7160627"/>
            <a:ext cx="9772017" cy="16427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79"/>
              </a:lnSpc>
              <a:spcBef>
                <a:spcPct val="0"/>
              </a:spcBef>
            </a:pPr>
            <a:r>
              <a:rPr lang="en-US" sz="1999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Casa</a:t>
            </a: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 </a:t>
            </a:r>
            <a:r>
              <a:rPr lang="en-US" sz="1999" u="none" strike="noStrike" spc="-109" dirty="0" err="1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Românească</a:t>
            </a: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 blends rustic charm with cultural elegance to create a warm, immersive dining experience. The interior design reflects traditional Romanian aesthetics while remaining inviting to a modern audience.</a:t>
            </a:r>
          </a:p>
          <a:p>
            <a:pPr algn="l">
              <a:lnSpc>
                <a:spcPts val="2579"/>
              </a:lnSpc>
              <a:spcBef>
                <a:spcPct val="0"/>
              </a:spcBef>
            </a:pPr>
            <a:endParaRPr lang="en-US" sz="1999" u="none" strike="noStrike" spc="-109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marL="0" lvl="1" indent="0" algn="l">
              <a:lnSpc>
                <a:spcPts val="2579"/>
              </a:lnSpc>
              <a:spcBef>
                <a:spcPct val="0"/>
              </a:spcBef>
            </a:pPr>
            <a:endParaRPr lang="en-US" sz="1999" u="none" strike="noStrike" spc="-109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7000" b="-3700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702413" y="1028700"/>
            <a:ext cx="449868" cy="449868"/>
          </a:xfrm>
          <a:custGeom>
            <a:avLst/>
            <a:gdLst/>
            <a:ahLst/>
            <a:cxnLst/>
            <a:rect l="l" t="t" r="r" b="b"/>
            <a:pathLst>
              <a:path w="449868" h="449868">
                <a:moveTo>
                  <a:pt x="0" y="0"/>
                </a:moveTo>
                <a:lnTo>
                  <a:pt x="449869" y="0"/>
                </a:lnTo>
                <a:lnTo>
                  <a:pt x="449869" y="449868"/>
                </a:lnTo>
                <a:lnTo>
                  <a:pt x="0" y="44986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027854" y="4476663"/>
            <a:ext cx="3596111" cy="3554591"/>
            <a:chOff x="0" y="0"/>
            <a:chExt cx="3454061" cy="341418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3454061" cy="3414182"/>
            </a:xfrm>
            <a:custGeom>
              <a:avLst/>
              <a:gdLst/>
              <a:ahLst/>
              <a:cxnLst/>
              <a:rect l="l" t="t" r="r" b="b"/>
              <a:pathLst>
                <a:path w="3454061" h="3414182">
                  <a:moveTo>
                    <a:pt x="0" y="0"/>
                  </a:moveTo>
                  <a:lnTo>
                    <a:pt x="3454061" y="0"/>
                  </a:lnTo>
                  <a:lnTo>
                    <a:pt x="3454061" y="3414182"/>
                  </a:lnTo>
                  <a:lnTo>
                    <a:pt x="0" y="3414182"/>
                  </a:lnTo>
                  <a:close/>
                </a:path>
              </a:pathLst>
            </a:custGeom>
            <a:blipFill>
              <a:blip r:embed="rId5"/>
              <a:stretch>
                <a:fillRect l="-37862" r="-3786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5114445" y="4476663"/>
            <a:ext cx="3596111" cy="3554591"/>
            <a:chOff x="0" y="0"/>
            <a:chExt cx="3454061" cy="341418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3454061" cy="3414182"/>
            </a:xfrm>
            <a:custGeom>
              <a:avLst/>
              <a:gdLst/>
              <a:ahLst/>
              <a:cxnLst/>
              <a:rect l="l" t="t" r="r" b="b"/>
              <a:pathLst>
                <a:path w="3454061" h="3414182">
                  <a:moveTo>
                    <a:pt x="0" y="0"/>
                  </a:moveTo>
                  <a:lnTo>
                    <a:pt x="3454061" y="0"/>
                  </a:lnTo>
                  <a:lnTo>
                    <a:pt x="3454061" y="3414182"/>
                  </a:lnTo>
                  <a:lnTo>
                    <a:pt x="0" y="3414182"/>
                  </a:lnTo>
                  <a:close/>
                </a:path>
              </a:pathLst>
            </a:custGeom>
            <a:blipFill>
              <a:blip r:embed="rId6"/>
              <a:stretch>
                <a:fillRect l="-43643" r="-4364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144000" y="4370136"/>
            <a:ext cx="3596111" cy="3554591"/>
            <a:chOff x="0" y="0"/>
            <a:chExt cx="3454061" cy="341418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3454061" cy="3414182"/>
            </a:xfrm>
            <a:custGeom>
              <a:avLst/>
              <a:gdLst/>
              <a:ahLst/>
              <a:cxnLst/>
              <a:rect l="l" t="t" r="r" b="b"/>
              <a:pathLst>
                <a:path w="3454061" h="3414182">
                  <a:moveTo>
                    <a:pt x="0" y="0"/>
                  </a:moveTo>
                  <a:lnTo>
                    <a:pt x="3454061" y="0"/>
                  </a:lnTo>
                  <a:lnTo>
                    <a:pt x="3454061" y="3414182"/>
                  </a:lnTo>
                  <a:lnTo>
                    <a:pt x="0" y="3414182"/>
                  </a:lnTo>
                  <a:close/>
                </a:path>
              </a:pathLst>
            </a:custGeom>
            <a:blipFill>
              <a:blip r:embed="rId7"/>
              <a:stretch>
                <a:fillRect t="-26066" b="-2606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028700" y="8217059"/>
            <a:ext cx="3595264" cy="766750"/>
            <a:chOff x="0" y="0"/>
            <a:chExt cx="946901" cy="201942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946901" cy="201942"/>
            </a:xfrm>
            <a:custGeom>
              <a:avLst/>
              <a:gdLst/>
              <a:ahLst/>
              <a:cxnLst/>
              <a:rect l="l" t="t" r="r" b="b"/>
              <a:pathLst>
                <a:path w="946901" h="201942">
                  <a:moveTo>
                    <a:pt x="0" y="0"/>
                  </a:moveTo>
                  <a:lnTo>
                    <a:pt x="946901" y="0"/>
                  </a:lnTo>
                  <a:lnTo>
                    <a:pt x="946901" y="201942"/>
                  </a:lnTo>
                  <a:lnTo>
                    <a:pt x="0" y="201942"/>
                  </a:lnTo>
                  <a:close/>
                </a:path>
              </a:pathLst>
            </a:custGeom>
            <a:solidFill>
              <a:srgbClr val="AB6F2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47625"/>
              <a:ext cx="946901" cy="1543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59"/>
                </a:lnSpc>
              </a:pPr>
              <a:r>
                <a:rPr lang="en-US" sz="1729" spc="-65" dirty="0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Menu 1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14445" y="8217059"/>
            <a:ext cx="3595264" cy="766750"/>
            <a:chOff x="0" y="0"/>
            <a:chExt cx="946901" cy="201942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946901" cy="201942"/>
            </a:xfrm>
            <a:custGeom>
              <a:avLst/>
              <a:gdLst/>
              <a:ahLst/>
              <a:cxnLst/>
              <a:rect l="l" t="t" r="r" b="b"/>
              <a:pathLst>
                <a:path w="946901" h="201942">
                  <a:moveTo>
                    <a:pt x="0" y="0"/>
                  </a:moveTo>
                  <a:lnTo>
                    <a:pt x="946901" y="0"/>
                  </a:lnTo>
                  <a:lnTo>
                    <a:pt x="946901" y="201942"/>
                  </a:lnTo>
                  <a:lnTo>
                    <a:pt x="0" y="201942"/>
                  </a:lnTo>
                  <a:close/>
                </a:path>
              </a:pathLst>
            </a:custGeom>
            <a:solidFill>
              <a:srgbClr val="AB6F2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47625"/>
              <a:ext cx="946901" cy="1543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59"/>
                </a:lnSpc>
              </a:pPr>
              <a:r>
                <a:rPr lang="en-US" sz="1729" spc="-65" dirty="0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Menu 2</a:t>
              </a:r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200191" y="8217059"/>
            <a:ext cx="3595264" cy="766750"/>
            <a:chOff x="0" y="0"/>
            <a:chExt cx="946901" cy="201942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946901" cy="201942"/>
            </a:xfrm>
            <a:custGeom>
              <a:avLst/>
              <a:gdLst/>
              <a:ahLst/>
              <a:cxnLst/>
              <a:rect l="l" t="t" r="r" b="b"/>
              <a:pathLst>
                <a:path w="946901" h="201942">
                  <a:moveTo>
                    <a:pt x="0" y="0"/>
                  </a:moveTo>
                  <a:lnTo>
                    <a:pt x="946901" y="0"/>
                  </a:lnTo>
                  <a:lnTo>
                    <a:pt x="946901" y="201942"/>
                  </a:lnTo>
                  <a:lnTo>
                    <a:pt x="0" y="201942"/>
                  </a:lnTo>
                  <a:close/>
                </a:path>
              </a:pathLst>
            </a:custGeom>
            <a:solidFill>
              <a:srgbClr val="AB6F2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47625"/>
              <a:ext cx="946901" cy="1543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59"/>
                </a:lnSpc>
              </a:pPr>
              <a:r>
                <a:rPr lang="en-US" sz="1729" spc="-65" dirty="0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Menu 3</a:t>
              </a:r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2275081" y="1076325"/>
            <a:ext cx="1381694" cy="6227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Casa Romaneasca Restaurant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295814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Contact us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852423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Service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2406171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About us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959919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Home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881829" y="2108271"/>
            <a:ext cx="6524342" cy="1595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17"/>
              </a:lnSpc>
            </a:pPr>
            <a:r>
              <a:rPr lang="en-US" sz="6439">
                <a:solidFill>
                  <a:srgbClr val="FFFFFF"/>
                </a:solidFill>
                <a:latin typeface="Le Jour Serif"/>
                <a:ea typeface="Le Jour Serif"/>
                <a:cs typeface="Le Jour Serif"/>
                <a:sym typeface="Le Jour Serif"/>
              </a:rPr>
              <a:t>BEST SELLER MENU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281230" y="3806019"/>
            <a:ext cx="4170588" cy="5825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79"/>
              </a:lnSpc>
            </a:pPr>
            <a:r>
              <a:rPr lang="en-US" sz="1999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1. </a:t>
            </a:r>
            <a:r>
              <a:rPr lang="en-US" sz="1999" spc="-109" dirty="0" err="1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Sarmale</a:t>
            </a:r>
            <a:r>
              <a:rPr lang="en-US" sz="1999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 (Cabbage Rolls)</a:t>
            </a:r>
          </a:p>
          <a:p>
            <a:pPr algn="l">
              <a:lnSpc>
                <a:spcPts val="2579"/>
              </a:lnSpc>
            </a:pPr>
            <a:r>
              <a:rPr lang="en-US" sz="1999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Slow-cooked rolls of seasoned pork and rice wrapped in pickled cabbage leaves, served with polenta and sour cream — a true Romanian classic.</a:t>
            </a:r>
          </a:p>
          <a:p>
            <a:pPr algn="l">
              <a:lnSpc>
                <a:spcPts val="2579"/>
              </a:lnSpc>
            </a:pPr>
            <a:endParaRPr lang="en-US" sz="1999" spc="-109" dirty="0">
              <a:solidFill>
                <a:srgbClr val="FFFFFF"/>
              </a:solidFill>
              <a:latin typeface="Arial" panose="020B0604020202020204" pitchFamily="34" charset="0"/>
              <a:ea typeface="Open Sauce"/>
              <a:cs typeface="Arial" panose="020B0604020202020204" pitchFamily="34" charset="0"/>
              <a:sym typeface="Open Sauce"/>
            </a:endParaRPr>
          </a:p>
          <a:p>
            <a:pPr algn="l">
              <a:lnSpc>
                <a:spcPts val="2579"/>
              </a:lnSpc>
            </a:pPr>
            <a:r>
              <a:rPr lang="en-US" sz="1999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2. Mici (Grilled Minced Meat Rolls)</a:t>
            </a:r>
          </a:p>
          <a:p>
            <a:pPr algn="l">
              <a:lnSpc>
                <a:spcPts val="2579"/>
              </a:lnSpc>
            </a:pPr>
            <a:r>
              <a:rPr lang="en-US" sz="1999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Juicy, garlicky rolls of beef and pork grilled to perfection, served with mustard and fresh bread — a street food legend.</a:t>
            </a:r>
          </a:p>
          <a:p>
            <a:pPr algn="l">
              <a:lnSpc>
                <a:spcPts val="2579"/>
              </a:lnSpc>
            </a:pPr>
            <a:endParaRPr lang="en-US" sz="1999" spc="-109" dirty="0">
              <a:solidFill>
                <a:srgbClr val="FFFFFF"/>
              </a:solidFill>
              <a:latin typeface="Arial" panose="020B0604020202020204" pitchFamily="34" charset="0"/>
              <a:ea typeface="Open Sauce"/>
              <a:cs typeface="Arial" panose="020B0604020202020204" pitchFamily="34" charset="0"/>
              <a:sym typeface="Open Sauce"/>
            </a:endParaRPr>
          </a:p>
          <a:p>
            <a:pPr algn="l">
              <a:lnSpc>
                <a:spcPts val="2579"/>
              </a:lnSpc>
            </a:pPr>
            <a:r>
              <a:rPr lang="en-US" sz="1999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3. </a:t>
            </a:r>
            <a:r>
              <a:rPr lang="en-US" sz="1999" spc="-109" dirty="0" err="1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Papanasi</a:t>
            </a:r>
            <a:r>
              <a:rPr lang="en-US" sz="1999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 (Cheese Doughnuts)</a:t>
            </a:r>
          </a:p>
          <a:p>
            <a:pPr algn="l">
              <a:lnSpc>
                <a:spcPts val="2579"/>
              </a:lnSpc>
            </a:pPr>
            <a:r>
              <a:rPr lang="en-US" sz="1999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Sweet cheese doughnuts, fried golden and topped with sour cream and homemade berry jam — indulgent and unforgettable.</a:t>
            </a:r>
          </a:p>
          <a:p>
            <a:pPr algn="l">
              <a:lnSpc>
                <a:spcPts val="2579"/>
              </a:lnSpc>
              <a:spcBef>
                <a:spcPct val="0"/>
              </a:spcBef>
            </a:pPr>
            <a:endParaRPr lang="en-US" sz="1999" spc="-109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7000" b="-3700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702413" y="1028700"/>
            <a:ext cx="449868" cy="449868"/>
          </a:xfrm>
          <a:custGeom>
            <a:avLst/>
            <a:gdLst/>
            <a:ahLst/>
            <a:cxnLst/>
            <a:rect l="l" t="t" r="r" b="b"/>
            <a:pathLst>
              <a:path w="449868" h="449868">
                <a:moveTo>
                  <a:pt x="0" y="0"/>
                </a:moveTo>
                <a:lnTo>
                  <a:pt x="449869" y="0"/>
                </a:lnTo>
                <a:lnTo>
                  <a:pt x="449869" y="449868"/>
                </a:lnTo>
                <a:lnTo>
                  <a:pt x="0" y="44986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028700" y="2776257"/>
            <a:ext cx="5144504" cy="1595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17"/>
              </a:lnSpc>
            </a:pPr>
            <a:r>
              <a:rPr lang="en-US" sz="6439">
                <a:solidFill>
                  <a:srgbClr val="FFFFFF"/>
                </a:solidFill>
                <a:latin typeface="Le Jour Serif"/>
                <a:ea typeface="Le Jour Serif"/>
                <a:cs typeface="Le Jour Serif"/>
                <a:sym typeface="Le Jour Serif"/>
              </a:rPr>
              <a:t>SIGNATURE MENU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028700" y="5143500"/>
            <a:ext cx="4296289" cy="3554591"/>
            <a:chOff x="0" y="0"/>
            <a:chExt cx="4126582" cy="341418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126582" cy="3414182"/>
            </a:xfrm>
            <a:custGeom>
              <a:avLst/>
              <a:gdLst/>
              <a:ahLst/>
              <a:cxnLst/>
              <a:rect l="l" t="t" r="r" b="b"/>
              <a:pathLst>
                <a:path w="4126582" h="3414182">
                  <a:moveTo>
                    <a:pt x="0" y="0"/>
                  </a:moveTo>
                  <a:lnTo>
                    <a:pt x="4126582" y="0"/>
                  </a:lnTo>
                  <a:lnTo>
                    <a:pt x="4126582" y="3414182"/>
                  </a:lnTo>
                  <a:lnTo>
                    <a:pt x="0" y="3414182"/>
                  </a:lnTo>
                  <a:close/>
                </a:path>
              </a:pathLst>
            </a:custGeom>
            <a:blipFill>
              <a:blip r:embed="rId5"/>
              <a:stretch>
                <a:fillRect l="-12052" r="-1205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48983" y="2623857"/>
            <a:ext cx="6457188" cy="3554591"/>
            <a:chOff x="0" y="0"/>
            <a:chExt cx="6202123" cy="3414182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6202123" cy="3414182"/>
            </a:xfrm>
            <a:custGeom>
              <a:avLst/>
              <a:gdLst/>
              <a:ahLst/>
              <a:cxnLst/>
              <a:rect l="l" t="t" r="r" b="b"/>
              <a:pathLst>
                <a:path w="6202123" h="3414182">
                  <a:moveTo>
                    <a:pt x="0" y="0"/>
                  </a:moveTo>
                  <a:lnTo>
                    <a:pt x="6202123" y="0"/>
                  </a:lnTo>
                  <a:lnTo>
                    <a:pt x="6202123" y="3414182"/>
                  </a:lnTo>
                  <a:lnTo>
                    <a:pt x="0" y="3414182"/>
                  </a:lnTo>
                  <a:close/>
                </a:path>
              </a:pathLst>
            </a:custGeom>
            <a:blipFill>
              <a:blip r:embed="rId6"/>
              <a:stretch>
                <a:fillRect t="-63423" b="-6342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2963011" y="5143500"/>
            <a:ext cx="4296289" cy="3554591"/>
            <a:chOff x="0" y="0"/>
            <a:chExt cx="4126582" cy="3414182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126582" cy="3414182"/>
            </a:xfrm>
            <a:custGeom>
              <a:avLst/>
              <a:gdLst/>
              <a:ahLst/>
              <a:cxnLst/>
              <a:rect l="l" t="t" r="r" b="b"/>
              <a:pathLst>
                <a:path w="4126582" h="3414182">
                  <a:moveTo>
                    <a:pt x="0" y="0"/>
                  </a:moveTo>
                  <a:lnTo>
                    <a:pt x="4126582" y="0"/>
                  </a:lnTo>
                  <a:lnTo>
                    <a:pt x="4126582" y="3414182"/>
                  </a:lnTo>
                  <a:lnTo>
                    <a:pt x="0" y="3414182"/>
                  </a:lnTo>
                  <a:close/>
                </a:path>
              </a:pathLst>
            </a:custGeom>
            <a:blipFill>
              <a:blip r:embed="rId7"/>
              <a:stretch>
                <a:fillRect l="-23543" r="-2354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2275081" y="1076325"/>
            <a:ext cx="1551027" cy="6227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Casa Romaneasca Restaurant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295814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Contact us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852423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Service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406171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About us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959919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Home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948983" y="6901746"/>
            <a:ext cx="6457188" cy="29764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799" lvl="1" indent="-215899" algn="l">
              <a:lnSpc>
                <a:spcPts val="2579"/>
              </a:lnSpc>
              <a:spcBef>
                <a:spcPct val="0"/>
              </a:spcBef>
              <a:buFont typeface="Arial"/>
              <a:buChar char="•"/>
            </a:pP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1. Creamy tripe soup with garlic, vinegar, and sour cream — rich, tangy, and deeply traditional.</a:t>
            </a:r>
          </a:p>
          <a:p>
            <a:pPr algn="l">
              <a:lnSpc>
                <a:spcPts val="2579"/>
              </a:lnSpc>
              <a:spcBef>
                <a:spcPct val="0"/>
              </a:spcBef>
            </a:pPr>
            <a:endParaRPr lang="en-US" sz="1999" u="none" strike="noStrike" spc="-109" dirty="0">
              <a:solidFill>
                <a:srgbClr val="FFFFFF"/>
              </a:solidFill>
              <a:latin typeface="Arial" panose="020B0604020202020204" pitchFamily="34" charset="0"/>
              <a:ea typeface="Open Sauce"/>
              <a:cs typeface="Arial" panose="020B0604020202020204" pitchFamily="34" charset="0"/>
              <a:sym typeface="Open Sauce"/>
            </a:endParaRPr>
          </a:p>
          <a:p>
            <a:pPr marL="431799" lvl="1" indent="-215899" algn="l">
              <a:lnSpc>
                <a:spcPts val="2579"/>
              </a:lnSpc>
              <a:spcBef>
                <a:spcPct val="0"/>
              </a:spcBef>
              <a:buFont typeface="Arial"/>
              <a:buChar char="•"/>
            </a:pP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2.Grilled Romanian skinless sausages made from beef and pork, served hot with mustard and fresh bread.</a:t>
            </a:r>
          </a:p>
          <a:p>
            <a:pPr algn="l">
              <a:lnSpc>
                <a:spcPts val="2579"/>
              </a:lnSpc>
              <a:spcBef>
                <a:spcPct val="0"/>
              </a:spcBef>
            </a:pPr>
            <a:endParaRPr lang="en-US" sz="1999" u="none" strike="noStrike" spc="-109" dirty="0">
              <a:solidFill>
                <a:srgbClr val="FFFFFF"/>
              </a:solidFill>
              <a:latin typeface="Arial" panose="020B0604020202020204" pitchFamily="34" charset="0"/>
              <a:ea typeface="Open Sauce"/>
              <a:cs typeface="Arial" panose="020B0604020202020204" pitchFamily="34" charset="0"/>
              <a:sym typeface="Open Sauce"/>
            </a:endParaRPr>
          </a:p>
          <a:p>
            <a:pPr marL="431799" lvl="1" indent="-215899" algn="l">
              <a:lnSpc>
                <a:spcPts val="2579"/>
              </a:lnSpc>
              <a:spcBef>
                <a:spcPct val="0"/>
              </a:spcBef>
              <a:buFont typeface="Arial"/>
              <a:buChar char="•"/>
            </a:pP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3.Warm apple pastry with cinnamon</a:t>
            </a:r>
          </a:p>
          <a:p>
            <a:pPr algn="l">
              <a:lnSpc>
                <a:spcPts val="2579"/>
              </a:lnSpc>
              <a:spcBef>
                <a:spcPct val="0"/>
              </a:spcBef>
            </a:pPr>
            <a:endParaRPr lang="en-US" sz="1999" u="none" strike="noStrike" spc="-109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marL="0" lvl="1" indent="0" algn="l">
              <a:lnSpc>
                <a:spcPts val="2579"/>
              </a:lnSpc>
              <a:spcBef>
                <a:spcPct val="0"/>
              </a:spcBef>
            </a:pPr>
            <a:endParaRPr lang="en-US" sz="1999" u="none" strike="noStrike" spc="-109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7000" b="-3700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702413" y="1028700"/>
            <a:ext cx="449868" cy="449868"/>
          </a:xfrm>
          <a:custGeom>
            <a:avLst/>
            <a:gdLst/>
            <a:ahLst/>
            <a:cxnLst/>
            <a:rect l="l" t="t" r="r" b="b"/>
            <a:pathLst>
              <a:path w="449868" h="449868">
                <a:moveTo>
                  <a:pt x="0" y="0"/>
                </a:moveTo>
                <a:lnTo>
                  <a:pt x="449869" y="0"/>
                </a:lnTo>
                <a:lnTo>
                  <a:pt x="449869" y="449868"/>
                </a:lnTo>
                <a:lnTo>
                  <a:pt x="0" y="44986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9210141" y="2745772"/>
            <a:ext cx="7255701" cy="4145062"/>
            <a:chOff x="0" y="0"/>
            <a:chExt cx="8628635" cy="492939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628635" cy="4929397"/>
            </a:xfrm>
            <a:custGeom>
              <a:avLst/>
              <a:gdLst/>
              <a:ahLst/>
              <a:cxnLst/>
              <a:rect l="l" t="t" r="r" b="b"/>
              <a:pathLst>
                <a:path w="8628635" h="4929397">
                  <a:moveTo>
                    <a:pt x="0" y="0"/>
                  </a:moveTo>
                  <a:lnTo>
                    <a:pt x="8628635" y="0"/>
                  </a:lnTo>
                  <a:lnTo>
                    <a:pt x="8628635" y="4929397"/>
                  </a:lnTo>
                  <a:lnTo>
                    <a:pt x="0" y="4929397"/>
                  </a:lnTo>
                  <a:close/>
                </a:path>
              </a:pathLst>
            </a:custGeom>
            <a:blipFill>
              <a:blip r:embed="rId5"/>
              <a:stretch>
                <a:fillRect t="-59293" b="-5929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2275081" y="1076325"/>
            <a:ext cx="1466360" cy="6227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Casa Romaneasca Restaurant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295814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Contact us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3852423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Service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406171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About us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59919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Home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28700" y="2776257"/>
            <a:ext cx="5144504" cy="823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17"/>
              </a:lnSpc>
            </a:pPr>
            <a:r>
              <a:rPr lang="en-US" sz="6439">
                <a:solidFill>
                  <a:srgbClr val="FFFFFF"/>
                </a:solidFill>
                <a:latin typeface="Le Jour Serif"/>
                <a:ea typeface="Le Jour Serif"/>
                <a:cs typeface="Le Jour Serif"/>
                <a:sym typeface="Le Jour Serif"/>
              </a:rPr>
              <a:t>OUR TEAM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3486" y="5801783"/>
            <a:ext cx="7315565" cy="26430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799" lvl="1" indent="-215899" algn="l">
              <a:lnSpc>
                <a:spcPts val="2579"/>
              </a:lnSpc>
              <a:spcBef>
                <a:spcPct val="0"/>
              </a:spcBef>
              <a:buFont typeface="Arial"/>
              <a:buChar char="•"/>
            </a:pPr>
            <a:r>
              <a:rPr lang="en-US" sz="1999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Owner</a:t>
            </a: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 &amp; Director – Leads the vision, branding, and growth</a:t>
            </a:r>
          </a:p>
          <a:p>
            <a:pPr marL="431799" lvl="1" indent="-215899" algn="l">
              <a:lnSpc>
                <a:spcPts val="2579"/>
              </a:lnSpc>
              <a:spcBef>
                <a:spcPct val="0"/>
              </a:spcBef>
              <a:buFont typeface="Arial"/>
              <a:buChar char="•"/>
            </a:pP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Head Chef – Crafts authentic Romanian dishes with passion</a:t>
            </a:r>
          </a:p>
          <a:p>
            <a:pPr marL="431799" lvl="1" indent="-215899" algn="l">
              <a:lnSpc>
                <a:spcPts val="2579"/>
              </a:lnSpc>
              <a:spcBef>
                <a:spcPct val="0"/>
              </a:spcBef>
              <a:buFont typeface="Arial"/>
              <a:buChar char="•"/>
            </a:pP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Restaurant Manager – Ensures smooth daily operations</a:t>
            </a:r>
          </a:p>
          <a:p>
            <a:pPr marL="431799" lvl="1" indent="-215899" algn="l">
              <a:lnSpc>
                <a:spcPts val="2579"/>
              </a:lnSpc>
              <a:spcBef>
                <a:spcPct val="0"/>
              </a:spcBef>
              <a:buFont typeface="Arial"/>
              <a:buChar char="•"/>
            </a:pP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Marketing Coordinator – Drives promotions and community engagement</a:t>
            </a:r>
          </a:p>
          <a:p>
            <a:pPr marL="431799" lvl="1" indent="-215899" algn="l">
              <a:lnSpc>
                <a:spcPts val="2579"/>
              </a:lnSpc>
              <a:spcBef>
                <a:spcPct val="0"/>
              </a:spcBef>
              <a:buFont typeface="Arial"/>
              <a:buChar char="•"/>
            </a:pP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Support Staff – Friendly servers, sous chefs, and cleaners who bring it all to life</a:t>
            </a:r>
          </a:p>
          <a:p>
            <a:pPr marL="0" lvl="1" indent="0" algn="l">
              <a:lnSpc>
                <a:spcPts val="2579"/>
              </a:lnSpc>
              <a:spcBef>
                <a:spcPct val="0"/>
              </a:spcBef>
            </a:pPr>
            <a:endParaRPr lang="en-US" sz="1999" u="none" strike="noStrike" spc="-109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7000" b="-3700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702413" y="1028700"/>
            <a:ext cx="449868" cy="449868"/>
          </a:xfrm>
          <a:custGeom>
            <a:avLst/>
            <a:gdLst/>
            <a:ahLst/>
            <a:cxnLst/>
            <a:rect l="l" t="t" r="r" b="b"/>
            <a:pathLst>
              <a:path w="449868" h="449868">
                <a:moveTo>
                  <a:pt x="0" y="0"/>
                </a:moveTo>
                <a:lnTo>
                  <a:pt x="449869" y="0"/>
                </a:lnTo>
                <a:lnTo>
                  <a:pt x="449869" y="449868"/>
                </a:lnTo>
                <a:lnTo>
                  <a:pt x="0" y="44986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028700" y="2629376"/>
            <a:ext cx="6951549" cy="4434364"/>
            <a:chOff x="0" y="0"/>
            <a:chExt cx="9863136" cy="6291654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9863137" cy="6291654"/>
            </a:xfrm>
            <a:custGeom>
              <a:avLst/>
              <a:gdLst/>
              <a:ahLst/>
              <a:cxnLst/>
              <a:rect l="l" t="t" r="r" b="b"/>
              <a:pathLst>
                <a:path w="9863137" h="6291654">
                  <a:moveTo>
                    <a:pt x="0" y="0"/>
                  </a:moveTo>
                  <a:lnTo>
                    <a:pt x="9863137" y="0"/>
                  </a:lnTo>
                  <a:lnTo>
                    <a:pt x="9863137" y="6291654"/>
                  </a:lnTo>
                  <a:lnTo>
                    <a:pt x="0" y="6291654"/>
                  </a:lnTo>
                  <a:close/>
                </a:path>
              </a:pathLst>
            </a:custGeom>
            <a:blipFill>
              <a:blip r:embed="rId5"/>
              <a:stretch>
                <a:fillRect l="-6701" r="-670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2275081" y="1076325"/>
            <a:ext cx="1452249" cy="6227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Casa Romaneasca Restaurant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5295814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Contact us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3852423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Service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406171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About us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959919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Home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144000" y="3494565"/>
            <a:ext cx="5144504" cy="1595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17"/>
              </a:lnSpc>
            </a:pPr>
            <a:r>
              <a:rPr lang="en-US" sz="6439">
                <a:solidFill>
                  <a:srgbClr val="FFFFFF"/>
                </a:solidFill>
                <a:latin typeface="Le Jour Serif"/>
                <a:ea typeface="Le Jour Serif"/>
                <a:cs typeface="Le Jour Serif"/>
                <a:sym typeface="Le Jour Serif"/>
              </a:rPr>
              <a:t>OUR LOCATION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144000" y="5394675"/>
            <a:ext cx="6151814" cy="19761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2579"/>
              </a:lnSpc>
              <a:spcBef>
                <a:spcPct val="0"/>
              </a:spcBef>
            </a:pPr>
            <a:r>
              <a:rPr lang="en-US" sz="1999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Ca</a:t>
            </a: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sa </a:t>
            </a:r>
            <a:r>
              <a:rPr lang="en-US" sz="1999" u="none" strike="noStrike" spc="-109" dirty="0" err="1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Românească</a:t>
            </a: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 is proudly located in the heart of Birmingham, close to universities, tourist attractions, and vibrant cultural communities. Our central spot ensures easy access for locals, students, and visitors — whether dining in, ordering online, or attending one of our cultural events.</a:t>
            </a:r>
          </a:p>
          <a:p>
            <a:pPr algn="l">
              <a:lnSpc>
                <a:spcPts val="2579"/>
              </a:lnSpc>
              <a:spcBef>
                <a:spcPct val="0"/>
              </a:spcBef>
            </a:pPr>
            <a:endParaRPr lang="en-US" sz="1999" u="none" strike="noStrike" spc="-109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7000" b="-3700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702413" y="1028700"/>
            <a:ext cx="449868" cy="449868"/>
          </a:xfrm>
          <a:custGeom>
            <a:avLst/>
            <a:gdLst/>
            <a:ahLst/>
            <a:cxnLst/>
            <a:rect l="l" t="t" r="r" b="b"/>
            <a:pathLst>
              <a:path w="449868" h="449868">
                <a:moveTo>
                  <a:pt x="0" y="0"/>
                </a:moveTo>
                <a:lnTo>
                  <a:pt x="449869" y="0"/>
                </a:lnTo>
                <a:lnTo>
                  <a:pt x="449869" y="449868"/>
                </a:lnTo>
                <a:lnTo>
                  <a:pt x="0" y="44986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9523943" y="-604473"/>
            <a:ext cx="9192265" cy="11495947"/>
            <a:chOff x="0" y="0"/>
            <a:chExt cx="2421008" cy="302773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21008" cy="3027739"/>
            </a:xfrm>
            <a:custGeom>
              <a:avLst/>
              <a:gdLst/>
              <a:ahLst/>
              <a:cxnLst/>
              <a:rect l="l" t="t" r="r" b="b"/>
              <a:pathLst>
                <a:path w="2421008" h="3027739">
                  <a:moveTo>
                    <a:pt x="0" y="0"/>
                  </a:moveTo>
                  <a:lnTo>
                    <a:pt x="2421008" y="0"/>
                  </a:lnTo>
                  <a:lnTo>
                    <a:pt x="2421008" y="3027739"/>
                  </a:lnTo>
                  <a:lnTo>
                    <a:pt x="0" y="3027739"/>
                  </a:lnTo>
                  <a:close/>
                </a:path>
              </a:pathLst>
            </a:custGeom>
            <a:solidFill>
              <a:srgbClr val="AB6F2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47625"/>
              <a:ext cx="2421008" cy="29801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59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028700" y="2624460"/>
            <a:ext cx="3096651" cy="1975341"/>
            <a:chOff x="0" y="0"/>
            <a:chExt cx="9863136" cy="6291654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9863137" cy="6291654"/>
            </a:xfrm>
            <a:custGeom>
              <a:avLst/>
              <a:gdLst/>
              <a:ahLst/>
              <a:cxnLst/>
              <a:rect l="l" t="t" r="r" b="b"/>
              <a:pathLst>
                <a:path w="9863137" h="6291654">
                  <a:moveTo>
                    <a:pt x="0" y="0"/>
                  </a:moveTo>
                  <a:lnTo>
                    <a:pt x="9863137" y="0"/>
                  </a:lnTo>
                  <a:lnTo>
                    <a:pt x="9863137" y="6291654"/>
                  </a:lnTo>
                  <a:lnTo>
                    <a:pt x="0" y="6291654"/>
                  </a:lnTo>
                  <a:close/>
                </a:path>
              </a:pathLst>
            </a:custGeom>
            <a:blipFill>
              <a:blip r:embed="rId5"/>
              <a:stretch>
                <a:fillRect t="-2255" b="-225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028700" y="4876938"/>
            <a:ext cx="3096651" cy="1975341"/>
            <a:chOff x="0" y="0"/>
            <a:chExt cx="9863136" cy="6291654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9863137" cy="6291654"/>
            </a:xfrm>
            <a:custGeom>
              <a:avLst/>
              <a:gdLst/>
              <a:ahLst/>
              <a:cxnLst/>
              <a:rect l="l" t="t" r="r" b="b"/>
              <a:pathLst>
                <a:path w="9863137" h="6291654">
                  <a:moveTo>
                    <a:pt x="0" y="0"/>
                  </a:moveTo>
                  <a:lnTo>
                    <a:pt x="9863137" y="0"/>
                  </a:lnTo>
                  <a:lnTo>
                    <a:pt x="9863137" y="6291654"/>
                  </a:lnTo>
                  <a:lnTo>
                    <a:pt x="0" y="6291654"/>
                  </a:lnTo>
                  <a:close/>
                </a:path>
              </a:pathLst>
            </a:custGeom>
            <a:blipFill>
              <a:blip r:embed="rId6"/>
              <a:stretch>
                <a:fillRect l="-1547" r="-154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28700" y="7128504"/>
            <a:ext cx="3096651" cy="1975341"/>
            <a:chOff x="0" y="0"/>
            <a:chExt cx="9863136" cy="6291654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9863137" cy="6291654"/>
            </a:xfrm>
            <a:custGeom>
              <a:avLst/>
              <a:gdLst/>
              <a:ahLst/>
              <a:cxnLst/>
              <a:rect l="l" t="t" r="r" b="b"/>
              <a:pathLst>
                <a:path w="9863137" h="6291654">
                  <a:moveTo>
                    <a:pt x="0" y="0"/>
                  </a:moveTo>
                  <a:lnTo>
                    <a:pt x="9863137" y="0"/>
                  </a:lnTo>
                  <a:lnTo>
                    <a:pt x="9863137" y="6291654"/>
                  </a:lnTo>
                  <a:lnTo>
                    <a:pt x="0" y="6291654"/>
                  </a:lnTo>
                  <a:close/>
                </a:path>
              </a:pathLst>
            </a:custGeom>
            <a:blipFill>
              <a:blip r:embed="rId7"/>
              <a:stretch>
                <a:fillRect t="-2255" b="-225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2275081" y="1076325"/>
            <a:ext cx="1480472" cy="6227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Casa Romaneasca Restaurant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5295814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Contact us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852423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Service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406171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About us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959919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Home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344466" y="2737626"/>
            <a:ext cx="5144504" cy="2366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17"/>
              </a:lnSpc>
            </a:pPr>
            <a:r>
              <a:rPr lang="en-US" sz="6439">
                <a:solidFill>
                  <a:srgbClr val="FFFFFF"/>
                </a:solidFill>
                <a:latin typeface="Le Jour Serif"/>
                <a:ea typeface="Le Jour Serif"/>
                <a:cs typeface="Le Jour Serif"/>
                <a:sym typeface="Le Jour Serif"/>
              </a:rPr>
              <a:t>OUR SERVICE PACKAGE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344466" y="5438634"/>
            <a:ext cx="5293437" cy="43101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79"/>
              </a:lnSpc>
              <a:spcBef>
                <a:spcPct val="0"/>
              </a:spcBef>
            </a:pPr>
            <a:r>
              <a:rPr lang="en-US" sz="1999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Casa</a:t>
            </a: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 </a:t>
            </a:r>
            <a:r>
              <a:rPr lang="en-US" sz="1999" u="none" strike="noStrike" spc="-109" dirty="0" err="1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Românească</a:t>
            </a: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 offers more than just dining — we deliver a full cultural experience through:</a:t>
            </a:r>
          </a:p>
          <a:p>
            <a:pPr marL="431799" lvl="1" indent="-215899" algn="l">
              <a:lnSpc>
                <a:spcPts val="2579"/>
              </a:lnSpc>
              <a:spcBef>
                <a:spcPct val="0"/>
              </a:spcBef>
              <a:buFont typeface="Arial"/>
              <a:buChar char="•"/>
            </a:pP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Dine-In Experience – Authentic Romanian meals in a warm, traditional setting</a:t>
            </a:r>
          </a:p>
          <a:p>
            <a:pPr marL="431799" lvl="1" indent="-215899" algn="l">
              <a:lnSpc>
                <a:spcPts val="2579"/>
              </a:lnSpc>
              <a:spcBef>
                <a:spcPct val="0"/>
              </a:spcBef>
              <a:buFont typeface="Arial"/>
              <a:buChar char="•"/>
            </a:pP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Online Ordering &amp; Delivery – Available via </a:t>
            </a:r>
            <a:r>
              <a:rPr lang="en-US" sz="1999" u="none" strike="noStrike" spc="-109" dirty="0" err="1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UberEats</a:t>
            </a: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, Deliveroo, and our own driver service</a:t>
            </a:r>
          </a:p>
          <a:p>
            <a:pPr marL="431799" lvl="1" indent="-215899" algn="l">
              <a:lnSpc>
                <a:spcPts val="2579"/>
              </a:lnSpc>
              <a:spcBef>
                <a:spcPct val="0"/>
              </a:spcBef>
              <a:buFont typeface="Arial"/>
              <a:buChar char="•"/>
            </a:pP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Catering Services – For private events, corporate functions, and community gatherings</a:t>
            </a:r>
          </a:p>
          <a:p>
            <a:pPr marL="431799" lvl="1" indent="-215899" algn="l">
              <a:lnSpc>
                <a:spcPts val="2579"/>
              </a:lnSpc>
              <a:spcBef>
                <a:spcPct val="0"/>
              </a:spcBef>
              <a:buFont typeface="Arial"/>
              <a:buChar char="•"/>
            </a:pP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Cultural Events – Romanian music nights, holiday celebrations, and themed dinners</a:t>
            </a:r>
          </a:p>
          <a:p>
            <a:pPr marL="431799" lvl="1" indent="-215899" algn="l">
              <a:lnSpc>
                <a:spcPts val="2579"/>
              </a:lnSpc>
              <a:spcBef>
                <a:spcPct val="0"/>
              </a:spcBef>
              <a:buFont typeface="Arial"/>
              <a:buChar char="•"/>
            </a:pP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Loyalty Program – Discounts and rewards for repeat customers</a:t>
            </a:r>
          </a:p>
          <a:p>
            <a:pPr marL="0" lvl="1" indent="0" algn="l">
              <a:lnSpc>
                <a:spcPts val="2579"/>
              </a:lnSpc>
              <a:spcBef>
                <a:spcPct val="0"/>
              </a:spcBef>
            </a:pPr>
            <a:endParaRPr lang="en-US" sz="1999" u="none" strike="noStrike" spc="-109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4334489" y="2818841"/>
            <a:ext cx="3007776" cy="3821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3095"/>
              </a:lnSpc>
              <a:spcBef>
                <a:spcPct val="0"/>
              </a:spcBef>
            </a:pPr>
            <a:r>
              <a:rPr lang="en-US" sz="2399" b="1" spc="-131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Wedding Package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334489" y="5071319"/>
            <a:ext cx="3007776" cy="3821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3095"/>
              </a:lnSpc>
              <a:spcBef>
                <a:spcPct val="0"/>
              </a:spcBef>
            </a:pPr>
            <a:r>
              <a:rPr lang="en-US" sz="2399" b="1" spc="-131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Meeting Package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334489" y="7323797"/>
            <a:ext cx="3007776" cy="3821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3095"/>
              </a:lnSpc>
              <a:spcBef>
                <a:spcPct val="0"/>
              </a:spcBef>
            </a:pPr>
            <a:r>
              <a:rPr lang="en-US" sz="2399" b="1" spc="-131" dirty="0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Birthday Package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7000" b="-37000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/>
          <p:cNvSpPr/>
          <p:nvPr/>
        </p:nvSpPr>
        <p:spPr>
          <a:xfrm>
            <a:off x="1702413" y="1028700"/>
            <a:ext cx="449868" cy="449868"/>
          </a:xfrm>
          <a:custGeom>
            <a:avLst/>
            <a:gdLst/>
            <a:ahLst/>
            <a:cxnLst/>
            <a:rect l="l" t="t" r="r" b="b"/>
            <a:pathLst>
              <a:path w="449868" h="449868">
                <a:moveTo>
                  <a:pt x="0" y="0"/>
                </a:moveTo>
                <a:lnTo>
                  <a:pt x="449869" y="0"/>
                </a:lnTo>
                <a:lnTo>
                  <a:pt x="449869" y="449868"/>
                </a:lnTo>
                <a:lnTo>
                  <a:pt x="0" y="44986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2275081" y="1076325"/>
            <a:ext cx="1805027" cy="6227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Casa Romaneasca Restaurant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295814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Contact us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852423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Service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406171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About us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59919" y="1076325"/>
            <a:ext cx="1170027" cy="21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59"/>
              </a:lnSpc>
            </a:pPr>
            <a:r>
              <a:rPr lang="en-US" sz="1729" spc="-6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Home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8700" y="2776257"/>
            <a:ext cx="5448300" cy="8343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117"/>
              </a:lnSpc>
            </a:pPr>
            <a:r>
              <a:rPr lang="en-US" sz="6439" dirty="0">
                <a:solidFill>
                  <a:srgbClr val="FFFFFF"/>
                </a:solidFill>
                <a:latin typeface="Le Jour Serif"/>
                <a:ea typeface="Le Jour Serif"/>
                <a:cs typeface="Le Jour Serif"/>
                <a:sym typeface="Le Jour Serif"/>
              </a:rPr>
              <a:t>CONCLUSION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992906" y="5214338"/>
            <a:ext cx="10583293" cy="16421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2579"/>
              </a:lnSpc>
              <a:spcBef>
                <a:spcPct val="0"/>
              </a:spcBef>
            </a:pPr>
            <a:r>
              <a:rPr lang="en-US" sz="1999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Casa</a:t>
            </a: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 </a:t>
            </a:r>
            <a:r>
              <a:rPr lang="en-US" sz="1999" u="none" strike="noStrike" spc="-109" dirty="0" err="1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Românească</a:t>
            </a:r>
            <a:r>
              <a:rPr lang="en-US" sz="1999" u="none" strike="noStrike" spc="-109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 is more than a restaurant — it’s a cultural experience rooted in tradition, community, and authenticity. With a strong concept, passionate team, and strategic location in Birmingham, we’re ready to introduce Romanian cuisine to a diverse audience. From our signature dishes to our warm ambience and sustainable practices, we aim to become a culinary landmark that brings people together and celebrates Romania with every bite.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821</Words>
  <Application>Microsoft Office PowerPoint</Application>
  <PresentationFormat>Custom</PresentationFormat>
  <Paragraphs>117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Open Sauce</vt:lpstr>
      <vt:lpstr>Calibri</vt:lpstr>
      <vt:lpstr>Open Sauce Bold</vt:lpstr>
      <vt:lpstr>Arial</vt:lpstr>
      <vt:lpstr>Le Jour Serif</vt:lpstr>
      <vt:lpstr>Parfumerie Script Pro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Dark Brown and Beige Elegant Restaurant Presentation</dc:title>
  <cp:lastModifiedBy>Andrei-Alin Goleanu (2423711)</cp:lastModifiedBy>
  <cp:revision>5</cp:revision>
  <dcterms:created xsi:type="dcterms:W3CDTF">2006-08-16T00:00:00Z</dcterms:created>
  <dcterms:modified xsi:type="dcterms:W3CDTF">2025-11-08T19:16:51Z</dcterms:modified>
  <dc:identifier>DAG4HhplqLo</dc:identifier>
</cp:coreProperties>
</file>