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5" r:id="rId3"/>
    <p:sldId id="266" r:id="rId4"/>
    <p:sldId id="267" r:id="rId5"/>
    <p:sldId id="280" r:id="rId6"/>
    <p:sldId id="281" r:id="rId7"/>
    <p:sldId id="264" r:id="rId8"/>
    <p:sldId id="282" r:id="rId9"/>
    <p:sldId id="257" r:id="rId10"/>
    <p:sldId id="260" r:id="rId11"/>
    <p:sldId id="284" r:id="rId12"/>
    <p:sldId id="285" r:id="rId13"/>
    <p:sldId id="287" r:id="rId14"/>
    <p:sldId id="286" r:id="rId15"/>
    <p:sldId id="294" r:id="rId16"/>
    <p:sldId id="288" r:id="rId17"/>
    <p:sldId id="261" r:id="rId18"/>
    <p:sldId id="290" r:id="rId19"/>
    <p:sldId id="293" r:id="rId20"/>
    <p:sldId id="291" r:id="rId21"/>
    <p:sldId id="270" r:id="rId22"/>
    <p:sldId id="274" r:id="rId23"/>
    <p:sldId id="271" r:id="rId24"/>
    <p:sldId id="272" r:id="rId25"/>
    <p:sldId id="275" r:id="rId26"/>
    <p:sldId id="295" r:id="rId27"/>
    <p:sldId id="279"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89" d="100"/>
          <a:sy n="89" d="100"/>
        </p:scale>
        <p:origin x="120" y="12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dirty="0"/>
              <a:t>11/11/2019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dirty="0"/>
              <a:t>11/11/2019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11/11/2019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dirty="0"/>
              <a:t>11/11/2019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dirty="0"/>
              <a:t>11/11/2019</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dirty="0"/>
              <a:t>11/11/2019</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11/11/2019</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11/11/2019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11/11/2019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dirty="0"/>
              <a:t>11/11/2019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dirty="0"/>
              <a:t>11/11/2019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11/11/2019</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8.xml"/><Relationship Id="rId4" Type="http://schemas.openxmlformats.org/officeDocument/2006/relationships/image" Target="../media/image10.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11807" y="3709114"/>
            <a:ext cx="6094311" cy="2331077"/>
          </a:xfrm>
        </p:spPr>
        <p:txBody>
          <a:bodyPr>
            <a:normAutofit fontScale="90000"/>
          </a:bodyPr>
          <a:lstStyle/>
          <a:p>
            <a:pPr algn="l"/>
            <a:r>
              <a:rPr lang="en-GB" dirty="0" smtClean="0"/>
              <a:t/>
            </a:r>
            <a:br>
              <a:rPr lang="en-GB" dirty="0" smtClean="0"/>
            </a:br>
            <a:r>
              <a:rPr lang="en-GB" dirty="0" smtClean="0"/>
              <a:t>Egalitarianism,</a:t>
            </a:r>
            <a:br>
              <a:rPr lang="en-GB" dirty="0" smtClean="0"/>
            </a:br>
            <a:r>
              <a:rPr lang="en-GB" dirty="0" smtClean="0"/>
              <a:t>Peace &amp; Violence</a:t>
            </a:r>
            <a:endParaRPr lang="en-GB" dirty="0"/>
          </a:p>
        </p:txBody>
      </p:sp>
      <p:sp>
        <p:nvSpPr>
          <p:cNvPr id="3" name="Subtitle 2"/>
          <p:cNvSpPr>
            <a:spLocks noGrp="1"/>
          </p:cNvSpPr>
          <p:nvPr>
            <p:ph type="subTitle" idx="1"/>
          </p:nvPr>
        </p:nvSpPr>
        <p:spPr/>
        <p:txBody>
          <a:bodyPr>
            <a:normAutofit/>
          </a:bodyPr>
          <a:lstStyle/>
          <a:p>
            <a:r>
              <a:rPr lang="en-GB" sz="2400" dirty="0" smtClean="0"/>
              <a:t>People’s Worlds: Lives &amp; Livelihoods</a:t>
            </a:r>
            <a:endParaRPr lang="en-GB" sz="2400" dirty="0"/>
          </a:p>
        </p:txBody>
      </p:sp>
    </p:spTree>
    <p:extLst>
      <p:ext uri="{BB962C8B-B14F-4D97-AF65-F5344CB8AC3E}">
        <p14:creationId xmlns:p14="http://schemas.microsoft.com/office/powerpoint/2010/main" val="41577142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are some societies egalitarian?</a:t>
            </a:r>
            <a:endParaRPr lang="en-GB" dirty="0"/>
          </a:p>
        </p:txBody>
      </p:sp>
      <p:sp>
        <p:nvSpPr>
          <p:cNvPr id="3" name="Content Placeholder 2"/>
          <p:cNvSpPr>
            <a:spLocks noGrp="1"/>
          </p:cNvSpPr>
          <p:nvPr>
            <p:ph idx="1"/>
          </p:nvPr>
        </p:nvSpPr>
        <p:spPr/>
        <p:txBody>
          <a:bodyPr>
            <a:normAutofit lnSpcReduction="10000"/>
          </a:bodyPr>
          <a:lstStyle/>
          <a:p>
            <a:r>
              <a:rPr lang="en-US" sz="2800" dirty="0"/>
              <a:t>Evolutionary </a:t>
            </a:r>
            <a:r>
              <a:rPr lang="en-US" sz="2800" dirty="0" smtClean="0"/>
              <a:t>perspective (in Boehm 1993)</a:t>
            </a:r>
            <a:endParaRPr lang="en-US" sz="2800" dirty="0"/>
          </a:p>
          <a:p>
            <a:pPr lvl="1"/>
            <a:r>
              <a:rPr lang="en-US" sz="2800" dirty="0" smtClean="0"/>
              <a:t>If African great apes with which we share an ancestor with have </a:t>
            </a:r>
            <a:r>
              <a:rPr lang="en-US" sz="2800" dirty="0" err="1" smtClean="0"/>
              <a:t>authorative</a:t>
            </a:r>
            <a:r>
              <a:rPr lang="en-US" sz="2800" dirty="0" smtClean="0"/>
              <a:t> leadership, why are hunter-gatherers equal? </a:t>
            </a:r>
            <a:endParaRPr lang="en-US" sz="2800" dirty="0"/>
          </a:p>
          <a:p>
            <a:pPr lvl="1"/>
            <a:r>
              <a:rPr lang="en-US" sz="2800" dirty="0" smtClean="0"/>
              <a:t>Most human societies (e.g. states, chiefdoms) are unequal too</a:t>
            </a:r>
            <a:endParaRPr lang="en-US" sz="2800" dirty="0"/>
          </a:p>
          <a:p>
            <a:endParaRPr lang="en-GB" dirty="0"/>
          </a:p>
        </p:txBody>
      </p:sp>
    </p:spTree>
    <p:extLst>
      <p:ext uri="{BB962C8B-B14F-4D97-AF65-F5344CB8AC3E}">
        <p14:creationId xmlns:p14="http://schemas.microsoft.com/office/powerpoint/2010/main" val="407110966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Hunting hypothesis</a:t>
            </a:r>
            <a:endParaRPr lang="en-GB" dirty="0"/>
          </a:p>
        </p:txBody>
      </p:sp>
      <p:sp>
        <p:nvSpPr>
          <p:cNvPr id="3" name="Content Placeholder 2"/>
          <p:cNvSpPr>
            <a:spLocks noGrp="1"/>
          </p:cNvSpPr>
          <p:nvPr>
            <p:ph idx="1"/>
          </p:nvPr>
        </p:nvSpPr>
        <p:spPr>
          <a:xfrm>
            <a:off x="2796987" y="1613647"/>
            <a:ext cx="7773151" cy="4991547"/>
          </a:xfrm>
        </p:spPr>
        <p:txBody>
          <a:bodyPr>
            <a:normAutofit/>
          </a:bodyPr>
          <a:lstStyle/>
          <a:p>
            <a:r>
              <a:rPr lang="en-GB" dirty="0"/>
              <a:t>‘Man is man, and not a chimpanzee, because for millions upon millions of evolving years we killed for a living’ </a:t>
            </a:r>
            <a:r>
              <a:rPr lang="en-GB" dirty="0" smtClean="0"/>
              <a:t>(Robert </a:t>
            </a:r>
            <a:r>
              <a:rPr lang="en-GB" dirty="0" err="1" smtClean="0"/>
              <a:t>Ardrey</a:t>
            </a:r>
            <a:r>
              <a:rPr lang="en-GB" dirty="0"/>
              <a:t>, 1977 </a:t>
            </a:r>
            <a:r>
              <a:rPr lang="en-GB" i="1" dirty="0"/>
              <a:t>The Hunting Hypothesis</a:t>
            </a:r>
            <a:r>
              <a:rPr lang="en-GB" dirty="0"/>
              <a:t>: p15</a:t>
            </a:r>
            <a:r>
              <a:rPr lang="en-GB" dirty="0" smtClean="0"/>
              <a:t>)</a:t>
            </a:r>
          </a:p>
          <a:p>
            <a:r>
              <a:rPr lang="en-US" dirty="0"/>
              <a:t>Foregrounds hunting as explanation of emerging characteristics of modern humans</a:t>
            </a:r>
          </a:p>
          <a:p>
            <a:r>
              <a:rPr lang="en-US" dirty="0"/>
              <a:t>Hunting = tools = cognitive advances</a:t>
            </a:r>
          </a:p>
          <a:p>
            <a:r>
              <a:rPr lang="en-US" dirty="0"/>
              <a:t>Implicit is assumption that hunting is aggressive domineering (masculine) too</a:t>
            </a:r>
          </a:p>
          <a:p>
            <a:r>
              <a:rPr lang="en-US" dirty="0"/>
              <a:t>Materialist explanation for </a:t>
            </a:r>
            <a:r>
              <a:rPr lang="en-US" dirty="0" smtClean="0"/>
              <a:t>culture: Nutrition </a:t>
            </a:r>
            <a:r>
              <a:rPr lang="en-US" dirty="0"/>
              <a:t>(protein) driver of changes</a:t>
            </a:r>
          </a:p>
          <a:p>
            <a:endParaRPr lang="en-GB" dirty="0"/>
          </a:p>
        </p:txBody>
      </p:sp>
    </p:spTree>
    <p:extLst>
      <p:ext uri="{BB962C8B-B14F-4D97-AF65-F5344CB8AC3E}">
        <p14:creationId xmlns:p14="http://schemas.microsoft.com/office/powerpoint/2010/main" val="21250071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0323" y="1282452"/>
            <a:ext cx="2664362" cy="1116504"/>
          </a:xfrm>
        </p:spPr>
        <p:txBody>
          <a:bodyPr/>
          <a:lstStyle/>
          <a:p>
            <a:endParaRPr lang="en-GB" dirty="0"/>
          </a:p>
        </p:txBody>
      </p:sp>
      <p:sp>
        <p:nvSpPr>
          <p:cNvPr id="4" name="Text Placeholder 3"/>
          <p:cNvSpPr>
            <a:spLocks noGrp="1"/>
          </p:cNvSpPr>
          <p:nvPr>
            <p:ph type="body" sz="half" idx="2"/>
          </p:nvPr>
        </p:nvSpPr>
        <p:spPr>
          <a:xfrm>
            <a:off x="2215166" y="2859110"/>
            <a:ext cx="3188052" cy="3829115"/>
          </a:xfrm>
        </p:spPr>
        <p:txBody>
          <a:bodyPr>
            <a:normAutofit lnSpcReduction="10000"/>
          </a:bodyPr>
          <a:lstStyle/>
          <a:p>
            <a:r>
              <a:rPr lang="en-US" sz="1800" dirty="0"/>
              <a:t>Excessive emphasis on dietary habits denies sociality</a:t>
            </a:r>
          </a:p>
          <a:p>
            <a:r>
              <a:rPr lang="en-US" sz="1800" dirty="0" smtClean="0"/>
              <a:t>Group </a:t>
            </a:r>
            <a:r>
              <a:rPr lang="en-US" sz="1800" dirty="0"/>
              <a:t>dynamics and </a:t>
            </a:r>
            <a:r>
              <a:rPr lang="en-US" sz="1800" dirty="0" smtClean="0"/>
              <a:t>meaning (e.g. symbols, solidarity, play) </a:t>
            </a:r>
            <a:r>
              <a:rPr lang="en-US" sz="1800" dirty="0"/>
              <a:t>need consideration </a:t>
            </a:r>
          </a:p>
          <a:p>
            <a:r>
              <a:rPr lang="en-US" sz="1800" dirty="0" smtClean="0"/>
              <a:t> </a:t>
            </a:r>
            <a:r>
              <a:rPr lang="en-US" sz="1800" i="1" dirty="0"/>
              <a:t>B</a:t>
            </a:r>
            <a:r>
              <a:rPr lang="en-US" sz="1800" i="1" dirty="0" smtClean="0"/>
              <a:t>eing </a:t>
            </a:r>
            <a:r>
              <a:rPr lang="en-US" sz="1800" i="1" dirty="0"/>
              <a:t>social </a:t>
            </a:r>
            <a:r>
              <a:rPr lang="en-US" sz="1800" dirty="0"/>
              <a:t>may be more significant and useful framework to structure ideas </a:t>
            </a:r>
            <a:r>
              <a:rPr lang="en-US" sz="1800" dirty="0" smtClean="0"/>
              <a:t>in than  nutrition</a:t>
            </a:r>
            <a:endParaRPr lang="en-US" sz="1800" dirty="0"/>
          </a:p>
          <a:p>
            <a:endParaRPr lang="en-GB" dirty="0"/>
          </a:p>
        </p:txBody>
      </p:sp>
      <p:pic>
        <p:nvPicPr>
          <p:cNvPr id="5" name="Content Placeholder 4" descr="http://www.journaltaphonomy.com/bunn.jpg"/>
          <p:cNvPicPr>
            <a:picLocks noGrp="1" noChangeAspect="1" noChangeArrowheads="1"/>
          </p:cNvPicPr>
          <p:nvPr>
            <p:ph idx="1"/>
          </p:nvPr>
        </p:nvPicPr>
        <p:blipFill>
          <a:blip r:embed="rId2" cstate="screen"/>
          <a:srcRect/>
          <a:stretch>
            <a:fillRect/>
          </a:stretch>
        </p:blipFill>
        <p:spPr bwMode="auto">
          <a:xfrm>
            <a:off x="1989105" y="548944"/>
            <a:ext cx="2995019" cy="2003162"/>
          </a:xfrm>
          <a:prstGeom prst="rect">
            <a:avLst/>
          </a:prstGeom>
          <a:noFill/>
        </p:spPr>
      </p:pic>
      <p:pic>
        <p:nvPicPr>
          <p:cNvPr id="6" name="Picture 5"/>
          <p:cNvPicPr>
            <a:picLocks noChangeAspect="1"/>
          </p:cNvPicPr>
          <p:nvPr/>
        </p:nvPicPr>
        <p:blipFill>
          <a:blip r:embed="rId3" cstate="screen"/>
          <a:stretch>
            <a:fillRect/>
          </a:stretch>
        </p:blipFill>
        <p:spPr>
          <a:xfrm>
            <a:off x="5751597" y="705507"/>
            <a:ext cx="5181600" cy="3886200"/>
          </a:xfrm>
          <a:prstGeom prst="rect">
            <a:avLst/>
          </a:prstGeom>
        </p:spPr>
      </p:pic>
    </p:spTree>
    <p:extLst>
      <p:ext uri="{BB962C8B-B14F-4D97-AF65-F5344CB8AC3E}">
        <p14:creationId xmlns:p14="http://schemas.microsoft.com/office/powerpoint/2010/main" val="24831687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6050" y="679267"/>
            <a:ext cx="7958331" cy="1077229"/>
          </a:xfrm>
        </p:spPr>
        <p:txBody>
          <a:bodyPr>
            <a:normAutofit/>
          </a:bodyPr>
          <a:lstStyle/>
          <a:p>
            <a:pPr algn="ctr"/>
            <a:r>
              <a:rPr lang="en-US" sz="3200" dirty="0"/>
              <a:t>Boehm’s theory of reverse dominance, 1993</a:t>
            </a:r>
            <a:endParaRPr lang="en-GB" sz="3200" dirty="0"/>
          </a:p>
        </p:txBody>
      </p:sp>
      <p:sp>
        <p:nvSpPr>
          <p:cNvPr id="3" name="Content Placeholder 2"/>
          <p:cNvSpPr>
            <a:spLocks noGrp="1"/>
          </p:cNvSpPr>
          <p:nvPr>
            <p:ph idx="1"/>
          </p:nvPr>
        </p:nvSpPr>
        <p:spPr>
          <a:xfrm>
            <a:off x="2704562" y="1584101"/>
            <a:ext cx="8268237" cy="5061398"/>
          </a:xfrm>
        </p:spPr>
        <p:txBody>
          <a:bodyPr>
            <a:normAutofit fontScale="25000" lnSpcReduction="20000"/>
          </a:bodyPr>
          <a:lstStyle/>
          <a:p>
            <a:pPr lvl="1"/>
            <a:endParaRPr lang="en-US" sz="9600" dirty="0" smtClean="0"/>
          </a:p>
          <a:p>
            <a:pPr lvl="1"/>
            <a:endParaRPr lang="en-US" sz="9600" dirty="0"/>
          </a:p>
          <a:p>
            <a:pPr lvl="1"/>
            <a:r>
              <a:rPr lang="en-US" sz="9600" dirty="0" smtClean="0"/>
              <a:t>Egalitarian political styles developed  through moralistic sanctioning where it is the followers who dominate the leaders and not vice versa. </a:t>
            </a:r>
          </a:p>
          <a:p>
            <a:pPr lvl="1"/>
            <a:endParaRPr lang="en-US" sz="9600" dirty="0" smtClean="0"/>
          </a:p>
          <a:p>
            <a:pPr lvl="1"/>
            <a:r>
              <a:rPr lang="en-US" sz="9600" dirty="0" smtClean="0"/>
              <a:t>Why? No-one wants to be dominated by others. </a:t>
            </a:r>
          </a:p>
          <a:p>
            <a:pPr lvl="1"/>
            <a:endParaRPr lang="en-US" sz="9600" dirty="0" smtClean="0"/>
          </a:p>
          <a:p>
            <a:pPr lvl="1"/>
            <a:r>
              <a:rPr lang="en-US" sz="9600" dirty="0" smtClean="0"/>
              <a:t>The intentional curbing of power may be universal. It takes also place in societies devoid of egalitarian ideology, e.g. in despotic states in the form of revolution.</a:t>
            </a:r>
          </a:p>
          <a:p>
            <a:pPr marL="457200" lvl="1" indent="0">
              <a:buNone/>
            </a:pPr>
            <a:endParaRPr lang="en-US" sz="1400" dirty="0"/>
          </a:p>
          <a:p>
            <a:endParaRPr lang="en-US" dirty="0"/>
          </a:p>
          <a:p>
            <a:endParaRPr lang="en-GB" dirty="0"/>
          </a:p>
        </p:txBody>
      </p:sp>
    </p:spTree>
    <p:extLst>
      <p:ext uri="{BB962C8B-B14F-4D97-AF65-F5344CB8AC3E}">
        <p14:creationId xmlns:p14="http://schemas.microsoft.com/office/powerpoint/2010/main" val="6520073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43956" y="808055"/>
            <a:ext cx="8226184" cy="1651809"/>
          </a:xfrm>
        </p:spPr>
        <p:txBody>
          <a:bodyPr>
            <a:normAutofit fontScale="90000"/>
          </a:bodyPr>
          <a:lstStyle/>
          <a:p>
            <a:pPr algn="l"/>
            <a:r>
              <a:rPr lang="en-GB" sz="2700" dirty="0" smtClean="0"/>
              <a:t>Egalitarianism </a:t>
            </a:r>
            <a:r>
              <a:rPr lang="en-GB" sz="2700" dirty="0"/>
              <a:t>is in effect a hierarchy in which the weak combine forces to dominate the strong</a:t>
            </a:r>
            <a:r>
              <a:rPr lang="en-GB" sz="2700" dirty="0" smtClean="0"/>
              <a:t>.   		 (Boehm: Hierarchy in the forest)</a:t>
            </a:r>
            <a:r>
              <a:rPr lang="en-GB" sz="2200" dirty="0"/>
              <a:t/>
            </a:r>
            <a:br>
              <a:rPr lang="en-GB" sz="2200" dirty="0"/>
            </a:br>
            <a:r>
              <a:rPr lang="en-GB" dirty="0" smtClean="0"/>
              <a:t>  </a:t>
            </a:r>
            <a:endParaRPr lang="en-GB" sz="1600" dirty="0"/>
          </a:p>
        </p:txBody>
      </p:sp>
      <p:sp>
        <p:nvSpPr>
          <p:cNvPr id="3" name="Content Placeholder 2"/>
          <p:cNvSpPr>
            <a:spLocks noGrp="1"/>
          </p:cNvSpPr>
          <p:nvPr>
            <p:ph idx="1"/>
          </p:nvPr>
        </p:nvSpPr>
        <p:spPr>
          <a:xfrm>
            <a:off x="2588654" y="1893194"/>
            <a:ext cx="7981485" cy="4156750"/>
          </a:xfrm>
        </p:spPr>
        <p:txBody>
          <a:bodyPr>
            <a:noAutofit/>
          </a:bodyPr>
          <a:lstStyle/>
          <a:p>
            <a:pPr marL="0" indent="0">
              <a:buNone/>
            </a:pPr>
            <a:r>
              <a:rPr lang="en-GB" sz="2400" dirty="0" smtClean="0"/>
              <a:t>Mechanisms by which group leader is controlled: </a:t>
            </a:r>
          </a:p>
          <a:p>
            <a:pPr marL="914400" lvl="2" indent="0">
              <a:buNone/>
            </a:pPr>
            <a:r>
              <a:rPr lang="en-GB" sz="2400" dirty="0" smtClean="0"/>
              <a:t>Public opinion, criticism and ridicule, disobedience, extreme sanctions (terminating the leadership role, ostracism, desertion, assassination)</a:t>
            </a:r>
          </a:p>
          <a:p>
            <a:pPr marL="0" indent="0">
              <a:buNone/>
            </a:pPr>
            <a:r>
              <a:rPr lang="en-GB" sz="2400" dirty="0" smtClean="0"/>
              <a:t>Incompetent leaders: </a:t>
            </a:r>
          </a:p>
          <a:p>
            <a:pPr marL="914400" lvl="2" indent="0">
              <a:buNone/>
            </a:pPr>
            <a:r>
              <a:rPr lang="en-GB" sz="2400" dirty="0" smtClean="0"/>
              <a:t>Aggressive, dominating, ineffective, partial, unresponsive, lack generosity, morally transgressive, mean</a:t>
            </a:r>
            <a:endParaRPr lang="en-GB" sz="2400" dirty="0"/>
          </a:p>
        </p:txBody>
      </p:sp>
    </p:spTree>
    <p:extLst>
      <p:ext uri="{BB962C8B-B14F-4D97-AF65-F5344CB8AC3E}">
        <p14:creationId xmlns:p14="http://schemas.microsoft.com/office/powerpoint/2010/main" val="151231232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7893" y="592428"/>
            <a:ext cx="2500169" cy="848946"/>
          </a:xfrm>
        </p:spPr>
        <p:txBody>
          <a:bodyPr/>
          <a:lstStyle/>
          <a:p>
            <a:r>
              <a:rPr lang="en-US" dirty="0"/>
              <a:t>Egalitarianism varies</a:t>
            </a:r>
            <a:endParaRPr lang="en-GB"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82911" y="1614099"/>
            <a:ext cx="5059118" cy="3370025"/>
          </a:xfrm>
        </p:spPr>
      </p:pic>
      <p:sp>
        <p:nvSpPr>
          <p:cNvPr id="4" name="Text Placeholder 3"/>
          <p:cNvSpPr>
            <a:spLocks noGrp="1"/>
          </p:cNvSpPr>
          <p:nvPr>
            <p:ph type="body" sz="half" idx="2"/>
          </p:nvPr>
        </p:nvSpPr>
        <p:spPr>
          <a:xfrm>
            <a:off x="1880316" y="1442434"/>
            <a:ext cx="3335628" cy="5205792"/>
          </a:xfrm>
        </p:spPr>
        <p:txBody>
          <a:bodyPr>
            <a:normAutofit fontScale="92500"/>
          </a:bodyPr>
          <a:lstStyle/>
          <a:p>
            <a:r>
              <a:rPr lang="en-US" sz="1400" dirty="0" smtClean="0"/>
              <a:t>Decisions made: </a:t>
            </a:r>
          </a:p>
          <a:p>
            <a:r>
              <a:rPr lang="en-US" sz="1900" dirty="0" smtClean="0"/>
              <a:t>Without </a:t>
            </a:r>
            <a:r>
              <a:rPr lang="en-US" sz="1900" dirty="0"/>
              <a:t>leader</a:t>
            </a:r>
          </a:p>
          <a:p>
            <a:pPr lvl="1"/>
            <a:r>
              <a:rPr lang="en-US" sz="1900" dirty="0"/>
              <a:t>Group consensus</a:t>
            </a:r>
          </a:p>
          <a:p>
            <a:r>
              <a:rPr lang="en-US" sz="1900" dirty="0"/>
              <a:t>With nominal leader</a:t>
            </a:r>
          </a:p>
          <a:p>
            <a:pPr lvl="1"/>
            <a:r>
              <a:rPr lang="en-US" sz="1900" dirty="0" smtClean="0"/>
              <a:t>Good o</a:t>
            </a:r>
            <a:r>
              <a:rPr lang="en-US" sz="1900" dirty="0" smtClean="0"/>
              <a:t>rator</a:t>
            </a:r>
            <a:r>
              <a:rPr lang="en-US" sz="1900" dirty="0" smtClean="0"/>
              <a:t>, charismatic, unassuming, generous, </a:t>
            </a:r>
            <a:r>
              <a:rPr lang="en-US" sz="1900" dirty="0"/>
              <a:t>w</a:t>
            </a:r>
            <a:r>
              <a:rPr lang="en-US" sz="1900" dirty="0" smtClean="0"/>
              <a:t>ise in making subsistence/military decisions, apt in resolving conflicts, impartial, tactful, reliable, morally upright, brave in combat</a:t>
            </a:r>
            <a:endParaRPr lang="en-US" sz="1900" dirty="0"/>
          </a:p>
          <a:p>
            <a:endParaRPr lang="en-GB" dirty="0"/>
          </a:p>
        </p:txBody>
      </p:sp>
    </p:spTree>
    <p:extLst>
      <p:ext uri="{BB962C8B-B14F-4D97-AF65-F5344CB8AC3E}">
        <p14:creationId xmlns:p14="http://schemas.microsoft.com/office/powerpoint/2010/main" val="101025997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Ambivalence towards leaders (Boehm) </a:t>
            </a:r>
            <a:endParaRPr lang="en-GB" dirty="0"/>
          </a:p>
        </p:txBody>
      </p:sp>
      <p:sp>
        <p:nvSpPr>
          <p:cNvPr id="3" name="Content Placeholder 2"/>
          <p:cNvSpPr>
            <a:spLocks noGrp="1"/>
          </p:cNvSpPr>
          <p:nvPr>
            <p:ph idx="1"/>
          </p:nvPr>
        </p:nvSpPr>
        <p:spPr>
          <a:xfrm>
            <a:off x="2781834" y="1481070"/>
            <a:ext cx="8281117" cy="4765184"/>
          </a:xfrm>
        </p:spPr>
        <p:txBody>
          <a:bodyPr>
            <a:normAutofit fontScale="85000" lnSpcReduction="20000"/>
          </a:bodyPr>
          <a:lstStyle/>
          <a:p>
            <a:pPr marL="0" indent="0">
              <a:buNone/>
            </a:pPr>
            <a:endParaRPr lang="en-GB" sz="1800" dirty="0" smtClean="0"/>
          </a:p>
          <a:p>
            <a:endParaRPr lang="en-GB" sz="1800" dirty="0"/>
          </a:p>
          <a:p>
            <a:r>
              <a:rPr lang="en-GB" sz="2900" dirty="0" smtClean="0"/>
              <a:t>People anticipate domination, which is why unusually assertive persons are excluded from leadership</a:t>
            </a:r>
          </a:p>
          <a:p>
            <a:r>
              <a:rPr lang="en-GB" sz="2900" dirty="0" smtClean="0"/>
              <a:t>Intentional levelling (the control of the leader by the group) limits social scale. Groups stay small. </a:t>
            </a:r>
            <a:endParaRPr lang="en-GB" sz="2900" dirty="0"/>
          </a:p>
          <a:p>
            <a:r>
              <a:rPr lang="en-GB" sz="2900" dirty="0" smtClean="0"/>
              <a:t>How change occurred? Political centralisation through slow transformations with followers becoming identified with leaders, who gradually came to possess legitimized coercive power</a:t>
            </a:r>
          </a:p>
          <a:p>
            <a:endParaRPr lang="en-GB" sz="1900" dirty="0" smtClean="0"/>
          </a:p>
          <a:p>
            <a:endParaRPr lang="en-GB" dirty="0" smtClean="0"/>
          </a:p>
          <a:p>
            <a:pPr marL="0" indent="0">
              <a:buNone/>
            </a:pPr>
            <a:endParaRPr lang="en-GB" dirty="0"/>
          </a:p>
        </p:txBody>
      </p:sp>
    </p:spTree>
    <p:extLst>
      <p:ext uri="{BB962C8B-B14F-4D97-AF65-F5344CB8AC3E}">
        <p14:creationId xmlns:p14="http://schemas.microsoft.com/office/powerpoint/2010/main" val="348539758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01532" y="808057"/>
            <a:ext cx="7968607" cy="814682"/>
          </a:xfrm>
        </p:spPr>
        <p:txBody>
          <a:bodyPr/>
          <a:lstStyle/>
          <a:p>
            <a:r>
              <a:rPr lang="en-GB" dirty="0" smtClean="0"/>
              <a:t>Play in egalitarian societies (</a:t>
            </a:r>
            <a:r>
              <a:rPr lang="en-GB" dirty="0" err="1" smtClean="0"/>
              <a:t>Gray</a:t>
            </a:r>
            <a:r>
              <a:rPr lang="en-GB" dirty="0" smtClean="0"/>
              <a:t>, 2009)</a:t>
            </a:r>
            <a:endParaRPr lang="en-GB" dirty="0"/>
          </a:p>
        </p:txBody>
      </p:sp>
      <p:sp>
        <p:nvSpPr>
          <p:cNvPr id="3" name="Content Placeholder 2"/>
          <p:cNvSpPr>
            <a:spLocks noGrp="1"/>
          </p:cNvSpPr>
          <p:nvPr>
            <p:ph idx="1"/>
          </p:nvPr>
        </p:nvSpPr>
        <p:spPr>
          <a:xfrm>
            <a:off x="2640169" y="1596980"/>
            <a:ext cx="7929969" cy="4713668"/>
          </a:xfrm>
        </p:spPr>
        <p:txBody>
          <a:bodyPr>
            <a:normAutofit fontScale="32500" lnSpcReduction="20000"/>
          </a:bodyPr>
          <a:lstStyle/>
          <a:p>
            <a:pPr marL="0" indent="0">
              <a:buNone/>
            </a:pPr>
            <a:r>
              <a:rPr lang="en-US" sz="8600" dirty="0"/>
              <a:t>H</a:t>
            </a:r>
            <a:r>
              <a:rPr lang="en-US" sz="8600" dirty="0" smtClean="0"/>
              <a:t>unter-gatherer </a:t>
            </a:r>
            <a:r>
              <a:rPr lang="en-US" sz="8600" dirty="0"/>
              <a:t>social attitudes and </a:t>
            </a:r>
            <a:r>
              <a:rPr lang="en-US" sz="8600" dirty="0" smtClean="0"/>
              <a:t>governance similar to that of play groups </a:t>
            </a:r>
            <a:endParaRPr lang="en-GB" sz="8600" dirty="0" smtClean="0"/>
          </a:p>
          <a:p>
            <a:pPr marL="0" indent="0">
              <a:buNone/>
            </a:pPr>
            <a:endParaRPr lang="en-GB" sz="5900" dirty="0" smtClean="0"/>
          </a:p>
          <a:p>
            <a:pPr marL="0" indent="0">
              <a:buNone/>
            </a:pPr>
            <a:r>
              <a:rPr lang="en-GB" sz="5900" dirty="0" smtClean="0"/>
              <a:t>Play </a:t>
            </a:r>
            <a:r>
              <a:rPr lang="en-GB" sz="5900" dirty="0"/>
              <a:t>is the foundation </a:t>
            </a:r>
            <a:r>
              <a:rPr lang="en-GB" sz="5900" dirty="0" smtClean="0"/>
              <a:t>of</a:t>
            </a:r>
          </a:p>
          <a:p>
            <a:pPr marL="0" indent="0">
              <a:buNone/>
            </a:pPr>
            <a:r>
              <a:rPr lang="en-GB" sz="5900" dirty="0" smtClean="0"/>
              <a:t>egalitarianism</a:t>
            </a:r>
            <a:endParaRPr lang="en-GB" sz="5900" dirty="0"/>
          </a:p>
          <a:p>
            <a:pPr marL="0" indent="0">
              <a:buNone/>
            </a:pPr>
            <a:endParaRPr lang="en-GB" sz="5900" dirty="0" smtClean="0"/>
          </a:p>
          <a:p>
            <a:pPr marL="0" indent="0">
              <a:buNone/>
            </a:pPr>
            <a:r>
              <a:rPr lang="en-GB" sz="5900" dirty="0" smtClean="0"/>
              <a:t>Play is used to confront </a:t>
            </a:r>
          </a:p>
          <a:p>
            <a:pPr marL="0" indent="0">
              <a:buNone/>
            </a:pPr>
            <a:r>
              <a:rPr lang="en-GB" sz="5900" dirty="0" smtClean="0"/>
              <a:t>and cope with difficulties</a:t>
            </a:r>
          </a:p>
          <a:p>
            <a:pPr marL="0" indent="0">
              <a:buNone/>
            </a:pPr>
            <a:r>
              <a:rPr lang="en-US" sz="2400" dirty="0"/>
              <a:t/>
            </a:r>
            <a:br>
              <a:rPr lang="en-US" sz="2400" dirty="0"/>
            </a:br>
            <a:r>
              <a:rPr lang="en-US" sz="2600" dirty="0"/>
              <a:t/>
            </a:r>
            <a:br>
              <a:rPr lang="en-US" sz="2600" dirty="0"/>
            </a:br>
            <a:r>
              <a:rPr lang="en-US" sz="2200" dirty="0"/>
              <a:t/>
            </a:r>
            <a:br>
              <a:rPr lang="en-US" sz="2200" dirty="0"/>
            </a:br>
            <a:r>
              <a:rPr lang="en-GB" sz="2200" dirty="0" smtClean="0"/>
              <a:t> </a:t>
            </a:r>
          </a:p>
          <a:p>
            <a:pPr marL="0" indent="0">
              <a:buNone/>
            </a:pPr>
            <a:endParaRPr lang="en-GB" dirty="0"/>
          </a:p>
        </p:txBody>
      </p:sp>
      <p:pic>
        <p:nvPicPr>
          <p:cNvPr id="4" name="Content Placeholder 4"/>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a:xfrm>
            <a:off x="7122016" y="2916261"/>
            <a:ext cx="2756079" cy="3085164"/>
          </a:xfrm>
          <a:prstGeom prst="rect">
            <a:avLst/>
          </a:prstGeom>
        </p:spPr>
      </p:pic>
    </p:spTree>
    <p:extLst>
      <p:ext uri="{BB962C8B-B14F-4D97-AF65-F5344CB8AC3E}">
        <p14:creationId xmlns:p14="http://schemas.microsoft.com/office/powerpoint/2010/main" val="191311025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Gray’s </a:t>
            </a:r>
            <a:r>
              <a:rPr lang="en-US" dirty="0"/>
              <a:t>5 points that make ‘play’ (2009</a:t>
            </a:r>
            <a:r>
              <a:rPr lang="en-US" dirty="0" smtClean="0"/>
              <a:t>)</a:t>
            </a:r>
            <a:br>
              <a:rPr lang="en-US" dirty="0" smtClean="0"/>
            </a:br>
            <a:endParaRPr lang="en-GB" dirty="0"/>
          </a:p>
        </p:txBody>
      </p:sp>
      <p:sp>
        <p:nvSpPr>
          <p:cNvPr id="3" name="Content Placeholder 2"/>
          <p:cNvSpPr>
            <a:spLocks noGrp="1"/>
          </p:cNvSpPr>
          <p:nvPr>
            <p:ph idx="1"/>
          </p:nvPr>
        </p:nvSpPr>
        <p:spPr>
          <a:xfrm>
            <a:off x="2756080" y="2034862"/>
            <a:ext cx="7675807" cy="3992451"/>
          </a:xfrm>
        </p:spPr>
        <p:txBody>
          <a:bodyPr>
            <a:normAutofit fontScale="92500" lnSpcReduction="10000"/>
          </a:bodyPr>
          <a:lstStyle/>
          <a:p>
            <a:pPr marL="514350" indent="-514350">
              <a:buFont typeface="+mj-lt"/>
              <a:buAutoNum type="arabicPeriod"/>
            </a:pPr>
            <a:r>
              <a:rPr lang="en-US" sz="2400" dirty="0" smtClean="0"/>
              <a:t>Self-directed – activities are chosen; what the person wants to do</a:t>
            </a:r>
          </a:p>
          <a:p>
            <a:pPr marL="514350" indent="-514350">
              <a:buFont typeface="+mj-lt"/>
              <a:buAutoNum type="arabicPeriod"/>
            </a:pPr>
            <a:r>
              <a:rPr lang="en-US" sz="2400" dirty="0" smtClean="0"/>
              <a:t>Intrinsically motivated – activity done for own sake; reward in the doing</a:t>
            </a:r>
          </a:p>
          <a:p>
            <a:pPr marL="514350" indent="-514350">
              <a:buFont typeface="+mj-lt"/>
              <a:buAutoNum type="arabicPeriod"/>
            </a:pPr>
            <a:r>
              <a:rPr lang="en-US" sz="2400" dirty="0" smtClean="0"/>
              <a:t>Structure – rules come from players’ minds = shared understanding</a:t>
            </a:r>
          </a:p>
          <a:p>
            <a:pPr marL="514350" indent="-514350">
              <a:buFont typeface="+mj-lt"/>
              <a:buAutoNum type="arabicPeriod"/>
            </a:pPr>
            <a:r>
              <a:rPr lang="en-US" sz="2400" dirty="0" smtClean="0"/>
              <a:t>Imaginative – fantasy worlds</a:t>
            </a:r>
          </a:p>
          <a:p>
            <a:pPr marL="514350" indent="-514350">
              <a:buFont typeface="+mj-lt"/>
              <a:buAutoNum type="arabicPeriod"/>
            </a:pPr>
            <a:r>
              <a:rPr lang="en-US" sz="2400" dirty="0" smtClean="0"/>
              <a:t>Active, alert non-stressed mind </a:t>
            </a:r>
          </a:p>
          <a:p>
            <a:pPr marL="0" indent="0">
              <a:buNone/>
            </a:pPr>
            <a:endParaRPr lang="en-US" dirty="0"/>
          </a:p>
          <a:p>
            <a:endParaRPr lang="en-GB" dirty="0"/>
          </a:p>
        </p:txBody>
      </p:sp>
    </p:spTree>
    <p:extLst>
      <p:ext uri="{BB962C8B-B14F-4D97-AF65-F5344CB8AC3E}">
        <p14:creationId xmlns:p14="http://schemas.microsoft.com/office/powerpoint/2010/main" val="422362975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t/>
            </a:r>
            <a:br>
              <a:rPr lang="en-GB" dirty="0" smtClean="0"/>
            </a:br>
            <a:endParaRPr lang="en-GB" sz="2000" dirty="0"/>
          </a:p>
        </p:txBody>
      </p:sp>
      <p:sp>
        <p:nvSpPr>
          <p:cNvPr id="3" name="Content Placeholder 2"/>
          <p:cNvSpPr>
            <a:spLocks noGrp="1"/>
          </p:cNvSpPr>
          <p:nvPr>
            <p:ph idx="1"/>
          </p:nvPr>
        </p:nvSpPr>
        <p:spPr>
          <a:xfrm>
            <a:off x="2601532" y="695459"/>
            <a:ext cx="7891334" cy="5264333"/>
          </a:xfrm>
        </p:spPr>
        <p:txBody>
          <a:bodyPr>
            <a:noAutofit/>
          </a:bodyPr>
          <a:lstStyle/>
          <a:p>
            <a:pPr marL="0" indent="0">
              <a:buNone/>
            </a:pPr>
            <a:r>
              <a:rPr lang="en-GB" sz="2400" dirty="0" smtClean="0"/>
              <a:t>Play is contained in:  </a:t>
            </a:r>
          </a:p>
          <a:p>
            <a:pPr lvl="1"/>
            <a:r>
              <a:rPr lang="en-GB" sz="2400" dirty="0" smtClean="0"/>
              <a:t>Consensual decision making: play is cooperative, not competitive. Players must not bully each other, participation is voluntary.</a:t>
            </a:r>
          </a:p>
          <a:p>
            <a:pPr lvl="1"/>
            <a:r>
              <a:rPr lang="en-GB" sz="2400" dirty="0" smtClean="0"/>
              <a:t>Humour and laughter. Humour is used to maintain equality and stop quarrels</a:t>
            </a:r>
            <a:r>
              <a:rPr lang="en-GB" sz="2400" dirty="0"/>
              <a:t>.</a:t>
            </a:r>
            <a:endParaRPr lang="en-GB" sz="2400" dirty="0" smtClean="0"/>
          </a:p>
          <a:p>
            <a:pPr lvl="1"/>
            <a:r>
              <a:rPr lang="en-GB" sz="2400" dirty="0"/>
              <a:t>Rules for sharing – Tim </a:t>
            </a:r>
            <a:r>
              <a:rPr lang="en-GB" sz="2400" dirty="0" err="1"/>
              <a:t>Ingold</a:t>
            </a:r>
            <a:r>
              <a:rPr lang="en-GB" sz="2400" dirty="0"/>
              <a:t>: hunter-gatherers sense of autonomy connects each person to others, but does it in a way that does not create dependencies. Sharing is not reciprocal, but a duty. There is no right to accumulate property or to make </a:t>
            </a:r>
            <a:r>
              <a:rPr lang="en-GB" sz="2400" dirty="0" smtClean="0"/>
              <a:t>others </a:t>
            </a:r>
            <a:r>
              <a:rPr lang="en-GB" sz="2400" dirty="0"/>
              <a:t>indebted.</a:t>
            </a:r>
          </a:p>
          <a:p>
            <a:pPr lvl="1"/>
            <a:endParaRPr lang="en-GB" sz="2400" dirty="0" smtClean="0"/>
          </a:p>
        </p:txBody>
      </p:sp>
    </p:spTree>
    <p:extLst>
      <p:ext uri="{BB962C8B-B14F-4D97-AF65-F5344CB8AC3E}">
        <p14:creationId xmlns:p14="http://schemas.microsoft.com/office/powerpoint/2010/main" val="111800718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56079" y="553793"/>
            <a:ext cx="7814060" cy="6078828"/>
          </a:xfrm>
        </p:spPr>
        <p:txBody>
          <a:bodyPr>
            <a:normAutofit/>
          </a:bodyPr>
          <a:lstStyle/>
          <a:p>
            <a:pPr marL="457200" lvl="1" indent="0">
              <a:buNone/>
            </a:pPr>
            <a:r>
              <a:rPr lang="en-GB" sz="2800" dirty="0" smtClean="0"/>
              <a:t>Play is also contained in…</a:t>
            </a:r>
          </a:p>
          <a:p>
            <a:pPr lvl="1"/>
            <a:r>
              <a:rPr lang="en-GB" sz="2800" dirty="0" smtClean="0"/>
              <a:t>Religious stories: capricious trickster figures instead of all-powerful Gods</a:t>
            </a:r>
            <a:endParaRPr lang="en-GB" sz="2800" dirty="0"/>
          </a:p>
          <a:p>
            <a:pPr lvl="1"/>
            <a:r>
              <a:rPr lang="en-GB" sz="2800" dirty="0"/>
              <a:t>Arrangement of subsistence essential for </a:t>
            </a:r>
            <a:r>
              <a:rPr lang="en-GB" sz="2800" dirty="0" smtClean="0"/>
              <a:t>work. Work must be voluntary, not coerced. Work is social, </a:t>
            </a:r>
            <a:r>
              <a:rPr lang="en-GB" sz="2800" dirty="0"/>
              <a:t>l</a:t>
            </a:r>
            <a:r>
              <a:rPr lang="en-GB" sz="2800" dirty="0" smtClean="0"/>
              <a:t>ess time spent in work. </a:t>
            </a:r>
            <a:endParaRPr lang="en-GB" sz="2800" dirty="0"/>
          </a:p>
          <a:p>
            <a:pPr lvl="1"/>
            <a:r>
              <a:rPr lang="en-GB" sz="2800" dirty="0"/>
              <a:t>Childcare &amp; educational practices. Children are free to play and explore, minimizing their sense of being dominated by </a:t>
            </a:r>
            <a:r>
              <a:rPr lang="en-GB" sz="2800" dirty="0" smtClean="0"/>
              <a:t>adults. Children </a:t>
            </a:r>
            <a:r>
              <a:rPr lang="en-GB" sz="2800" dirty="0"/>
              <a:t>active participants in the </a:t>
            </a:r>
            <a:r>
              <a:rPr lang="en-GB" sz="2800" dirty="0" smtClean="0"/>
              <a:t>society.</a:t>
            </a:r>
            <a:endParaRPr lang="en-GB" sz="2800" dirty="0"/>
          </a:p>
          <a:p>
            <a:endParaRPr lang="en-GB" dirty="0"/>
          </a:p>
        </p:txBody>
      </p:sp>
    </p:spTree>
    <p:extLst>
      <p:ext uri="{BB962C8B-B14F-4D97-AF65-F5344CB8AC3E}">
        <p14:creationId xmlns:p14="http://schemas.microsoft.com/office/powerpoint/2010/main" val="265990700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2592" y="463639"/>
            <a:ext cx="2756079" cy="1260677"/>
          </a:xfrm>
        </p:spPr>
        <p:txBody>
          <a:bodyPr>
            <a:normAutofit/>
          </a:bodyPr>
          <a:lstStyle/>
          <a:p>
            <a:pPr algn="ctr"/>
            <a:r>
              <a:rPr lang="en-GB" b="1" dirty="0" smtClean="0"/>
              <a:t>Violence &amp; Street children</a:t>
            </a:r>
            <a:endParaRPr lang="en-GB" b="1" dirty="0"/>
          </a:p>
        </p:txBody>
      </p:sp>
      <p:sp>
        <p:nvSpPr>
          <p:cNvPr id="4" name="Text Placeholder 3"/>
          <p:cNvSpPr>
            <a:spLocks noGrp="1"/>
          </p:cNvSpPr>
          <p:nvPr>
            <p:ph type="body" sz="half" idx="2"/>
          </p:nvPr>
        </p:nvSpPr>
        <p:spPr>
          <a:xfrm>
            <a:off x="1828800" y="1687132"/>
            <a:ext cx="4365938" cy="4803820"/>
          </a:xfrm>
        </p:spPr>
        <p:txBody>
          <a:bodyPr>
            <a:normAutofit lnSpcReduction="10000"/>
          </a:bodyPr>
          <a:lstStyle/>
          <a:p>
            <a:endParaRPr lang="en-GB" sz="2000" dirty="0" smtClean="0"/>
          </a:p>
          <a:p>
            <a:r>
              <a:rPr lang="en-GB" sz="2400" dirty="0" smtClean="0"/>
              <a:t>With </a:t>
            </a:r>
            <a:r>
              <a:rPr lang="en-GB" sz="2400" dirty="0"/>
              <a:t>increased urbanisation there is increased poverty and more street </a:t>
            </a:r>
            <a:r>
              <a:rPr lang="en-GB" sz="2400" dirty="0" smtClean="0"/>
              <a:t>children</a:t>
            </a:r>
          </a:p>
          <a:p>
            <a:r>
              <a:rPr lang="en-GB" sz="2400" dirty="0" smtClean="0"/>
              <a:t>Children who work, often to maintain families</a:t>
            </a:r>
            <a:endParaRPr lang="en-GB" sz="2400" dirty="0"/>
          </a:p>
          <a:p>
            <a:r>
              <a:rPr lang="en-GB" sz="2400" dirty="0"/>
              <a:t>Gender </a:t>
            </a:r>
            <a:r>
              <a:rPr lang="en-GB" sz="2400" dirty="0" smtClean="0"/>
              <a:t>composition: </a:t>
            </a:r>
            <a:r>
              <a:rPr lang="en-GB" sz="2400" dirty="0"/>
              <a:t>more boys on the </a:t>
            </a:r>
            <a:r>
              <a:rPr lang="en-GB" sz="2400" dirty="0" smtClean="0"/>
              <a:t>street, girls earn money and stay home (public/private, street/home)</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36016" y="388253"/>
            <a:ext cx="3576943" cy="26827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4" descr="http://immigrant-adventures.com/wp-content/uploads/2012/04/street-kids-begging.jpg"/>
          <p:cNvPicPr>
            <a:picLocks noChangeAspect="1" noChangeArrowheads="1"/>
          </p:cNvPicPr>
          <p:nvPr/>
        </p:nvPicPr>
        <p:blipFill>
          <a:blip r:embed="rId3"/>
          <a:srcRect/>
          <a:stretch>
            <a:fillRect/>
          </a:stretch>
        </p:blipFill>
        <p:spPr bwMode="auto">
          <a:xfrm>
            <a:off x="6388413" y="3582362"/>
            <a:ext cx="4651375" cy="3095625"/>
          </a:xfrm>
          <a:prstGeom prst="rect">
            <a:avLst/>
          </a:prstGeom>
          <a:noFill/>
          <a:ln w="9525">
            <a:noFill/>
            <a:miter lim="800000"/>
            <a:headEnd/>
            <a:tailEnd/>
          </a:ln>
        </p:spPr>
      </p:pic>
      <p:pic>
        <p:nvPicPr>
          <p:cNvPr id="7" name="Picture 2" descr="http://theseedoflife.files.wordpress.com/2008/07/street-children-philippines.jpg"/>
          <p:cNvPicPr>
            <a:picLocks noChangeAspect="1" noChangeArrowheads="1"/>
          </p:cNvPicPr>
          <p:nvPr/>
        </p:nvPicPr>
        <p:blipFill>
          <a:blip r:embed="rId4"/>
          <a:srcRect/>
          <a:stretch>
            <a:fillRect/>
          </a:stretch>
        </p:blipFill>
        <p:spPr bwMode="auto">
          <a:xfrm>
            <a:off x="5795552" y="360609"/>
            <a:ext cx="2338876" cy="1750074"/>
          </a:xfrm>
          <a:prstGeom prst="rect">
            <a:avLst/>
          </a:prstGeom>
          <a:noFill/>
          <a:ln w="9525">
            <a:noFill/>
            <a:miter lim="800000"/>
            <a:headEnd/>
            <a:tailEnd/>
          </a:ln>
        </p:spPr>
      </p:pic>
    </p:spTree>
    <p:extLst>
      <p:ext uri="{BB962C8B-B14F-4D97-AF65-F5344CB8AC3E}">
        <p14:creationId xmlns:p14="http://schemas.microsoft.com/office/powerpoint/2010/main" val="124982316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Hecht, Tobias 1998 At home in the street </a:t>
            </a:r>
            <a:endParaRPr lang="en-GB" dirty="0"/>
          </a:p>
        </p:txBody>
      </p:sp>
      <p:sp>
        <p:nvSpPr>
          <p:cNvPr id="3" name="Content Placeholder 2"/>
          <p:cNvSpPr>
            <a:spLocks noGrp="1"/>
          </p:cNvSpPr>
          <p:nvPr>
            <p:ph idx="1"/>
          </p:nvPr>
        </p:nvSpPr>
        <p:spPr>
          <a:xfrm>
            <a:off x="2524260" y="1468192"/>
            <a:ext cx="8113690" cy="5389808"/>
          </a:xfrm>
        </p:spPr>
        <p:txBody>
          <a:bodyPr>
            <a:noAutofit/>
          </a:bodyPr>
          <a:lstStyle/>
          <a:p>
            <a:r>
              <a:rPr lang="en-GB" sz="2400" dirty="0" smtClean="0"/>
              <a:t>Brazil: Home represents moral order, street is immoral. </a:t>
            </a:r>
          </a:p>
          <a:p>
            <a:r>
              <a:rPr lang="en-GB" sz="2400" dirty="0" smtClean="0"/>
              <a:t>Street children, </a:t>
            </a:r>
            <a:r>
              <a:rPr lang="en-GB" sz="2400" i="1" dirty="0" err="1" smtClean="0"/>
              <a:t>maloqueiros</a:t>
            </a:r>
            <a:r>
              <a:rPr lang="en-GB" sz="2400" dirty="0" smtClean="0"/>
              <a:t>, make a d</a:t>
            </a:r>
            <a:r>
              <a:rPr lang="en-GB" sz="2400" dirty="0" smtClean="0"/>
              <a:t>istinction </a:t>
            </a:r>
            <a:r>
              <a:rPr lang="en-GB" sz="2400" dirty="0"/>
              <a:t>between ‘nurturing children’ </a:t>
            </a:r>
            <a:r>
              <a:rPr lang="en-GB" sz="2400" dirty="0" smtClean="0"/>
              <a:t> (poor </a:t>
            </a:r>
            <a:r>
              <a:rPr lang="en-GB" sz="2400" dirty="0" smtClean="0"/>
              <a:t>children who work) </a:t>
            </a:r>
            <a:r>
              <a:rPr lang="en-GB" sz="2400" dirty="0" smtClean="0"/>
              <a:t>and ‘nurtured children’ (the better off </a:t>
            </a:r>
            <a:r>
              <a:rPr lang="en-GB" sz="2400" dirty="0" smtClean="0"/>
              <a:t>children who don’t work)</a:t>
            </a:r>
            <a:endParaRPr lang="en-GB" sz="2400" dirty="0"/>
          </a:p>
          <a:p>
            <a:r>
              <a:rPr lang="en-GB" sz="2400" i="1" dirty="0" err="1" smtClean="0"/>
              <a:t>Maloqueiros</a:t>
            </a:r>
            <a:r>
              <a:rPr lang="en-GB" sz="2400" dirty="0" smtClean="0"/>
              <a:t> base </a:t>
            </a:r>
            <a:r>
              <a:rPr lang="en-GB" sz="2400" dirty="0"/>
              <a:t>their identity in opposition to </a:t>
            </a:r>
            <a:r>
              <a:rPr lang="en-GB" sz="2400" dirty="0" smtClean="0"/>
              <a:t>home. Poor </a:t>
            </a:r>
            <a:r>
              <a:rPr lang="en-GB" sz="2400" dirty="0"/>
              <a:t>children are expected to help their mothers</a:t>
            </a:r>
            <a:r>
              <a:rPr lang="en-GB" sz="2400" dirty="0" smtClean="0"/>
              <a:t>, but</a:t>
            </a:r>
            <a:r>
              <a:rPr lang="en-GB" sz="2400" i="1" dirty="0" smtClean="0"/>
              <a:t> </a:t>
            </a:r>
            <a:r>
              <a:rPr lang="en-GB" sz="2400" i="1" dirty="0" err="1" smtClean="0"/>
              <a:t>maloqueiros</a:t>
            </a:r>
            <a:r>
              <a:rPr lang="en-GB" sz="2400" dirty="0" smtClean="0"/>
              <a:t> </a:t>
            </a:r>
            <a:r>
              <a:rPr lang="en-GB" sz="2400" dirty="0"/>
              <a:t>are physically separated from their mothers and use their resources mostly for themselves</a:t>
            </a:r>
            <a:r>
              <a:rPr lang="en-GB" sz="2400" dirty="0" smtClean="0"/>
              <a:t>. They see themselves as failing the family model, and not deserving a better life  (symbolic violence).</a:t>
            </a:r>
            <a:endParaRPr lang="en-GB" sz="2400" dirty="0"/>
          </a:p>
        </p:txBody>
      </p:sp>
    </p:spTree>
    <p:extLst>
      <p:ext uri="{BB962C8B-B14F-4D97-AF65-F5344CB8AC3E}">
        <p14:creationId xmlns:p14="http://schemas.microsoft.com/office/powerpoint/2010/main" val="301368226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6683" y="412124"/>
            <a:ext cx="2459864" cy="798490"/>
          </a:xfrm>
        </p:spPr>
        <p:txBody>
          <a:bodyPr>
            <a:normAutofit/>
          </a:bodyPr>
          <a:lstStyle/>
          <a:p>
            <a:r>
              <a:rPr lang="en-GB" b="1" dirty="0" smtClean="0"/>
              <a:t>Small-scale communities? </a:t>
            </a:r>
            <a:endParaRPr lang="en-GB" b="1" dirty="0"/>
          </a:p>
        </p:txBody>
      </p:sp>
      <p:sp>
        <p:nvSpPr>
          <p:cNvPr id="4" name="Text Placeholder 3"/>
          <p:cNvSpPr>
            <a:spLocks noGrp="1"/>
          </p:cNvSpPr>
          <p:nvPr>
            <p:ph type="body" sz="half" idx="2"/>
          </p:nvPr>
        </p:nvSpPr>
        <p:spPr>
          <a:xfrm>
            <a:off x="1880315" y="1390918"/>
            <a:ext cx="3477296" cy="5151549"/>
          </a:xfrm>
        </p:spPr>
        <p:txBody>
          <a:bodyPr>
            <a:normAutofit fontScale="55000" lnSpcReduction="20000"/>
          </a:bodyPr>
          <a:lstStyle/>
          <a:p>
            <a:r>
              <a:rPr lang="en-GB" sz="4200" dirty="0"/>
              <a:t>Street children create systems of reciprocity and accumulate social capital </a:t>
            </a:r>
          </a:p>
          <a:p>
            <a:r>
              <a:rPr lang="en-GB" sz="4200" dirty="0" smtClean="0"/>
              <a:t>Make </a:t>
            </a:r>
            <a:r>
              <a:rPr lang="en-GB" sz="4200" dirty="0"/>
              <a:t>belief family and friendships. Ritualistic inhaling of glue keeps warm during night </a:t>
            </a:r>
            <a:r>
              <a:rPr lang="en-GB" sz="4200" dirty="0" smtClean="0"/>
              <a:t>time and promotes </a:t>
            </a:r>
            <a:r>
              <a:rPr lang="en-GB" sz="4200" dirty="0"/>
              <a:t>group solidarity. </a:t>
            </a:r>
          </a:p>
          <a:p>
            <a:r>
              <a:rPr lang="en-GB" sz="4200" dirty="0"/>
              <a:t>Small depend on the large ones; are better in making money</a:t>
            </a:r>
          </a:p>
          <a:p>
            <a:endParaRPr lang="en-GB" dirty="0"/>
          </a:p>
        </p:txBody>
      </p:sp>
      <p:pic>
        <p:nvPicPr>
          <p:cNvPr id="7" name="Picture 2" descr="Kenya street kid"/>
          <p:cNvPicPr>
            <a:picLocks noGrp="1" noChangeAspect="1" noChangeArrowheads="1"/>
          </p:cNvPicPr>
          <p:nvPr>
            <p:ph idx="1"/>
          </p:nvPr>
        </p:nvPicPr>
        <p:blipFill>
          <a:blip r:embed="rId2"/>
          <a:srcRect/>
          <a:stretch>
            <a:fillRect/>
          </a:stretch>
        </p:blipFill>
        <p:spPr bwMode="auto">
          <a:xfrm>
            <a:off x="6754076" y="3401140"/>
            <a:ext cx="4445000" cy="3340100"/>
          </a:xfrm>
          <a:prstGeom prst="rect">
            <a:avLst/>
          </a:prstGeom>
          <a:noFill/>
          <a:ln w="9525">
            <a:noFill/>
            <a:miter lim="800000"/>
            <a:headEnd/>
            <a:tailEnd/>
          </a:ln>
        </p:spPr>
      </p:pic>
      <p:pic>
        <p:nvPicPr>
          <p:cNvPr id="8" name="Picture 4" descr="http://news.bbc.co.uk/nol/shared/spl/hi/picture_gallery/06/africa_underground_children/img/3.jpg"/>
          <p:cNvPicPr>
            <a:picLocks noChangeAspect="1" noChangeArrowheads="1"/>
          </p:cNvPicPr>
          <p:nvPr/>
        </p:nvPicPr>
        <p:blipFill>
          <a:blip r:embed="rId3"/>
          <a:srcRect/>
          <a:stretch>
            <a:fillRect/>
          </a:stretch>
        </p:blipFill>
        <p:spPr bwMode="auto">
          <a:xfrm>
            <a:off x="5807925" y="126042"/>
            <a:ext cx="4417901" cy="3184946"/>
          </a:xfrm>
          <a:prstGeom prst="rect">
            <a:avLst/>
          </a:prstGeom>
          <a:noFill/>
          <a:ln w="9525">
            <a:noFill/>
            <a:miter lim="800000"/>
            <a:headEnd/>
            <a:tailEnd/>
          </a:ln>
        </p:spPr>
      </p:pic>
    </p:spTree>
    <p:extLst>
      <p:ext uri="{BB962C8B-B14F-4D97-AF65-F5344CB8AC3E}">
        <p14:creationId xmlns:p14="http://schemas.microsoft.com/office/powerpoint/2010/main" val="392071482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3412" y="485328"/>
            <a:ext cx="7755685" cy="634378"/>
          </a:xfrm>
        </p:spPr>
        <p:txBody>
          <a:bodyPr/>
          <a:lstStyle/>
          <a:p>
            <a:pPr algn="ctr"/>
            <a:r>
              <a:rPr lang="en-GB" dirty="0" smtClean="0"/>
              <a:t>Dependency and violence</a:t>
            </a:r>
            <a:endParaRPr lang="en-GB" dirty="0"/>
          </a:p>
        </p:txBody>
      </p:sp>
      <p:sp>
        <p:nvSpPr>
          <p:cNvPr id="3" name="Content Placeholder 2"/>
          <p:cNvSpPr>
            <a:spLocks noGrp="1"/>
          </p:cNvSpPr>
          <p:nvPr>
            <p:ph idx="1"/>
          </p:nvPr>
        </p:nvSpPr>
        <p:spPr>
          <a:xfrm>
            <a:off x="2173046" y="1032734"/>
            <a:ext cx="8954300" cy="5664280"/>
          </a:xfrm>
        </p:spPr>
        <p:txBody>
          <a:bodyPr>
            <a:normAutofit lnSpcReduction="10000"/>
          </a:bodyPr>
          <a:lstStyle/>
          <a:p>
            <a:r>
              <a:rPr lang="en-GB" sz="2800" dirty="0" smtClean="0"/>
              <a:t>Lewis </a:t>
            </a:r>
            <a:r>
              <a:rPr lang="en-GB" sz="2800" dirty="0" err="1" smtClean="0"/>
              <a:t>Aptekar</a:t>
            </a:r>
            <a:r>
              <a:rPr lang="en-GB" sz="2800" dirty="0"/>
              <a:t> </a:t>
            </a:r>
            <a:r>
              <a:rPr lang="en-GB" sz="2800" dirty="0" smtClean="0"/>
              <a:t>(Street children of Cali, Colombia): Street children define themselves as either </a:t>
            </a:r>
            <a:r>
              <a:rPr lang="en-GB" sz="2800" i="1" dirty="0" err="1" smtClean="0"/>
              <a:t>chupagrueso</a:t>
            </a:r>
            <a:r>
              <a:rPr lang="en-GB" sz="2800" dirty="0" smtClean="0"/>
              <a:t> or </a:t>
            </a:r>
            <a:r>
              <a:rPr lang="en-GB" sz="2800" i="1" dirty="0" smtClean="0"/>
              <a:t>gamine</a:t>
            </a:r>
            <a:r>
              <a:rPr lang="en-GB" sz="2800" dirty="0" smtClean="0"/>
              <a:t>. When a new street child enters the group, his money is taken to see if he gives it or fights back. If he fights back, he is a </a:t>
            </a:r>
            <a:r>
              <a:rPr lang="en-GB" sz="2800" i="1" dirty="0" smtClean="0"/>
              <a:t>gamine</a:t>
            </a:r>
            <a:r>
              <a:rPr lang="en-GB" sz="2800" dirty="0"/>
              <a:t>.</a:t>
            </a:r>
            <a:r>
              <a:rPr lang="en-GB" sz="2800" dirty="0" smtClean="0"/>
              <a:t> The </a:t>
            </a:r>
            <a:r>
              <a:rPr lang="en-GB" sz="2800" i="1" dirty="0" smtClean="0"/>
              <a:t>gamines</a:t>
            </a:r>
            <a:r>
              <a:rPr lang="en-GB" sz="2800" dirty="0" smtClean="0"/>
              <a:t> are the leaders of the group to which the subordinated </a:t>
            </a:r>
            <a:r>
              <a:rPr lang="en-GB" sz="2800" i="1" dirty="0" err="1" smtClean="0"/>
              <a:t>chupagruesos</a:t>
            </a:r>
            <a:r>
              <a:rPr lang="en-GB" sz="2800" dirty="0" smtClean="0"/>
              <a:t> attach to.</a:t>
            </a:r>
          </a:p>
          <a:p>
            <a:r>
              <a:rPr lang="en-GB" sz="2800" dirty="0" smtClean="0"/>
              <a:t>Violence is rewarded. </a:t>
            </a:r>
            <a:r>
              <a:rPr lang="en-GB" sz="2800" dirty="0"/>
              <a:t>M</a:t>
            </a:r>
            <a:r>
              <a:rPr lang="en-GB" sz="2800" dirty="0" smtClean="0"/>
              <a:t>irrors the larger society</a:t>
            </a:r>
            <a:r>
              <a:rPr lang="en-GB" sz="2800" dirty="0"/>
              <a:t> </a:t>
            </a:r>
            <a:r>
              <a:rPr lang="en-GB" sz="2800" dirty="0" smtClean="0"/>
              <a:t>where agents </a:t>
            </a:r>
            <a:r>
              <a:rPr lang="en-GB" sz="2800" dirty="0" smtClean="0"/>
              <a:t>autonomy </a:t>
            </a:r>
            <a:r>
              <a:rPr lang="en-GB" sz="2800" dirty="0" smtClean="0"/>
              <a:t>(e.g. not </a:t>
            </a:r>
            <a:r>
              <a:rPr lang="en-GB" sz="2800" dirty="0" smtClean="0"/>
              <a:t>being coerced) is </a:t>
            </a:r>
            <a:r>
              <a:rPr lang="en-GB" sz="2800" dirty="0" smtClean="0"/>
              <a:t>not primary, and where the moral order values maintaining private/public distinctions. </a:t>
            </a:r>
            <a:endParaRPr lang="en-GB" sz="2800" dirty="0"/>
          </a:p>
        </p:txBody>
      </p:sp>
    </p:spTree>
    <p:extLst>
      <p:ext uri="{BB962C8B-B14F-4D97-AF65-F5344CB8AC3E}">
        <p14:creationId xmlns:p14="http://schemas.microsoft.com/office/powerpoint/2010/main" val="86440215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1808" y="808056"/>
            <a:ext cx="8142051" cy="1471505"/>
          </a:xfrm>
        </p:spPr>
        <p:txBody>
          <a:bodyPr>
            <a:normAutofit fontScale="90000"/>
          </a:bodyPr>
          <a:lstStyle/>
          <a:p>
            <a:pPr algn="ctr"/>
            <a:r>
              <a:rPr lang="en-GB" dirty="0" smtClean="0"/>
              <a:t>Knox </a:t>
            </a:r>
            <a:r>
              <a:rPr lang="en-GB" dirty="0" err="1" smtClean="0"/>
              <a:t>Dentan</a:t>
            </a:r>
            <a:r>
              <a:rPr lang="en-GB" dirty="0" smtClean="0"/>
              <a:t>, Robert 2008 </a:t>
            </a:r>
            <a:br>
              <a:rPr lang="en-GB" dirty="0" smtClean="0"/>
            </a:br>
            <a:r>
              <a:rPr lang="en-GB" dirty="0" smtClean="0"/>
              <a:t>Overwhelming Terror: love, fear, peace and violence among </a:t>
            </a:r>
            <a:r>
              <a:rPr lang="en-GB" dirty="0" err="1" smtClean="0"/>
              <a:t>Semai</a:t>
            </a:r>
            <a:r>
              <a:rPr lang="en-GB" dirty="0" smtClean="0"/>
              <a:t> of Malaysia</a:t>
            </a:r>
            <a:r>
              <a:rPr lang="en-GB" dirty="0"/>
              <a:t/>
            </a:r>
            <a:br>
              <a:rPr lang="en-GB" dirty="0"/>
            </a:br>
            <a:r>
              <a:rPr lang="en-GB" dirty="0" smtClean="0"/>
              <a:t/>
            </a:r>
            <a:br>
              <a:rPr lang="en-GB" dirty="0" smtClean="0"/>
            </a:br>
            <a:r>
              <a:rPr lang="en-GB" dirty="0" smtClean="0"/>
              <a:t/>
            </a:r>
            <a:br>
              <a:rPr lang="en-GB" dirty="0" smtClean="0"/>
            </a:br>
            <a:endParaRPr lang="en-GB" dirty="0"/>
          </a:p>
        </p:txBody>
      </p:sp>
      <p:sp>
        <p:nvSpPr>
          <p:cNvPr id="3" name="Content Placeholder 2"/>
          <p:cNvSpPr>
            <a:spLocks noGrp="1"/>
          </p:cNvSpPr>
          <p:nvPr>
            <p:ph idx="1"/>
          </p:nvPr>
        </p:nvSpPr>
        <p:spPr>
          <a:xfrm>
            <a:off x="2794715" y="1687132"/>
            <a:ext cx="7775424" cy="4362811"/>
          </a:xfrm>
        </p:spPr>
        <p:txBody>
          <a:bodyPr>
            <a:normAutofit lnSpcReduction="10000"/>
          </a:bodyPr>
          <a:lstStyle/>
          <a:p>
            <a:endParaRPr lang="en-GB" sz="2400" dirty="0" smtClean="0"/>
          </a:p>
          <a:p>
            <a:endParaRPr lang="en-GB" sz="2400" dirty="0" smtClean="0"/>
          </a:p>
          <a:p>
            <a:r>
              <a:rPr lang="en-GB" sz="2400" dirty="0" err="1" smtClean="0"/>
              <a:t>Semai</a:t>
            </a:r>
            <a:r>
              <a:rPr lang="en-GB" sz="2400" dirty="0" smtClean="0"/>
              <a:t> </a:t>
            </a:r>
            <a:r>
              <a:rPr lang="en-GB" sz="2400" dirty="0"/>
              <a:t>egalitarianism comes from a dislike of being bullied. They also avoid hurting people’s feelings. </a:t>
            </a:r>
          </a:p>
          <a:p>
            <a:r>
              <a:rPr lang="en-GB" sz="2400" dirty="0" smtClean="0"/>
              <a:t>Moving </a:t>
            </a:r>
            <a:r>
              <a:rPr lang="en-GB" sz="2400" dirty="0"/>
              <a:t>away from bully groups - &gt; individual </a:t>
            </a:r>
            <a:r>
              <a:rPr lang="en-GB" sz="2400" dirty="0" smtClean="0"/>
              <a:t>autonomy</a:t>
            </a:r>
          </a:p>
          <a:p>
            <a:r>
              <a:rPr lang="en-GB" sz="2400" dirty="0" smtClean="0"/>
              <a:t>Power </a:t>
            </a:r>
            <a:r>
              <a:rPr lang="en-GB" sz="2400" dirty="0"/>
              <a:t>imbalances rest in differences in skill, verbal facility, or physical strength </a:t>
            </a:r>
          </a:p>
          <a:p>
            <a:endParaRPr lang="en-GB" sz="2400" dirty="0"/>
          </a:p>
          <a:p>
            <a:endParaRPr lang="en-GB" sz="2400" dirty="0" smtClean="0"/>
          </a:p>
        </p:txBody>
      </p:sp>
    </p:spTree>
    <p:extLst>
      <p:ext uri="{BB962C8B-B14F-4D97-AF65-F5344CB8AC3E}">
        <p14:creationId xmlns:p14="http://schemas.microsoft.com/office/powerpoint/2010/main" val="199053483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8952" y="450761"/>
            <a:ext cx="2794717" cy="901522"/>
          </a:xfrm>
        </p:spPr>
        <p:txBody>
          <a:bodyPr>
            <a:noAutofit/>
          </a:bodyPr>
          <a:lstStyle/>
          <a:p>
            <a:pPr algn="ctr"/>
            <a:r>
              <a:rPr lang="en-GB" sz="2800" dirty="0" smtClean="0"/>
              <a:t>A peaceful society</a:t>
            </a:r>
            <a:endParaRPr lang="en-GB" sz="2800" dirty="0"/>
          </a:p>
        </p:txBody>
      </p:sp>
      <p:sp>
        <p:nvSpPr>
          <p:cNvPr id="4" name="Text Placeholder 3"/>
          <p:cNvSpPr>
            <a:spLocks noGrp="1"/>
          </p:cNvSpPr>
          <p:nvPr>
            <p:ph type="body" sz="half" idx="2"/>
          </p:nvPr>
        </p:nvSpPr>
        <p:spPr>
          <a:xfrm>
            <a:off x="1764406" y="1455314"/>
            <a:ext cx="3309870" cy="5142038"/>
          </a:xfrm>
        </p:spPr>
        <p:txBody>
          <a:bodyPr>
            <a:normAutofit/>
          </a:bodyPr>
          <a:lstStyle/>
          <a:p>
            <a:r>
              <a:rPr lang="en-GB" sz="2400" dirty="0" smtClean="0"/>
              <a:t>No public-private division</a:t>
            </a:r>
          </a:p>
          <a:p>
            <a:r>
              <a:rPr lang="en-US" sz="2400" dirty="0" smtClean="0"/>
              <a:t>Clear </a:t>
            </a:r>
            <a:r>
              <a:rPr lang="en-US" sz="2400" dirty="0"/>
              <a:t>and cultivate: Manioc &amp; rice </a:t>
            </a:r>
          </a:p>
          <a:p>
            <a:r>
              <a:rPr lang="en-GB" sz="2400" dirty="0"/>
              <a:t>H</a:t>
            </a:r>
            <a:r>
              <a:rPr lang="en-GB" sz="2400" dirty="0" smtClean="0"/>
              <a:t>unting (e.g. wild pigs), gathering and fishing.</a:t>
            </a:r>
          </a:p>
          <a:p>
            <a:r>
              <a:rPr lang="en-US" sz="2400" dirty="0" smtClean="0"/>
              <a:t>Trade goods with other villagers and Malays</a:t>
            </a:r>
            <a:endParaRPr lang="en-US" sz="2400" dirty="0"/>
          </a:p>
          <a:p>
            <a:endParaRPr lang="en-GB" sz="2000" dirty="0" smtClean="0"/>
          </a:p>
        </p:txBody>
      </p:sp>
      <p:pic>
        <p:nvPicPr>
          <p:cNvPr id="6" name="Picture 6" descr="http://travelmalaysiaguide.com/images/Maps/malaysia-map-overall.jpg"/>
          <p:cNvPicPr>
            <a:picLocks noChangeAspect="1" noChangeArrowheads="1"/>
          </p:cNvPicPr>
          <p:nvPr/>
        </p:nvPicPr>
        <p:blipFill>
          <a:blip r:embed="rId2" cstate="print"/>
          <a:srcRect/>
          <a:stretch>
            <a:fillRect/>
          </a:stretch>
        </p:blipFill>
        <p:spPr bwMode="auto">
          <a:xfrm>
            <a:off x="6156100" y="3840200"/>
            <a:ext cx="4767711" cy="2757152"/>
          </a:xfrm>
          <a:prstGeom prst="rect">
            <a:avLst/>
          </a:prstGeom>
          <a:noFill/>
        </p:spPr>
      </p:pic>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55847" y="450761"/>
            <a:ext cx="3751701" cy="31207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13486938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28717" y="579706"/>
            <a:ext cx="5218113" cy="1169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1335110" y="1675735"/>
            <a:ext cx="5567966" cy="3970318"/>
          </a:xfrm>
          <a:prstGeom prst="rect">
            <a:avLst/>
          </a:prstGeom>
        </p:spPr>
        <p:txBody>
          <a:bodyPr wrap="square">
            <a:spAutoFit/>
          </a:bodyPr>
          <a:lstStyle/>
          <a:p>
            <a:pPr marL="342900" lvl="0" indent="-342900" defTabSz="914400">
              <a:spcBef>
                <a:spcPct val="20000"/>
              </a:spcBef>
              <a:buFont typeface="Arial" pitchFamily="34" charset="0"/>
              <a:buChar char="•"/>
            </a:pPr>
            <a:r>
              <a:rPr lang="en-US" sz="2800" dirty="0">
                <a:solidFill>
                  <a:prstClr val="white"/>
                </a:solidFill>
                <a:latin typeface="Calibri"/>
              </a:rPr>
              <a:t>Flexible gender roles</a:t>
            </a:r>
          </a:p>
          <a:p>
            <a:pPr marL="342900" lvl="0" indent="-342900" defTabSz="914400">
              <a:spcBef>
                <a:spcPct val="20000"/>
              </a:spcBef>
              <a:buFont typeface="Arial" pitchFamily="34" charset="0"/>
              <a:buChar char="•"/>
            </a:pPr>
            <a:r>
              <a:rPr lang="en-US" sz="2800" dirty="0">
                <a:solidFill>
                  <a:prstClr val="white"/>
                </a:solidFill>
                <a:latin typeface="Calibri"/>
              </a:rPr>
              <a:t>Marriage is informal</a:t>
            </a:r>
          </a:p>
          <a:p>
            <a:pPr marL="342900" lvl="0" indent="-342900" defTabSz="914400">
              <a:spcBef>
                <a:spcPct val="20000"/>
              </a:spcBef>
              <a:buFont typeface="Arial" pitchFamily="34" charset="0"/>
              <a:buChar char="•"/>
            </a:pPr>
            <a:r>
              <a:rPr lang="en-US" sz="2800" dirty="0">
                <a:solidFill>
                  <a:prstClr val="white"/>
                </a:solidFill>
                <a:latin typeface="Calibri"/>
              </a:rPr>
              <a:t>Starts when people live together; ends if they separate</a:t>
            </a:r>
          </a:p>
          <a:p>
            <a:pPr marL="342900" lvl="0" indent="-342900" defTabSz="914400">
              <a:spcBef>
                <a:spcPct val="20000"/>
              </a:spcBef>
              <a:buFont typeface="Arial" pitchFamily="34" charset="0"/>
              <a:buChar char="•"/>
            </a:pPr>
            <a:r>
              <a:rPr lang="en-US" sz="2800" dirty="0">
                <a:solidFill>
                  <a:prstClr val="white"/>
                </a:solidFill>
                <a:latin typeface="Calibri"/>
              </a:rPr>
              <a:t>However, sex is seen as aggressive  </a:t>
            </a:r>
            <a:endParaRPr lang="en-US" sz="2800" dirty="0" smtClean="0">
              <a:solidFill>
                <a:prstClr val="white"/>
              </a:solidFill>
              <a:latin typeface="Calibri"/>
            </a:endParaRPr>
          </a:p>
          <a:p>
            <a:pPr marL="342900" lvl="0" indent="-342900" defTabSz="914400">
              <a:spcBef>
                <a:spcPct val="20000"/>
              </a:spcBef>
              <a:buFont typeface="Arial" pitchFamily="34" charset="0"/>
              <a:buChar char="•"/>
            </a:pPr>
            <a:r>
              <a:rPr lang="en-GB" sz="2800" dirty="0" smtClean="0">
                <a:latin typeface="Calibri" panose="020F0502020204030204" pitchFamily="34" charset="0"/>
                <a:cs typeface="Calibri" panose="020F0502020204030204" pitchFamily="34" charset="0"/>
              </a:rPr>
              <a:t>Frustrated </a:t>
            </a:r>
            <a:r>
              <a:rPr lang="en-GB" sz="2800" dirty="0">
                <a:latin typeface="Calibri" panose="020F0502020204030204" pitchFamily="34" charset="0"/>
                <a:cs typeface="Calibri" panose="020F0502020204030204" pitchFamily="34" charset="0"/>
              </a:rPr>
              <a:t>sexual love is the most common trigger for </a:t>
            </a:r>
            <a:r>
              <a:rPr lang="en-GB" sz="2800" dirty="0" smtClean="0">
                <a:latin typeface="Calibri" panose="020F0502020204030204" pitchFamily="34" charset="0"/>
                <a:cs typeface="Calibri" panose="020F0502020204030204" pitchFamily="34" charset="0"/>
              </a:rPr>
              <a:t>violence</a:t>
            </a:r>
            <a:endParaRPr lang="en-GB" sz="2800" dirty="0">
              <a:latin typeface="Calibri" panose="020F0502020204030204" pitchFamily="34" charset="0"/>
              <a:cs typeface="Calibri" panose="020F0502020204030204" pitchFamily="34" charset="0"/>
            </a:endParaRPr>
          </a:p>
          <a:p>
            <a:pPr marL="342900" lvl="0" indent="-342900" defTabSz="914400">
              <a:spcBef>
                <a:spcPct val="20000"/>
              </a:spcBef>
              <a:buFont typeface="Arial" pitchFamily="34" charset="0"/>
              <a:buChar char="•"/>
            </a:pPr>
            <a:endParaRPr lang="en-US" sz="2800" dirty="0">
              <a:solidFill>
                <a:prstClr val="white"/>
              </a:solidFill>
              <a:latin typeface="Calibri"/>
            </a:endParaRPr>
          </a:p>
        </p:txBody>
      </p:sp>
      <p:pic>
        <p:nvPicPr>
          <p:cNvPr id="5" name="Picture 2" descr="http://www.mpi.nl/institute/research-departments-groups/language-and-cognition-dep/fieldsites/semai/semai_photo_01.jpg/image_preview"/>
          <p:cNvPicPr>
            <a:picLocks noChangeAspect="1" noChangeArrowheads="1"/>
          </p:cNvPicPr>
          <p:nvPr/>
        </p:nvPicPr>
        <p:blipFill>
          <a:blip r:embed="rId3" cstate="print"/>
          <a:srcRect/>
          <a:stretch>
            <a:fillRect/>
          </a:stretch>
        </p:blipFill>
        <p:spPr bwMode="auto">
          <a:xfrm>
            <a:off x="7077857" y="2083232"/>
            <a:ext cx="4207097" cy="3155324"/>
          </a:xfrm>
          <a:prstGeom prst="rect">
            <a:avLst/>
          </a:prstGeom>
          <a:noFill/>
        </p:spPr>
      </p:pic>
    </p:spTree>
    <p:extLst>
      <p:ext uri="{BB962C8B-B14F-4D97-AF65-F5344CB8AC3E}">
        <p14:creationId xmlns:p14="http://schemas.microsoft.com/office/powerpoint/2010/main" val="59557470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61712" y="1385754"/>
            <a:ext cx="4035425" cy="4529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1051399" y="391232"/>
            <a:ext cx="5823191" cy="769441"/>
          </a:xfrm>
          <a:prstGeom prst="rect">
            <a:avLst/>
          </a:prstGeom>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4400" kern="0" dirty="0" smtClean="0">
                <a:solidFill>
                  <a:prstClr val="white"/>
                </a:solidFill>
                <a:latin typeface="Calibri"/>
                <a:ea typeface="+mj-ea"/>
                <a:cs typeface="+mj-cs"/>
              </a:rPr>
              <a:t>Environment</a:t>
            </a:r>
            <a:endParaRPr kumimoji="0" lang="en-GB" sz="1800" b="0" i="0" u="none" strike="noStrike" kern="0" cap="none" spc="0" normalizeH="0" baseline="0" noProof="0" dirty="0" smtClean="0">
              <a:ln>
                <a:noFill/>
              </a:ln>
              <a:solidFill>
                <a:sysClr val="windowText" lastClr="000000"/>
              </a:solidFill>
              <a:effectLst/>
              <a:uLnTx/>
              <a:uFillTx/>
            </a:endParaRPr>
          </a:p>
        </p:txBody>
      </p:sp>
      <p:sp>
        <p:nvSpPr>
          <p:cNvPr id="3" name="Rectangle 2"/>
          <p:cNvSpPr/>
          <p:nvPr/>
        </p:nvSpPr>
        <p:spPr>
          <a:xfrm>
            <a:off x="1233455" y="1570087"/>
            <a:ext cx="5459077" cy="5262979"/>
          </a:xfrm>
          <a:prstGeom prst="rect">
            <a:avLst/>
          </a:prstGeom>
        </p:spPr>
        <p:txBody>
          <a:bodyPr wrap="square">
            <a:spAutoFit/>
          </a:bodyPr>
          <a:lstStyle/>
          <a:p>
            <a:pPr marL="342900" lvl="0" indent="-342900" defTabSz="914400">
              <a:spcBef>
                <a:spcPct val="20000"/>
              </a:spcBef>
              <a:buFont typeface="Arial" pitchFamily="34" charset="0"/>
              <a:buChar char="•"/>
            </a:pPr>
            <a:r>
              <a:rPr lang="en-US" sz="2800" dirty="0">
                <a:solidFill>
                  <a:prstClr val="white"/>
                </a:solidFill>
                <a:latin typeface="Calibri"/>
              </a:rPr>
              <a:t>Dense impenetrable highland </a:t>
            </a:r>
            <a:r>
              <a:rPr lang="en-US" sz="2800" dirty="0" smtClean="0">
                <a:solidFill>
                  <a:prstClr val="white"/>
                </a:solidFill>
                <a:latin typeface="Calibri"/>
              </a:rPr>
              <a:t>rainforest</a:t>
            </a:r>
            <a:endParaRPr lang="en-US" sz="2800" dirty="0">
              <a:solidFill>
                <a:prstClr val="white"/>
              </a:solidFill>
              <a:latin typeface="Calibri"/>
            </a:endParaRPr>
          </a:p>
          <a:p>
            <a:pPr marL="342900" lvl="0" indent="-342900" defTabSz="914400">
              <a:spcBef>
                <a:spcPct val="20000"/>
              </a:spcBef>
              <a:buFont typeface="Arial" pitchFamily="34" charset="0"/>
              <a:buChar char="•"/>
            </a:pPr>
            <a:r>
              <a:rPr lang="en-US" sz="2800" dirty="0">
                <a:solidFill>
                  <a:prstClr val="white"/>
                </a:solidFill>
                <a:latin typeface="Calibri"/>
              </a:rPr>
              <a:t>Hot and wet country</a:t>
            </a:r>
          </a:p>
          <a:p>
            <a:pPr marL="342900" lvl="0" indent="-342900" defTabSz="914400">
              <a:spcBef>
                <a:spcPct val="20000"/>
              </a:spcBef>
              <a:buFont typeface="Arial" pitchFamily="34" charset="0"/>
              <a:buChar char="•"/>
            </a:pPr>
            <a:r>
              <a:rPr lang="en-US" sz="2800" dirty="0">
                <a:solidFill>
                  <a:prstClr val="white"/>
                </a:solidFill>
                <a:latin typeface="Calibri"/>
              </a:rPr>
              <a:t>Landslides – rivers of mud</a:t>
            </a:r>
          </a:p>
          <a:p>
            <a:pPr marL="342900" lvl="0" indent="-342900" defTabSz="914400">
              <a:spcBef>
                <a:spcPct val="20000"/>
              </a:spcBef>
              <a:buFont typeface="Arial" pitchFamily="34" charset="0"/>
              <a:buChar char="•"/>
            </a:pPr>
            <a:r>
              <a:rPr lang="en-US" sz="2800" dirty="0">
                <a:solidFill>
                  <a:prstClr val="white"/>
                </a:solidFill>
                <a:latin typeface="Calibri"/>
              </a:rPr>
              <a:t>Hot rains</a:t>
            </a:r>
          </a:p>
          <a:p>
            <a:pPr marL="342900" lvl="0" indent="-342900" defTabSz="914400">
              <a:spcBef>
                <a:spcPct val="20000"/>
              </a:spcBef>
              <a:buFont typeface="Arial" pitchFamily="34" charset="0"/>
              <a:buChar char="•"/>
            </a:pPr>
            <a:r>
              <a:rPr lang="en-US" sz="2800" dirty="0" err="1" smtClean="0">
                <a:solidFill>
                  <a:prstClr val="white"/>
                </a:solidFill>
                <a:latin typeface="Calibri"/>
              </a:rPr>
              <a:t>Thundersqualls</a:t>
            </a:r>
            <a:r>
              <a:rPr lang="en-US" sz="2800" dirty="0" smtClean="0">
                <a:solidFill>
                  <a:prstClr val="white"/>
                </a:solidFill>
                <a:latin typeface="Calibri"/>
              </a:rPr>
              <a:t> </a:t>
            </a:r>
            <a:r>
              <a:rPr lang="en-US" sz="2800" dirty="0">
                <a:solidFill>
                  <a:prstClr val="white"/>
                </a:solidFill>
                <a:latin typeface="Calibri"/>
              </a:rPr>
              <a:t>and thunder god </a:t>
            </a:r>
            <a:r>
              <a:rPr lang="en-US" sz="2800" dirty="0" err="1">
                <a:solidFill>
                  <a:prstClr val="white"/>
                </a:solidFill>
                <a:latin typeface="Calibri"/>
              </a:rPr>
              <a:t>Enku</a:t>
            </a:r>
            <a:r>
              <a:rPr lang="en-US" sz="2800" dirty="0">
                <a:solidFill>
                  <a:prstClr val="white"/>
                </a:solidFill>
                <a:latin typeface="Calibri"/>
              </a:rPr>
              <a:t> </a:t>
            </a:r>
            <a:r>
              <a:rPr lang="en-US" sz="2800" dirty="0" smtClean="0">
                <a:solidFill>
                  <a:prstClr val="white"/>
                </a:solidFill>
                <a:latin typeface="Calibri"/>
              </a:rPr>
              <a:t>deal with violence that trouble people, emotional impact of slaver state terror– p </a:t>
            </a:r>
            <a:r>
              <a:rPr lang="en-US" sz="2800" dirty="0">
                <a:solidFill>
                  <a:prstClr val="white"/>
                </a:solidFill>
                <a:latin typeface="Calibri"/>
              </a:rPr>
              <a:t>68 </a:t>
            </a:r>
            <a:r>
              <a:rPr lang="en-US" sz="2800" dirty="0" smtClean="0">
                <a:solidFill>
                  <a:prstClr val="white"/>
                </a:solidFill>
                <a:latin typeface="Calibri"/>
              </a:rPr>
              <a:t>-</a:t>
            </a:r>
          </a:p>
          <a:p>
            <a:pPr marL="342900" lvl="0" indent="-342900" defTabSz="914400">
              <a:spcBef>
                <a:spcPct val="20000"/>
              </a:spcBef>
              <a:buFont typeface="Arial" pitchFamily="34" charset="0"/>
              <a:buChar char="•"/>
            </a:pPr>
            <a:r>
              <a:rPr lang="en-US" sz="2800" dirty="0" smtClean="0">
                <a:solidFill>
                  <a:prstClr val="white"/>
                </a:solidFill>
                <a:latin typeface="Calibri"/>
              </a:rPr>
              <a:t>Horror stories about organ snatchers (</a:t>
            </a:r>
            <a:r>
              <a:rPr lang="en-US" sz="2800" dirty="0" err="1" smtClean="0">
                <a:solidFill>
                  <a:prstClr val="white"/>
                </a:solidFill>
                <a:latin typeface="Calibri"/>
              </a:rPr>
              <a:t>ch.</a:t>
            </a:r>
            <a:r>
              <a:rPr lang="en-US" sz="2800" dirty="0" smtClean="0">
                <a:solidFill>
                  <a:prstClr val="white"/>
                </a:solidFill>
                <a:latin typeface="Calibri"/>
              </a:rPr>
              <a:t> 7)</a:t>
            </a:r>
            <a:endParaRPr lang="en-US" sz="2800" dirty="0">
              <a:solidFill>
                <a:prstClr val="white"/>
              </a:solidFill>
              <a:latin typeface="Calibri"/>
            </a:endParaRPr>
          </a:p>
        </p:txBody>
      </p:sp>
    </p:spTree>
    <p:extLst>
      <p:ext uri="{BB962C8B-B14F-4D97-AF65-F5344CB8AC3E}">
        <p14:creationId xmlns:p14="http://schemas.microsoft.com/office/powerpoint/2010/main" val="168217826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47413" y="473206"/>
            <a:ext cx="7639775" cy="351043"/>
          </a:xfrm>
        </p:spPr>
        <p:txBody>
          <a:bodyPr>
            <a:normAutofit fontScale="90000"/>
          </a:bodyPr>
          <a:lstStyle/>
          <a:p>
            <a:pPr algn="ctr"/>
            <a:r>
              <a:rPr lang="en-GB" dirty="0" smtClean="0"/>
              <a:t>History’s relationship with egalitarianism </a:t>
            </a:r>
            <a:endParaRPr lang="en-GB" dirty="0"/>
          </a:p>
        </p:txBody>
      </p:sp>
      <p:sp>
        <p:nvSpPr>
          <p:cNvPr id="3" name="Content Placeholder 2"/>
          <p:cNvSpPr>
            <a:spLocks noGrp="1"/>
          </p:cNvSpPr>
          <p:nvPr>
            <p:ph idx="1"/>
          </p:nvPr>
        </p:nvSpPr>
        <p:spPr>
          <a:xfrm>
            <a:off x="2047741" y="1300766"/>
            <a:ext cx="8551572" cy="5215944"/>
          </a:xfrm>
        </p:spPr>
        <p:txBody>
          <a:bodyPr>
            <a:normAutofit fontScale="85000" lnSpcReduction="10000"/>
          </a:bodyPr>
          <a:lstStyle/>
          <a:p>
            <a:endParaRPr lang="en-GB" sz="2800" dirty="0" smtClean="0"/>
          </a:p>
          <a:p>
            <a:r>
              <a:rPr lang="en-GB" sz="2800" dirty="0" err="1" smtClean="0"/>
              <a:t>Semai</a:t>
            </a:r>
            <a:r>
              <a:rPr lang="en-GB" sz="2800" dirty="0" smtClean="0"/>
              <a:t> history and political ecology have sensitized them to the physical effects of stress. Recurrent slavers, colonization, state terror and attempts of ‘modernization</a:t>
            </a:r>
            <a:r>
              <a:rPr lang="en-GB" sz="2800" dirty="0" smtClean="0"/>
              <a:t>’: </a:t>
            </a:r>
            <a:r>
              <a:rPr lang="en-GB" sz="2800" dirty="0"/>
              <a:t>t</a:t>
            </a:r>
            <a:r>
              <a:rPr lang="en-GB" sz="2800" dirty="0" smtClean="0"/>
              <a:t>he </a:t>
            </a:r>
            <a:r>
              <a:rPr lang="en-GB" sz="2800" dirty="0" smtClean="0"/>
              <a:t>world is dangerous, populated with hostility</a:t>
            </a:r>
            <a:r>
              <a:rPr lang="en-GB" sz="2800" dirty="0"/>
              <a:t>.</a:t>
            </a:r>
            <a:endParaRPr lang="en-GB" sz="2800" dirty="0" smtClean="0"/>
          </a:p>
          <a:p>
            <a:r>
              <a:rPr lang="en-GB" sz="2800" dirty="0" smtClean="0"/>
              <a:t>Survival relies on cooperation and minimizing violence. </a:t>
            </a:r>
            <a:endParaRPr lang="en-GB" sz="2800" dirty="0"/>
          </a:p>
          <a:p>
            <a:r>
              <a:rPr lang="en-GB" sz="2800" dirty="0" smtClean="0"/>
              <a:t>Conformity via self-control; orderliness and predictability valued. Observing </a:t>
            </a:r>
            <a:r>
              <a:rPr lang="en-GB" sz="2800" dirty="0"/>
              <a:t>rules for eating makes one feel </a:t>
            </a:r>
            <a:r>
              <a:rPr lang="en-GB" sz="2800" dirty="0" smtClean="0"/>
              <a:t>safe.</a:t>
            </a:r>
            <a:endParaRPr lang="en-GB" sz="2800" dirty="0"/>
          </a:p>
          <a:p>
            <a:r>
              <a:rPr lang="en-GB" sz="2800" dirty="0"/>
              <a:t>N</a:t>
            </a:r>
            <a:r>
              <a:rPr lang="en-GB" sz="2800" dirty="0" smtClean="0"/>
              <a:t>ot </a:t>
            </a:r>
            <a:r>
              <a:rPr lang="en-GB" sz="2800" dirty="0"/>
              <a:t>using the correct name of animals one </a:t>
            </a:r>
            <a:r>
              <a:rPr lang="en-GB" sz="2800" dirty="0" smtClean="0"/>
              <a:t>hunts. </a:t>
            </a:r>
            <a:r>
              <a:rPr lang="en-GB" sz="2800" dirty="0"/>
              <a:t>A</a:t>
            </a:r>
            <a:r>
              <a:rPr lang="en-GB" sz="2800" dirty="0" smtClean="0"/>
              <a:t>void </a:t>
            </a:r>
            <a:r>
              <a:rPr lang="en-GB" sz="2800" dirty="0"/>
              <a:t>“shaming” them, which will make them flee. </a:t>
            </a:r>
          </a:p>
          <a:p>
            <a:endParaRPr lang="en-GB" sz="2800" dirty="0" smtClean="0"/>
          </a:p>
          <a:p>
            <a:endParaRPr lang="en-GB" sz="2800" dirty="0"/>
          </a:p>
        </p:txBody>
      </p:sp>
    </p:spTree>
    <p:extLst>
      <p:ext uri="{BB962C8B-B14F-4D97-AF65-F5344CB8AC3E}">
        <p14:creationId xmlns:p14="http://schemas.microsoft.com/office/powerpoint/2010/main" val="267735483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3171" y="346694"/>
            <a:ext cx="7958331" cy="538615"/>
          </a:xfrm>
        </p:spPr>
        <p:txBody>
          <a:bodyPr>
            <a:normAutofit/>
          </a:bodyPr>
          <a:lstStyle/>
          <a:p>
            <a:pPr algn="ctr"/>
            <a:r>
              <a:rPr lang="en-GB" sz="2800" b="1" dirty="0" smtClean="0"/>
              <a:t>Neglect as Violence </a:t>
            </a:r>
            <a:endParaRPr lang="en-GB" sz="2800" b="1" dirty="0"/>
          </a:p>
        </p:txBody>
      </p:sp>
      <p:sp>
        <p:nvSpPr>
          <p:cNvPr id="3" name="Content Placeholder 2"/>
          <p:cNvSpPr>
            <a:spLocks noGrp="1"/>
          </p:cNvSpPr>
          <p:nvPr>
            <p:ph idx="1"/>
          </p:nvPr>
        </p:nvSpPr>
        <p:spPr>
          <a:xfrm>
            <a:off x="2846231" y="1068947"/>
            <a:ext cx="8023538" cy="5486400"/>
          </a:xfrm>
        </p:spPr>
        <p:txBody>
          <a:bodyPr>
            <a:noAutofit/>
          </a:bodyPr>
          <a:lstStyle/>
          <a:p>
            <a:r>
              <a:rPr lang="en-GB" sz="2400" dirty="0" smtClean="0"/>
              <a:t>“Core” – physical violence</a:t>
            </a:r>
          </a:p>
          <a:p>
            <a:r>
              <a:rPr lang="en-GB" sz="2400" dirty="0" smtClean="0"/>
              <a:t>“Peripheral” – symbolic violence (indifference, making people wait, contempt). This type of violence is common in hierarchical societies, e.g.  street children</a:t>
            </a:r>
          </a:p>
          <a:p>
            <a:r>
              <a:rPr lang="en-GB" sz="2400" dirty="0" smtClean="0"/>
              <a:t>For </a:t>
            </a:r>
            <a:r>
              <a:rPr lang="en-GB" sz="2400" dirty="0" err="1" smtClean="0"/>
              <a:t>Semai</a:t>
            </a:r>
            <a:r>
              <a:rPr lang="en-GB" sz="2400" dirty="0" smtClean="0"/>
              <a:t>, greed or showing up late constitutes physical violence – stress is pain. If society causes you stress (through disrespect, injustice) then it is physically violent towards </a:t>
            </a:r>
            <a:r>
              <a:rPr lang="en-GB" sz="2400" dirty="0" smtClean="0"/>
              <a:t>you </a:t>
            </a:r>
            <a:endParaRPr lang="en-GB" sz="2400" dirty="0" smtClean="0"/>
          </a:p>
          <a:p>
            <a:r>
              <a:rPr lang="en-GB" sz="2400" dirty="0" smtClean="0"/>
              <a:t>Instead of ‘stress’, </a:t>
            </a:r>
            <a:r>
              <a:rPr lang="en-GB" sz="2400" dirty="0" err="1" smtClean="0"/>
              <a:t>Semai</a:t>
            </a:r>
            <a:r>
              <a:rPr lang="en-GB" sz="2400" dirty="0" smtClean="0"/>
              <a:t> talk of demons</a:t>
            </a:r>
          </a:p>
          <a:p>
            <a:r>
              <a:rPr lang="en-GB" sz="2400" dirty="0" smtClean="0"/>
              <a:t>For </a:t>
            </a:r>
            <a:r>
              <a:rPr lang="en-GB" sz="2400" dirty="0" err="1" smtClean="0"/>
              <a:t>Semai</a:t>
            </a:r>
            <a:r>
              <a:rPr lang="en-GB" sz="2400" dirty="0" smtClean="0"/>
              <a:t>, flight and surrender make more sense than violence under stress.</a:t>
            </a:r>
            <a:endParaRPr lang="en-GB" sz="2400" dirty="0"/>
          </a:p>
        </p:txBody>
      </p:sp>
    </p:spTree>
    <p:extLst>
      <p:ext uri="{BB962C8B-B14F-4D97-AF65-F5344CB8AC3E}">
        <p14:creationId xmlns:p14="http://schemas.microsoft.com/office/powerpoint/2010/main" val="167411261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The autonomy of the </a:t>
            </a:r>
            <a:r>
              <a:rPr lang="en-GB" dirty="0" smtClean="0"/>
              <a:t>agent </a:t>
            </a:r>
            <a:endParaRPr lang="en-GB" dirty="0"/>
          </a:p>
        </p:txBody>
      </p:sp>
      <p:sp>
        <p:nvSpPr>
          <p:cNvPr id="3" name="Content Placeholder 2"/>
          <p:cNvSpPr>
            <a:spLocks noGrp="1"/>
          </p:cNvSpPr>
          <p:nvPr>
            <p:ph idx="1"/>
          </p:nvPr>
        </p:nvSpPr>
        <p:spPr>
          <a:xfrm>
            <a:off x="2691685" y="1648495"/>
            <a:ext cx="8100810" cy="4675031"/>
          </a:xfrm>
        </p:spPr>
        <p:txBody>
          <a:bodyPr>
            <a:normAutofit/>
          </a:bodyPr>
          <a:lstStyle/>
          <a:p>
            <a:r>
              <a:rPr lang="en-GB" sz="2400" dirty="0" smtClean="0"/>
              <a:t>Everyone </a:t>
            </a:r>
            <a:r>
              <a:rPr lang="en-GB" sz="2400" dirty="0"/>
              <a:t>in </a:t>
            </a:r>
            <a:r>
              <a:rPr lang="en-GB" sz="2400" dirty="0" smtClean="0"/>
              <a:t>settlement is </a:t>
            </a:r>
            <a:r>
              <a:rPr lang="en-GB" sz="2400" i="1" dirty="0" err="1" smtClean="0"/>
              <a:t>Kawaad</a:t>
            </a:r>
            <a:r>
              <a:rPr lang="en-GB" sz="2400" dirty="0" smtClean="0"/>
              <a:t>, a friend. </a:t>
            </a:r>
          </a:p>
          <a:p>
            <a:r>
              <a:rPr lang="en-GB" sz="2400" dirty="0" smtClean="0"/>
              <a:t>Reciprocity </a:t>
            </a:r>
            <a:r>
              <a:rPr lang="en-GB" sz="2400" dirty="0"/>
              <a:t>(the “obligation” to give and to receive) jeopardizes </a:t>
            </a:r>
            <a:r>
              <a:rPr lang="en-GB" sz="2400" dirty="0" smtClean="0"/>
              <a:t>autonomy</a:t>
            </a:r>
            <a:r>
              <a:rPr lang="en-GB" sz="2400" dirty="0"/>
              <a:t>. While reciprocity happens, a friend does not create </a:t>
            </a:r>
            <a:r>
              <a:rPr lang="en-GB" sz="2400" dirty="0" smtClean="0"/>
              <a:t>debt. One stays autonomous.</a:t>
            </a:r>
            <a:endParaRPr lang="en-GB" sz="2400" dirty="0"/>
          </a:p>
          <a:p>
            <a:r>
              <a:rPr lang="en-GB" sz="2400" dirty="0" smtClean="0"/>
              <a:t>When </a:t>
            </a:r>
            <a:r>
              <a:rPr lang="en-GB" sz="2400" dirty="0"/>
              <a:t>you share some goods (usually food) of which you have a </a:t>
            </a:r>
            <a:r>
              <a:rPr lang="en-GB" sz="2400" dirty="0" smtClean="0"/>
              <a:t>surplus, you are </a:t>
            </a:r>
            <a:r>
              <a:rPr lang="en-GB" sz="2400" dirty="0"/>
              <a:t>not sharing your own property but giving fellow band members their share of the resources to which they are entitled as band members. </a:t>
            </a:r>
            <a:r>
              <a:rPr lang="en-GB" sz="2400" dirty="0" smtClean="0"/>
              <a:t>So, you don’t expect them to thank you.</a:t>
            </a:r>
            <a:endParaRPr lang="en-GB" sz="2400" dirty="0" smtClean="0"/>
          </a:p>
          <a:p>
            <a:endParaRPr lang="en-GB" dirty="0"/>
          </a:p>
        </p:txBody>
      </p:sp>
    </p:spTree>
    <p:extLst>
      <p:ext uri="{BB962C8B-B14F-4D97-AF65-F5344CB8AC3E}">
        <p14:creationId xmlns:p14="http://schemas.microsoft.com/office/powerpoint/2010/main" val="217230412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79561" y="283334"/>
            <a:ext cx="8654602" cy="6574665"/>
          </a:xfrm>
        </p:spPr>
        <p:txBody>
          <a:bodyPr>
            <a:normAutofit lnSpcReduction="10000"/>
          </a:bodyPr>
          <a:lstStyle/>
          <a:p>
            <a:endParaRPr lang="en-GB" sz="2400" dirty="0" smtClean="0"/>
          </a:p>
          <a:p>
            <a:r>
              <a:rPr lang="en-GB" sz="2600" dirty="0" err="1" smtClean="0"/>
              <a:t>Punan</a:t>
            </a:r>
            <a:r>
              <a:rPr lang="en-GB" sz="2600" dirty="0" smtClean="0"/>
              <a:t> – taboo or sharing taboo. </a:t>
            </a:r>
            <a:r>
              <a:rPr lang="en-US" sz="2600" dirty="0"/>
              <a:t>Not giving people what they want activates </a:t>
            </a:r>
            <a:r>
              <a:rPr lang="en-US" sz="2600" i="1" dirty="0" err="1" smtClean="0"/>
              <a:t>punan</a:t>
            </a:r>
            <a:r>
              <a:rPr lang="en-US" sz="2600" i="1" dirty="0" smtClean="0"/>
              <a:t>. </a:t>
            </a:r>
            <a:r>
              <a:rPr lang="en-US" sz="2600" dirty="0" smtClean="0"/>
              <a:t>Violence </a:t>
            </a:r>
            <a:r>
              <a:rPr lang="en-US" sz="2600" dirty="0"/>
              <a:t>and anger is </a:t>
            </a:r>
            <a:r>
              <a:rPr lang="en-US" sz="2600" i="1" dirty="0" err="1" smtClean="0"/>
              <a:t>punan</a:t>
            </a:r>
            <a:endParaRPr lang="en-GB" sz="2600" dirty="0" smtClean="0"/>
          </a:p>
          <a:p>
            <a:r>
              <a:rPr lang="en-GB" sz="2600" dirty="0"/>
              <a:t>P</a:t>
            </a:r>
            <a:r>
              <a:rPr lang="en-GB" sz="2600" dirty="0" smtClean="0"/>
              <a:t>utting </a:t>
            </a:r>
            <a:r>
              <a:rPr lang="en-GB" sz="2600" dirty="0"/>
              <a:t>someone in </a:t>
            </a:r>
            <a:r>
              <a:rPr lang="en-GB" sz="2600" i="1" dirty="0" err="1"/>
              <a:t>punan</a:t>
            </a:r>
            <a:r>
              <a:rPr lang="en-GB" sz="2600" i="1" dirty="0"/>
              <a:t> </a:t>
            </a:r>
            <a:r>
              <a:rPr lang="en-GB" sz="2600" dirty="0"/>
              <a:t>by not eating together </a:t>
            </a:r>
            <a:r>
              <a:rPr lang="en-GB" sz="2600" dirty="0" smtClean="0"/>
              <a:t>when invited to eat </a:t>
            </a:r>
            <a:r>
              <a:rPr lang="en-GB" sz="2600" dirty="0"/>
              <a:t>is a “</a:t>
            </a:r>
            <a:r>
              <a:rPr lang="en-GB" sz="2600" dirty="0" smtClean="0"/>
              <a:t>sin”</a:t>
            </a:r>
          </a:p>
          <a:p>
            <a:r>
              <a:rPr lang="en-GB" sz="2600" dirty="0"/>
              <a:t>M</a:t>
            </a:r>
            <a:r>
              <a:rPr lang="en-GB" sz="2600" dirty="0" smtClean="0"/>
              <a:t>alicious </a:t>
            </a:r>
            <a:r>
              <a:rPr lang="en-GB" sz="2600" dirty="0" smtClean="0"/>
              <a:t>gossip can ensue</a:t>
            </a:r>
          </a:p>
          <a:p>
            <a:pPr lvl="0">
              <a:buClr>
                <a:srgbClr val="D9D899"/>
              </a:buClr>
            </a:pPr>
            <a:r>
              <a:rPr lang="en-GB" sz="2600" dirty="0">
                <a:solidFill>
                  <a:prstClr val="white"/>
                </a:solidFill>
              </a:rPr>
              <a:t>During the first trimester of pregnancy, the </a:t>
            </a:r>
            <a:r>
              <a:rPr lang="en-GB" sz="2600" dirty="0" err="1">
                <a:solidFill>
                  <a:prstClr val="white"/>
                </a:solidFill>
              </a:rPr>
              <a:t>fetus</a:t>
            </a:r>
            <a:r>
              <a:rPr lang="en-GB" sz="2600" dirty="0">
                <a:solidFill>
                  <a:prstClr val="white"/>
                </a:solidFill>
              </a:rPr>
              <a:t> is particularly susceptible to </a:t>
            </a:r>
            <a:r>
              <a:rPr lang="en-GB" sz="2600" i="1" dirty="0" err="1" smtClean="0">
                <a:solidFill>
                  <a:prstClr val="white"/>
                </a:solidFill>
              </a:rPr>
              <a:t>punan</a:t>
            </a:r>
            <a:r>
              <a:rPr lang="en-GB" sz="2600" dirty="0" smtClean="0">
                <a:solidFill>
                  <a:prstClr val="white"/>
                </a:solidFill>
              </a:rPr>
              <a:t>, because </a:t>
            </a:r>
            <a:r>
              <a:rPr lang="en-GB" sz="2600" dirty="0">
                <a:solidFill>
                  <a:prstClr val="white"/>
                </a:solidFill>
              </a:rPr>
              <a:t>the mother </a:t>
            </a:r>
            <a:r>
              <a:rPr lang="en-GB" sz="2600" dirty="0" smtClean="0">
                <a:solidFill>
                  <a:prstClr val="white"/>
                </a:solidFill>
              </a:rPr>
              <a:t>has</a:t>
            </a:r>
            <a:r>
              <a:rPr lang="en-GB" sz="2600" dirty="0" smtClean="0">
                <a:solidFill>
                  <a:prstClr val="white"/>
                </a:solidFill>
              </a:rPr>
              <a:t> </a:t>
            </a:r>
            <a:r>
              <a:rPr lang="en-GB" sz="2600" dirty="0">
                <a:solidFill>
                  <a:prstClr val="white"/>
                </a:solidFill>
              </a:rPr>
              <a:t>cravings</a:t>
            </a:r>
            <a:r>
              <a:rPr lang="en-GB" sz="2600" dirty="0" smtClean="0">
                <a:solidFill>
                  <a:prstClr val="white"/>
                </a:solidFill>
              </a:rPr>
              <a:t>. </a:t>
            </a:r>
            <a:r>
              <a:rPr lang="en-GB" sz="2600" dirty="0">
                <a:solidFill>
                  <a:prstClr val="white"/>
                </a:solidFill>
              </a:rPr>
              <a:t>Not sharing food with expectant mothers </a:t>
            </a:r>
            <a:r>
              <a:rPr lang="en-GB" sz="2600" dirty="0" smtClean="0">
                <a:solidFill>
                  <a:prstClr val="white"/>
                </a:solidFill>
              </a:rPr>
              <a:t>is </a:t>
            </a:r>
            <a:r>
              <a:rPr lang="en-GB" sz="2600" dirty="0">
                <a:solidFill>
                  <a:prstClr val="white"/>
                </a:solidFill>
              </a:rPr>
              <a:t>especially risky. </a:t>
            </a:r>
            <a:endParaRPr lang="en-GB" sz="2600" dirty="0" smtClean="0">
              <a:solidFill>
                <a:prstClr val="white"/>
              </a:solidFill>
            </a:endParaRPr>
          </a:p>
          <a:p>
            <a:pPr>
              <a:buClr>
                <a:srgbClr val="D9D899"/>
              </a:buClr>
            </a:pPr>
            <a:r>
              <a:rPr lang="en-GB" sz="2600" dirty="0"/>
              <a:t>Children have ‘soft souls’ – no corporeal punishment</a:t>
            </a:r>
          </a:p>
          <a:p>
            <a:pPr lvl="0">
              <a:buClr>
                <a:srgbClr val="D9D899"/>
              </a:buClr>
            </a:pPr>
            <a:endParaRPr lang="en-GB" sz="2400" dirty="0">
              <a:solidFill>
                <a:prstClr val="white"/>
              </a:solidFill>
            </a:endParaRPr>
          </a:p>
          <a:p>
            <a:endParaRPr lang="en-GB" dirty="0"/>
          </a:p>
        </p:txBody>
      </p:sp>
    </p:spTree>
    <p:extLst>
      <p:ext uri="{BB962C8B-B14F-4D97-AF65-F5344CB8AC3E}">
        <p14:creationId xmlns:p14="http://schemas.microsoft.com/office/powerpoint/2010/main" val="20180839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Conflict resolution</a:t>
            </a:r>
            <a:endParaRPr lang="en-GB" dirty="0"/>
          </a:p>
        </p:txBody>
      </p:sp>
      <p:sp>
        <p:nvSpPr>
          <p:cNvPr id="3" name="Content Placeholder 2"/>
          <p:cNvSpPr>
            <a:spLocks noGrp="1"/>
          </p:cNvSpPr>
          <p:nvPr>
            <p:ph idx="1"/>
          </p:nvPr>
        </p:nvSpPr>
        <p:spPr>
          <a:xfrm>
            <a:off x="2717442" y="1171977"/>
            <a:ext cx="7852697" cy="4877967"/>
          </a:xfrm>
        </p:spPr>
        <p:txBody>
          <a:bodyPr>
            <a:normAutofit/>
          </a:bodyPr>
          <a:lstStyle/>
          <a:p>
            <a:r>
              <a:rPr lang="en-GB" sz="2400" dirty="0" smtClean="0"/>
              <a:t>“When </a:t>
            </a:r>
            <a:r>
              <a:rPr lang="en-GB" sz="2400" dirty="0"/>
              <a:t>disputes </a:t>
            </a:r>
            <a:r>
              <a:rPr lang="en-GB" sz="2400" dirty="0" smtClean="0"/>
              <a:t>become </a:t>
            </a:r>
            <a:r>
              <a:rPr lang="en-GB" sz="2400" dirty="0"/>
              <a:t>serious enough to affect community peace, local leaders set up a town meeting, </a:t>
            </a:r>
            <a:r>
              <a:rPr lang="en-GB" sz="2400" i="1" dirty="0" err="1"/>
              <a:t>bicaraa</a:t>
            </a:r>
            <a:r>
              <a:rPr lang="en-GB" sz="2400" i="1" dirty="0"/>
              <a:t>’, </a:t>
            </a:r>
            <a:r>
              <a:rPr lang="en-GB" sz="2400" dirty="0"/>
              <a:t>in hopes that, under community pressure, disputants will admit errors, compromise, and restore domestic tranquillity, </a:t>
            </a:r>
            <a:r>
              <a:rPr lang="en-GB" sz="2400" i="1" dirty="0" err="1"/>
              <a:t>slamaad</a:t>
            </a:r>
            <a:r>
              <a:rPr lang="en-GB" sz="2400" i="1" dirty="0" smtClean="0"/>
              <a:t>.”</a:t>
            </a:r>
            <a:endParaRPr lang="en-GB" sz="2400" i="1" dirty="0" smtClean="0"/>
          </a:p>
          <a:p>
            <a:r>
              <a:rPr lang="en-GB" sz="2400" dirty="0" smtClean="0"/>
              <a:t>Yet too much conformity can make one sick.</a:t>
            </a:r>
            <a:r>
              <a:rPr lang="en-GB" sz="2400" dirty="0"/>
              <a:t> </a:t>
            </a:r>
            <a:endParaRPr lang="en-GB" sz="2400" dirty="0" smtClean="0"/>
          </a:p>
        </p:txBody>
      </p:sp>
    </p:spTree>
    <p:extLst>
      <p:ext uri="{BB962C8B-B14F-4D97-AF65-F5344CB8AC3E}">
        <p14:creationId xmlns:p14="http://schemas.microsoft.com/office/powerpoint/2010/main" val="81439078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3100" dirty="0" smtClean="0"/>
              <a:t>Summary: egalitarianism is entangled with concerns </a:t>
            </a:r>
            <a:r>
              <a:rPr lang="en-GB" sz="3100" dirty="0" smtClean="0"/>
              <a:t>over autonomy</a:t>
            </a:r>
            <a:r>
              <a:rPr lang="en-GB" sz="3100" dirty="0"/>
              <a:t> </a:t>
            </a:r>
            <a:r>
              <a:rPr lang="en-GB" sz="3100" dirty="0" smtClean="0"/>
              <a:t>and</a:t>
            </a:r>
            <a:r>
              <a:rPr lang="en-GB" sz="3100" dirty="0" smtClean="0"/>
              <a:t> fear of domination</a:t>
            </a:r>
            <a:r>
              <a:rPr lang="en-GB" dirty="0" smtClean="0"/>
              <a:t/>
            </a:r>
            <a:br>
              <a:rPr lang="en-GB" dirty="0" smtClean="0"/>
            </a:br>
            <a:r>
              <a:rPr lang="en-GB" dirty="0" smtClean="0"/>
              <a:t> </a:t>
            </a:r>
            <a:endParaRPr lang="en-GB" dirty="0"/>
          </a:p>
        </p:txBody>
      </p:sp>
      <p:sp>
        <p:nvSpPr>
          <p:cNvPr id="3" name="Content Placeholder 2"/>
          <p:cNvSpPr>
            <a:spLocks noGrp="1"/>
          </p:cNvSpPr>
          <p:nvPr>
            <p:ph idx="1"/>
          </p:nvPr>
        </p:nvSpPr>
        <p:spPr>
          <a:xfrm>
            <a:off x="2962140" y="1867437"/>
            <a:ext cx="7749666" cy="4816698"/>
          </a:xfrm>
        </p:spPr>
        <p:txBody>
          <a:bodyPr>
            <a:normAutofit fontScale="92500" lnSpcReduction="10000"/>
          </a:bodyPr>
          <a:lstStyle/>
          <a:p>
            <a:endParaRPr lang="en-GB" dirty="0" smtClean="0"/>
          </a:p>
          <a:p>
            <a:r>
              <a:rPr lang="en-GB" dirty="0" smtClean="0"/>
              <a:t>Egalitarian societies value agents autonomy instead of </a:t>
            </a:r>
            <a:r>
              <a:rPr lang="en-GB" dirty="0" smtClean="0"/>
              <a:t>dependency (created by things like property – we will read about this in Woodburn). </a:t>
            </a:r>
          </a:p>
          <a:p>
            <a:r>
              <a:rPr lang="en-GB" dirty="0" smtClean="0"/>
              <a:t>Play </a:t>
            </a:r>
            <a:r>
              <a:rPr lang="en-GB" dirty="0" smtClean="0"/>
              <a:t>is a way by which dominance is avoided (</a:t>
            </a:r>
            <a:r>
              <a:rPr lang="en-GB" dirty="0" err="1" smtClean="0"/>
              <a:t>Gray</a:t>
            </a:r>
            <a:r>
              <a:rPr lang="en-GB" dirty="0" smtClean="0"/>
              <a:t>), or </a:t>
            </a:r>
            <a:r>
              <a:rPr lang="en-GB" dirty="0" smtClean="0"/>
              <a:t>reversed </a:t>
            </a:r>
            <a:r>
              <a:rPr lang="en-GB" dirty="0" smtClean="0"/>
              <a:t>(Boehm)? </a:t>
            </a:r>
          </a:p>
          <a:p>
            <a:r>
              <a:rPr lang="en-GB" dirty="0" smtClean="0"/>
              <a:t>In modern societies agents </a:t>
            </a:r>
            <a:r>
              <a:rPr lang="en-GB" dirty="0"/>
              <a:t>autonomy is depended on cash economy.  U</a:t>
            </a:r>
            <a:r>
              <a:rPr lang="en-GB" dirty="0" smtClean="0"/>
              <a:t>nequal market exchange and public/private division create symbolic </a:t>
            </a:r>
            <a:r>
              <a:rPr lang="en-GB" dirty="0" smtClean="0"/>
              <a:t>violence (street children). </a:t>
            </a:r>
            <a:endParaRPr lang="en-GB" dirty="0" smtClean="0"/>
          </a:p>
          <a:p>
            <a:r>
              <a:rPr lang="en-GB" dirty="0" smtClean="0"/>
              <a:t>Egalitarianism is a way to combat violence exerted by the surrounding society. </a:t>
            </a:r>
            <a:r>
              <a:rPr lang="en-GB" dirty="0" smtClean="0"/>
              <a:t>It</a:t>
            </a:r>
            <a:r>
              <a:rPr lang="en-GB" dirty="0" smtClean="0"/>
              <a:t> doesn’t </a:t>
            </a:r>
            <a:r>
              <a:rPr lang="en-GB" dirty="0" smtClean="0"/>
              <a:t>exist in </a:t>
            </a:r>
            <a:r>
              <a:rPr lang="en-GB" dirty="0" smtClean="0"/>
              <a:t>isolation from larger forces and resulting violence (</a:t>
            </a:r>
            <a:r>
              <a:rPr lang="en-GB" dirty="0" err="1"/>
              <a:t>S</a:t>
            </a:r>
            <a:r>
              <a:rPr lang="en-GB" dirty="0" err="1" smtClean="0"/>
              <a:t>emai</a:t>
            </a:r>
            <a:r>
              <a:rPr lang="en-GB" dirty="0" smtClean="0"/>
              <a:t>).  </a:t>
            </a:r>
            <a:endParaRPr lang="en-GB" dirty="0" smtClean="0"/>
          </a:p>
          <a:p>
            <a:endParaRPr lang="en-GB" dirty="0" smtClean="0"/>
          </a:p>
          <a:p>
            <a:endParaRPr lang="en-GB" dirty="0" smtClean="0"/>
          </a:p>
        </p:txBody>
      </p:sp>
    </p:spTree>
    <p:extLst>
      <p:ext uri="{BB962C8B-B14F-4D97-AF65-F5344CB8AC3E}">
        <p14:creationId xmlns:p14="http://schemas.microsoft.com/office/powerpoint/2010/main" val="420175169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1809" y="808056"/>
            <a:ext cx="6994770" cy="84829"/>
          </a:xfrm>
        </p:spPr>
        <p:txBody>
          <a:bodyPr>
            <a:noAutofit/>
          </a:bodyPr>
          <a:lstStyle/>
          <a:p>
            <a:pPr algn="ctr"/>
            <a:r>
              <a:rPr lang="en-GB" sz="2400" dirty="0" smtClean="0"/>
              <a:t/>
            </a:r>
            <a:br>
              <a:rPr lang="en-GB" sz="2400" dirty="0" smtClean="0"/>
            </a:br>
            <a:r>
              <a:rPr lang="en-GB" sz="2400" dirty="0"/>
              <a:t/>
            </a:r>
            <a:br>
              <a:rPr lang="en-GB" sz="2400" dirty="0"/>
            </a:br>
            <a:r>
              <a:rPr lang="en-GB" sz="2400" dirty="0" smtClean="0"/>
              <a:t>What would you need to change in your society if  egalitarian principles (respecting individual autonomy, not creating dependencies, avoiding coercion) would guide it</a:t>
            </a:r>
            <a:r>
              <a:rPr lang="en-GB" sz="2400" smtClean="0"/>
              <a:t>? </a:t>
            </a:r>
            <a:br>
              <a:rPr lang="en-GB" sz="2400" smtClean="0"/>
            </a:br>
            <a:r>
              <a:rPr lang="en-GB" sz="2400" dirty="0" smtClean="0"/>
              <a:t/>
            </a:r>
            <a:br>
              <a:rPr lang="en-GB" sz="2400" dirty="0" smtClean="0"/>
            </a:br>
            <a:r>
              <a:rPr lang="en-GB" sz="2400" dirty="0" smtClean="0"/>
              <a:t/>
            </a:r>
            <a:br>
              <a:rPr lang="en-GB" sz="2400" dirty="0" smtClean="0"/>
            </a:br>
            <a:r>
              <a:rPr lang="en-GB" sz="2400" dirty="0" smtClean="0"/>
              <a:t>Find instances of conflict and how they were resolved in ethnographies</a:t>
            </a:r>
            <a:br>
              <a:rPr lang="en-GB" sz="2400" dirty="0" smtClean="0"/>
            </a:br>
            <a:r>
              <a:rPr lang="en-GB" sz="2400" dirty="0" smtClean="0"/>
              <a:t/>
            </a:r>
            <a:br>
              <a:rPr lang="en-GB" sz="2400" dirty="0" smtClean="0"/>
            </a:br>
            <a:r>
              <a:rPr lang="en-GB" sz="2400" dirty="0" smtClean="0"/>
              <a:t>Find examples of egalitarian practices</a:t>
            </a:r>
            <a:br>
              <a:rPr lang="en-GB" sz="2400" dirty="0" smtClean="0"/>
            </a:br>
            <a:r>
              <a:rPr lang="en-GB" sz="2400" dirty="0" smtClean="0"/>
              <a:t/>
            </a:r>
            <a:br>
              <a:rPr lang="en-GB" sz="2400" dirty="0" smtClean="0"/>
            </a:br>
            <a:r>
              <a:rPr lang="en-GB" sz="2400" dirty="0" smtClean="0"/>
              <a:t>What is the relationship </a:t>
            </a:r>
            <a:r>
              <a:rPr lang="en-GB" sz="2400" dirty="0" smtClean="0"/>
              <a:t>of the </a:t>
            </a:r>
            <a:r>
              <a:rPr lang="en-GB" sz="2400" dirty="0" smtClean="0"/>
              <a:t>environment and livelihood with the </a:t>
            </a:r>
            <a:r>
              <a:rPr lang="en-GB" sz="2400" dirty="0"/>
              <a:t>egalitarian practices/conflicts? </a:t>
            </a:r>
            <a:br>
              <a:rPr lang="en-GB" sz="2400" dirty="0"/>
            </a:br>
            <a:r>
              <a:rPr lang="en-GB" sz="2400" dirty="0"/>
              <a:t/>
            </a:r>
            <a:br>
              <a:rPr lang="en-GB" sz="2400" dirty="0"/>
            </a:br>
            <a:endParaRPr lang="en-GB" sz="2400" dirty="0"/>
          </a:p>
        </p:txBody>
      </p:sp>
    </p:spTree>
    <p:extLst>
      <p:ext uri="{BB962C8B-B14F-4D97-AF65-F5344CB8AC3E}">
        <p14:creationId xmlns:p14="http://schemas.microsoft.com/office/powerpoint/2010/main" val="209114612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2C2D1F"/>
      </a:dk2>
      <a:lt2>
        <a:srgbClr val="FAF2C5"/>
      </a:lt2>
      <a:accent1>
        <a:srgbClr val="EA9736"/>
      </a:accent1>
      <a:accent2>
        <a:srgbClr val="EACF56"/>
      </a:accent2>
      <a:accent3>
        <a:srgbClr val="77D4D6"/>
      </a:accent3>
      <a:accent4>
        <a:srgbClr val="54AFDC"/>
      </a:accent4>
      <a:accent5>
        <a:srgbClr val="88C363"/>
      </a:accent5>
      <a:accent6>
        <a:srgbClr val="D9D899"/>
      </a:accent6>
      <a:hlink>
        <a:srgbClr val="A7A574"/>
      </a:hlink>
      <a:folHlink>
        <a:srgbClr val="8B887A"/>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9B359FC9-1E88-4883-B31D-CCECAE2A7B38}"/>
    </a:ext>
  </a:extLst>
</a:theme>
</file>

<file path=docProps/app.xml><?xml version="1.0" encoding="utf-8"?>
<Properties xmlns="http://schemas.openxmlformats.org/officeDocument/2006/extended-properties" xmlns:vt="http://schemas.openxmlformats.org/officeDocument/2006/docPropsVTypes">
  <Template>TM16401375[[fn=Madison]]</Template>
  <TotalTime>930</TotalTime>
  <Words>1642</Words>
  <Application>Microsoft Office PowerPoint</Application>
  <PresentationFormat>Widescreen</PresentationFormat>
  <Paragraphs>137</Paragraphs>
  <Slides>27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MS Shell Dlg 2</vt:lpstr>
      <vt:lpstr>Wingdings</vt:lpstr>
      <vt:lpstr>Wingdings 3</vt:lpstr>
      <vt:lpstr>Madison</vt:lpstr>
      <vt:lpstr> Egalitarianism, Peace &amp; Violence</vt:lpstr>
      <vt:lpstr>Why are some societies egalitarian?</vt:lpstr>
      <vt:lpstr>The Hunting hypothesis</vt:lpstr>
      <vt:lpstr>PowerPoint Presentation</vt:lpstr>
      <vt:lpstr>Boehm’s theory of reverse dominance, 1993</vt:lpstr>
      <vt:lpstr>Egalitarianism is in effect a hierarchy in which the weak combine forces to dominate the strong.      (Boehm: Hierarchy in the forest)   </vt:lpstr>
      <vt:lpstr>Egalitarianism varies</vt:lpstr>
      <vt:lpstr>Ambivalence towards leaders (Boehm) </vt:lpstr>
      <vt:lpstr>Play in egalitarian societies (Gray, 2009)</vt:lpstr>
      <vt:lpstr>Gray’s 5 points that make ‘play’ (2009) </vt:lpstr>
      <vt:lpstr> </vt:lpstr>
      <vt:lpstr>PowerPoint Presentation</vt:lpstr>
      <vt:lpstr>Violence &amp; Street children</vt:lpstr>
      <vt:lpstr>Hecht, Tobias 1998 At home in the street </vt:lpstr>
      <vt:lpstr>Small-scale communities? </vt:lpstr>
      <vt:lpstr>Dependency and violence</vt:lpstr>
      <vt:lpstr>Knox Dentan, Robert 2008  Overwhelming Terror: love, fear, peace and violence among Semai of Malaysia   </vt:lpstr>
      <vt:lpstr>A peaceful society</vt:lpstr>
      <vt:lpstr>PowerPoint Presentation</vt:lpstr>
      <vt:lpstr>PowerPoint Presentation</vt:lpstr>
      <vt:lpstr>History’s relationship with egalitarianism </vt:lpstr>
      <vt:lpstr>Neglect as Violence </vt:lpstr>
      <vt:lpstr>The autonomy of the agent </vt:lpstr>
      <vt:lpstr>PowerPoint Presentation</vt:lpstr>
      <vt:lpstr>Conflict resolution</vt:lpstr>
      <vt:lpstr>Summary: egalitarianism is entangled with concerns over autonomy and fear of domination  </vt:lpstr>
      <vt:lpstr>  What would you need to change in your society if  egalitarian principles (respecting individual autonomy, not creating dependencies, avoiding coercion) would guide it?    Find instances of conflict and how they were resolved in ethnographies  Find examples of egalitarian practices  What is the relationship of the environment and livelihood with the egalitarian practices/conflicts?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Violence &amp; Peace</dc:title>
  <dc:creator>Trainer01</dc:creator>
  <cp:lastModifiedBy>Trainer01</cp:lastModifiedBy>
  <cp:revision>239</cp:revision>
  <dcterms:created xsi:type="dcterms:W3CDTF">2019-11-09T12:57:58Z</dcterms:created>
  <dcterms:modified xsi:type="dcterms:W3CDTF">2019-11-11T13:33:51Z</dcterms:modified>
</cp:coreProperties>
</file>