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7"/>
  </p:notesMasterIdLst>
  <p:handoutMasterIdLst>
    <p:handoutMasterId r:id="rId28"/>
  </p:handoutMasterIdLst>
  <p:sldIdLst>
    <p:sldId id="256" r:id="rId5"/>
    <p:sldId id="283" r:id="rId6"/>
    <p:sldId id="400" r:id="rId7"/>
    <p:sldId id="382" r:id="rId8"/>
    <p:sldId id="383" r:id="rId9"/>
    <p:sldId id="401" r:id="rId10"/>
    <p:sldId id="402" r:id="rId11"/>
    <p:sldId id="384" r:id="rId12"/>
    <p:sldId id="403" r:id="rId13"/>
    <p:sldId id="392" r:id="rId14"/>
    <p:sldId id="404" r:id="rId15"/>
    <p:sldId id="389" r:id="rId16"/>
    <p:sldId id="390" r:id="rId17"/>
    <p:sldId id="391" r:id="rId18"/>
    <p:sldId id="405" r:id="rId19"/>
    <p:sldId id="408" r:id="rId20"/>
    <p:sldId id="394" r:id="rId21"/>
    <p:sldId id="396" r:id="rId22"/>
    <p:sldId id="406" r:id="rId23"/>
    <p:sldId id="407" r:id="rId24"/>
    <p:sldId id="381" r:id="rId25"/>
    <p:sldId id="315" r:id="rId26"/>
  </p:sldIdLst>
  <p:sldSz cx="9144000" cy="6858000" type="screen4x3"/>
  <p:notesSz cx="6865938" cy="954087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05" userDrawn="1">
          <p15:clr>
            <a:srgbClr val="A4A3A4"/>
          </p15:clr>
        </p15:guide>
        <p15:guide id="2" pos="2163" userDrawn="1">
          <p15:clr>
            <a:srgbClr val="A4A3A4"/>
          </p15:clr>
        </p15:guide>
      </p15:notes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F30380A8-C3F2-5036-232D-0FB57855080F}" name="Laila Surani" initials="LS" userId="S::lsurani2@uel.ac.uk::2b313381-eb71-4008-bb2e-b5d1f67f8002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84" autoAdjust="0"/>
    <p:restoredTop sz="95859" autoAdjust="0"/>
  </p:normalViewPr>
  <p:slideViewPr>
    <p:cSldViewPr>
      <p:cViewPr varScale="1">
        <p:scale>
          <a:sx n="103" d="100"/>
          <a:sy n="103" d="100"/>
        </p:scale>
        <p:origin x="1728" y="1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05"/>
        <p:guide pos="2163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5240" cy="477044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9109" y="0"/>
            <a:ext cx="2975240" cy="477044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062175"/>
            <a:ext cx="2975240" cy="477044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9109" y="9062175"/>
            <a:ext cx="2975240" cy="477044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5240" cy="477044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9109" y="0"/>
            <a:ext cx="2975240" cy="477044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3/19/26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047750" y="715963"/>
            <a:ext cx="4770438" cy="35782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744" tIns="46872" rIns="93744" bIns="46872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6594" y="4531916"/>
            <a:ext cx="5492750" cy="4293394"/>
          </a:xfrm>
          <a:prstGeom prst="rect">
            <a:avLst/>
          </a:prstGeom>
        </p:spPr>
        <p:txBody>
          <a:bodyPr vert="horz" lIns="93744" tIns="46872" rIns="93744" bIns="46872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062175"/>
            <a:ext cx="2975240" cy="477044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9109" y="9062175"/>
            <a:ext cx="2975240" cy="477044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5792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32309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19/03/2026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52132B1-FCD7-49F3-B7D9-19162CB79F30}"/>
              </a:ext>
            </a:extLst>
          </p:cNvPr>
          <p:cNvSpPr/>
          <p:nvPr/>
        </p:nvSpPr>
        <p:spPr>
          <a:xfrm>
            <a:off x="755576" y="3429000"/>
            <a:ext cx="7560840" cy="23042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476672"/>
            <a:ext cx="8352928" cy="5184576"/>
          </a:xfrm>
        </p:spPr>
        <p:txBody>
          <a:bodyPr>
            <a:normAutofit fontScale="90000"/>
          </a:bodyPr>
          <a:lstStyle/>
          <a:p>
            <a:r>
              <a:rPr lang="en-GB" dirty="0"/>
              <a:t> </a:t>
            </a:r>
            <a:br>
              <a:rPr lang="en-GB" dirty="0"/>
            </a:br>
            <a:br>
              <a:rPr lang="en-GB" dirty="0"/>
            </a:br>
            <a: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Changemakers: Creativity and Value Creation </a:t>
            </a:r>
            <a:b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(BMHP5014)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Week 6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Unit 3: Making it happen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2200" b="1" dirty="0">
                <a:solidFill>
                  <a:schemeClr val="accent2">
                    <a:lumMod val="20000"/>
                    <a:lumOff val="80000"/>
                  </a:schemeClr>
                </a:solidFill>
                <a:cs typeface="Arial" panose="020B0604020202020204" pitchFamily="34" charset="0"/>
              </a:rPr>
              <a:t>Topic 3: What’s the story! </a:t>
            </a:r>
            <a:br>
              <a:rPr lang="en-GB" sz="2200" b="1" dirty="0">
                <a:solidFill>
                  <a:schemeClr val="accent2">
                    <a:lumMod val="20000"/>
                    <a:lumOff val="80000"/>
                  </a:schemeClr>
                </a:solidFill>
                <a:cs typeface="Arial" panose="020B0604020202020204" pitchFamily="34" charset="0"/>
              </a:rPr>
            </a:br>
            <a:r>
              <a:rPr lang="en-GB" sz="2200" b="1" dirty="0">
                <a:solidFill>
                  <a:schemeClr val="accent2">
                    <a:lumMod val="20000"/>
                    <a:lumOff val="80000"/>
                  </a:schemeClr>
                </a:solidFill>
                <a:cs typeface="Arial" panose="020B0604020202020204" pitchFamily="34" charset="0"/>
              </a:rPr>
              <a:t>Topic 4: Bringing your idea to life</a:t>
            </a:r>
            <a:br>
              <a:rPr lang="en-GB" sz="1000" b="1" i="0" dirty="0">
                <a:solidFill>
                  <a:srgbClr val="555555"/>
                </a:solidFill>
                <a:effectLst/>
              </a:rPr>
            </a:br>
            <a:endParaRPr lang="en-GB" altLang="en-US" sz="22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Objectives of session…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507288" cy="42484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Discuss and understand unit one topics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dirty="0"/>
              <a:t>Storytelling</a:t>
            </a:r>
          </a:p>
          <a:p>
            <a:r>
              <a:rPr lang="en-GB" dirty="0"/>
              <a:t>Confidence</a:t>
            </a:r>
          </a:p>
          <a:p>
            <a:r>
              <a:rPr lang="en-GB" dirty="0"/>
              <a:t>Public speaking</a:t>
            </a:r>
          </a:p>
          <a:p>
            <a:r>
              <a:rPr lang="en-GB" dirty="0"/>
              <a:t>Prototyping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b="1" dirty="0"/>
          </a:p>
          <a:p>
            <a:endParaRPr lang="en-GB" b="1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b="1" dirty="0"/>
          </a:p>
          <a:p>
            <a:pPr lvl="1"/>
            <a:endParaRPr lang="en-GB" b="1" dirty="0"/>
          </a:p>
          <a:p>
            <a:pPr lvl="1"/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30456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5487BD-F1AA-436F-9E35-63D227F6BC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 dirty="0"/>
              <a:t>What does storytelling mean?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BD6B5DB-7173-C754-BB3E-BCBC80B2C5C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l="-2504" t="-3" r="-5232" b="6"/>
          <a:stretch/>
        </p:blipFill>
        <p:spPr>
          <a:xfrm>
            <a:off x="2123728" y="1434480"/>
            <a:ext cx="5184576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9825670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7E55E3-2E9B-04C1-D11F-5835CD7DD0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Storytelling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FC69C04-6D83-F864-17CA-D5EDB15F16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437" y="1772816"/>
            <a:ext cx="8991126" cy="3528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26681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C366F0-18C4-1F03-C016-0873964FE3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Storytelling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C3496D1-3553-EF88-007F-175C37EB1B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956" y="1402782"/>
            <a:ext cx="7926087" cy="4052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28892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BB23B5-68EC-920B-0652-9F55EAC913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Storytelling in health and social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E965CF-64AA-785A-11AC-72EB6F304D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1" y="1331476"/>
            <a:ext cx="8229599" cy="3484983"/>
          </a:xfrm>
        </p:spPr>
        <p:txBody>
          <a:bodyPr>
            <a:noAutofit/>
          </a:bodyPr>
          <a:lstStyle/>
          <a:p>
            <a:r>
              <a:rPr lang="en-GB" sz="2300" b="1" i="0" dirty="0">
                <a:solidFill>
                  <a:srgbClr val="111111"/>
                </a:solidFill>
                <a:effectLst/>
              </a:rPr>
              <a:t>Storytelling</a:t>
            </a:r>
            <a:r>
              <a:rPr lang="en-GB" sz="2300" b="0" i="0" dirty="0">
                <a:solidFill>
                  <a:srgbClr val="111111"/>
                </a:solidFill>
                <a:effectLst/>
              </a:rPr>
              <a:t> is the act of sharing a story. </a:t>
            </a:r>
          </a:p>
          <a:p>
            <a:r>
              <a:rPr lang="en-GB" sz="2300" b="0" i="0" dirty="0">
                <a:solidFill>
                  <a:srgbClr val="111111"/>
                </a:solidFill>
                <a:effectLst/>
              </a:rPr>
              <a:t>In health and social care, storytelling can be used as a tool to </a:t>
            </a:r>
            <a:r>
              <a:rPr lang="en-GB" sz="2300" b="1" i="0" dirty="0">
                <a:solidFill>
                  <a:srgbClr val="111111"/>
                </a:solidFill>
                <a:effectLst/>
              </a:rPr>
              <a:t>educate, engage, and empower patients and caregivers.</a:t>
            </a:r>
            <a:r>
              <a:rPr lang="en-GB" sz="2300" b="0" i="0" dirty="0">
                <a:solidFill>
                  <a:srgbClr val="111111"/>
                </a:solidFill>
                <a:effectLst/>
              </a:rPr>
              <a:t> </a:t>
            </a:r>
          </a:p>
          <a:p>
            <a:r>
              <a:rPr lang="en-GB" sz="2300" b="0" i="0" dirty="0">
                <a:solidFill>
                  <a:srgbClr val="111111"/>
                </a:solidFill>
                <a:effectLst/>
              </a:rPr>
              <a:t>When done well, health and social care stories can transform lives. </a:t>
            </a:r>
          </a:p>
          <a:p>
            <a:r>
              <a:rPr lang="en-GB" sz="2300" b="0" i="0" dirty="0">
                <a:solidFill>
                  <a:srgbClr val="111111"/>
                </a:solidFill>
                <a:effectLst/>
              </a:rPr>
              <a:t>For example, a cardiologist may tell the story of a patient with a cardiovascular disease, who improved their </a:t>
            </a:r>
            <a:r>
              <a:rPr lang="en-GB" sz="2300" dirty="0">
                <a:solidFill>
                  <a:srgbClr val="111111"/>
                </a:solidFill>
              </a:rPr>
              <a:t>health indicators by improving their lifestyle</a:t>
            </a:r>
            <a:r>
              <a:rPr lang="en-GB" sz="2300" b="0" i="0" dirty="0">
                <a:solidFill>
                  <a:srgbClr val="111111"/>
                </a:solidFill>
                <a:effectLst/>
              </a:rPr>
              <a:t>, so that other patients can adopt a healthier lifestyle</a:t>
            </a:r>
            <a:r>
              <a:rPr lang="en-GB" sz="2300" dirty="0">
                <a:solidFill>
                  <a:srgbClr val="111111"/>
                </a:solidFill>
              </a:rPr>
              <a:t> </a:t>
            </a:r>
            <a:r>
              <a:rPr lang="en-GB" sz="2300" b="0" i="0" dirty="0">
                <a:solidFill>
                  <a:srgbClr val="111111"/>
                </a:solidFill>
                <a:effectLst/>
              </a:rPr>
              <a:t>too.</a:t>
            </a:r>
            <a:endParaRPr lang="en-GB" sz="23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06CFF79-2390-6D67-0204-C3E0D95F2E4E}"/>
              </a:ext>
            </a:extLst>
          </p:cNvPr>
          <p:cNvSpPr txBox="1"/>
          <p:nvPr/>
        </p:nvSpPr>
        <p:spPr>
          <a:xfrm>
            <a:off x="6732240" y="5341858"/>
            <a:ext cx="223224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Briant</a:t>
            </a:r>
            <a:r>
              <a:rPr lang="en-GB" dirty="0"/>
              <a:t>, et al., 2016)</a:t>
            </a:r>
          </a:p>
        </p:txBody>
      </p:sp>
    </p:spTree>
    <p:extLst>
      <p:ext uri="{BB962C8B-B14F-4D97-AF65-F5344CB8AC3E}">
        <p14:creationId xmlns:p14="http://schemas.microsoft.com/office/powerpoint/2010/main" val="37829804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94FF81-0A0E-C1BE-3729-10E9D72CDE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Group work: 30 mins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0530A9-4B52-D343-A731-6E602B4F45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 your group, think of one story, which you have experienced at your workplace in health and social care, that has helped patients of caregivers, either in educating, engaging, and/or empowering themselves.</a:t>
            </a:r>
          </a:p>
          <a:p>
            <a:r>
              <a:rPr lang="en-GB" dirty="0"/>
              <a:t>Post your answers in this week’s Forum on Moodle. </a:t>
            </a:r>
          </a:p>
        </p:txBody>
      </p:sp>
    </p:spTree>
    <p:extLst>
      <p:ext uri="{BB962C8B-B14F-4D97-AF65-F5344CB8AC3E}">
        <p14:creationId xmlns:p14="http://schemas.microsoft.com/office/powerpoint/2010/main" val="42078848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9F532C-D245-A94B-3A9D-EE99A2722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778098"/>
          </a:xfrm>
        </p:spPr>
        <p:txBody>
          <a:bodyPr>
            <a:noAutofit/>
          </a:bodyPr>
          <a:lstStyle/>
          <a:p>
            <a:r>
              <a:rPr lang="en-GB" sz="4000" b="1" dirty="0"/>
              <a:t>What is confidence and why it is important?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115F4BA-E7E7-C7C2-5539-3AD6A699C2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088011" y="1988840"/>
            <a:ext cx="4967978" cy="31070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03905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253D61-8A8E-0FF5-B09C-3A66688240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 dirty="0"/>
              <a:t>Discuss in pairs: 10 mins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9405AF-5322-1837-9372-B9125E5243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r>
              <a:rPr lang="en-GB" dirty="0"/>
              <a:t>What are some of the benefits of self-confidence?</a:t>
            </a:r>
          </a:p>
          <a:p>
            <a:endParaRPr lang="en-GB" dirty="0"/>
          </a:p>
          <a:p>
            <a:r>
              <a:rPr lang="en-GB" dirty="0"/>
              <a:t>You can write your ideas on this week’s Forum on Moodle.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A74BBE3-9D0A-399B-9901-10DC36F50C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0032" y="1834904"/>
            <a:ext cx="4038600" cy="191833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6924878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D7141F-5F99-069E-0D5C-8537778A85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Benefits of self-confidence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61C4F56-A3C3-C5A4-2346-6851C68B67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540" y="1341280"/>
            <a:ext cx="8430919" cy="4175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20589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91F63-4669-3418-F4F6-2E2368DA07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b="1" dirty="0"/>
              <a:t>Brainstorming: How do you find public speaking?</a:t>
            </a:r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73FA6A0-DE15-1227-5509-97AB79DB798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18262" y="2276872"/>
            <a:ext cx="5507475" cy="3239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24311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F12707-EBC5-1F5E-5861-4BB53942FE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Public speaking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BD3EF9E-3B6A-1A6F-A9A0-70C7CABBE7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774" y="1412776"/>
            <a:ext cx="8918451" cy="4135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1010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A64CD-CE3C-94DA-E3EA-6396204135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Public Speaking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FA86DA8-2040-ADCC-B42A-91C41D314D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2" y="1268760"/>
            <a:ext cx="8975006" cy="4362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19957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5E66EA-98EC-A731-1C49-A9207FD3C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Public speaking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A5CCA54-A538-01E3-9CD2-1C1E01F174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709" y="1412776"/>
            <a:ext cx="8750581" cy="4248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01812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C916A-9F8A-D432-C5BE-820BCC83D1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301" y="86422"/>
            <a:ext cx="8229600" cy="1143000"/>
          </a:xfrm>
        </p:spPr>
        <p:txBody>
          <a:bodyPr/>
          <a:lstStyle/>
          <a:p>
            <a:r>
              <a:rPr lang="en-GB" sz="3600" b="1" dirty="0"/>
              <a:t>What is prototyping?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955AE-3428-68D2-8F11-E56BD8562B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65546"/>
            <a:ext cx="4330824" cy="3979678"/>
          </a:xfrm>
        </p:spPr>
        <p:txBody>
          <a:bodyPr>
            <a:noAutofit/>
          </a:bodyPr>
          <a:lstStyle/>
          <a:p>
            <a:r>
              <a:rPr lang="en-GB" sz="2800" b="0" i="0" dirty="0">
                <a:effectLst/>
              </a:rPr>
              <a:t>A prototype is a simple visualisation of the product to test the concept.</a:t>
            </a:r>
          </a:p>
          <a:p>
            <a:r>
              <a:rPr lang="en-GB" sz="2800" dirty="0"/>
              <a:t>A</a:t>
            </a:r>
            <a:r>
              <a:rPr lang="en-GB" sz="2800" b="0" i="0" dirty="0">
                <a:effectLst/>
              </a:rPr>
              <a:t> first or preliminary version of a device or vehicle from which other forms are developed.</a:t>
            </a:r>
            <a:endParaRPr lang="en-GB" sz="2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673452D-4C59-67E3-D792-8EF72DC4A112}"/>
              </a:ext>
            </a:extLst>
          </p:cNvPr>
          <p:cNvSpPr txBox="1"/>
          <p:nvPr/>
        </p:nvSpPr>
        <p:spPr>
          <a:xfrm>
            <a:off x="4603359" y="5264887"/>
            <a:ext cx="4392488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/>
              <a:t>(Lauff,  </a:t>
            </a:r>
            <a:r>
              <a:rPr lang="en-GB" sz="1600" dirty="0" err="1"/>
              <a:t>Kotys</a:t>
            </a:r>
            <a:r>
              <a:rPr lang="en-GB" sz="1600" dirty="0"/>
              <a:t>-Schwartz, and Rentschler, 2018)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40B7E31-6643-4B6E-DF1A-8DE4743CE9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20072" y="2132856"/>
            <a:ext cx="3754071" cy="2264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99857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E07E2C96-29F2-75B4-FF5C-50679B55DB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852936"/>
            <a:ext cx="2657819" cy="2657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ealth Care System with a prototype preview">
            <a:extLst>
              <a:ext uri="{FF2B5EF4-FFF2-40B4-BE49-F238E27FC236}">
                <a16:creationId xmlns:a16="http://schemas.microsoft.com/office/drawing/2014/main" id="{80A55979-DF53-47E6-9FF5-2B9CEB4EC9C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08"/>
          <a:stretch>
            <a:fillRect/>
          </a:stretch>
        </p:blipFill>
        <p:spPr bwMode="auto">
          <a:xfrm>
            <a:off x="3772687" y="188640"/>
            <a:ext cx="3758870" cy="2430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FA7D678B-F66A-FF21-0BEA-8F1FE4340A1D}"/>
              </a:ext>
            </a:extLst>
          </p:cNvPr>
          <p:cNvSpPr/>
          <p:nvPr/>
        </p:nvSpPr>
        <p:spPr>
          <a:xfrm>
            <a:off x="347222" y="216411"/>
            <a:ext cx="3168352" cy="1080120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Example of a Prototype in Health &amp; Social Care</a:t>
            </a:r>
            <a:endParaRPr lang="en-US" dirty="0"/>
          </a:p>
        </p:txBody>
      </p:sp>
      <p:sp>
        <p:nvSpPr>
          <p:cNvPr id="6" name="Bent Arrow 5">
            <a:extLst>
              <a:ext uri="{FF2B5EF4-FFF2-40B4-BE49-F238E27FC236}">
                <a16:creationId xmlns:a16="http://schemas.microsoft.com/office/drawing/2014/main" id="{553445CF-9767-812A-02D6-7BFA642B971F}"/>
              </a:ext>
            </a:extLst>
          </p:cNvPr>
          <p:cNvSpPr/>
          <p:nvPr/>
        </p:nvSpPr>
        <p:spPr>
          <a:xfrm rot="5400000">
            <a:off x="7661967" y="1467467"/>
            <a:ext cx="1080120" cy="1189501"/>
          </a:xfrm>
          <a:prstGeom prst="bentArrow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0F45B0C-D3BC-1CE6-79EF-B52221D5D8CA}"/>
              </a:ext>
            </a:extLst>
          </p:cNvPr>
          <p:cNvSpPr txBox="1"/>
          <p:nvPr/>
        </p:nvSpPr>
        <p:spPr>
          <a:xfrm>
            <a:off x="313484" y="1493306"/>
            <a:ext cx="331236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 mobile app prototype designed to allow patients to book GP appointments, check wait times, and access healthcare advice.</a:t>
            </a:r>
          </a:p>
          <a:p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915C32E-F18D-EAE7-2BF6-58C2D8D78D96}"/>
              </a:ext>
            </a:extLst>
          </p:cNvPr>
          <p:cNvSpPr txBox="1"/>
          <p:nvPr/>
        </p:nvSpPr>
        <p:spPr>
          <a:xfrm>
            <a:off x="313484" y="3068960"/>
            <a:ext cx="583264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What the prototype includes:</a:t>
            </a:r>
            <a:endParaRPr lang="en-GB" dirty="0"/>
          </a:p>
          <a:p>
            <a:pPr lvl="0"/>
            <a:r>
              <a:rPr lang="en-GB" dirty="0"/>
              <a:t>Appointment booking screens</a:t>
            </a:r>
          </a:p>
          <a:p>
            <a:pPr lvl="0"/>
            <a:r>
              <a:rPr lang="en-GB" dirty="0"/>
              <a:t>Real-time availability (e.g. next available GP slot)</a:t>
            </a:r>
          </a:p>
          <a:p>
            <a:pPr lvl="0"/>
            <a:r>
              <a:rPr lang="en-GB" dirty="0"/>
              <a:t>Patient login and profile</a:t>
            </a:r>
          </a:p>
          <a:p>
            <a:pPr lvl="0"/>
            <a:r>
              <a:rPr lang="en-GB" dirty="0"/>
              <a:t>Messaging or consultation feature</a:t>
            </a:r>
          </a:p>
          <a:p>
            <a:r>
              <a:rPr lang="en-GB" b="1" dirty="0"/>
              <a:t>Purpose:</a:t>
            </a:r>
            <a:br>
              <a:rPr lang="en-GB" dirty="0"/>
            </a:br>
            <a:r>
              <a:rPr lang="en-GB" dirty="0"/>
              <a:t>To test how easily patients can navigate the system, book appointments, and access care before full development.</a:t>
            </a:r>
          </a:p>
        </p:txBody>
      </p:sp>
    </p:spTree>
    <p:extLst>
      <p:ext uri="{BB962C8B-B14F-4D97-AF65-F5344CB8AC3E}">
        <p14:creationId xmlns:p14="http://schemas.microsoft.com/office/powerpoint/2010/main" val="19375680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8BC562-81C8-6031-BBF2-471F4A2A60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Prototyping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5CDD841-AE0F-8238-AB9B-AA47559FCE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388" y="1556792"/>
            <a:ext cx="7931224" cy="4105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18739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E51161-BEA5-4040-6D84-1B3EB08B71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22361"/>
            <a:ext cx="8229600" cy="490066"/>
          </a:xfrm>
        </p:spPr>
        <p:txBody>
          <a:bodyPr>
            <a:noAutofit/>
          </a:bodyPr>
          <a:lstStyle/>
          <a:p>
            <a:r>
              <a:rPr lang="en-GB" sz="3600" b="1" dirty="0"/>
              <a:t>Prototyping in health and social care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214E48-8A6C-35A4-A6D3-4CF6A98843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07785"/>
            <a:ext cx="8229600" cy="3917032"/>
          </a:xfrm>
        </p:spPr>
        <p:txBody>
          <a:bodyPr>
            <a:noAutofit/>
          </a:bodyPr>
          <a:lstStyle/>
          <a:p>
            <a:pPr fontAlgn="base"/>
            <a:r>
              <a:rPr lang="en-GB" sz="2000" dirty="0"/>
              <a:t>Prototypes are essentially models used to test the viability of a new offering. </a:t>
            </a:r>
          </a:p>
          <a:p>
            <a:pPr fontAlgn="base"/>
            <a:r>
              <a:rPr lang="en-GB" sz="2000" dirty="0"/>
              <a:t>It can be models of physical products, digital interactions, service offerings, or even communications (e.g. assistive technology, tools, supporting devices, etc.) </a:t>
            </a:r>
          </a:p>
          <a:p>
            <a:pPr fontAlgn="base"/>
            <a:r>
              <a:rPr lang="en-GB" sz="2000" dirty="0"/>
              <a:t>Importantly, prototypes rarely represent the complete final offering. They are built to answer questions about a component of the final offering that is unresolved, and the feedback that they generate from customers helps to define that final offering. </a:t>
            </a:r>
          </a:p>
          <a:p>
            <a:pPr fontAlgn="base"/>
            <a:r>
              <a:rPr lang="en-GB" sz="2000" dirty="0"/>
              <a:t>Prototyping is one of the critical tools of designers, no matter what they design. Designers believe that prototypes, done well, get to a more compelling final offering more quickly through knowledge, iterative testing.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2DF8032-3D58-82B1-8AC7-E152F3AC9D8C}"/>
              </a:ext>
            </a:extLst>
          </p:cNvPr>
          <p:cNvSpPr txBox="1"/>
          <p:nvPr/>
        </p:nvSpPr>
        <p:spPr>
          <a:xfrm>
            <a:off x="7458432" y="5373216"/>
            <a:ext cx="165618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(Exner et al., 2014)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05296318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B4FC0-B757-50BB-BA68-52ABE74A5B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 anchor="ctr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3700" b="1" dirty="0"/>
              <a:t>Tips to build an effective prototype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E7FFA69-4017-AFEC-6812-2740E4AA9F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15616" y="836712"/>
            <a:ext cx="6427777" cy="482083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5564007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D96BD-5A74-00E2-0017-9BA3B971B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en-GB" sz="3200" b="1" dirty="0"/>
              <a:t>Individual task: 20 mins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9CD0570-D973-B75E-E50C-D2B7DED1E5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1857" y="1535157"/>
            <a:ext cx="5047054" cy="3787685"/>
          </a:xfrm>
          <a:prstGeom prst="rect">
            <a:avLst/>
          </a:prstGeom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26836A7-1E11-58C1-C089-D0F66113BC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089" y="1470483"/>
            <a:ext cx="3826768" cy="391703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Produce one innovation related to health and social care in the UK, considering how you could create an effective prototype.</a:t>
            </a:r>
          </a:p>
          <a:p>
            <a:endParaRPr lang="en-GB" dirty="0"/>
          </a:p>
          <a:p>
            <a:r>
              <a:rPr lang="en-GB" dirty="0"/>
              <a:t>You could use this for your Component 2 task. </a:t>
            </a:r>
          </a:p>
        </p:txBody>
      </p:sp>
    </p:spTree>
    <p:extLst>
      <p:ext uri="{BB962C8B-B14F-4D97-AF65-F5344CB8AC3E}">
        <p14:creationId xmlns:p14="http://schemas.microsoft.com/office/powerpoint/2010/main" val="21370070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BA5444-4606-F1E0-1CF4-B0AEEDD6D5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 dirty="0"/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1A79F43-B587-7FC0-0EE1-4061C7616B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9792" y="1700808"/>
            <a:ext cx="3556992" cy="355699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0358544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A2B569-DEBF-FCAA-FDE9-0FCA963594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E0F862-995D-EC60-4BDF-F437E055BB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764704"/>
            <a:ext cx="8579296" cy="5112568"/>
          </a:xfrm>
        </p:spPr>
        <p:txBody>
          <a:bodyPr>
            <a:normAutofit/>
          </a:bodyPr>
          <a:lstStyle/>
          <a:p>
            <a:endParaRPr lang="en-GB" sz="2000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4CB3BB5-2C98-295C-A4B1-565DB61F14B9}"/>
              </a:ext>
            </a:extLst>
          </p:cNvPr>
          <p:cNvSpPr txBox="1"/>
          <p:nvPr/>
        </p:nvSpPr>
        <p:spPr>
          <a:xfrm>
            <a:off x="436712" y="991072"/>
            <a:ext cx="7920880" cy="67710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err="1"/>
              <a:t>Briant</a:t>
            </a:r>
            <a:r>
              <a:rPr lang="en-GB" sz="2000" dirty="0"/>
              <a:t>, K.J., Halter, A., </a:t>
            </a:r>
            <a:r>
              <a:rPr lang="en-GB" sz="2000" dirty="0" err="1"/>
              <a:t>Marchello</a:t>
            </a:r>
            <a:r>
              <a:rPr lang="en-GB" sz="2000" dirty="0"/>
              <a:t>, N., </a:t>
            </a:r>
            <a:r>
              <a:rPr lang="en-GB" sz="2000" dirty="0" err="1"/>
              <a:t>Escareño</a:t>
            </a:r>
            <a:r>
              <a:rPr lang="en-GB" sz="2000" dirty="0"/>
              <a:t>, M. and Thompson, B. (2016). The power of digital storytelling as a culturally relevant health promotion tool. Health promotion practice, 17(6), pp.793-801.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22222"/>
                </a:solidFill>
              </a:rPr>
              <a:t>Exner, K., </a:t>
            </a:r>
            <a:r>
              <a:rPr lang="en-GB" sz="2000" dirty="0" err="1">
                <a:solidFill>
                  <a:srgbClr val="222222"/>
                </a:solidFill>
              </a:rPr>
              <a:t>Lindow</a:t>
            </a:r>
            <a:r>
              <a:rPr lang="en-GB" sz="2000" dirty="0">
                <a:solidFill>
                  <a:srgbClr val="222222"/>
                </a:solidFill>
              </a:rPr>
              <a:t>, K., Buchholz, C. and Stark, R. (2014). Validation of product-service systems–a prototyping approach. </a:t>
            </a:r>
            <a:r>
              <a:rPr lang="en-GB" sz="2000" i="1" dirty="0">
                <a:solidFill>
                  <a:srgbClr val="222222"/>
                </a:solidFill>
              </a:rPr>
              <a:t>Procedia CIRP</a:t>
            </a:r>
            <a:r>
              <a:rPr lang="en-GB" sz="2000" dirty="0">
                <a:solidFill>
                  <a:srgbClr val="222222"/>
                </a:solidFill>
              </a:rPr>
              <a:t>, </a:t>
            </a:r>
            <a:r>
              <a:rPr lang="en-GB" sz="2000" i="1" dirty="0">
                <a:solidFill>
                  <a:srgbClr val="222222"/>
                </a:solidFill>
              </a:rPr>
              <a:t>16</a:t>
            </a:r>
            <a:r>
              <a:rPr lang="en-GB" sz="2000" dirty="0">
                <a:solidFill>
                  <a:srgbClr val="222222"/>
                </a:solidFill>
              </a:rPr>
              <a:t>, pp.68-73.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222222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0" i="0" dirty="0" err="1">
                <a:solidFill>
                  <a:srgbClr val="222222"/>
                </a:solidFill>
                <a:effectLst/>
              </a:rPr>
              <a:t>Lauff</a:t>
            </a:r>
            <a:r>
              <a:rPr lang="en-GB" sz="2000" b="0" i="0" dirty="0">
                <a:solidFill>
                  <a:srgbClr val="222222"/>
                </a:solidFill>
                <a:effectLst/>
              </a:rPr>
              <a:t>, C.A., </a:t>
            </a:r>
            <a:r>
              <a:rPr lang="en-GB" sz="2000" b="0" i="0" dirty="0" err="1">
                <a:solidFill>
                  <a:srgbClr val="222222"/>
                </a:solidFill>
                <a:effectLst/>
              </a:rPr>
              <a:t>Kotys</a:t>
            </a:r>
            <a:r>
              <a:rPr lang="en-GB" sz="2000" b="0" i="0" dirty="0">
                <a:solidFill>
                  <a:srgbClr val="222222"/>
                </a:solidFill>
                <a:effectLst/>
              </a:rPr>
              <a:t>-Schwartz, D. and Rentschler, M.E. (2018). What is a Prototype? What are the Roles of Prototypes in Companies?. </a:t>
            </a:r>
            <a:r>
              <a:rPr lang="en-GB" sz="2000" b="0" i="1" dirty="0">
                <a:solidFill>
                  <a:srgbClr val="222222"/>
                </a:solidFill>
                <a:effectLst/>
              </a:rPr>
              <a:t>Journal of Mechanical Design</a:t>
            </a:r>
            <a:r>
              <a:rPr lang="en-GB" sz="2000" b="0" i="0" dirty="0">
                <a:solidFill>
                  <a:srgbClr val="222222"/>
                </a:solidFill>
                <a:effectLst/>
              </a:rPr>
              <a:t>, </a:t>
            </a:r>
            <a:r>
              <a:rPr lang="en-GB" sz="2000" b="0" i="1" dirty="0">
                <a:solidFill>
                  <a:srgbClr val="222222"/>
                </a:solidFill>
                <a:effectLst/>
              </a:rPr>
              <a:t>140</a:t>
            </a:r>
            <a:r>
              <a:rPr lang="en-GB" sz="2000" b="0" i="0" dirty="0">
                <a:solidFill>
                  <a:srgbClr val="222222"/>
                </a:solidFill>
                <a:effectLst/>
              </a:rPr>
              <a:t>(6), p.061102.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222222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b="0" i="0" dirty="0">
              <a:solidFill>
                <a:srgbClr val="222222"/>
              </a:solidFill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222222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887662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purl.org/dc/elements/1.1/"/>
    <ds:schemaRef ds:uri="http://schemas.openxmlformats.org/package/2006/metadata/core-properties"/>
    <ds:schemaRef ds:uri="http://schemas.microsoft.com/office/infopath/2007/PartnerControls"/>
    <ds:schemaRef ds:uri="http://www.w3.org/XML/1998/namespace"/>
    <ds:schemaRef ds:uri="http://purl.org/dc/terms/"/>
    <ds:schemaRef ds:uri="http://schemas.microsoft.com/office/2006/documentManagement/types"/>
    <ds:schemaRef ds:uri="303dbf9b-b85b-46a0-94f1-894078c07ecd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63</TotalTime>
  <Words>721</Words>
  <Application>Microsoft Macintosh PowerPoint</Application>
  <PresentationFormat>On-screen Show (4:3)</PresentationFormat>
  <Paragraphs>81</Paragraphs>
  <Slides>22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Calibri</vt:lpstr>
      <vt:lpstr>Myriad Pro</vt:lpstr>
      <vt:lpstr>Rockwell Condensed</vt:lpstr>
      <vt:lpstr>Times New Roman</vt:lpstr>
      <vt:lpstr>20140311PresentationUWTSDTemplate</vt:lpstr>
      <vt:lpstr>   Changemakers: Creativity and Value Creation  (BMHP5014)  Week 6 Unit 3: Making it happen Topic 3: What’s the story!  Topic 4: Bringing your idea to life </vt:lpstr>
      <vt:lpstr>Objectives of session…</vt:lpstr>
      <vt:lpstr>What does storytelling mean?</vt:lpstr>
      <vt:lpstr>Storytelling </vt:lpstr>
      <vt:lpstr>Storytelling </vt:lpstr>
      <vt:lpstr>Storytelling in health and social care</vt:lpstr>
      <vt:lpstr>Group work: 30 mins</vt:lpstr>
      <vt:lpstr>What is confidence and why it is important?</vt:lpstr>
      <vt:lpstr>Discuss in pairs: 10 mins</vt:lpstr>
      <vt:lpstr>Benefits of self-confidence</vt:lpstr>
      <vt:lpstr>Brainstorming: How do you find public speaking?</vt:lpstr>
      <vt:lpstr>Public speaking</vt:lpstr>
      <vt:lpstr>Public Speaking</vt:lpstr>
      <vt:lpstr>Public speaking</vt:lpstr>
      <vt:lpstr>What is prototyping?</vt:lpstr>
      <vt:lpstr>PowerPoint Presentation</vt:lpstr>
      <vt:lpstr>Prototyping</vt:lpstr>
      <vt:lpstr>Prototyping in health and social care</vt:lpstr>
      <vt:lpstr>Tips to build an effective prototype </vt:lpstr>
      <vt:lpstr>Individual task: 20 mins</vt:lpstr>
      <vt:lpstr>Any Questions?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Effective Team Working &amp; Communications (BMSW 4002) Defining and Classifying Groups</dc:title>
  <dc:creator>Rebecca Stewart</dc:creator>
  <cp:lastModifiedBy>Caroline Salami</cp:lastModifiedBy>
  <cp:revision>161</cp:revision>
  <cp:lastPrinted>2021-01-18T19:39:53Z</cp:lastPrinted>
  <dcterms:created xsi:type="dcterms:W3CDTF">2020-06-13T21:56:47Z</dcterms:created>
  <dcterms:modified xsi:type="dcterms:W3CDTF">2026-03-19T20:07:59Z</dcterms:modified>
</cp:coreProperties>
</file>