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50"/>
  </p:notesMasterIdLst>
  <p:sldIdLst>
    <p:sldId id="257" r:id="rId2"/>
    <p:sldId id="259" r:id="rId3"/>
    <p:sldId id="260" r:id="rId4"/>
    <p:sldId id="261" r:id="rId5"/>
    <p:sldId id="262" r:id="rId6"/>
    <p:sldId id="263" r:id="rId7"/>
    <p:sldId id="264" r:id="rId8"/>
    <p:sldId id="265" r:id="rId9"/>
    <p:sldId id="266" r:id="rId10"/>
    <p:sldId id="269" r:id="rId11"/>
    <p:sldId id="267" r:id="rId12"/>
    <p:sldId id="268"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2" autoAdjust="0"/>
    <p:restoredTop sz="94660"/>
  </p:normalViewPr>
  <p:slideViewPr>
    <p:cSldViewPr snapToGrid="0">
      <p:cViewPr varScale="1">
        <p:scale>
          <a:sx n="83" d="100"/>
          <a:sy n="83" d="100"/>
        </p:scale>
        <p:origin x="1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23712E-6BFF-4C50-9B2F-F59CF404860F}" type="datetimeFigureOut">
              <a:rPr lang="en-GB" smtClean="0"/>
              <a:t>06/12/2019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FA8FEF-B51B-4E16-94AC-37947709EE59}" type="slidenum">
              <a:rPr lang="en-GB" smtClean="0"/>
              <a:t>‹#›</a:t>
            </a:fld>
            <a:endParaRPr lang="en-GB"/>
          </a:p>
        </p:txBody>
      </p:sp>
    </p:spTree>
    <p:extLst>
      <p:ext uri="{BB962C8B-B14F-4D97-AF65-F5344CB8AC3E}">
        <p14:creationId xmlns:p14="http://schemas.microsoft.com/office/powerpoint/2010/main" val="1576098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1E6FBFE-CF4F-4D5C-AFB0-EAC755403B1C}" type="slidenum">
              <a:rPr lang="en-GB" altLang="en-US">
                <a:latin typeface="Verdana" panose="020B0604030504040204" pitchFamily="34" charset="0"/>
              </a:rPr>
              <a:pPr eaLnBrk="1" hangingPunct="1">
                <a:spcBef>
                  <a:spcPct val="0"/>
                </a:spcBef>
              </a:pPr>
              <a:t>47</a:t>
            </a:fld>
            <a:endParaRPr lang="en-GB" altLang="en-US">
              <a:latin typeface="Verdana" panose="020B0604030504040204" pitchFamily="34" charset="0"/>
            </a:endParaRPr>
          </a:p>
        </p:txBody>
      </p:sp>
    </p:spTree>
    <p:extLst>
      <p:ext uri="{BB962C8B-B14F-4D97-AF65-F5344CB8AC3E}">
        <p14:creationId xmlns:p14="http://schemas.microsoft.com/office/powerpoint/2010/main" val="1645290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966359-E5A9-47E6-9405-83D4472E2CA8}"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5653D-19E8-4850-A66A-CAFE2F5D934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733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966359-E5A9-47E6-9405-83D4472E2CA8}"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5653D-19E8-4850-A66A-CAFE2F5D934F}" type="slidenum">
              <a:rPr lang="en-GB" smtClean="0"/>
              <a:t>‹#›</a:t>
            </a:fld>
            <a:endParaRPr lang="en-GB"/>
          </a:p>
        </p:txBody>
      </p:sp>
    </p:spTree>
    <p:extLst>
      <p:ext uri="{BB962C8B-B14F-4D97-AF65-F5344CB8AC3E}">
        <p14:creationId xmlns:p14="http://schemas.microsoft.com/office/powerpoint/2010/main" val="4103822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966359-E5A9-47E6-9405-83D4472E2CA8}"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5653D-19E8-4850-A66A-CAFE2F5D934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2836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966359-E5A9-47E6-9405-83D4472E2CA8}" type="datetimeFigureOut">
              <a:rPr lang="en-GB" smtClean="0"/>
              <a:t>06/12/2019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5653D-19E8-4850-A66A-CAFE2F5D934F}" type="slidenum">
              <a:rPr lang="en-GB" smtClean="0"/>
              <a:t>‹#›</a:t>
            </a:fld>
            <a:endParaRPr lang="en-GB"/>
          </a:p>
        </p:txBody>
      </p:sp>
    </p:spTree>
    <p:extLst>
      <p:ext uri="{BB962C8B-B14F-4D97-AF65-F5344CB8AC3E}">
        <p14:creationId xmlns:p14="http://schemas.microsoft.com/office/powerpoint/2010/main" val="357415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966359-E5A9-47E6-9405-83D4472E2CA8}" type="datetimeFigureOut">
              <a:rPr lang="en-GB" smtClean="0"/>
              <a:t>06/12/2019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65653D-19E8-4850-A66A-CAFE2F5D934F}" type="slidenum">
              <a:rPr lang="en-GB" smtClean="0"/>
              <a:t>‹#›</a:t>
            </a:fld>
            <a:endParaRPr lang="en-GB"/>
          </a:p>
        </p:txBody>
      </p:sp>
    </p:spTree>
    <p:extLst>
      <p:ext uri="{BB962C8B-B14F-4D97-AF65-F5344CB8AC3E}">
        <p14:creationId xmlns:p14="http://schemas.microsoft.com/office/powerpoint/2010/main" val="3520806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966359-E5A9-47E6-9405-83D4472E2CA8}" type="datetimeFigureOut">
              <a:rPr lang="en-GB" smtClean="0"/>
              <a:t>06/12/2019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65653D-19E8-4850-A66A-CAFE2F5D934F}" type="slidenum">
              <a:rPr lang="en-GB" smtClean="0"/>
              <a:t>‹#›</a:t>
            </a:fld>
            <a:endParaRPr lang="en-GB"/>
          </a:p>
        </p:txBody>
      </p:sp>
    </p:spTree>
    <p:extLst>
      <p:ext uri="{BB962C8B-B14F-4D97-AF65-F5344CB8AC3E}">
        <p14:creationId xmlns:p14="http://schemas.microsoft.com/office/powerpoint/2010/main" val="1230121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3966359-E5A9-47E6-9405-83D4472E2CA8}" type="datetimeFigureOut">
              <a:rPr lang="en-GB" smtClean="0"/>
              <a:t>06/12/2019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2B65653D-19E8-4850-A66A-CAFE2F5D934F}" type="slidenum">
              <a:rPr lang="en-GB" smtClean="0"/>
              <a:t>‹#›</a:t>
            </a:fld>
            <a:endParaRPr lang="en-GB"/>
          </a:p>
        </p:txBody>
      </p:sp>
    </p:spTree>
    <p:extLst>
      <p:ext uri="{BB962C8B-B14F-4D97-AF65-F5344CB8AC3E}">
        <p14:creationId xmlns:p14="http://schemas.microsoft.com/office/powerpoint/2010/main" val="4049900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3966359-E5A9-47E6-9405-83D4472E2CA8}" type="datetimeFigureOut">
              <a:rPr lang="en-GB" smtClean="0"/>
              <a:t>06/12/2019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B65653D-19E8-4850-A66A-CAFE2F5D934F}" type="slidenum">
              <a:rPr lang="en-GB" smtClean="0"/>
              <a:t>‹#›</a:t>
            </a:fld>
            <a:endParaRPr lang="en-GB"/>
          </a:p>
        </p:txBody>
      </p:sp>
    </p:spTree>
    <p:extLst>
      <p:ext uri="{BB962C8B-B14F-4D97-AF65-F5344CB8AC3E}">
        <p14:creationId xmlns:p14="http://schemas.microsoft.com/office/powerpoint/2010/main" val="1338197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966359-E5A9-47E6-9405-83D4472E2CA8}" type="datetimeFigureOut">
              <a:rPr lang="en-GB" smtClean="0"/>
              <a:t>06/12/2019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5653D-19E8-4850-A66A-CAFE2F5D934F}" type="slidenum">
              <a:rPr lang="en-GB" smtClean="0"/>
              <a:t>‹#›</a:t>
            </a:fld>
            <a:endParaRPr lang="en-GB"/>
          </a:p>
        </p:txBody>
      </p:sp>
    </p:spTree>
    <p:extLst>
      <p:ext uri="{BB962C8B-B14F-4D97-AF65-F5344CB8AC3E}">
        <p14:creationId xmlns:p14="http://schemas.microsoft.com/office/powerpoint/2010/main" val="740918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966359-E5A9-47E6-9405-83D4472E2CA8}"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5653D-19E8-4850-A66A-CAFE2F5D934F}" type="slidenum">
              <a:rPr lang="en-GB" smtClean="0"/>
              <a:t>‹#›</a:t>
            </a:fld>
            <a:endParaRPr lang="en-GB"/>
          </a:p>
        </p:txBody>
      </p:sp>
    </p:spTree>
    <p:extLst>
      <p:ext uri="{BB962C8B-B14F-4D97-AF65-F5344CB8AC3E}">
        <p14:creationId xmlns:p14="http://schemas.microsoft.com/office/powerpoint/2010/main" val="3332316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966359-E5A9-47E6-9405-83D4472E2CA8}"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5653D-19E8-4850-A66A-CAFE2F5D934F}" type="slidenum">
              <a:rPr lang="en-GB" smtClean="0"/>
              <a:t>‹#›</a:t>
            </a:fld>
            <a:endParaRPr lang="en-GB"/>
          </a:p>
        </p:txBody>
      </p:sp>
    </p:spTree>
    <p:extLst>
      <p:ext uri="{BB962C8B-B14F-4D97-AF65-F5344CB8AC3E}">
        <p14:creationId xmlns:p14="http://schemas.microsoft.com/office/powerpoint/2010/main" val="4032513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3966359-E5A9-47E6-9405-83D4472E2CA8}" type="datetimeFigureOut">
              <a:rPr lang="en-GB" smtClean="0"/>
              <a:t>06/12/2019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B65653D-19E8-4850-A66A-CAFE2F5D934F}"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12428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 Target="slide7.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 Target="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slide" Target="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 Target="slide9.xm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slide" Target="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slide" Target="slide9.xml"/></Relationships>
</file>

<file path=ppt/slides/_rels/slide13.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 Target="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slide" Target="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slide" Target="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slide" Target="slide21.xml"/></Relationships>
</file>

<file path=ppt/slides/_rels/slide26.xml.rels><?xml version="1.0" encoding="UTF-8" standalone="yes"?>
<Relationships xmlns="http://schemas.openxmlformats.org/package/2006/relationships"><Relationship Id="rId2" Type="http://schemas.openxmlformats.org/officeDocument/2006/relationships/slide" Target="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slide" Target="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image" Target="../media/image16.wmf"/><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pm.cangdian.com/Data/2007/PMH01182/CD003169/html/CD003169-0205.html"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bbs.cqzg.cn/thread-303020-1-1.html" TargetMode="Externa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hyperlink" Target="http://www.haotuku.com/dianying/dalu/qinwangli/html/14.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Kingdoms and the Unification of Western </a:t>
            </a:r>
            <a:r>
              <a:rPr lang="en-GB" dirty="0" err="1"/>
              <a:t>Jin</a:t>
            </a:r>
            <a:endParaRPr lang="en-GB" dirty="0"/>
          </a:p>
        </p:txBody>
      </p:sp>
      <p:sp>
        <p:nvSpPr>
          <p:cNvPr id="3" name="Content Placeholder 2"/>
          <p:cNvSpPr>
            <a:spLocks noGrp="1"/>
          </p:cNvSpPr>
          <p:nvPr>
            <p:ph idx="1"/>
          </p:nvPr>
        </p:nvSpPr>
        <p:spPr/>
        <p:txBody>
          <a:bodyPr/>
          <a:lstStyle/>
          <a:p>
            <a:r>
              <a:rPr lang="en-GB" b="1" dirty="0"/>
              <a:t>Special Features of the Era</a:t>
            </a:r>
          </a:p>
          <a:p>
            <a:r>
              <a:rPr lang="en-GB" dirty="0"/>
              <a:t>1. Political Division and the amalgamation of races</a:t>
            </a:r>
          </a:p>
          <a:p>
            <a:r>
              <a:rPr lang="en-GB" dirty="0"/>
              <a:t>2. After absorbing cultures of minority ethnic groups, Chinese culture displays its new looks.</a:t>
            </a:r>
          </a:p>
          <a:p>
            <a:r>
              <a:rPr lang="en-GB" b="1" dirty="0"/>
              <a:t>Result of the development</a:t>
            </a:r>
          </a:p>
          <a:p>
            <a:r>
              <a:rPr lang="en-GB" dirty="0"/>
              <a:t>The infusion of Hun and Han in the </a:t>
            </a:r>
            <a:r>
              <a:rPr lang="en-GB" dirty="0">
                <a:solidFill>
                  <a:srgbClr val="0070C0"/>
                </a:solidFill>
              </a:rPr>
              <a:t>North</a:t>
            </a:r>
            <a:r>
              <a:rPr lang="en-GB" dirty="0"/>
              <a:t> and the Economic development of the </a:t>
            </a:r>
            <a:r>
              <a:rPr lang="en-GB" dirty="0">
                <a:solidFill>
                  <a:srgbClr val="0070C0"/>
                </a:solidFill>
              </a:rPr>
              <a:t>South</a:t>
            </a:r>
            <a:r>
              <a:rPr lang="en-GB" dirty="0"/>
              <a:t> has laid foundation for the prosperity of Sui and Tang</a:t>
            </a:r>
          </a:p>
        </p:txBody>
      </p:sp>
      <p:pic>
        <p:nvPicPr>
          <p:cNvPr id="4" name="Picture 29"/>
          <p:cNvPicPr>
            <a:picLocks noChangeAspect="1" noChangeArrowheads="1"/>
          </p:cNvPicPr>
          <p:nvPr/>
        </p:nvPicPr>
        <p:blipFill>
          <a:blip r:embed="rId2">
            <a:extLst>
              <a:ext uri="{28A0092B-C50C-407E-A947-70E740481C1C}">
                <a14:useLocalDpi xmlns:a14="http://schemas.microsoft.com/office/drawing/2010/main" val="0"/>
              </a:ext>
            </a:extLst>
          </a:blip>
          <a:srcRect l="48409" t="7117"/>
          <a:stretch>
            <a:fillRect/>
          </a:stretch>
        </p:blipFill>
        <p:spPr bwMode="auto">
          <a:xfrm>
            <a:off x="1227438" y="4487991"/>
            <a:ext cx="6934200" cy="185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2780270" y="5053914"/>
            <a:ext cx="1173892" cy="926756"/>
          </a:xfrm>
          <a:prstGeom prst="ellipse">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04935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27" name="Picture 15" descr="圖2-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5568" y="954088"/>
            <a:ext cx="6400800" cy="5903912"/>
          </a:xfrm>
          <a:prstGeom prst="rect">
            <a:avLst/>
          </a:prstGeom>
          <a:noFill/>
          <a:extLst>
            <a:ext uri="{909E8E84-426E-40DD-AFC4-6F175D3DCCD1}">
              <a14:hiddenFill xmlns:a14="http://schemas.microsoft.com/office/drawing/2010/main">
                <a:solidFill>
                  <a:srgbClr val="FFFFFF"/>
                </a:solidFill>
              </a14:hiddenFill>
            </a:ext>
          </a:extLst>
        </p:spPr>
      </p:pic>
      <p:sp>
        <p:nvSpPr>
          <p:cNvPr id="38929" name="Rectangle 17">
            <a:hlinkClick r:id="rId3" action="ppaction://hlinksldjump"/>
          </p:cNvPr>
          <p:cNvSpPr>
            <a:spLocks noChangeArrowheads="1"/>
          </p:cNvSpPr>
          <p:nvPr/>
        </p:nvSpPr>
        <p:spPr bwMode="auto">
          <a:xfrm>
            <a:off x="1272746" y="190754"/>
            <a:ext cx="9823622" cy="611706"/>
          </a:xfrm>
          <a:prstGeom prst="rect">
            <a:avLst/>
          </a:prstGeom>
          <a:noFill/>
          <a:ln>
            <a:noFill/>
          </a:ln>
          <a:effectLst/>
          <a:extLst>
            <a:ext uri="{909E8E84-426E-40DD-AFC4-6F175D3DCCD1}">
              <a14:hiddenFill xmlns:a14="http://schemas.microsoft.com/office/drawing/2010/main">
                <a:solidFill>
                  <a:srgbClr val="CC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pPr>
            <a:r>
              <a:rPr lang="en-GB" altLang="zh-TW" sz="2700" b="1" dirty="0">
                <a:effectLst>
                  <a:outerShdw blurRad="38100" dist="38100" dir="2700000" algn="tl">
                    <a:srgbClr val="C0C0C0"/>
                  </a:outerShdw>
                </a:effectLst>
                <a:latin typeface="標楷體" panose="03000509000000000000" pitchFamily="65" charset="-120"/>
                <a:ea typeface="標楷體" panose="03000509000000000000" pitchFamily="65" charset="-120"/>
              </a:rPr>
              <a:t>1. The Three Kingdoms and the Unification of Western </a:t>
            </a:r>
            <a:r>
              <a:rPr lang="en-GB" altLang="zh-TW" sz="2700" b="1" dirty="0" err="1">
                <a:effectLst>
                  <a:outerShdw blurRad="38100" dist="38100" dir="2700000" algn="tl">
                    <a:srgbClr val="C0C0C0"/>
                  </a:outerShdw>
                </a:effectLst>
                <a:latin typeface="標楷體" panose="03000509000000000000" pitchFamily="65" charset="-120"/>
                <a:ea typeface="標楷體" panose="03000509000000000000" pitchFamily="65" charset="-120"/>
              </a:rPr>
              <a:t>Jin</a:t>
            </a:r>
            <a:endParaRPr lang="zh-TW" altLang="en-US" sz="27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
        <p:nvSpPr>
          <p:cNvPr id="38930" name="Oval 18" descr="淺色右斜對角線"/>
          <p:cNvSpPr>
            <a:spLocks noChangeArrowheads="1"/>
          </p:cNvSpPr>
          <p:nvPr/>
        </p:nvSpPr>
        <p:spPr bwMode="auto">
          <a:xfrm>
            <a:off x="7803292" y="4191000"/>
            <a:ext cx="1447800" cy="457200"/>
          </a:xfrm>
          <a:prstGeom prst="ellipse">
            <a:avLst/>
          </a:prstGeom>
          <a:pattFill prst="ltUpDiag">
            <a:fgClr>
              <a:srgbClr val="FF9E87"/>
            </a:fgClr>
            <a:bgClr>
              <a:schemeClr val="bg1"/>
            </a:bgClr>
          </a:pattFill>
          <a:ln>
            <a:noFill/>
          </a:ln>
          <a:effectLst/>
          <a:extLst>
            <a:ext uri="{91240B29-F687-4F45-9708-019B960494DF}">
              <a14:hiddenLine xmlns:a14="http://schemas.microsoft.com/office/drawing/2010/main" w="9525">
                <a:solidFill>
                  <a:schemeClr val="bg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zh-TW" sz="2800" b="1" dirty="0">
                <a:ea typeface="標楷體" panose="03000509000000000000" pitchFamily="65" charset="-120"/>
              </a:rPr>
              <a:t>Wu</a:t>
            </a:r>
            <a:endParaRPr lang="zh-TW" altLang="en-US" sz="2800" b="1" dirty="0">
              <a:ea typeface="標楷體" panose="03000509000000000000" pitchFamily="65" charset="-120"/>
            </a:endParaRPr>
          </a:p>
        </p:txBody>
      </p:sp>
      <p:sp>
        <p:nvSpPr>
          <p:cNvPr id="38931" name="Oval 19" descr="淺色右斜對角線"/>
          <p:cNvSpPr>
            <a:spLocks noChangeArrowheads="1"/>
          </p:cNvSpPr>
          <p:nvPr/>
        </p:nvSpPr>
        <p:spPr bwMode="auto">
          <a:xfrm>
            <a:off x="7803292" y="3047999"/>
            <a:ext cx="1447800" cy="457200"/>
          </a:xfrm>
          <a:prstGeom prst="ellipse">
            <a:avLst/>
          </a:prstGeom>
          <a:pattFill prst="ltUpDiag">
            <a:fgClr>
              <a:srgbClr val="FF9E87"/>
            </a:fgClr>
            <a:bgClr>
              <a:schemeClr val="bg1"/>
            </a:bgClr>
          </a:pattFill>
          <a:ln>
            <a:noFill/>
          </a:ln>
          <a:effectLst/>
          <a:extLst>
            <a:ext uri="{91240B29-F687-4F45-9708-019B960494DF}">
              <a14:hiddenLine xmlns:a14="http://schemas.microsoft.com/office/drawing/2010/main" w="9525">
                <a:solidFill>
                  <a:schemeClr val="bg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zh-TW" sz="2800" b="1" dirty="0">
                <a:ea typeface="標楷體" panose="03000509000000000000" pitchFamily="65" charset="-120"/>
              </a:rPr>
              <a:t>Wei</a:t>
            </a:r>
            <a:endParaRPr lang="zh-TW" altLang="en-US" sz="2800" b="1" dirty="0">
              <a:ea typeface="標楷體" panose="03000509000000000000" pitchFamily="65" charset="-120"/>
            </a:endParaRPr>
          </a:p>
        </p:txBody>
      </p:sp>
      <p:sp>
        <p:nvSpPr>
          <p:cNvPr id="38932" name="Oval 20" descr="淺色右斜對角線"/>
          <p:cNvSpPr>
            <a:spLocks noChangeArrowheads="1"/>
          </p:cNvSpPr>
          <p:nvPr/>
        </p:nvSpPr>
        <p:spPr bwMode="auto">
          <a:xfrm>
            <a:off x="6184557" y="4142882"/>
            <a:ext cx="1447800" cy="457200"/>
          </a:xfrm>
          <a:prstGeom prst="ellipse">
            <a:avLst/>
          </a:prstGeom>
          <a:pattFill prst="ltUpDiag">
            <a:fgClr>
              <a:srgbClr val="FFAB97"/>
            </a:fgClr>
            <a:bgClr>
              <a:schemeClr val="bg1"/>
            </a:bgClr>
          </a:pattFill>
          <a:ln>
            <a:noFill/>
          </a:ln>
          <a:effectLst/>
          <a:extLst>
            <a:ext uri="{91240B29-F687-4F45-9708-019B960494DF}">
              <a14:hiddenLine xmlns:a14="http://schemas.microsoft.com/office/drawing/2010/main" w="9525">
                <a:solidFill>
                  <a:schemeClr val="bg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zh-TW" sz="2800" b="1" dirty="0" err="1">
                <a:ea typeface="標楷體" panose="03000509000000000000" pitchFamily="65" charset="-120"/>
              </a:rPr>
              <a:t>ShuHan</a:t>
            </a:r>
            <a:endParaRPr lang="zh-TW" altLang="en-US" sz="2800" b="1" dirty="0">
              <a:ea typeface="標楷體" panose="03000509000000000000" pitchFamily="65" charset="-120"/>
            </a:endParaRPr>
          </a:p>
        </p:txBody>
      </p:sp>
      <p:sp>
        <p:nvSpPr>
          <p:cNvPr id="2" name="TextBox 1"/>
          <p:cNvSpPr txBox="1"/>
          <p:nvPr/>
        </p:nvSpPr>
        <p:spPr>
          <a:xfrm>
            <a:off x="840259" y="2861101"/>
            <a:ext cx="2891482" cy="830997"/>
          </a:xfrm>
          <a:prstGeom prst="rect">
            <a:avLst/>
          </a:prstGeom>
          <a:noFill/>
        </p:spPr>
        <p:txBody>
          <a:bodyPr wrap="square" rtlCol="0">
            <a:spAutoFit/>
          </a:bodyPr>
          <a:lstStyle/>
          <a:p>
            <a:pPr algn="ctr"/>
            <a:r>
              <a:rPr lang="en-GB" sz="2400" b="1" dirty="0"/>
              <a:t>Situation Map of </a:t>
            </a:r>
          </a:p>
          <a:p>
            <a:pPr algn="ctr"/>
            <a:r>
              <a:rPr lang="en-GB" sz="2400" b="1" dirty="0"/>
              <a:t>The Three Kingdoms</a:t>
            </a:r>
          </a:p>
        </p:txBody>
      </p:sp>
    </p:spTree>
    <p:extLst>
      <p:ext uri="{BB962C8B-B14F-4D97-AF65-F5344CB8AC3E}">
        <p14:creationId xmlns:p14="http://schemas.microsoft.com/office/powerpoint/2010/main" val="2805621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9" name="Text Box 7"/>
          <p:cNvSpPr txBox="1">
            <a:spLocks noChangeArrowheads="1"/>
          </p:cNvSpPr>
          <p:nvPr/>
        </p:nvSpPr>
        <p:spPr bwMode="auto">
          <a:xfrm>
            <a:off x="4224338" y="2565401"/>
            <a:ext cx="4919662" cy="2185214"/>
          </a:xfrm>
          <a:prstGeom prst="rect">
            <a:avLst/>
          </a:prstGeom>
          <a:noFill/>
          <a:ln w="38100">
            <a:solidFill>
              <a:schemeClr val="fo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81000" indent="-381000">
              <a:defRPr kumimoji="1" sz="2400">
                <a:solidFill>
                  <a:schemeClr val="tx1"/>
                </a:solidFill>
                <a:latin typeface="Times New Roman" panose="02020603050405020304" pitchFamily="18" charset="0"/>
                <a:ea typeface="新細明體" panose="02020500000000000000" pitchFamily="18" charset="-120"/>
              </a:defRPr>
            </a:lvl1pPr>
            <a:lvl2pPr marL="5715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r>
              <a:rPr lang="en-US" altLang="zh-TW" sz="2800" dirty="0">
                <a:latin typeface="標楷體" panose="03000509000000000000" pitchFamily="65" charset="-120"/>
                <a:ea typeface="標楷體" panose="03000509000000000000" pitchFamily="65" charset="-120"/>
              </a:rPr>
              <a:t>1.</a:t>
            </a:r>
            <a:r>
              <a:rPr lang="en-GB" altLang="zh-TW" sz="2000" dirty="0">
                <a:latin typeface="Arial" panose="020B0604020202020204" pitchFamily="34" charset="0"/>
                <a:ea typeface="標楷體" panose="03000509000000000000" pitchFamily="65" charset="-120"/>
                <a:cs typeface="Arial" panose="020B0604020202020204" pitchFamily="34" charset="0"/>
              </a:rPr>
              <a:t>Weakest amongst the three kingdoms</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a:p>
            <a:r>
              <a:rPr lang="en-US" altLang="zh-TW" sz="2800" dirty="0">
                <a:latin typeface="標楷體" panose="03000509000000000000" pitchFamily="65" charset="-120"/>
                <a:ea typeface="標楷體" panose="03000509000000000000" pitchFamily="65" charset="-120"/>
              </a:rPr>
              <a:t>2.</a:t>
            </a:r>
            <a:r>
              <a:rPr lang="en-US" altLang="zh-TW" sz="2000" dirty="0">
                <a:latin typeface="Arial" panose="020B0604020202020204" pitchFamily="34" charset="0"/>
                <a:ea typeface="標楷體" panose="03000509000000000000" pitchFamily="65" charset="-120"/>
                <a:cs typeface="Arial" panose="020B0604020202020204" pitchFamily="34" charset="0"/>
              </a:rPr>
              <a:t>Could compete with Wei for a long time u</a:t>
            </a:r>
            <a:r>
              <a:rPr lang="en-GB" altLang="zh-TW" sz="2000" dirty="0" err="1">
                <a:latin typeface="Arial" panose="020B0604020202020204" pitchFamily="34" charset="0"/>
                <a:ea typeface="標楷體" panose="03000509000000000000" pitchFamily="65" charset="-120"/>
                <a:cs typeface="Arial" panose="020B0604020202020204" pitchFamily="34" charset="0"/>
              </a:rPr>
              <a:t>nder</a:t>
            </a:r>
            <a:r>
              <a:rPr lang="en-GB" altLang="zh-TW" sz="2000" dirty="0">
                <a:latin typeface="Arial" panose="020B0604020202020204" pitchFamily="34" charset="0"/>
                <a:ea typeface="標楷體" panose="03000509000000000000" pitchFamily="65" charset="-120"/>
                <a:cs typeface="Arial" panose="020B0604020202020204" pitchFamily="34" charset="0"/>
              </a:rPr>
              <a:t> the management of chancellor </a:t>
            </a:r>
            <a:r>
              <a:rPr lang="en-GB" altLang="zh-TW" sz="2000" dirty="0" err="1">
                <a:latin typeface="Arial" panose="020B0604020202020204" pitchFamily="34" charset="0"/>
                <a:ea typeface="標楷體" panose="03000509000000000000" pitchFamily="65" charset="-120"/>
                <a:cs typeface="Arial" panose="020B0604020202020204" pitchFamily="34" charset="0"/>
              </a:rPr>
              <a:t>Zhuge</a:t>
            </a:r>
            <a:r>
              <a:rPr lang="en-GB" altLang="zh-TW" sz="2000" dirty="0">
                <a:latin typeface="Arial" panose="020B0604020202020204" pitchFamily="34" charset="0"/>
                <a:ea typeface="標楷體" panose="03000509000000000000" pitchFamily="65" charset="-120"/>
                <a:cs typeface="Arial" panose="020B0604020202020204" pitchFamily="34" charset="0"/>
              </a:rPr>
              <a:t> Liang</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a:p>
            <a:r>
              <a:rPr lang="en-US" altLang="zh-TW" sz="2000" dirty="0">
                <a:latin typeface="Arial" panose="020B0604020202020204" pitchFamily="34" charset="0"/>
                <a:ea typeface="標楷體" panose="03000509000000000000" pitchFamily="65" charset="-120"/>
                <a:cs typeface="Arial" panose="020B0604020202020204" pitchFamily="34" charset="0"/>
              </a:rPr>
              <a:t>3.  After the death of </a:t>
            </a:r>
            <a:r>
              <a:rPr lang="en-US" altLang="zh-TW" sz="2000" dirty="0" err="1">
                <a:latin typeface="Arial" panose="020B0604020202020204" pitchFamily="34" charset="0"/>
                <a:ea typeface="標楷體" panose="03000509000000000000" pitchFamily="65" charset="-120"/>
                <a:cs typeface="Arial" panose="020B0604020202020204" pitchFamily="34" charset="0"/>
              </a:rPr>
              <a:t>Zhuge</a:t>
            </a:r>
            <a:r>
              <a:rPr lang="en-US" altLang="zh-TW" sz="2000" dirty="0">
                <a:latin typeface="Arial" panose="020B0604020202020204" pitchFamily="34" charset="0"/>
                <a:ea typeface="標楷體" panose="03000509000000000000" pitchFamily="65" charset="-120"/>
                <a:cs typeface="Arial" panose="020B0604020202020204" pitchFamily="34" charset="0"/>
              </a:rPr>
              <a:t> Liang, Shu was defeated by Wei</a:t>
            </a:r>
            <a:endParaRPr lang="zh-TW" altLang="en-US" sz="2000" b="1" dirty="0">
              <a:solidFill>
                <a:srgbClr val="CC0000"/>
              </a:solidFill>
              <a:latin typeface="Arial" panose="020B0604020202020204" pitchFamily="34" charset="0"/>
              <a:ea typeface="標楷體" panose="03000509000000000000" pitchFamily="65" charset="-120"/>
              <a:cs typeface="Arial" panose="020B0604020202020204" pitchFamily="34" charset="0"/>
            </a:endParaRPr>
          </a:p>
        </p:txBody>
      </p:sp>
      <p:sp>
        <p:nvSpPr>
          <p:cNvPr id="13321" name="Text Box 9"/>
          <p:cNvSpPr txBox="1">
            <a:spLocks noChangeArrowheads="1"/>
          </p:cNvSpPr>
          <p:nvPr/>
        </p:nvSpPr>
        <p:spPr bwMode="auto">
          <a:xfrm>
            <a:off x="2640013" y="1110695"/>
            <a:ext cx="6313488" cy="1061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FF505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hangingPunct="0"/>
            <a:r>
              <a:rPr lang="en-GB" altLang="zh-TW" sz="2100" dirty="0" err="1">
                <a:latin typeface="Arial" panose="020B0604020202020204" pitchFamily="34" charset="0"/>
                <a:ea typeface="標楷體" panose="03000509000000000000" pitchFamily="65" charset="-120"/>
                <a:cs typeface="Arial" panose="020B0604020202020204" pitchFamily="34" charset="0"/>
              </a:rPr>
              <a:t>Overthrone</a:t>
            </a:r>
            <a:r>
              <a:rPr lang="en-GB" altLang="zh-TW" sz="2100" dirty="0">
                <a:latin typeface="Arial" panose="020B0604020202020204" pitchFamily="34" charset="0"/>
                <a:ea typeface="標楷體" panose="03000509000000000000" pitchFamily="65" charset="-120"/>
                <a:cs typeface="Arial" panose="020B0604020202020204" pitchFamily="34" charset="0"/>
              </a:rPr>
              <a:t> by </a:t>
            </a:r>
            <a:r>
              <a:rPr lang="en-GB" altLang="zh-TW" sz="2100" dirty="0" err="1">
                <a:latin typeface="Arial" panose="020B0604020202020204" pitchFamily="34" charset="0"/>
                <a:ea typeface="標楷體" panose="03000509000000000000" pitchFamily="65" charset="-120"/>
                <a:cs typeface="Arial" panose="020B0604020202020204" pitchFamily="34" charset="0"/>
              </a:rPr>
              <a:t>Sima</a:t>
            </a:r>
            <a:r>
              <a:rPr lang="en-GB" altLang="zh-TW" sz="2100" dirty="0">
                <a:latin typeface="Arial" panose="020B0604020202020204" pitchFamily="34" charset="0"/>
                <a:ea typeface="標楷體" panose="03000509000000000000" pitchFamily="65" charset="-120"/>
                <a:cs typeface="Arial" panose="020B0604020202020204" pitchFamily="34" charset="0"/>
              </a:rPr>
              <a:t> Yan (Emperor Wu of </a:t>
            </a:r>
            <a:r>
              <a:rPr lang="en-GB" altLang="zh-TW" sz="2100" dirty="0" err="1">
                <a:latin typeface="Arial" panose="020B0604020202020204" pitchFamily="34" charset="0"/>
                <a:ea typeface="標楷體" panose="03000509000000000000" pitchFamily="65" charset="-120"/>
                <a:cs typeface="Arial" panose="020B0604020202020204" pitchFamily="34" charset="0"/>
              </a:rPr>
              <a:t>Jin</a:t>
            </a:r>
            <a:r>
              <a:rPr lang="en-GB" altLang="zh-TW" sz="2100" dirty="0">
                <a:latin typeface="Arial" panose="020B0604020202020204" pitchFamily="34" charset="0"/>
                <a:ea typeface="標楷體" panose="03000509000000000000" pitchFamily="65" charset="-120"/>
                <a:cs typeface="Arial" panose="020B0604020202020204" pitchFamily="34" charset="0"/>
              </a:rPr>
              <a:t>), set the dynasty name as </a:t>
            </a:r>
            <a:r>
              <a:rPr lang="en-GB" altLang="zh-TW" sz="2100" dirty="0" err="1">
                <a:latin typeface="Arial" panose="020B0604020202020204" pitchFamily="34" charset="0"/>
                <a:ea typeface="標楷體" panose="03000509000000000000" pitchFamily="65" charset="-120"/>
                <a:cs typeface="Arial" panose="020B0604020202020204" pitchFamily="34" charset="0"/>
              </a:rPr>
              <a:t>Jin</a:t>
            </a:r>
            <a:r>
              <a:rPr lang="en-GB" altLang="zh-TW" sz="2100" dirty="0">
                <a:latin typeface="Arial" panose="020B0604020202020204" pitchFamily="34" charset="0"/>
                <a:ea typeface="標楷體" panose="03000509000000000000" pitchFamily="65" charset="-120"/>
                <a:cs typeface="Arial" panose="020B0604020202020204" pitchFamily="34" charset="0"/>
              </a:rPr>
              <a:t>, Capital in Luoyang. also named as Western </a:t>
            </a:r>
            <a:r>
              <a:rPr lang="en-GB" altLang="zh-TW" sz="2100" dirty="0" err="1">
                <a:latin typeface="Arial" panose="020B0604020202020204" pitchFamily="34" charset="0"/>
                <a:ea typeface="標楷體" panose="03000509000000000000" pitchFamily="65" charset="-120"/>
                <a:cs typeface="Arial" panose="020B0604020202020204" pitchFamily="34" charset="0"/>
              </a:rPr>
              <a:t>Jin</a:t>
            </a:r>
            <a:endParaRPr lang="zh-TW" altLang="en-US" sz="2100" dirty="0">
              <a:latin typeface="Arial" panose="020B0604020202020204" pitchFamily="34" charset="0"/>
              <a:ea typeface="標楷體" panose="03000509000000000000" pitchFamily="65" charset="-120"/>
              <a:cs typeface="Arial" panose="020B0604020202020204" pitchFamily="34" charset="0"/>
            </a:endParaRPr>
          </a:p>
        </p:txBody>
      </p:sp>
      <p:sp>
        <p:nvSpPr>
          <p:cNvPr id="13322" name="AutoShape 10"/>
          <p:cNvSpPr>
            <a:spLocks noChangeArrowheads="1"/>
          </p:cNvSpPr>
          <p:nvPr/>
        </p:nvSpPr>
        <p:spPr bwMode="auto">
          <a:xfrm>
            <a:off x="9232901" y="1752600"/>
            <a:ext cx="1223963" cy="503238"/>
          </a:xfrm>
          <a:prstGeom prst="roundRect">
            <a:avLst>
              <a:gd name="adj" fmla="val 16667"/>
            </a:avLst>
          </a:prstGeom>
          <a:solidFill>
            <a:srgbClr val="FFDBA7"/>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zh-TW" sz="2000" dirty="0">
                <a:latin typeface="Arial" panose="020B0604020202020204" pitchFamily="34" charset="0"/>
                <a:ea typeface="標楷體" panose="03000509000000000000" pitchFamily="65" charset="-120"/>
                <a:cs typeface="Arial" panose="020B0604020202020204" pitchFamily="34" charset="0"/>
              </a:rPr>
              <a:t>Western </a:t>
            </a:r>
          </a:p>
          <a:p>
            <a:pPr algn="ctr"/>
            <a:r>
              <a:rPr lang="en-GB" altLang="zh-TW" sz="2000" dirty="0" err="1">
                <a:latin typeface="Arial" panose="020B0604020202020204" pitchFamily="34" charset="0"/>
                <a:ea typeface="標楷體" panose="03000509000000000000" pitchFamily="65" charset="-120"/>
                <a:cs typeface="Arial" panose="020B0604020202020204" pitchFamily="34" charset="0"/>
              </a:rPr>
              <a:t>Jin</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p:txBody>
      </p:sp>
      <p:sp>
        <p:nvSpPr>
          <p:cNvPr id="13323" name="Text Box 11"/>
          <p:cNvSpPr txBox="1">
            <a:spLocks noChangeArrowheads="1"/>
          </p:cNvSpPr>
          <p:nvPr/>
        </p:nvSpPr>
        <p:spPr bwMode="auto">
          <a:xfrm>
            <a:off x="5304331" y="5264150"/>
            <a:ext cx="2759675"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rgbClr val="3366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zh-TW" sz="2100" dirty="0">
                <a:latin typeface="Arial" panose="020B0604020202020204" pitchFamily="34" charset="0"/>
                <a:ea typeface="標楷體" panose="03000509000000000000" pitchFamily="65" charset="-120"/>
                <a:cs typeface="Arial" panose="020B0604020202020204" pitchFamily="34" charset="0"/>
              </a:rPr>
              <a:t>Defeated by Emperor Wu of </a:t>
            </a:r>
            <a:r>
              <a:rPr lang="en-GB" altLang="zh-TW" sz="2100" dirty="0" err="1">
                <a:latin typeface="Arial" panose="020B0604020202020204" pitchFamily="34" charset="0"/>
                <a:ea typeface="標楷體" panose="03000509000000000000" pitchFamily="65" charset="-120"/>
                <a:cs typeface="Arial" panose="020B0604020202020204" pitchFamily="34" charset="0"/>
              </a:rPr>
              <a:t>Jin</a:t>
            </a:r>
            <a:endParaRPr lang="zh-TW" altLang="en-US" sz="2100" dirty="0">
              <a:latin typeface="Arial" panose="020B0604020202020204" pitchFamily="34" charset="0"/>
              <a:ea typeface="標楷體" panose="03000509000000000000" pitchFamily="65" charset="-120"/>
              <a:cs typeface="Arial" panose="020B0604020202020204" pitchFamily="34" charset="0"/>
            </a:endParaRPr>
          </a:p>
        </p:txBody>
      </p:sp>
      <p:sp>
        <p:nvSpPr>
          <p:cNvPr id="13327" name="Line 15"/>
          <p:cNvSpPr>
            <a:spLocks noChangeShapeType="1"/>
          </p:cNvSpPr>
          <p:nvPr/>
        </p:nvSpPr>
        <p:spPr bwMode="auto">
          <a:xfrm>
            <a:off x="2640014" y="2205038"/>
            <a:ext cx="6415087" cy="0"/>
          </a:xfrm>
          <a:prstGeom prst="line">
            <a:avLst/>
          </a:prstGeom>
          <a:noFill/>
          <a:ln w="57150">
            <a:solidFill>
              <a:srgbClr val="3399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13360" name="Group 48"/>
          <p:cNvGrpSpPr>
            <a:grpSpLocks/>
          </p:cNvGrpSpPr>
          <p:nvPr/>
        </p:nvGrpSpPr>
        <p:grpSpPr bwMode="auto">
          <a:xfrm>
            <a:off x="2640013" y="2276476"/>
            <a:ext cx="1223962" cy="1470025"/>
            <a:chOff x="703" y="1434"/>
            <a:chExt cx="771" cy="926"/>
          </a:xfrm>
        </p:grpSpPr>
        <p:sp>
          <p:nvSpPr>
            <p:cNvPr id="13329" name="Line 17"/>
            <p:cNvSpPr>
              <a:spLocks noChangeShapeType="1"/>
            </p:cNvSpPr>
            <p:nvPr/>
          </p:nvSpPr>
          <p:spPr bwMode="auto">
            <a:xfrm>
              <a:off x="703" y="2342"/>
              <a:ext cx="771" cy="0"/>
            </a:xfrm>
            <a:prstGeom prst="line">
              <a:avLst/>
            </a:prstGeom>
            <a:noFill/>
            <a:ln w="57150">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0" name="Line 18"/>
            <p:cNvSpPr>
              <a:spLocks noChangeShapeType="1"/>
            </p:cNvSpPr>
            <p:nvPr/>
          </p:nvSpPr>
          <p:spPr bwMode="auto">
            <a:xfrm flipV="1">
              <a:off x="1465" y="1434"/>
              <a:ext cx="9" cy="926"/>
            </a:xfrm>
            <a:prstGeom prst="line">
              <a:avLst/>
            </a:prstGeom>
            <a:noFill/>
            <a:ln w="57150">
              <a:solidFill>
                <a:srgbClr val="008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3354" name="Group 42"/>
          <p:cNvGrpSpPr>
            <a:grpSpLocks/>
          </p:cNvGrpSpPr>
          <p:nvPr/>
        </p:nvGrpSpPr>
        <p:grpSpPr bwMode="auto">
          <a:xfrm>
            <a:off x="2640014" y="2743200"/>
            <a:ext cx="7242175" cy="2547938"/>
            <a:chOff x="703" y="1661"/>
            <a:chExt cx="4562" cy="1605"/>
          </a:xfrm>
        </p:grpSpPr>
        <p:sp>
          <p:nvSpPr>
            <p:cNvPr id="13332" name="Line 20"/>
            <p:cNvSpPr>
              <a:spLocks noChangeShapeType="1"/>
            </p:cNvSpPr>
            <p:nvPr/>
          </p:nvSpPr>
          <p:spPr bwMode="auto">
            <a:xfrm>
              <a:off x="703" y="3249"/>
              <a:ext cx="4562" cy="0"/>
            </a:xfrm>
            <a:prstGeom prst="line">
              <a:avLst/>
            </a:prstGeom>
            <a:noFill/>
            <a:ln w="76200">
              <a:solidFill>
                <a:srgbClr val="FFCC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3" name="Line 21"/>
            <p:cNvSpPr>
              <a:spLocks noChangeShapeType="1"/>
            </p:cNvSpPr>
            <p:nvPr/>
          </p:nvSpPr>
          <p:spPr bwMode="auto">
            <a:xfrm flipH="1" flipV="1">
              <a:off x="5239" y="1661"/>
              <a:ext cx="10" cy="1605"/>
            </a:xfrm>
            <a:prstGeom prst="line">
              <a:avLst/>
            </a:prstGeom>
            <a:noFill/>
            <a:ln w="76200">
              <a:solidFill>
                <a:srgbClr val="FF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3340" name="Text Box 28"/>
          <p:cNvSpPr txBox="1">
            <a:spLocks noChangeArrowheads="1"/>
          </p:cNvSpPr>
          <p:nvPr/>
        </p:nvSpPr>
        <p:spPr bwMode="auto">
          <a:xfrm>
            <a:off x="1992313" y="2636838"/>
            <a:ext cx="1295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zh-TW"/>
              <a:t>220-265</a:t>
            </a:r>
          </a:p>
        </p:txBody>
      </p:sp>
      <p:sp>
        <p:nvSpPr>
          <p:cNvPr id="13341" name="Text Box 29"/>
          <p:cNvSpPr txBox="1">
            <a:spLocks noChangeArrowheads="1"/>
          </p:cNvSpPr>
          <p:nvPr/>
        </p:nvSpPr>
        <p:spPr bwMode="auto">
          <a:xfrm>
            <a:off x="1992313" y="4149725"/>
            <a:ext cx="1295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zh-TW"/>
              <a:t>221-263</a:t>
            </a:r>
          </a:p>
        </p:txBody>
      </p:sp>
      <p:sp>
        <p:nvSpPr>
          <p:cNvPr id="13342" name="Text Box 30"/>
          <p:cNvSpPr txBox="1">
            <a:spLocks noChangeArrowheads="1"/>
          </p:cNvSpPr>
          <p:nvPr/>
        </p:nvSpPr>
        <p:spPr bwMode="auto">
          <a:xfrm>
            <a:off x="1968500" y="5613400"/>
            <a:ext cx="1295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zh-TW"/>
              <a:t>229-280</a:t>
            </a:r>
          </a:p>
        </p:txBody>
      </p:sp>
      <p:sp>
        <p:nvSpPr>
          <p:cNvPr id="13343" name="Text Box 31"/>
          <p:cNvSpPr txBox="1">
            <a:spLocks noChangeArrowheads="1"/>
          </p:cNvSpPr>
          <p:nvPr/>
        </p:nvSpPr>
        <p:spPr bwMode="auto">
          <a:xfrm>
            <a:off x="9220200" y="2328863"/>
            <a:ext cx="1295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zh-TW"/>
              <a:t>229-280</a:t>
            </a:r>
          </a:p>
        </p:txBody>
      </p:sp>
      <p:sp>
        <p:nvSpPr>
          <p:cNvPr id="13351" name="AutoShape 39"/>
          <p:cNvSpPr>
            <a:spLocks noChangeArrowheads="1"/>
          </p:cNvSpPr>
          <p:nvPr/>
        </p:nvSpPr>
        <p:spPr bwMode="auto">
          <a:xfrm>
            <a:off x="1801814" y="1892300"/>
            <a:ext cx="757237" cy="647700"/>
          </a:xfrm>
          <a:prstGeom prst="roundRect">
            <a:avLst>
              <a:gd name="adj" fmla="val 16667"/>
            </a:avLst>
          </a:prstGeom>
          <a:solidFill>
            <a:srgbClr val="CCEC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zh-TW" sz="2800" b="1" dirty="0">
                <a:latin typeface="Arial" panose="020B0604020202020204" pitchFamily="34" charset="0"/>
                <a:ea typeface="標楷體" panose="03000509000000000000" pitchFamily="65" charset="-120"/>
              </a:rPr>
              <a:t>Wei</a:t>
            </a:r>
            <a:endParaRPr lang="zh-TW" altLang="en-US" sz="2800" b="1" dirty="0">
              <a:latin typeface="Arial" panose="020B0604020202020204" pitchFamily="34" charset="0"/>
              <a:ea typeface="標楷體" panose="03000509000000000000" pitchFamily="65" charset="-120"/>
            </a:endParaRPr>
          </a:p>
        </p:txBody>
      </p:sp>
      <p:sp>
        <p:nvSpPr>
          <p:cNvPr id="13352" name="AutoShape 40"/>
          <p:cNvSpPr>
            <a:spLocks noChangeArrowheads="1"/>
          </p:cNvSpPr>
          <p:nvPr/>
        </p:nvSpPr>
        <p:spPr bwMode="auto">
          <a:xfrm>
            <a:off x="1816100" y="3378200"/>
            <a:ext cx="757238" cy="647700"/>
          </a:xfrm>
          <a:prstGeom prst="roundRect">
            <a:avLst>
              <a:gd name="adj" fmla="val 16667"/>
            </a:avLst>
          </a:prstGeom>
          <a:solidFill>
            <a:srgbClr val="CCFFCC">
              <a:alpha val="83000"/>
            </a:srgb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zh-TW" sz="2800" b="1" dirty="0">
                <a:latin typeface="Arial" panose="020B0604020202020204" pitchFamily="34" charset="0"/>
                <a:ea typeface="標楷體" panose="03000509000000000000" pitchFamily="65" charset="-120"/>
              </a:rPr>
              <a:t>Shu</a:t>
            </a:r>
            <a:endParaRPr lang="zh-TW" altLang="en-US" sz="2800" b="1" dirty="0">
              <a:latin typeface="Arial" panose="020B0604020202020204" pitchFamily="34" charset="0"/>
              <a:ea typeface="標楷體" panose="03000509000000000000" pitchFamily="65" charset="-120"/>
            </a:endParaRPr>
          </a:p>
        </p:txBody>
      </p:sp>
      <p:sp>
        <p:nvSpPr>
          <p:cNvPr id="13353" name="AutoShape 41"/>
          <p:cNvSpPr>
            <a:spLocks noChangeArrowheads="1"/>
          </p:cNvSpPr>
          <p:nvPr/>
        </p:nvSpPr>
        <p:spPr bwMode="auto">
          <a:xfrm>
            <a:off x="1816100" y="4902200"/>
            <a:ext cx="757238" cy="647700"/>
          </a:xfrm>
          <a:prstGeom prst="roundRect">
            <a:avLst>
              <a:gd name="adj" fmla="val 16667"/>
            </a:avLst>
          </a:prstGeom>
          <a:solidFill>
            <a:srgbClr val="FFFF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zh-TW" sz="2800" b="1" dirty="0">
                <a:latin typeface="Arial" panose="020B0604020202020204" pitchFamily="34" charset="0"/>
                <a:ea typeface="標楷體" panose="03000509000000000000" pitchFamily="65" charset="-120"/>
              </a:rPr>
              <a:t>Wu</a:t>
            </a:r>
            <a:endParaRPr lang="zh-TW" altLang="en-US" sz="2800" b="1" dirty="0">
              <a:latin typeface="Arial" panose="020B0604020202020204" pitchFamily="34" charset="0"/>
              <a:ea typeface="標楷體" panose="03000509000000000000" pitchFamily="65" charset="-120"/>
            </a:endParaRPr>
          </a:p>
        </p:txBody>
      </p:sp>
      <p:sp>
        <p:nvSpPr>
          <p:cNvPr id="27" name="Rectangle 17">
            <a:hlinkClick r:id="rId2" action="ppaction://hlinksldjump"/>
          </p:cNvPr>
          <p:cNvSpPr>
            <a:spLocks noChangeArrowheads="1"/>
          </p:cNvSpPr>
          <p:nvPr/>
        </p:nvSpPr>
        <p:spPr bwMode="auto">
          <a:xfrm>
            <a:off x="1272746" y="190754"/>
            <a:ext cx="9823622" cy="611706"/>
          </a:xfrm>
          <a:prstGeom prst="rect">
            <a:avLst/>
          </a:prstGeom>
          <a:noFill/>
          <a:ln>
            <a:noFill/>
          </a:ln>
          <a:effectLst/>
          <a:extLst>
            <a:ext uri="{909E8E84-426E-40DD-AFC4-6F175D3DCCD1}">
              <a14:hiddenFill xmlns:a14="http://schemas.microsoft.com/office/drawing/2010/main">
                <a:solidFill>
                  <a:srgbClr val="CC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pPr>
            <a:r>
              <a:rPr lang="en-GB" altLang="zh-TW" sz="2700" b="1" dirty="0">
                <a:effectLst>
                  <a:outerShdw blurRad="38100" dist="38100" dir="2700000" algn="tl">
                    <a:srgbClr val="C0C0C0"/>
                  </a:outerShdw>
                </a:effectLst>
                <a:latin typeface="標楷體" panose="03000509000000000000" pitchFamily="65" charset="-120"/>
                <a:ea typeface="標楷體" panose="03000509000000000000" pitchFamily="65" charset="-120"/>
              </a:rPr>
              <a:t>1. The Three Kingdoms and the Unification of Western </a:t>
            </a:r>
            <a:r>
              <a:rPr lang="en-GB" altLang="zh-TW" sz="2700" b="1" dirty="0" err="1">
                <a:effectLst>
                  <a:outerShdw blurRad="38100" dist="38100" dir="2700000" algn="tl">
                    <a:srgbClr val="C0C0C0"/>
                  </a:outerShdw>
                </a:effectLst>
                <a:latin typeface="標楷體" panose="03000509000000000000" pitchFamily="65" charset="-120"/>
                <a:ea typeface="標楷體" panose="03000509000000000000" pitchFamily="65" charset="-120"/>
              </a:rPr>
              <a:t>Jin</a:t>
            </a:r>
            <a:endParaRPr lang="zh-TW" altLang="en-US" sz="27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4710513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fill="hold" nodeType="afterEffect">
                                  <p:stCondLst>
                                    <p:cond delay="0"/>
                                  </p:stCondLst>
                                  <p:childTnLst>
                                    <p:set>
                                      <p:cBhvr>
                                        <p:cTn id="6" dur="1" fill="hold">
                                          <p:stCondLst>
                                            <p:cond delay="0"/>
                                          </p:stCondLst>
                                        </p:cTn>
                                        <p:tgtEl>
                                          <p:spTgt spid="13354"/>
                                        </p:tgtEl>
                                        <p:attrNameLst>
                                          <p:attrName>style.visibility</p:attrName>
                                        </p:attrNameLst>
                                      </p:cBhvr>
                                      <p:to>
                                        <p:strVal val="visible"/>
                                      </p:to>
                                    </p:set>
                                    <p:animEffect transition="in" filter="wipe(left)">
                                      <p:cBhvr>
                                        <p:cTn id="7" dur="500"/>
                                        <p:tgtEl>
                                          <p:spTgt spid="13354"/>
                                        </p:tgtEl>
                                      </p:cBhvr>
                                    </p:animEffect>
                                  </p:childTnLst>
                                </p:cTn>
                              </p:par>
                            </p:childTnLst>
                          </p:cTn>
                        </p:par>
                        <p:par>
                          <p:cTn id="8" fill="hold" nodeType="afterGroup">
                            <p:stCondLst>
                              <p:cond delay="500"/>
                            </p:stCondLst>
                            <p:childTnLst>
                              <p:par>
                                <p:cTn id="9" presetID="3" presetClass="entr" presetSubtype="10" fill="hold" grpId="0" nodeType="afterEffect">
                                  <p:stCondLst>
                                    <p:cond delay="0"/>
                                  </p:stCondLst>
                                  <p:childTnLst>
                                    <p:set>
                                      <p:cBhvr>
                                        <p:cTn id="10" dur="1" fill="hold">
                                          <p:stCondLst>
                                            <p:cond delay="0"/>
                                          </p:stCondLst>
                                        </p:cTn>
                                        <p:tgtEl>
                                          <p:spTgt spid="13322"/>
                                        </p:tgtEl>
                                        <p:attrNameLst>
                                          <p:attrName>style.visibility</p:attrName>
                                        </p:attrNameLst>
                                      </p:cBhvr>
                                      <p:to>
                                        <p:strVal val="visible"/>
                                      </p:to>
                                    </p:set>
                                    <p:animEffect transition="in" filter="blinds(horizontal)">
                                      <p:cBhvr>
                                        <p:cTn id="11" dur="500"/>
                                        <p:tgtEl>
                                          <p:spTgt spid="13322"/>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13321"/>
                                        </p:tgtEl>
                                        <p:attrNameLst>
                                          <p:attrName>style.visibility</p:attrName>
                                        </p:attrNameLst>
                                      </p:cBhvr>
                                      <p:to>
                                        <p:strVal val="visible"/>
                                      </p:to>
                                    </p:set>
                                    <p:animEffect transition="in" filter="blinds(horizontal)">
                                      <p:cBhvr>
                                        <p:cTn id="16" dur="500"/>
                                        <p:tgtEl>
                                          <p:spTgt spid="13321"/>
                                        </p:tgtEl>
                                      </p:cBhvr>
                                    </p:animEffect>
                                  </p:childTnLst>
                                </p:cTn>
                              </p:par>
                            </p:childTnLst>
                          </p:cTn>
                        </p:par>
                        <p:par>
                          <p:cTn id="17" fill="hold" nodeType="afterGroup">
                            <p:stCondLst>
                              <p:cond delay="500"/>
                            </p:stCondLst>
                            <p:childTnLst>
                              <p:par>
                                <p:cTn id="18" presetID="22" presetClass="entr" presetSubtype="8" fill="hold" grpId="0" nodeType="afterEffect">
                                  <p:stCondLst>
                                    <p:cond delay="0"/>
                                  </p:stCondLst>
                                  <p:childTnLst>
                                    <p:set>
                                      <p:cBhvr>
                                        <p:cTn id="19" dur="1" fill="hold">
                                          <p:stCondLst>
                                            <p:cond delay="0"/>
                                          </p:stCondLst>
                                        </p:cTn>
                                        <p:tgtEl>
                                          <p:spTgt spid="13327"/>
                                        </p:tgtEl>
                                        <p:attrNameLst>
                                          <p:attrName>style.visibility</p:attrName>
                                        </p:attrNameLst>
                                      </p:cBhvr>
                                      <p:to>
                                        <p:strVal val="visible"/>
                                      </p:to>
                                    </p:set>
                                    <p:animEffect transition="in" filter="wipe(left)">
                                      <p:cBhvr>
                                        <p:cTn id="20" dur="500"/>
                                        <p:tgtEl>
                                          <p:spTgt spid="133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1" grpId="0" autoUpdateAnimBg="0"/>
      <p:bldP spid="13322" grpId="0" animBg="1" autoUpdateAnimBg="0"/>
      <p:bldP spid="1332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ext Box 4"/>
          <p:cNvSpPr txBox="1">
            <a:spLocks noChangeArrowheads="1"/>
          </p:cNvSpPr>
          <p:nvPr/>
        </p:nvSpPr>
        <p:spPr bwMode="auto">
          <a:xfrm>
            <a:off x="2186782" y="1987926"/>
            <a:ext cx="7688690" cy="4148828"/>
          </a:xfrm>
          <a:prstGeom prst="rect">
            <a:avLst/>
          </a:prstGeom>
          <a:noFill/>
          <a:ln>
            <a:noFill/>
          </a:ln>
          <a:effectLst/>
          <a:extLst>
            <a:ext uri="{909E8E84-426E-40DD-AFC4-6F175D3DCCD1}">
              <a14:hiddenFill xmlns:a14="http://schemas.microsoft.com/office/drawing/2010/main">
                <a:solidFill>
                  <a:srgbClr val="66CCFF"/>
                </a:solidFill>
              </a14:hiddenFill>
            </a:ext>
            <a:ext uri="{91240B29-F687-4F45-9708-019B960494DF}">
              <a14:hiddenLine xmlns:a14="http://schemas.microsoft.com/office/drawing/2010/main" w="28575">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1054100" indent="-1054100">
              <a:defRPr kumimoji="1" sz="2400">
                <a:solidFill>
                  <a:schemeClr val="tx1"/>
                </a:solidFill>
                <a:latin typeface="Times New Roman" panose="02020603050405020304" pitchFamily="18" charset="0"/>
                <a:ea typeface="新細明體" panose="02020500000000000000" pitchFamily="18" charset="-120"/>
              </a:defRPr>
            </a:lvl1pPr>
            <a:lvl2pPr marL="1244600">
              <a:defRPr kumimoji="1" sz="2400">
                <a:solidFill>
                  <a:schemeClr val="tx1"/>
                </a:solidFill>
                <a:latin typeface="Times New Roman" panose="02020603050405020304" pitchFamily="18" charset="0"/>
                <a:ea typeface="新細明體" panose="02020500000000000000" pitchFamily="18" charset="-120"/>
              </a:defRPr>
            </a:lvl2pPr>
            <a:lvl3pPr marL="1435100">
              <a:defRPr kumimoji="1" sz="2400">
                <a:solidFill>
                  <a:schemeClr val="tx1"/>
                </a:solidFill>
                <a:latin typeface="Times New Roman" panose="02020603050405020304" pitchFamily="18" charset="0"/>
                <a:ea typeface="新細明體" panose="02020500000000000000" pitchFamily="18" charset="-120"/>
              </a:defRPr>
            </a:lvl3pPr>
            <a:lvl4pPr marL="1625600">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spcBef>
                <a:spcPct val="30000"/>
              </a:spcBef>
            </a:pPr>
            <a:r>
              <a:rPr lang="en-GB" altLang="zh-TW" sz="2800" b="1" dirty="0">
                <a:solidFill>
                  <a:schemeClr val="accent2"/>
                </a:solidFill>
                <a:latin typeface="標楷體" panose="03000509000000000000" pitchFamily="65" charset="-120"/>
                <a:ea typeface="標楷體" panose="03000509000000000000" pitchFamily="65" charset="-120"/>
              </a:rPr>
              <a:t>Reason</a:t>
            </a:r>
            <a:r>
              <a:rPr lang="zh-TW" altLang="en-US" sz="2800" b="1" dirty="0">
                <a:solidFill>
                  <a:schemeClr val="accent2"/>
                </a:solidFill>
                <a:latin typeface="標楷體" panose="03000509000000000000" pitchFamily="65" charset="-120"/>
                <a:ea typeface="標楷體" panose="03000509000000000000" pitchFamily="65" charset="-120"/>
              </a:rPr>
              <a:t>：</a:t>
            </a:r>
            <a:r>
              <a:rPr lang="en-US" altLang="zh-TW" dirty="0">
                <a:latin typeface="Arial" panose="020B0604020202020204" pitchFamily="34" charset="0"/>
                <a:ea typeface="標楷體" panose="03000509000000000000" pitchFamily="65" charset="-120"/>
                <a:cs typeface="Arial" panose="020B0604020202020204" pitchFamily="34" charset="0"/>
              </a:rPr>
              <a:t>1.Political corruption a</a:t>
            </a:r>
            <a:r>
              <a:rPr lang="en-GB" altLang="zh-TW" dirty="0" err="1">
                <a:latin typeface="Arial" panose="020B0604020202020204" pitchFamily="34" charset="0"/>
                <a:ea typeface="標楷體" panose="03000509000000000000" pitchFamily="65" charset="-120"/>
                <a:cs typeface="Arial" panose="020B0604020202020204" pitchFamily="34" charset="0"/>
              </a:rPr>
              <a:t>fter</a:t>
            </a:r>
            <a:r>
              <a:rPr lang="en-GB" altLang="zh-TW" dirty="0">
                <a:latin typeface="Arial" panose="020B0604020202020204" pitchFamily="34" charset="0"/>
                <a:ea typeface="標楷體" panose="03000509000000000000" pitchFamily="65" charset="-120"/>
                <a:cs typeface="Arial" panose="020B0604020202020204" pitchFamily="34" charset="0"/>
              </a:rPr>
              <a:t> the establishment      of Western </a:t>
            </a:r>
            <a:r>
              <a:rPr lang="en-GB" altLang="zh-TW" dirty="0" err="1">
                <a:latin typeface="Arial" panose="020B0604020202020204" pitchFamily="34" charset="0"/>
                <a:ea typeface="標楷體" panose="03000509000000000000" pitchFamily="65" charset="-120"/>
                <a:cs typeface="Arial" panose="020B0604020202020204" pitchFamily="34" charset="0"/>
              </a:rPr>
              <a:t>Jin</a:t>
            </a:r>
            <a:endParaRPr lang="zh-TW" altLang="en-US" dirty="0">
              <a:latin typeface="Arial" panose="020B0604020202020204" pitchFamily="34" charset="0"/>
              <a:ea typeface="標楷體" panose="03000509000000000000" pitchFamily="65" charset="-120"/>
              <a:cs typeface="Arial" panose="020B0604020202020204" pitchFamily="34" charset="0"/>
            </a:endParaRPr>
          </a:p>
          <a:p>
            <a:pPr>
              <a:spcBef>
                <a:spcPct val="30000"/>
              </a:spcBef>
            </a:pPr>
            <a:r>
              <a:rPr lang="zh-TW" altLang="en-US" dirty="0">
                <a:latin typeface="Arial" panose="020B0604020202020204" pitchFamily="34" charset="0"/>
                <a:ea typeface="標楷體" panose="03000509000000000000" pitchFamily="65" charset="-120"/>
                <a:cs typeface="Arial" panose="020B0604020202020204" pitchFamily="34" charset="0"/>
              </a:rPr>
              <a:t>                 </a:t>
            </a:r>
            <a:r>
              <a:rPr lang="en-US" altLang="zh-TW" dirty="0">
                <a:latin typeface="Arial" panose="020B0604020202020204" pitchFamily="34" charset="0"/>
                <a:ea typeface="標楷體" panose="03000509000000000000" pitchFamily="65" charset="-120"/>
                <a:cs typeface="Arial" panose="020B0604020202020204" pitchFamily="34" charset="0"/>
              </a:rPr>
              <a:t>2.Members of the imperial clan were </a:t>
            </a:r>
            <a:r>
              <a:rPr lang="en-US" altLang="zh-TW" dirty="0" err="1">
                <a:latin typeface="Arial" panose="020B0604020202020204" pitchFamily="34" charset="0"/>
                <a:ea typeface="標楷體" panose="03000509000000000000" pitchFamily="65" charset="-120"/>
                <a:cs typeface="Arial" panose="020B0604020202020204" pitchFamily="34" charset="0"/>
              </a:rPr>
              <a:t>enfeoffed</a:t>
            </a:r>
            <a:r>
              <a:rPr lang="en-US" altLang="zh-TW" dirty="0">
                <a:latin typeface="Arial" panose="020B0604020202020204" pitchFamily="34" charset="0"/>
                <a:ea typeface="標楷體" panose="03000509000000000000" pitchFamily="65" charset="-120"/>
                <a:cs typeface="Arial" panose="020B0604020202020204" pitchFamily="34" charset="0"/>
              </a:rPr>
              <a:t> as Kings, whom maintained armies of their own and defy orders from the central government and caused the Upheaval of the Eight Kings</a:t>
            </a:r>
          </a:p>
          <a:p>
            <a:pPr>
              <a:spcBef>
                <a:spcPct val="30000"/>
              </a:spcBef>
            </a:pPr>
            <a:r>
              <a:rPr lang="en-GB" altLang="zh-TW" sz="2800" b="1" dirty="0">
                <a:solidFill>
                  <a:schemeClr val="accent2"/>
                </a:solidFill>
                <a:latin typeface="標楷體" panose="03000509000000000000" pitchFamily="65" charset="-120"/>
                <a:ea typeface="標楷體" panose="03000509000000000000" pitchFamily="65" charset="-120"/>
              </a:rPr>
              <a:t>Effect</a:t>
            </a:r>
            <a:r>
              <a:rPr lang="zh-TW" altLang="en-US" sz="2800" b="1" dirty="0">
                <a:solidFill>
                  <a:schemeClr val="accent2"/>
                </a:solidFill>
                <a:latin typeface="標楷體" panose="03000509000000000000" pitchFamily="65" charset="-120"/>
                <a:ea typeface="標楷體" panose="03000509000000000000" pitchFamily="65" charset="-120"/>
              </a:rPr>
              <a:t>：</a:t>
            </a:r>
            <a:r>
              <a:rPr lang="en-GB" altLang="zh-TW" dirty="0">
                <a:latin typeface="Arial" panose="020B0604020202020204" pitchFamily="34" charset="0"/>
                <a:ea typeface="標楷體" panose="03000509000000000000" pitchFamily="65" charset="-120"/>
                <a:cs typeface="Arial" panose="020B0604020202020204" pitchFamily="34" charset="0"/>
              </a:rPr>
              <a:t>The dynasty’s vigour was greatly damaged, and this has given opportunities for the Hu people in the territory to rebel</a:t>
            </a:r>
            <a:endParaRPr lang="zh-TW" altLang="en-US" dirty="0">
              <a:latin typeface="Arial" panose="020B0604020202020204" pitchFamily="34" charset="0"/>
              <a:ea typeface="標楷體" panose="03000509000000000000" pitchFamily="65" charset="-120"/>
              <a:cs typeface="Arial" panose="020B0604020202020204" pitchFamily="34" charset="0"/>
            </a:endParaRPr>
          </a:p>
        </p:txBody>
      </p:sp>
      <p:sp>
        <p:nvSpPr>
          <p:cNvPr id="14365" name="Rectangle 29">
            <a:hlinkClick r:id="rId2" action="ppaction://hlinksldjump"/>
          </p:cNvPr>
          <p:cNvSpPr>
            <a:spLocks noChangeArrowheads="1"/>
          </p:cNvSpPr>
          <p:nvPr/>
        </p:nvSpPr>
        <p:spPr bwMode="auto">
          <a:xfrm>
            <a:off x="2186782" y="181671"/>
            <a:ext cx="7620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GB"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2. Rise of the Grassland Nomads</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pic>
        <p:nvPicPr>
          <p:cNvPr id="14366" name="Picture 30" descr="標題ball-歷"/>
          <p:cNvPicPr>
            <a:picLocks noChangeAspect="1" noChangeArrowheads="1"/>
          </p:cNvPicPr>
          <p:nvPr/>
        </p:nvPicPr>
        <p:blipFill>
          <a:blip r:embed="rId3">
            <a:clrChange>
              <a:clrFrom>
                <a:srgbClr val="D8DADB"/>
              </a:clrFrom>
              <a:clrTo>
                <a:srgbClr val="D8DADB">
                  <a:alpha val="0"/>
                </a:srgbClr>
              </a:clrTo>
            </a:clrChange>
            <a:extLst>
              <a:ext uri="{28A0092B-C50C-407E-A947-70E740481C1C}">
                <a14:useLocalDpi xmlns:a14="http://schemas.microsoft.com/office/drawing/2010/main" val="0"/>
              </a:ext>
            </a:extLst>
          </a:blip>
          <a:srcRect r="50000"/>
          <a:stretch>
            <a:fillRect/>
          </a:stretch>
        </p:blipFill>
        <p:spPr bwMode="auto">
          <a:xfrm>
            <a:off x="1987550" y="1196975"/>
            <a:ext cx="457200" cy="427038"/>
          </a:xfrm>
          <a:prstGeom prst="rect">
            <a:avLst/>
          </a:prstGeom>
          <a:noFill/>
          <a:extLst>
            <a:ext uri="{909E8E84-426E-40DD-AFC4-6F175D3DCCD1}">
              <a14:hiddenFill xmlns:a14="http://schemas.microsoft.com/office/drawing/2010/main">
                <a:solidFill>
                  <a:srgbClr val="FFFFFF"/>
                </a:solidFill>
              </a14:hiddenFill>
            </a:ext>
          </a:extLst>
        </p:spPr>
      </p:pic>
      <p:sp>
        <p:nvSpPr>
          <p:cNvPr id="14367" name="Rectangle 31"/>
          <p:cNvSpPr>
            <a:spLocks noChangeArrowheads="1"/>
          </p:cNvSpPr>
          <p:nvPr/>
        </p:nvSpPr>
        <p:spPr bwMode="auto">
          <a:xfrm>
            <a:off x="2508250" y="1157288"/>
            <a:ext cx="5997155"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zh-TW" sz="2800" b="1" dirty="0">
                <a:latin typeface="Arial" panose="020B0604020202020204" pitchFamily="34" charset="0"/>
                <a:ea typeface="標楷體" panose="03000509000000000000" pitchFamily="65" charset="-120"/>
              </a:rPr>
              <a:t>The Upheaval of the Eight Princes</a:t>
            </a:r>
            <a:endParaRPr lang="zh-TW" altLang="en-US" sz="2800" b="1" dirty="0">
              <a:latin typeface="Arial" panose="020B0604020202020204" pitchFamily="34" charset="0"/>
              <a:ea typeface="標楷體" panose="03000509000000000000" pitchFamily="65" charset="-120"/>
            </a:endParaRPr>
          </a:p>
        </p:txBody>
      </p:sp>
    </p:spTree>
    <p:extLst>
      <p:ext uri="{BB962C8B-B14F-4D97-AF65-F5344CB8AC3E}">
        <p14:creationId xmlns:p14="http://schemas.microsoft.com/office/powerpoint/2010/main" val="3440008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1026" descr="圖2-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6782" y="793213"/>
            <a:ext cx="5377248" cy="606478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9">
            <a:hlinkClick r:id="rId3" action="ppaction://hlinksldjump"/>
          </p:cNvPr>
          <p:cNvSpPr>
            <a:spLocks noChangeArrowheads="1"/>
          </p:cNvSpPr>
          <p:nvPr/>
        </p:nvSpPr>
        <p:spPr bwMode="auto">
          <a:xfrm>
            <a:off x="2186782" y="181671"/>
            <a:ext cx="7620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GB"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2. Rise of the Grassland Nomads</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
        <p:nvSpPr>
          <p:cNvPr id="2" name="TextBox 1"/>
          <p:cNvSpPr txBox="1"/>
          <p:nvPr/>
        </p:nvSpPr>
        <p:spPr>
          <a:xfrm>
            <a:off x="596880" y="2669059"/>
            <a:ext cx="5399902" cy="1569660"/>
          </a:xfrm>
          <a:prstGeom prst="rect">
            <a:avLst/>
          </a:prstGeom>
          <a:noFill/>
        </p:spPr>
        <p:txBody>
          <a:bodyPr wrap="square" rtlCol="0">
            <a:spAutoFit/>
          </a:bodyPr>
          <a:lstStyle/>
          <a:p>
            <a:r>
              <a:rPr lang="en-GB" sz="2400" dirty="0"/>
              <a:t>Situation Map of the Western </a:t>
            </a:r>
            <a:r>
              <a:rPr lang="en-GB" sz="2400" dirty="0" err="1"/>
              <a:t>Jin</a:t>
            </a:r>
            <a:r>
              <a:rPr lang="en-GB" sz="2400" dirty="0"/>
              <a:t> and the migration route of the Hu (Originally the nomadic tribes in the northern side of The Wall)</a:t>
            </a:r>
          </a:p>
        </p:txBody>
      </p:sp>
      <p:sp>
        <p:nvSpPr>
          <p:cNvPr id="3" name="TextBox 2"/>
          <p:cNvSpPr txBox="1"/>
          <p:nvPr/>
        </p:nvSpPr>
        <p:spPr>
          <a:xfrm>
            <a:off x="596881" y="4263081"/>
            <a:ext cx="4716524" cy="461665"/>
          </a:xfrm>
          <a:prstGeom prst="rect">
            <a:avLst/>
          </a:prstGeom>
          <a:noFill/>
        </p:spPr>
        <p:txBody>
          <a:bodyPr wrap="square" rtlCol="0">
            <a:spAutoFit/>
          </a:bodyPr>
          <a:lstStyle/>
          <a:p>
            <a:r>
              <a:rPr lang="en-GB" sz="2400" dirty="0"/>
              <a:t>Five Hu: </a:t>
            </a:r>
            <a:r>
              <a:rPr lang="en-GB" sz="2400" dirty="0" err="1"/>
              <a:t>Xianbei</a:t>
            </a:r>
            <a:r>
              <a:rPr lang="en-GB" sz="2400" dirty="0"/>
              <a:t>, Hun, </a:t>
            </a:r>
            <a:r>
              <a:rPr lang="en-GB" sz="2400" dirty="0" err="1"/>
              <a:t>Jie</a:t>
            </a:r>
            <a:r>
              <a:rPr lang="en-GB" sz="2400" dirty="0"/>
              <a:t>, </a:t>
            </a:r>
            <a:r>
              <a:rPr lang="en-GB" sz="2400" dirty="0" err="1"/>
              <a:t>Qiang</a:t>
            </a:r>
            <a:r>
              <a:rPr lang="en-GB" sz="2400" dirty="0"/>
              <a:t>, Di</a:t>
            </a:r>
          </a:p>
        </p:txBody>
      </p:sp>
    </p:spTree>
    <p:extLst>
      <p:ext uri="{BB962C8B-B14F-4D97-AF65-F5344CB8AC3E}">
        <p14:creationId xmlns:p14="http://schemas.microsoft.com/office/powerpoint/2010/main" val="1731699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 Box 3"/>
          <p:cNvSpPr txBox="1">
            <a:spLocks noChangeArrowheads="1"/>
          </p:cNvSpPr>
          <p:nvPr/>
        </p:nvSpPr>
        <p:spPr bwMode="auto">
          <a:xfrm>
            <a:off x="2438400" y="1752600"/>
            <a:ext cx="7315200" cy="4148828"/>
          </a:xfrm>
          <a:prstGeom prst="rect">
            <a:avLst/>
          </a:prstGeom>
          <a:noFill/>
          <a:ln>
            <a:noFill/>
          </a:ln>
          <a:effectLst/>
          <a:extLst>
            <a:ext uri="{909E8E84-426E-40DD-AFC4-6F175D3DCCD1}">
              <a14:hiddenFill xmlns:a14="http://schemas.microsoft.com/office/drawing/2010/main">
                <a:solidFill>
                  <a:srgbClr val="FFFF99">
                    <a:alpha val="77000"/>
                  </a:srgbClr>
                </a:solidFill>
              </a14:hiddenFill>
            </a:ext>
            <a:ext uri="{91240B29-F687-4F45-9708-019B960494DF}">
              <a14:hiddenLine xmlns:a14="http://schemas.microsoft.com/office/drawing/2010/main" w="28575">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90500" indent="-190500">
              <a:defRPr kumimoji="1" sz="2400">
                <a:solidFill>
                  <a:schemeClr val="tx1"/>
                </a:solidFill>
                <a:latin typeface="Times New Roman" panose="02020603050405020304" pitchFamily="18" charset="0"/>
                <a:ea typeface="新細明體" panose="02020500000000000000" pitchFamily="18" charset="-120"/>
              </a:defRPr>
            </a:lvl1pPr>
            <a:lvl2pPr marL="4826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lgn="just">
              <a:lnSpc>
                <a:spcPct val="110000"/>
              </a:lnSpc>
              <a:spcBef>
                <a:spcPct val="30000"/>
              </a:spcBef>
            </a:pPr>
            <a:r>
              <a:rPr lang="en-US" altLang="zh-TW" sz="2800" dirty="0">
                <a:solidFill>
                  <a:schemeClr val="accent2"/>
                </a:solidFill>
                <a:latin typeface="標楷體" panose="03000509000000000000" pitchFamily="65" charset="-120"/>
                <a:ea typeface="標楷體" panose="03000509000000000000" pitchFamily="65" charset="-120"/>
                <a:sym typeface="Wingdings 2" panose="05020102010507070707" pitchFamily="18" charset="2"/>
              </a:rPr>
              <a:t></a:t>
            </a:r>
            <a:r>
              <a:rPr lang="en-GB" altLang="zh-TW" sz="2000" dirty="0">
                <a:latin typeface="Arial" panose="020B0604020202020204" pitchFamily="34" charset="0"/>
                <a:ea typeface="標楷體" panose="03000509000000000000" pitchFamily="65" charset="-120"/>
                <a:cs typeface="Arial" panose="020B0604020202020204" pitchFamily="34" charset="0"/>
              </a:rPr>
              <a:t>The Hu people are mostly the Grassland Nomads in the north of the Wall</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a:p>
            <a:pPr algn="just">
              <a:lnSpc>
                <a:spcPct val="110000"/>
              </a:lnSpc>
              <a:spcBef>
                <a:spcPct val="30000"/>
              </a:spcBef>
            </a:pPr>
            <a:r>
              <a:rPr lang="zh-TW" altLang="en-US" sz="2000" dirty="0">
                <a:solidFill>
                  <a:schemeClr val="accent2"/>
                </a:solidFill>
                <a:latin typeface="Arial" panose="020B0604020202020204" pitchFamily="34" charset="0"/>
                <a:ea typeface="標楷體" panose="03000509000000000000" pitchFamily="65" charset="-120"/>
                <a:cs typeface="Arial" panose="020B0604020202020204" pitchFamily="34" charset="0"/>
                <a:sym typeface="Wingdings 2" panose="05020102010507070707" pitchFamily="18" charset="2"/>
              </a:rPr>
              <a:t></a:t>
            </a:r>
            <a:r>
              <a:rPr lang="en-GB" altLang="zh-TW" sz="2000" dirty="0">
                <a:latin typeface="Arial" panose="020B0604020202020204" pitchFamily="34" charset="0"/>
                <a:ea typeface="標楷體" panose="03000509000000000000" pitchFamily="65" charset="-120"/>
                <a:cs typeface="Arial" panose="020B0604020202020204" pitchFamily="34" charset="0"/>
              </a:rPr>
              <a:t>After the middle period of the Western Han Dynasty, they moved into the border areas of China and mixed with the Han people</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a:p>
            <a:pPr algn="just">
              <a:lnSpc>
                <a:spcPct val="110000"/>
              </a:lnSpc>
              <a:spcBef>
                <a:spcPct val="30000"/>
              </a:spcBef>
            </a:pPr>
            <a:r>
              <a:rPr lang="zh-TW" altLang="en-US" dirty="0">
                <a:solidFill>
                  <a:schemeClr val="accent2"/>
                </a:solidFill>
                <a:latin typeface="標楷體" panose="03000509000000000000" pitchFamily="65" charset="-120"/>
                <a:ea typeface="標楷體" panose="03000509000000000000" pitchFamily="65" charset="-120"/>
                <a:sym typeface="Wingdings 2" panose="05020102010507070707" pitchFamily="18" charset="2"/>
              </a:rPr>
              <a:t></a:t>
            </a:r>
            <a:r>
              <a:rPr lang="en-GB" altLang="zh-TW" sz="2000" dirty="0">
                <a:latin typeface="Arial" panose="020B0604020202020204" pitchFamily="34" charset="0"/>
                <a:ea typeface="標楷體" panose="03000509000000000000" pitchFamily="65" charset="-120"/>
                <a:cs typeface="Arial" panose="020B0604020202020204" pitchFamily="34" charset="0"/>
              </a:rPr>
              <a:t>The customs of Hu people and Han people are different, and they are treated unfairly by Han people for a long time, which leads to conflicts between them</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a:p>
            <a:pPr algn="just">
              <a:lnSpc>
                <a:spcPct val="110000"/>
              </a:lnSpc>
              <a:spcBef>
                <a:spcPct val="30000"/>
              </a:spcBef>
            </a:pPr>
            <a:r>
              <a:rPr lang="zh-TW" altLang="en-US" sz="2800" dirty="0">
                <a:solidFill>
                  <a:schemeClr val="accent2"/>
                </a:solidFill>
                <a:latin typeface="標楷體" panose="03000509000000000000" pitchFamily="65" charset="-120"/>
                <a:ea typeface="標楷體" panose="03000509000000000000" pitchFamily="65" charset="-120"/>
                <a:sym typeface="Wingdings 2" panose="05020102010507070707" pitchFamily="18" charset="2"/>
              </a:rPr>
              <a:t></a:t>
            </a:r>
            <a:r>
              <a:rPr lang="en-GB" altLang="zh-TW" sz="2000" dirty="0">
                <a:latin typeface="Arial" panose="020B0604020202020204" pitchFamily="34" charset="0"/>
                <a:ea typeface="標楷體" panose="03000509000000000000" pitchFamily="65" charset="-120"/>
                <a:cs typeface="Arial" panose="020B0604020202020204" pitchFamily="34" charset="0"/>
              </a:rPr>
              <a:t>The Hu people during that period mainly include:</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Xianbei</a:t>
            </a:r>
            <a:r>
              <a:rPr lang="en-GB" sz="2000" dirty="0">
                <a:latin typeface="Arial" panose="020B0604020202020204" pitchFamily="34" charset="0"/>
                <a:cs typeface="Arial" panose="020B0604020202020204" pitchFamily="34" charset="0"/>
              </a:rPr>
              <a:t>, Hun, </a:t>
            </a:r>
            <a:r>
              <a:rPr lang="en-GB" sz="2000" dirty="0" err="1">
                <a:latin typeface="Arial" panose="020B0604020202020204" pitchFamily="34" charset="0"/>
                <a:cs typeface="Arial" panose="020B0604020202020204" pitchFamily="34" charset="0"/>
              </a:rPr>
              <a:t>Jie</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Qiang</a:t>
            </a:r>
            <a:r>
              <a:rPr lang="en-GB" sz="2000" dirty="0">
                <a:latin typeface="Arial" panose="020B0604020202020204" pitchFamily="34" charset="0"/>
                <a:cs typeface="Arial" panose="020B0604020202020204" pitchFamily="34" charset="0"/>
              </a:rPr>
              <a:t>, Di, together they were called </a:t>
            </a:r>
            <a:r>
              <a:rPr lang="zh-CN" altLang="en-US" sz="2000" dirty="0">
                <a:latin typeface="Arial" panose="020B0604020202020204" pitchFamily="34" charset="0"/>
                <a:cs typeface="Arial" panose="020B0604020202020204" pitchFamily="34" charset="0"/>
              </a:rPr>
              <a:t>五胡</a:t>
            </a:r>
            <a:r>
              <a:rPr lang="en-US" altLang="zh-CN" sz="2000" dirty="0">
                <a:latin typeface="Arial" panose="020B0604020202020204" pitchFamily="34" charset="0"/>
                <a:cs typeface="Arial" panose="020B0604020202020204" pitchFamily="34" charset="0"/>
              </a:rPr>
              <a:t>Wuhu.</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p:txBody>
      </p:sp>
      <p:pic>
        <p:nvPicPr>
          <p:cNvPr id="39965" name="Picture 29" descr="標題ball-歷"/>
          <p:cNvPicPr>
            <a:picLocks noChangeAspect="1" noChangeArrowheads="1"/>
          </p:cNvPicPr>
          <p:nvPr/>
        </p:nvPicPr>
        <p:blipFill>
          <a:blip r:embed="rId2">
            <a:clrChange>
              <a:clrFrom>
                <a:srgbClr val="D8DADB"/>
              </a:clrFrom>
              <a:clrTo>
                <a:srgbClr val="D8DADB">
                  <a:alpha val="0"/>
                </a:srgbClr>
              </a:clrTo>
            </a:clrChange>
            <a:extLst>
              <a:ext uri="{28A0092B-C50C-407E-A947-70E740481C1C}">
                <a14:useLocalDpi xmlns:a14="http://schemas.microsoft.com/office/drawing/2010/main" val="0"/>
              </a:ext>
            </a:extLst>
          </a:blip>
          <a:srcRect r="50000"/>
          <a:stretch>
            <a:fillRect/>
          </a:stretch>
        </p:blipFill>
        <p:spPr bwMode="auto">
          <a:xfrm>
            <a:off x="1828800" y="1136650"/>
            <a:ext cx="457200" cy="427038"/>
          </a:xfrm>
          <a:prstGeom prst="rect">
            <a:avLst/>
          </a:prstGeom>
          <a:noFill/>
          <a:extLst>
            <a:ext uri="{909E8E84-426E-40DD-AFC4-6F175D3DCCD1}">
              <a14:hiddenFill xmlns:a14="http://schemas.microsoft.com/office/drawing/2010/main">
                <a:solidFill>
                  <a:srgbClr val="FFFFFF"/>
                </a:solidFill>
              </a14:hiddenFill>
            </a:ext>
          </a:extLst>
        </p:spPr>
      </p:pic>
      <p:sp>
        <p:nvSpPr>
          <p:cNvPr id="39966" name="Rectangle 30"/>
          <p:cNvSpPr>
            <a:spLocks noChangeArrowheads="1"/>
          </p:cNvSpPr>
          <p:nvPr/>
        </p:nvSpPr>
        <p:spPr bwMode="auto">
          <a:xfrm>
            <a:off x="2279650" y="1081088"/>
            <a:ext cx="377539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zh-TW" sz="2800" b="1" dirty="0">
                <a:effectLst>
                  <a:outerShdw blurRad="38100" dist="38100" dir="2700000" algn="tl">
                    <a:srgbClr val="C0C0C0"/>
                  </a:outerShdw>
                </a:effectLst>
                <a:latin typeface="標楷體" panose="03000509000000000000" pitchFamily="65" charset="-120"/>
                <a:ea typeface="標楷體" panose="03000509000000000000" pitchFamily="65" charset="-120"/>
              </a:rPr>
              <a:t>The Grassland Nomads</a:t>
            </a:r>
            <a:endParaRPr lang="zh-TW" altLang="en-US" sz="2800" b="1" dirty="0">
              <a:latin typeface="Arial" panose="020B0604020202020204" pitchFamily="34" charset="0"/>
              <a:ea typeface="標楷體" panose="03000509000000000000" pitchFamily="65" charset="-120"/>
            </a:endParaRPr>
          </a:p>
        </p:txBody>
      </p:sp>
      <p:sp>
        <p:nvSpPr>
          <p:cNvPr id="13" name="Rectangle 29">
            <a:hlinkClick r:id="rId3" action="ppaction://hlinksldjump"/>
          </p:cNvPr>
          <p:cNvSpPr>
            <a:spLocks noChangeArrowheads="1"/>
          </p:cNvSpPr>
          <p:nvPr/>
        </p:nvSpPr>
        <p:spPr bwMode="auto">
          <a:xfrm>
            <a:off x="2186782" y="181671"/>
            <a:ext cx="7620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GB"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2. Rise of the Grassland Nomads</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332148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000" name="Picture 1040" descr="標題ball-歷"/>
          <p:cNvPicPr>
            <a:picLocks noChangeAspect="1" noChangeArrowheads="1"/>
          </p:cNvPicPr>
          <p:nvPr/>
        </p:nvPicPr>
        <p:blipFill>
          <a:blip r:embed="rId2">
            <a:clrChange>
              <a:clrFrom>
                <a:srgbClr val="D8DADB"/>
              </a:clrFrom>
              <a:clrTo>
                <a:srgbClr val="D8DADB">
                  <a:alpha val="0"/>
                </a:srgbClr>
              </a:clrTo>
            </a:clrChange>
            <a:extLst>
              <a:ext uri="{28A0092B-C50C-407E-A947-70E740481C1C}">
                <a14:useLocalDpi xmlns:a14="http://schemas.microsoft.com/office/drawing/2010/main" val="0"/>
              </a:ext>
            </a:extLst>
          </a:blip>
          <a:srcRect r="50000"/>
          <a:stretch>
            <a:fillRect/>
          </a:stretch>
        </p:blipFill>
        <p:spPr bwMode="auto">
          <a:xfrm>
            <a:off x="1828800" y="1136650"/>
            <a:ext cx="457200" cy="427038"/>
          </a:xfrm>
          <a:prstGeom prst="rect">
            <a:avLst/>
          </a:prstGeom>
          <a:noFill/>
          <a:extLst>
            <a:ext uri="{909E8E84-426E-40DD-AFC4-6F175D3DCCD1}">
              <a14:hiddenFill xmlns:a14="http://schemas.microsoft.com/office/drawing/2010/main">
                <a:solidFill>
                  <a:srgbClr val="FFFFFF"/>
                </a:solidFill>
              </a14:hiddenFill>
            </a:ext>
          </a:extLst>
        </p:spPr>
      </p:pic>
      <p:sp>
        <p:nvSpPr>
          <p:cNvPr id="42001" name="Text Box 1041"/>
          <p:cNvSpPr txBox="1">
            <a:spLocks noChangeArrowheads="1"/>
          </p:cNvSpPr>
          <p:nvPr/>
        </p:nvSpPr>
        <p:spPr bwMode="auto">
          <a:xfrm>
            <a:off x="2311400" y="1752600"/>
            <a:ext cx="7391400" cy="1138773"/>
          </a:xfrm>
          <a:prstGeom prst="rect">
            <a:avLst/>
          </a:prstGeom>
          <a:noFill/>
          <a:ln>
            <a:noFill/>
          </a:ln>
          <a:effectLst/>
          <a:extLst>
            <a:ext uri="{909E8E84-426E-40DD-AFC4-6F175D3DCCD1}">
              <a14:hiddenFill xmlns:a14="http://schemas.microsoft.com/office/drawing/2010/main">
                <a:solidFill>
                  <a:srgbClr val="FFFF99">
                    <a:alpha val="77000"/>
                  </a:srgbClr>
                </a:solidFill>
              </a14:hiddenFill>
            </a:ext>
            <a:ext uri="{91240B29-F687-4F45-9708-019B960494DF}">
              <a14:hiddenLine xmlns:a14="http://schemas.microsoft.com/office/drawing/2010/main" w="28575">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81000" indent="-381000">
              <a:defRPr kumimoji="1" sz="2400">
                <a:solidFill>
                  <a:schemeClr val="tx1"/>
                </a:solidFill>
                <a:latin typeface="Times New Roman" panose="02020603050405020304" pitchFamily="18" charset="0"/>
                <a:ea typeface="新細明體" panose="02020500000000000000" pitchFamily="18" charset="-120"/>
              </a:defRPr>
            </a:lvl1pPr>
            <a:lvl2pPr marL="5715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r>
              <a:rPr lang="en-US" altLang="zh-TW" sz="2800" b="1" dirty="0">
                <a:latin typeface="標楷體" panose="03000509000000000000" pitchFamily="65" charset="-120"/>
                <a:ea typeface="標楷體" panose="03000509000000000000" pitchFamily="65" charset="-120"/>
              </a:rPr>
              <a:t>‧</a:t>
            </a:r>
            <a:r>
              <a:rPr lang="en-GB" altLang="zh-TW" sz="2000" b="1" dirty="0">
                <a:latin typeface="Arial" panose="020B0604020202020204" pitchFamily="34" charset="0"/>
                <a:ea typeface="標楷體" panose="03000509000000000000" pitchFamily="65" charset="-120"/>
                <a:cs typeface="Arial" panose="020B0604020202020204" pitchFamily="34" charset="0"/>
              </a:rPr>
              <a:t>When the Huns conquered Luoyang, the Emperor </a:t>
            </a:r>
            <a:r>
              <a:rPr lang="en-GB" altLang="zh-TW" sz="2000" b="1" dirty="0" err="1">
                <a:latin typeface="Arial" panose="020B0604020202020204" pitchFamily="34" charset="0"/>
                <a:ea typeface="標楷體" panose="03000509000000000000" pitchFamily="65" charset="-120"/>
                <a:cs typeface="Arial" panose="020B0604020202020204" pitchFamily="34" charset="0"/>
              </a:rPr>
              <a:t>Huai</a:t>
            </a:r>
            <a:r>
              <a:rPr lang="en-GB" altLang="zh-TW" sz="2000" b="1" dirty="0">
                <a:latin typeface="Arial" panose="020B0604020202020204" pitchFamily="34" charset="0"/>
                <a:ea typeface="標楷體" panose="03000509000000000000" pitchFamily="65" charset="-120"/>
                <a:cs typeface="Arial" panose="020B0604020202020204" pitchFamily="34" charset="0"/>
              </a:rPr>
              <a:t> of </a:t>
            </a:r>
            <a:r>
              <a:rPr lang="en-GB" altLang="zh-TW" sz="2000" b="1" dirty="0" err="1">
                <a:latin typeface="Arial" panose="020B0604020202020204" pitchFamily="34" charset="0"/>
                <a:ea typeface="標楷體" panose="03000509000000000000" pitchFamily="65" charset="-120"/>
                <a:cs typeface="Arial" panose="020B0604020202020204" pitchFamily="34" charset="0"/>
              </a:rPr>
              <a:t>Jin</a:t>
            </a:r>
            <a:r>
              <a:rPr lang="en-GB" altLang="zh-TW" sz="2000" b="1" dirty="0">
                <a:latin typeface="Arial" panose="020B0604020202020204" pitchFamily="34" charset="0"/>
                <a:ea typeface="標楷體" panose="03000509000000000000" pitchFamily="65" charset="-120"/>
                <a:cs typeface="Arial" panose="020B0604020202020204" pitchFamily="34" charset="0"/>
              </a:rPr>
              <a:t> was captured in 5</a:t>
            </a:r>
            <a:r>
              <a:rPr lang="en-GB" altLang="zh-TW" sz="2000" b="1" baseline="30000" dirty="0">
                <a:latin typeface="Arial" panose="020B0604020202020204" pitchFamily="34" charset="0"/>
                <a:ea typeface="標楷體" panose="03000509000000000000" pitchFamily="65" charset="-120"/>
                <a:cs typeface="Arial" panose="020B0604020202020204" pitchFamily="34" charset="0"/>
              </a:rPr>
              <a:t>th</a:t>
            </a:r>
            <a:r>
              <a:rPr lang="en-GB" altLang="zh-TW" sz="2000" b="1" dirty="0">
                <a:latin typeface="Arial" panose="020B0604020202020204" pitchFamily="34" charset="0"/>
                <a:ea typeface="標楷體" panose="03000509000000000000" pitchFamily="65" charset="-120"/>
                <a:cs typeface="Arial" panose="020B0604020202020204" pitchFamily="34" charset="0"/>
              </a:rPr>
              <a:t> year of </a:t>
            </a:r>
            <a:r>
              <a:rPr lang="en-GB" altLang="zh-TW" sz="2000" b="1" dirty="0" err="1">
                <a:latin typeface="Arial" panose="020B0604020202020204" pitchFamily="34" charset="0"/>
                <a:ea typeface="標楷體" panose="03000509000000000000" pitchFamily="65" charset="-120"/>
                <a:cs typeface="Arial" panose="020B0604020202020204" pitchFamily="34" charset="0"/>
              </a:rPr>
              <a:t>Yongjia</a:t>
            </a:r>
            <a:r>
              <a:rPr lang="en-GB" altLang="zh-TW" sz="2000" b="1" dirty="0">
                <a:latin typeface="Arial" panose="020B0604020202020204" pitchFamily="34" charset="0"/>
                <a:ea typeface="標楷體" panose="03000509000000000000" pitchFamily="65" charset="-120"/>
                <a:cs typeface="Arial" panose="020B0604020202020204" pitchFamily="34" charset="0"/>
              </a:rPr>
              <a:t> (311 AD), this was known as the disaster of </a:t>
            </a:r>
            <a:r>
              <a:rPr lang="en-GB" altLang="zh-TW" sz="2000" b="1" dirty="0" err="1">
                <a:latin typeface="Arial" panose="020B0604020202020204" pitchFamily="34" charset="0"/>
                <a:ea typeface="標楷體" panose="03000509000000000000" pitchFamily="65" charset="-120"/>
                <a:cs typeface="Arial" panose="020B0604020202020204" pitchFamily="34" charset="0"/>
              </a:rPr>
              <a:t>Yongjia</a:t>
            </a:r>
            <a:r>
              <a:rPr lang="en-GB" altLang="zh-TW" sz="2000" b="1" dirty="0">
                <a:latin typeface="Arial" panose="020B0604020202020204" pitchFamily="34" charset="0"/>
                <a:ea typeface="標楷體" panose="03000509000000000000" pitchFamily="65" charset="-120"/>
                <a:cs typeface="Arial" panose="020B0604020202020204" pitchFamily="34" charset="0"/>
              </a:rPr>
              <a:t>.</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p:txBody>
      </p:sp>
      <p:sp>
        <p:nvSpPr>
          <p:cNvPr id="42003" name="Rectangle 1043"/>
          <p:cNvSpPr>
            <a:spLocks noChangeArrowheads="1"/>
          </p:cNvSpPr>
          <p:nvPr/>
        </p:nvSpPr>
        <p:spPr bwMode="auto">
          <a:xfrm>
            <a:off x="2311400" y="1077913"/>
            <a:ext cx="3407215"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TW" sz="2800" b="1" dirty="0">
                <a:latin typeface="Arial" panose="020B0604020202020204" pitchFamily="34" charset="0"/>
                <a:ea typeface="標楷體" panose="03000509000000000000" pitchFamily="65" charset="-120"/>
              </a:rPr>
              <a:t>Disaster of </a:t>
            </a:r>
            <a:r>
              <a:rPr lang="en-US" altLang="zh-TW" sz="2800" b="1" dirty="0" err="1">
                <a:latin typeface="Arial" panose="020B0604020202020204" pitchFamily="34" charset="0"/>
                <a:ea typeface="標楷體" panose="03000509000000000000" pitchFamily="65" charset="-120"/>
              </a:rPr>
              <a:t>Yongjia</a:t>
            </a:r>
            <a:endParaRPr lang="zh-TW" altLang="en-US" sz="2800" b="1" dirty="0">
              <a:latin typeface="Arial" panose="020B0604020202020204" pitchFamily="34" charset="0"/>
              <a:ea typeface="標楷體" panose="03000509000000000000" pitchFamily="65" charset="-120"/>
            </a:endParaRPr>
          </a:p>
        </p:txBody>
      </p:sp>
      <p:sp>
        <p:nvSpPr>
          <p:cNvPr id="42008" name="Text Box 1048"/>
          <p:cNvSpPr txBox="1">
            <a:spLocks noChangeArrowheads="1"/>
          </p:cNvSpPr>
          <p:nvPr/>
        </p:nvSpPr>
        <p:spPr bwMode="auto">
          <a:xfrm>
            <a:off x="1958182" y="3042840"/>
            <a:ext cx="8077200" cy="3367076"/>
          </a:xfrm>
          <a:prstGeom prst="rect">
            <a:avLst/>
          </a:prstGeom>
          <a:solidFill>
            <a:srgbClr val="FFECD9"/>
          </a:solidFill>
          <a:ln>
            <a:noFill/>
          </a:ln>
          <a:effectLst/>
          <a:extLst>
            <a:ext uri="{91240B29-F687-4F45-9708-019B960494DF}">
              <a14:hiddenLine xmlns:a14="http://schemas.microsoft.com/office/drawing/2010/main" w="9525">
                <a:solidFill>
                  <a:srgbClr val="CC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3810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hangingPunct="0">
              <a:spcBef>
                <a:spcPct val="40000"/>
              </a:spcBef>
            </a:pPr>
            <a:r>
              <a:rPr lang="en-US" altLang="zh-TW" sz="2800" b="1" dirty="0">
                <a:solidFill>
                  <a:schemeClr val="accent2"/>
                </a:solidFill>
                <a:latin typeface="標楷體" panose="03000509000000000000" pitchFamily="65" charset="-120"/>
                <a:ea typeface="標楷體" panose="03000509000000000000" pitchFamily="65" charset="-120"/>
              </a:rPr>
              <a:t>‧</a:t>
            </a:r>
            <a:r>
              <a:rPr lang="en-GB" altLang="zh-TW" sz="2800" b="1" dirty="0">
                <a:solidFill>
                  <a:schemeClr val="accent2"/>
                </a:solidFill>
                <a:latin typeface="LinGothic-Bold-Identity-H" charset="-120"/>
                <a:ea typeface="標楷體" panose="03000509000000000000" pitchFamily="65" charset="-120"/>
              </a:rPr>
              <a:t>The Grassland Nomads</a:t>
            </a:r>
            <a:endParaRPr lang="zh-TW" altLang="en-US" sz="2800" b="1" dirty="0">
              <a:solidFill>
                <a:schemeClr val="accent2"/>
              </a:solidFill>
              <a:latin typeface="LinGothic-Bold-Identity-H" charset="-120"/>
              <a:ea typeface="標楷體" panose="03000509000000000000" pitchFamily="65" charset="-120"/>
            </a:endParaRPr>
          </a:p>
          <a:p>
            <a:pPr lvl="1" hangingPunct="0">
              <a:spcBef>
                <a:spcPct val="40000"/>
              </a:spcBef>
            </a:pPr>
            <a:r>
              <a:rPr lang="en-GB" altLang="zh-TW" sz="2200" dirty="0">
                <a:latin typeface="Arial" panose="020B0604020202020204" pitchFamily="34" charset="0"/>
                <a:ea typeface="標楷體" panose="03000509000000000000" pitchFamily="65" charset="-120"/>
                <a:cs typeface="Arial" panose="020B0604020202020204" pitchFamily="34" charset="0"/>
              </a:rPr>
              <a:t>Since ancient times, the grassland nomads who are good at riding and shooting, due to the lack of products, not only engaged in trade, but also often invaded the agricultural people (Han people) to obtain food and necessities. The Great Wall is a military facility built by the Han people to defend against the invasion of the grassland nomads, and gradually becomes the boundary between the grassland people and the agricultural people.</a:t>
            </a:r>
            <a:endParaRPr lang="zh-TW" altLang="en-US" sz="2200" b="1" dirty="0">
              <a:latin typeface="Arial" panose="020B0604020202020204" pitchFamily="34" charset="0"/>
              <a:ea typeface="標楷體" panose="03000509000000000000" pitchFamily="65" charset="-120"/>
              <a:cs typeface="Arial" panose="020B0604020202020204" pitchFamily="34" charset="0"/>
            </a:endParaRPr>
          </a:p>
        </p:txBody>
      </p:sp>
      <p:sp>
        <p:nvSpPr>
          <p:cNvPr id="11" name="Rectangle 29">
            <a:hlinkClick r:id="rId3" action="ppaction://hlinksldjump"/>
          </p:cNvPr>
          <p:cNvSpPr>
            <a:spLocks noChangeArrowheads="1"/>
          </p:cNvSpPr>
          <p:nvPr/>
        </p:nvSpPr>
        <p:spPr bwMode="auto">
          <a:xfrm>
            <a:off x="2186782" y="181671"/>
            <a:ext cx="7620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GB"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2. Rise of the Grassland Nomads</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3513248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22" name="Picture 103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0009" y="1171734"/>
            <a:ext cx="3675062"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43118" name="Group 1134"/>
          <p:cNvGraphicFramePr>
            <a:graphicFrameLocks noGrp="1"/>
          </p:cNvGraphicFramePr>
          <p:nvPr>
            <p:extLst>
              <p:ext uri="{D42A27DB-BD31-4B8C-83A1-F6EECF244321}">
                <p14:modId xmlns:p14="http://schemas.microsoft.com/office/powerpoint/2010/main" val="2917598795"/>
              </p:ext>
            </p:extLst>
          </p:nvPr>
        </p:nvGraphicFramePr>
        <p:xfrm>
          <a:off x="457201" y="1447800"/>
          <a:ext cx="6389472" cy="4553268"/>
        </p:xfrm>
        <a:graphic>
          <a:graphicData uri="http://schemas.openxmlformats.org/drawingml/2006/table">
            <a:tbl>
              <a:tblPr/>
              <a:tblGrid>
                <a:gridCol w="1536289">
                  <a:extLst>
                    <a:ext uri="{9D8B030D-6E8A-4147-A177-3AD203B41FA5}">
                      <a16:colId xmlns:a16="http://schemas.microsoft.com/office/drawing/2014/main" val="20000"/>
                    </a:ext>
                  </a:extLst>
                </a:gridCol>
                <a:gridCol w="2490167">
                  <a:extLst>
                    <a:ext uri="{9D8B030D-6E8A-4147-A177-3AD203B41FA5}">
                      <a16:colId xmlns:a16="http://schemas.microsoft.com/office/drawing/2014/main" val="20001"/>
                    </a:ext>
                  </a:extLst>
                </a:gridCol>
                <a:gridCol w="2363016">
                  <a:extLst>
                    <a:ext uri="{9D8B030D-6E8A-4147-A177-3AD203B41FA5}">
                      <a16:colId xmlns:a16="http://schemas.microsoft.com/office/drawing/2014/main" val="20002"/>
                    </a:ext>
                  </a:extLst>
                </a:gridCol>
              </a:tblGrid>
              <a:tr h="533400">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1" lang="zh-TW" altLang="en-US" sz="2000" b="1"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6600"/>
                    </a:solidFill>
                  </a:tcPr>
                </a:tc>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000" b="1"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Pastoralists Nomads</a:t>
                      </a:r>
                      <a:endParaRPr kumimoji="1" lang="zh-TW" altLang="en-US" sz="2000" b="1"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6600">
                        <a:alpha val="50000"/>
                      </a:srgbClr>
                    </a:solidFill>
                  </a:tcPr>
                </a:tc>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000" b="1"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Settled People (Agricultural)</a:t>
                      </a:r>
                      <a:endParaRPr kumimoji="1" lang="zh-TW" altLang="en-US" sz="2000" b="1"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6600">
                        <a:alpha val="50000"/>
                      </a:srgbClr>
                    </a:solidFill>
                  </a:tcPr>
                </a:tc>
                <a:extLst>
                  <a:ext uri="{0D108BD9-81ED-4DB2-BD59-A6C34878D82A}">
                    <a16:rowId xmlns:a16="http://schemas.microsoft.com/office/drawing/2014/main" val="10000"/>
                  </a:ext>
                </a:extLst>
              </a:tr>
              <a:tr h="781050">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Main living Area</a:t>
                      </a:r>
                      <a:endParaRPr kumimoji="1" lang="zh-TW" altLang="en-US"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19E0F">
                        <a:alpha val="50000"/>
                      </a:srgbClr>
                    </a:solidFill>
                  </a:tcPr>
                </a:tc>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1" lang="en-US"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North of the Wall</a:t>
                      </a:r>
                      <a:endParaRPr kumimoji="1" lang="zh-TW" altLang="en-US"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1" lang="en-US"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South of the Wall</a:t>
                      </a:r>
                      <a:endParaRPr kumimoji="1" lang="zh-TW" altLang="en-US"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81050">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Economic Life</a:t>
                      </a:r>
                      <a:endParaRPr kumimoji="1" lang="zh-TW" altLang="en-US"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19E0F">
                        <a:alpha val="50000"/>
                      </a:srgbClr>
                    </a:solidFill>
                  </a:tcPr>
                </a:tc>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1" lang="en-GB"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Depend on animal husbandry and live by water and grass</a:t>
                      </a:r>
                      <a:endParaRPr kumimoji="1" lang="zh-TW" altLang="en-US"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1" lang="en-GB"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Rarely migrate, mainly depending on agriculture</a:t>
                      </a:r>
                      <a:endParaRPr kumimoji="1" lang="zh-TW" altLang="en-US"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065338">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Political </a:t>
                      </a:r>
                      <a:r>
                        <a:rPr kumimoji="1" lang="en-US" altLang="zh-TW" sz="1850" b="0" i="0" u="none" strike="noStrike" cap="none" normalizeH="0" baseline="0" dirty="0" err="1">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Organisation</a:t>
                      </a:r>
                      <a:endParaRPr kumimoji="1" lang="zh-TW" altLang="en-US" sz="185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19E0F">
                        <a:alpha val="50000"/>
                      </a:srgbClr>
                    </a:solidFill>
                  </a:tcPr>
                </a:tc>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1" lang="en-US"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Mainly belonged to different tribes, the chief of a tribe was usually the military chief</a:t>
                      </a:r>
                      <a:endParaRPr kumimoji="1" lang="zh-TW" altLang="en-US"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1" lang="en-US"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Establish states, </a:t>
                      </a:r>
                      <a:r>
                        <a:rPr kumimoji="1" lang="en-GB" altLang="zh-TW"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rPr>
                        <a:t>the central government has greater power in the establishment of a state</a:t>
                      </a:r>
                      <a:endParaRPr kumimoji="1" lang="zh-TW" altLang="en-US" sz="2000" b="0" i="0" u="none" strike="noStrike" cap="none" normalizeH="0" baseline="0" dirty="0">
                        <a:ln>
                          <a:noFill/>
                        </a:ln>
                        <a:solidFill>
                          <a:schemeClr val="tx1"/>
                        </a:solidFill>
                        <a:effectLst/>
                        <a:latin typeface="Arial" panose="020B0604020202020204" pitchFamily="34" charset="0"/>
                        <a:ea typeface="標楷體" panose="03000509000000000000" pitchFamily="65" charset="-120"/>
                        <a:cs typeface="Arial" panose="020B0604020202020204" pitchFamily="34"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6" name="Rectangle 29">
            <a:hlinkClick r:id="rId3" action="ppaction://hlinksldjump"/>
          </p:cNvPr>
          <p:cNvSpPr>
            <a:spLocks noChangeArrowheads="1"/>
          </p:cNvSpPr>
          <p:nvPr/>
        </p:nvSpPr>
        <p:spPr bwMode="auto">
          <a:xfrm>
            <a:off x="2186782" y="181671"/>
            <a:ext cx="7620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GB"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2. Rise of the Grassland Nomads</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4078745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7" name="Text Box 7"/>
          <p:cNvSpPr txBox="1">
            <a:spLocks noChangeArrowheads="1"/>
          </p:cNvSpPr>
          <p:nvPr/>
        </p:nvSpPr>
        <p:spPr bwMode="auto">
          <a:xfrm>
            <a:off x="2184400" y="2641601"/>
            <a:ext cx="8026400" cy="1261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zh-TW" sz="2800" dirty="0">
                <a:latin typeface="標楷體" panose="03000509000000000000" pitchFamily="65" charset="-120"/>
                <a:ea typeface="標楷體" panose="03000509000000000000" pitchFamily="65" charset="-120"/>
              </a:rPr>
              <a:t>‧</a:t>
            </a:r>
            <a:r>
              <a:rPr lang="en-GB" altLang="zh-TW" sz="2400" dirty="0">
                <a:latin typeface="Arial" panose="020B0604020202020204" pitchFamily="34" charset="0"/>
                <a:ea typeface="標楷體" panose="03000509000000000000" pitchFamily="65" charset="-120"/>
                <a:cs typeface="Arial" panose="020B0604020202020204" pitchFamily="34" charset="0"/>
              </a:rPr>
              <a:t>After the disaster of </a:t>
            </a:r>
            <a:r>
              <a:rPr lang="en-GB" altLang="zh-TW" sz="2400" dirty="0" err="1">
                <a:latin typeface="Arial" panose="020B0604020202020204" pitchFamily="34" charset="0"/>
                <a:ea typeface="標楷體" panose="03000509000000000000" pitchFamily="65" charset="-120"/>
                <a:cs typeface="Arial" panose="020B0604020202020204" pitchFamily="34" charset="0"/>
              </a:rPr>
              <a:t>Yongjia</a:t>
            </a:r>
            <a:r>
              <a:rPr lang="en-GB" altLang="zh-TW" sz="2400" dirty="0">
                <a:latin typeface="Arial" panose="020B0604020202020204" pitchFamily="34" charset="0"/>
                <a:ea typeface="標楷體" panose="03000509000000000000" pitchFamily="65" charset="-120"/>
                <a:cs typeface="Arial" panose="020B0604020202020204" pitchFamily="34" charset="0"/>
              </a:rPr>
              <a:t>, the Hu people set up their states one after another and entered into the chaos of the Five Barbarians Sixteen Kingdoms of the five Hu</a:t>
            </a:r>
            <a:endParaRPr lang="zh-TW" altLang="en-US" sz="2400" dirty="0">
              <a:latin typeface="Arial" panose="020B0604020202020204" pitchFamily="34" charset="0"/>
              <a:ea typeface="標楷體" panose="03000509000000000000" pitchFamily="65" charset="-120"/>
              <a:cs typeface="Arial" panose="020B0604020202020204" pitchFamily="34" charset="0"/>
            </a:endParaRPr>
          </a:p>
        </p:txBody>
      </p:sp>
      <p:sp>
        <p:nvSpPr>
          <p:cNvPr id="15375" name="AutoShape 15"/>
          <p:cNvSpPr>
            <a:spLocks noChangeArrowheads="1"/>
          </p:cNvSpPr>
          <p:nvPr/>
        </p:nvSpPr>
        <p:spPr bwMode="auto">
          <a:xfrm>
            <a:off x="1251765" y="1102521"/>
            <a:ext cx="2121673" cy="433387"/>
          </a:xfrm>
          <a:prstGeom prst="roundRect">
            <a:avLst>
              <a:gd name="adj" fmla="val 16667"/>
            </a:avLst>
          </a:prstGeom>
          <a:solidFill>
            <a:srgbClr val="CCECFF">
              <a:alpha val="83000"/>
            </a:srgb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zh-TW" sz="2800" b="1" dirty="0">
                <a:latin typeface="Arial" panose="020B0604020202020204" pitchFamily="34" charset="0"/>
                <a:ea typeface="標楷體" panose="03000509000000000000" pitchFamily="65" charset="-120"/>
              </a:rPr>
              <a:t>Western </a:t>
            </a:r>
            <a:r>
              <a:rPr lang="en-US" altLang="zh-TW" sz="2800" b="1" dirty="0" err="1">
                <a:latin typeface="Arial" panose="020B0604020202020204" pitchFamily="34" charset="0"/>
                <a:ea typeface="標楷體" panose="03000509000000000000" pitchFamily="65" charset="-120"/>
              </a:rPr>
              <a:t>Jin</a:t>
            </a:r>
            <a:endParaRPr lang="zh-TW" altLang="en-US" sz="2800" b="1" dirty="0">
              <a:ea typeface="標楷體" panose="03000509000000000000" pitchFamily="65" charset="-120"/>
            </a:endParaRPr>
          </a:p>
        </p:txBody>
      </p:sp>
      <p:sp>
        <p:nvSpPr>
          <p:cNvPr id="15379" name="AutoShape 19"/>
          <p:cNvSpPr>
            <a:spLocks noChangeArrowheads="1"/>
          </p:cNvSpPr>
          <p:nvPr/>
        </p:nvSpPr>
        <p:spPr bwMode="auto">
          <a:xfrm>
            <a:off x="383060" y="1905001"/>
            <a:ext cx="4695568" cy="593725"/>
          </a:xfrm>
          <a:prstGeom prst="roundRect">
            <a:avLst>
              <a:gd name="adj" fmla="val 16667"/>
            </a:avLst>
          </a:prstGeom>
          <a:solidFill>
            <a:srgbClr val="FFFFCC">
              <a:alpha val="83000"/>
            </a:srgb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zh-CN" sz="2800" b="1" dirty="0">
                <a:ea typeface="標楷體" panose="03000509000000000000" pitchFamily="65" charset="-120"/>
              </a:rPr>
              <a:t>North-Wuhu and Sixteen States</a:t>
            </a:r>
            <a:endParaRPr lang="zh-TW" altLang="en-US" sz="2800" b="1" dirty="0">
              <a:ea typeface="標楷體" panose="03000509000000000000" pitchFamily="65" charset="-120"/>
            </a:endParaRPr>
          </a:p>
        </p:txBody>
      </p:sp>
      <p:sp>
        <p:nvSpPr>
          <p:cNvPr id="15382" name="AutoShape 22"/>
          <p:cNvSpPr>
            <a:spLocks noChangeArrowheads="1"/>
          </p:cNvSpPr>
          <p:nvPr/>
        </p:nvSpPr>
        <p:spPr bwMode="auto">
          <a:xfrm>
            <a:off x="840259" y="4084638"/>
            <a:ext cx="2776067" cy="469900"/>
          </a:xfrm>
          <a:prstGeom prst="roundRect">
            <a:avLst>
              <a:gd name="adj" fmla="val 16667"/>
            </a:avLst>
          </a:prstGeom>
          <a:solidFill>
            <a:srgbClr val="FFFFCC">
              <a:alpha val="83000"/>
            </a:srgb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zh-TW" sz="2800" b="1" dirty="0">
                <a:ea typeface="標楷體" panose="03000509000000000000" pitchFamily="65" charset="-120"/>
              </a:rPr>
              <a:t>South-Eastern </a:t>
            </a:r>
            <a:r>
              <a:rPr lang="en-US" altLang="zh-TW" sz="2800" b="1" dirty="0" err="1">
                <a:ea typeface="標楷體" panose="03000509000000000000" pitchFamily="65" charset="-120"/>
              </a:rPr>
              <a:t>Jin</a:t>
            </a:r>
            <a:endParaRPr lang="zh-TW" altLang="en-US" sz="2800" b="1" dirty="0">
              <a:ea typeface="標楷體" panose="03000509000000000000" pitchFamily="65" charset="-120"/>
            </a:endParaRPr>
          </a:p>
        </p:txBody>
      </p:sp>
      <p:sp>
        <p:nvSpPr>
          <p:cNvPr id="15393" name="Text Box 33"/>
          <p:cNvSpPr txBox="1">
            <a:spLocks noChangeArrowheads="1"/>
          </p:cNvSpPr>
          <p:nvPr/>
        </p:nvSpPr>
        <p:spPr bwMode="auto">
          <a:xfrm>
            <a:off x="2184400" y="4735691"/>
            <a:ext cx="8001000" cy="1261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5715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spcBef>
                <a:spcPct val="50000"/>
              </a:spcBef>
            </a:pPr>
            <a:r>
              <a:rPr lang="en-US" altLang="zh-TW" sz="2800" dirty="0">
                <a:latin typeface="標楷體" panose="03000509000000000000" pitchFamily="65" charset="-120"/>
                <a:ea typeface="標楷體" panose="03000509000000000000" pitchFamily="65" charset="-120"/>
              </a:rPr>
              <a:t>‧</a:t>
            </a:r>
            <a:r>
              <a:rPr lang="en-GB" altLang="zh-TW" dirty="0" err="1">
                <a:latin typeface="Arial" panose="020B0604020202020204" pitchFamily="34" charset="0"/>
                <a:ea typeface="標楷體" panose="03000509000000000000" pitchFamily="65" charset="-120"/>
                <a:cs typeface="Arial" panose="020B0604020202020204" pitchFamily="34" charset="0"/>
              </a:rPr>
              <a:t>Sima</a:t>
            </a:r>
            <a:r>
              <a:rPr lang="en-GB" altLang="zh-TW" dirty="0">
                <a:latin typeface="Arial" panose="020B0604020202020204" pitchFamily="34" charset="0"/>
                <a:ea typeface="標楷體" panose="03000509000000000000" pitchFamily="65" charset="-120"/>
                <a:cs typeface="Arial" panose="020B0604020202020204" pitchFamily="34" charset="0"/>
              </a:rPr>
              <a:t> </a:t>
            </a:r>
            <a:r>
              <a:rPr lang="en-GB" altLang="zh-TW" dirty="0" err="1">
                <a:latin typeface="Arial" panose="020B0604020202020204" pitchFamily="34" charset="0"/>
                <a:ea typeface="標楷體" panose="03000509000000000000" pitchFamily="65" charset="-120"/>
                <a:cs typeface="Arial" panose="020B0604020202020204" pitchFamily="34" charset="0"/>
              </a:rPr>
              <a:t>Rui</a:t>
            </a:r>
            <a:r>
              <a:rPr lang="en-GB" altLang="zh-TW" dirty="0">
                <a:latin typeface="Arial" panose="020B0604020202020204" pitchFamily="34" charset="0"/>
                <a:ea typeface="標楷體" panose="03000509000000000000" pitchFamily="65" charset="-120"/>
                <a:cs typeface="Arial" panose="020B0604020202020204" pitchFamily="34" charset="0"/>
              </a:rPr>
              <a:t>, a member of the imperial clan of </a:t>
            </a:r>
            <a:r>
              <a:rPr lang="en-GB" altLang="zh-TW" dirty="0" err="1">
                <a:latin typeface="Arial" panose="020B0604020202020204" pitchFamily="34" charset="0"/>
                <a:ea typeface="標楷體" panose="03000509000000000000" pitchFamily="65" charset="-120"/>
                <a:cs typeface="Arial" panose="020B0604020202020204" pitchFamily="34" charset="0"/>
              </a:rPr>
              <a:t>Jin</a:t>
            </a:r>
            <a:r>
              <a:rPr lang="en-GB" altLang="zh-TW" dirty="0">
                <a:latin typeface="Arial" panose="020B0604020202020204" pitchFamily="34" charset="0"/>
                <a:ea typeface="標楷體" panose="03000509000000000000" pitchFamily="65" charset="-120"/>
                <a:cs typeface="Arial" panose="020B0604020202020204" pitchFamily="34" charset="0"/>
              </a:rPr>
              <a:t> Dynasty, became emperor in </a:t>
            </a:r>
            <a:r>
              <a:rPr lang="en-GB" altLang="zh-TW" dirty="0" err="1">
                <a:latin typeface="Arial" panose="020B0604020202020204" pitchFamily="34" charset="0"/>
                <a:ea typeface="標楷體" panose="03000509000000000000" pitchFamily="65" charset="-120"/>
                <a:cs typeface="Arial" panose="020B0604020202020204" pitchFamily="34" charset="0"/>
              </a:rPr>
              <a:t>Jiankang</a:t>
            </a:r>
            <a:r>
              <a:rPr lang="en-GB" altLang="zh-TW" dirty="0">
                <a:latin typeface="Arial" panose="020B0604020202020204" pitchFamily="34" charset="0"/>
                <a:ea typeface="標楷體" panose="03000509000000000000" pitchFamily="65" charset="-120"/>
                <a:cs typeface="Arial" panose="020B0604020202020204" pitchFamily="34" charset="0"/>
              </a:rPr>
              <a:t> (now Nanjing), became the Emperor Yuan of </a:t>
            </a:r>
            <a:r>
              <a:rPr lang="en-GB" altLang="zh-TW" dirty="0" err="1">
                <a:latin typeface="Arial" panose="020B0604020202020204" pitchFamily="34" charset="0"/>
                <a:ea typeface="標楷體" panose="03000509000000000000" pitchFamily="65" charset="-120"/>
                <a:cs typeface="Arial" panose="020B0604020202020204" pitchFamily="34" charset="0"/>
              </a:rPr>
              <a:t>Jin</a:t>
            </a:r>
            <a:r>
              <a:rPr lang="en-GB" altLang="zh-TW" dirty="0">
                <a:latin typeface="Arial" panose="020B0604020202020204" pitchFamily="34" charset="0"/>
                <a:ea typeface="標楷體" panose="03000509000000000000" pitchFamily="65" charset="-120"/>
                <a:cs typeface="Arial" panose="020B0604020202020204" pitchFamily="34" charset="0"/>
              </a:rPr>
              <a:t> Dynasty, and started the Easter </a:t>
            </a:r>
            <a:r>
              <a:rPr lang="en-GB" altLang="zh-TW" dirty="0" err="1">
                <a:latin typeface="Arial" panose="020B0604020202020204" pitchFamily="34" charset="0"/>
                <a:ea typeface="標楷體" panose="03000509000000000000" pitchFamily="65" charset="-120"/>
                <a:cs typeface="Arial" panose="020B0604020202020204" pitchFamily="34" charset="0"/>
              </a:rPr>
              <a:t>Jin</a:t>
            </a:r>
            <a:r>
              <a:rPr lang="en-GB" altLang="zh-TW" dirty="0">
                <a:latin typeface="Arial" panose="020B0604020202020204" pitchFamily="34" charset="0"/>
                <a:ea typeface="標楷體" panose="03000509000000000000" pitchFamily="65" charset="-120"/>
                <a:cs typeface="Arial" panose="020B0604020202020204" pitchFamily="34" charset="0"/>
              </a:rPr>
              <a:t>.</a:t>
            </a:r>
            <a:endParaRPr lang="zh-TW" altLang="en-US" dirty="0">
              <a:latin typeface="Arial" panose="020B0604020202020204" pitchFamily="34" charset="0"/>
              <a:ea typeface="標楷體" panose="03000509000000000000" pitchFamily="65" charset="-120"/>
              <a:cs typeface="Arial" panose="020B0604020202020204" pitchFamily="34" charset="0"/>
            </a:endParaRPr>
          </a:p>
        </p:txBody>
      </p:sp>
      <p:sp>
        <p:nvSpPr>
          <p:cNvPr id="15394" name="Rectangle 34">
            <a:hlinkClick r:id="rId2" action="ppaction://hlinksldjump"/>
          </p:cNvPr>
          <p:cNvSpPr>
            <a:spLocks noChangeArrowheads="1"/>
          </p:cNvSpPr>
          <p:nvPr/>
        </p:nvSpPr>
        <p:spPr bwMode="auto">
          <a:xfrm>
            <a:off x="1502063" y="115694"/>
            <a:ext cx="9187873" cy="6516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US"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3. Confrontation between North and South</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
        <p:nvSpPr>
          <p:cNvPr id="15398" name="AutoShape 38"/>
          <p:cNvSpPr>
            <a:spLocks noChangeArrowheads="1"/>
          </p:cNvSpPr>
          <p:nvPr/>
        </p:nvSpPr>
        <p:spPr bwMode="auto">
          <a:xfrm>
            <a:off x="5638800" y="876300"/>
            <a:ext cx="5054600" cy="1622426"/>
          </a:xfrm>
          <a:prstGeom prst="wedgeRoundRectCallout">
            <a:avLst>
              <a:gd name="adj1" fmla="val 21239"/>
              <a:gd name="adj2" fmla="val 64273"/>
              <a:gd name="adj3" fmla="val 16667"/>
            </a:avLst>
          </a:prstGeom>
          <a:solidFill>
            <a:srgbClr val="FFF4C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ltLang="zh-TW" dirty="0">
                <a:latin typeface="Arial" panose="020B0604020202020204" pitchFamily="34" charset="0"/>
                <a:ea typeface="標楷體" panose="03000509000000000000" pitchFamily="65" charset="-120"/>
                <a:cs typeface="Arial" panose="020B0604020202020204" pitchFamily="34" charset="0"/>
              </a:rPr>
              <a:t>Wuhu and Han people established many countries in the north, among which the most important political power laid in sixteen states, which was called Five Barbarians Sixteen </a:t>
            </a:r>
            <a:r>
              <a:rPr lang="en-US" altLang="zh-CN" dirty="0">
                <a:latin typeface="Arial" panose="020B0604020202020204" pitchFamily="34" charset="0"/>
                <a:ea typeface="標楷體" panose="03000509000000000000" pitchFamily="65" charset="-120"/>
                <a:cs typeface="Arial" panose="020B0604020202020204" pitchFamily="34" charset="0"/>
              </a:rPr>
              <a:t>S</a:t>
            </a:r>
            <a:r>
              <a:rPr lang="en-GB" altLang="zh-TW" dirty="0" err="1">
                <a:latin typeface="Arial" panose="020B0604020202020204" pitchFamily="34" charset="0"/>
                <a:ea typeface="標楷體" panose="03000509000000000000" pitchFamily="65" charset="-120"/>
                <a:cs typeface="Arial" panose="020B0604020202020204" pitchFamily="34" charset="0"/>
              </a:rPr>
              <a:t>tates</a:t>
            </a:r>
            <a:r>
              <a:rPr lang="en-GB" altLang="zh-TW" dirty="0">
                <a:latin typeface="Arial" panose="020B0604020202020204" pitchFamily="34" charset="0"/>
                <a:ea typeface="標楷體" panose="03000509000000000000" pitchFamily="65" charset="-120"/>
                <a:cs typeface="Arial" panose="020B0604020202020204" pitchFamily="34" charset="0"/>
              </a:rPr>
              <a:t> in history</a:t>
            </a:r>
            <a:endParaRPr lang="zh-TW" altLang="en-US" dirty="0">
              <a:latin typeface="Arial" panose="020B0604020202020204" pitchFamily="34" charset="0"/>
              <a:ea typeface="標楷體" panose="03000509000000000000" pitchFamily="65" charset="-120"/>
              <a:cs typeface="Arial" panose="020B0604020202020204" pitchFamily="34" charset="0"/>
            </a:endParaRPr>
          </a:p>
        </p:txBody>
      </p:sp>
    </p:spTree>
    <p:extLst>
      <p:ext uri="{BB962C8B-B14F-4D97-AF65-F5344CB8AC3E}">
        <p14:creationId xmlns:p14="http://schemas.microsoft.com/office/powerpoint/2010/main" val="7776489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398"/>
                                        </p:tgtEl>
                                        <p:attrNameLst>
                                          <p:attrName>style.visibility</p:attrName>
                                        </p:attrNameLst>
                                      </p:cBhvr>
                                      <p:to>
                                        <p:strVal val="visible"/>
                                      </p:to>
                                    </p:set>
                                    <p:animEffect transition="in" filter="wipe(down)">
                                      <p:cBhvr>
                                        <p:cTn id="7" dur="500"/>
                                        <p:tgtEl>
                                          <p:spTgt spid="153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98" grpId="0" animBg="1"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41" name="Picture 9"/>
          <p:cNvPicPr>
            <a:picLocks noChangeAspect="1" noChangeArrowheads="1"/>
          </p:cNvPicPr>
          <p:nvPr/>
        </p:nvPicPr>
        <p:blipFill>
          <a:blip r:embed="rId2">
            <a:extLst>
              <a:ext uri="{28A0092B-C50C-407E-A947-70E740481C1C}">
                <a14:useLocalDpi xmlns:a14="http://schemas.microsoft.com/office/drawing/2010/main" val="0"/>
              </a:ext>
            </a:extLst>
          </a:blip>
          <a:srcRect l="3014" t="14659"/>
          <a:stretch>
            <a:fillRect/>
          </a:stretch>
        </p:blipFill>
        <p:spPr bwMode="auto">
          <a:xfrm>
            <a:off x="1524000" y="990600"/>
            <a:ext cx="91440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042" name="Rectangle 10"/>
          <p:cNvSpPr>
            <a:spLocks noChangeArrowheads="1"/>
          </p:cNvSpPr>
          <p:nvPr/>
        </p:nvSpPr>
        <p:spPr bwMode="auto">
          <a:xfrm>
            <a:off x="4724400" y="6096001"/>
            <a:ext cx="30289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latin typeface="標楷體" panose="03000509000000000000" pitchFamily="65" charset="-120"/>
                <a:ea typeface="標楷體" panose="03000509000000000000" pitchFamily="65" charset="-120"/>
              </a:rPr>
              <a:t>魏晉南北朝分合表</a:t>
            </a:r>
          </a:p>
        </p:txBody>
      </p:sp>
      <p:sp>
        <p:nvSpPr>
          <p:cNvPr id="5" name="Rectangle 34">
            <a:hlinkClick r:id="rId3" action="ppaction://hlinksldjump"/>
          </p:cNvPr>
          <p:cNvSpPr>
            <a:spLocks noChangeArrowheads="1"/>
          </p:cNvSpPr>
          <p:nvPr/>
        </p:nvSpPr>
        <p:spPr bwMode="auto">
          <a:xfrm>
            <a:off x="1701800" y="114998"/>
            <a:ext cx="89916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US"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3. Confrontation between North and South</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200953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410" name="Group 2"/>
          <p:cNvGrpSpPr>
            <a:grpSpLocks/>
          </p:cNvGrpSpPr>
          <p:nvPr/>
        </p:nvGrpSpPr>
        <p:grpSpPr bwMode="auto">
          <a:xfrm>
            <a:off x="4791075" y="1377951"/>
            <a:ext cx="3886200" cy="1939925"/>
            <a:chOff x="2058" y="868"/>
            <a:chExt cx="2448" cy="1222"/>
          </a:xfrm>
        </p:grpSpPr>
        <p:sp>
          <p:nvSpPr>
            <p:cNvPr id="17411" name="Rectangle 3"/>
            <p:cNvSpPr>
              <a:spLocks noChangeArrowheads="1"/>
            </p:cNvSpPr>
            <p:nvPr/>
          </p:nvSpPr>
          <p:spPr bwMode="auto">
            <a:xfrm>
              <a:off x="2058" y="868"/>
              <a:ext cx="2448" cy="1222"/>
            </a:xfrm>
            <a:prstGeom prst="rect">
              <a:avLst/>
            </a:prstGeom>
            <a:solidFill>
              <a:srgbClr val="FFFFFF"/>
            </a:solidFill>
            <a:ln w="38100">
              <a:solidFill>
                <a:srgbClr val="CC66FF"/>
              </a:solidFill>
              <a:prstDash val="sysDot"/>
              <a:miter lim="800000"/>
              <a:headEnd/>
              <a:tailEnd/>
            </a:ln>
          </p:spPr>
          <p:txBody>
            <a:bodyPr/>
            <a:lstStyle/>
            <a:p>
              <a:endParaRPr lang="en-GB"/>
            </a:p>
          </p:txBody>
        </p:sp>
        <p:sp>
          <p:nvSpPr>
            <p:cNvPr id="17412" name="AutoShape 4"/>
            <p:cNvSpPr>
              <a:spLocks noChangeArrowheads="1"/>
            </p:cNvSpPr>
            <p:nvPr/>
          </p:nvSpPr>
          <p:spPr bwMode="auto">
            <a:xfrm>
              <a:off x="2559" y="885"/>
              <a:ext cx="1621" cy="360"/>
            </a:xfrm>
            <a:prstGeom prst="bracketPair">
              <a:avLst>
                <a:gd name="adj" fmla="val 16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0">
                  <a:solidFill>
                    <a:srgbClr val="CC66FF"/>
                  </a:solidFill>
                  <a:round/>
                  <a:headEnd/>
                  <a:tailEnd/>
                </a14:hiddenLine>
              </a:ext>
            </a:extLst>
          </p:spPr>
          <p:txBody>
            <a:bodyPr/>
            <a:lstStyle/>
            <a:p>
              <a:pPr algn="ctr"/>
              <a:r>
                <a:rPr lang="en-US" altLang="zh-TW" sz="2000" b="1" dirty="0">
                  <a:solidFill>
                    <a:srgbClr val="CC99FF"/>
                  </a:solidFill>
                  <a:latin typeface="標楷體" panose="03000509000000000000" pitchFamily="65" charset="-120"/>
                  <a:ea typeface="標楷體" panose="03000509000000000000" pitchFamily="65" charset="-120"/>
                </a:rPr>
                <a:t>Northern Dynasty</a:t>
              </a:r>
              <a:endParaRPr lang="zh-TW" altLang="en-US" sz="2000" dirty="0">
                <a:latin typeface="標楷體" panose="03000509000000000000" pitchFamily="65" charset="-120"/>
                <a:ea typeface="標楷體" panose="03000509000000000000" pitchFamily="65" charset="-120"/>
              </a:endParaRPr>
            </a:p>
          </p:txBody>
        </p:sp>
      </p:grpSp>
      <p:grpSp>
        <p:nvGrpSpPr>
          <p:cNvPr id="17413" name="Group 5"/>
          <p:cNvGrpSpPr>
            <a:grpSpLocks/>
          </p:cNvGrpSpPr>
          <p:nvPr/>
        </p:nvGrpSpPr>
        <p:grpSpPr bwMode="auto">
          <a:xfrm>
            <a:off x="4821238" y="4149726"/>
            <a:ext cx="3886200" cy="1433513"/>
            <a:chOff x="2077" y="2614"/>
            <a:chExt cx="2448" cy="903"/>
          </a:xfrm>
        </p:grpSpPr>
        <p:sp>
          <p:nvSpPr>
            <p:cNvPr id="17414" name="Rectangle 6"/>
            <p:cNvSpPr>
              <a:spLocks noChangeArrowheads="1"/>
            </p:cNvSpPr>
            <p:nvPr/>
          </p:nvSpPr>
          <p:spPr bwMode="auto">
            <a:xfrm>
              <a:off x="2077" y="2614"/>
              <a:ext cx="2448" cy="864"/>
            </a:xfrm>
            <a:prstGeom prst="rect">
              <a:avLst/>
            </a:prstGeom>
            <a:solidFill>
              <a:srgbClr val="FFFFFF"/>
            </a:solidFill>
            <a:ln w="38100">
              <a:solidFill>
                <a:srgbClr val="3366FF"/>
              </a:solidFill>
              <a:prstDash val="sysDot"/>
              <a:miter lim="800000"/>
              <a:headEnd/>
              <a:tailEnd/>
            </a:ln>
          </p:spPr>
          <p:txBody>
            <a:bodyPr/>
            <a:lstStyle/>
            <a:p>
              <a:endParaRPr lang="en-GB"/>
            </a:p>
          </p:txBody>
        </p:sp>
        <p:sp>
          <p:nvSpPr>
            <p:cNvPr id="17415" name="AutoShape 7"/>
            <p:cNvSpPr>
              <a:spLocks noChangeArrowheads="1"/>
            </p:cNvSpPr>
            <p:nvPr/>
          </p:nvSpPr>
          <p:spPr bwMode="auto">
            <a:xfrm>
              <a:off x="2664" y="3157"/>
              <a:ext cx="1517" cy="360"/>
            </a:xfrm>
            <a:prstGeom prst="bracketPair">
              <a:avLst>
                <a:gd name="adj" fmla="val 166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0">
                  <a:solidFill>
                    <a:srgbClr val="CC66FF"/>
                  </a:solidFill>
                  <a:round/>
                  <a:headEnd/>
                  <a:tailEnd/>
                </a14:hiddenLine>
              </a:ext>
            </a:extLst>
          </p:spPr>
          <p:txBody>
            <a:bodyPr/>
            <a:lstStyle/>
            <a:p>
              <a:pPr algn="ctr"/>
              <a:r>
                <a:rPr lang="en-US" altLang="zh-TW" sz="2000" b="1" dirty="0">
                  <a:solidFill>
                    <a:srgbClr val="33CCCC"/>
                  </a:solidFill>
                  <a:latin typeface="標楷體" panose="03000509000000000000" pitchFamily="65" charset="-120"/>
                  <a:ea typeface="標楷體" panose="03000509000000000000" pitchFamily="65" charset="-120"/>
                </a:rPr>
                <a:t>Southern Dynasty</a:t>
              </a:r>
              <a:endParaRPr lang="zh-TW" altLang="en-US" sz="2000" dirty="0">
                <a:latin typeface="標楷體" panose="03000509000000000000" pitchFamily="65" charset="-120"/>
                <a:ea typeface="標楷體" panose="03000509000000000000" pitchFamily="65" charset="-120"/>
              </a:endParaRPr>
            </a:p>
          </p:txBody>
        </p:sp>
      </p:grpSp>
      <p:sp>
        <p:nvSpPr>
          <p:cNvPr id="17416" name="Rectangle 8"/>
          <p:cNvSpPr>
            <a:spLocks noChangeArrowheads="1"/>
          </p:cNvSpPr>
          <p:nvPr/>
        </p:nvSpPr>
        <p:spPr bwMode="auto">
          <a:xfrm>
            <a:off x="8832849" y="2636838"/>
            <a:ext cx="685797" cy="571500"/>
          </a:xfrm>
          <a:prstGeom prst="rect">
            <a:avLst/>
          </a:prstGeom>
          <a:solidFill>
            <a:srgbClr val="FF5050"/>
          </a:solidFill>
          <a:ln>
            <a:noFill/>
          </a:ln>
          <a:extLst>
            <a:ext uri="{91240B29-F687-4F45-9708-019B960494DF}">
              <a14:hiddenLine xmlns:a14="http://schemas.microsoft.com/office/drawing/2010/main" w="19050">
                <a:solidFill>
                  <a:srgbClr val="000000"/>
                </a:solidFill>
                <a:miter lim="800000"/>
                <a:headEnd/>
                <a:tailEnd/>
              </a14:hiddenLine>
            </a:ext>
          </a:extLst>
        </p:spPr>
        <p:txBody>
          <a:bodyPr/>
          <a:lstStyle/>
          <a:p>
            <a:r>
              <a:rPr lang="en-US" altLang="zh-TW" sz="2200" b="1" dirty="0">
                <a:solidFill>
                  <a:schemeClr val="bg1"/>
                </a:solidFill>
                <a:latin typeface="標楷體" panose="03000509000000000000" pitchFamily="65" charset="-120"/>
                <a:ea typeface="標楷體" panose="03000509000000000000" pitchFamily="65" charset="-120"/>
              </a:rPr>
              <a:t>Sui</a:t>
            </a:r>
            <a:endParaRPr lang="zh-TW" altLang="en-US" sz="2200" dirty="0">
              <a:solidFill>
                <a:schemeClr val="bg1"/>
              </a:solidFill>
              <a:latin typeface="標楷體" panose="03000509000000000000" pitchFamily="65" charset="-120"/>
              <a:ea typeface="標楷體" panose="03000509000000000000" pitchFamily="65" charset="-120"/>
            </a:endParaRPr>
          </a:p>
        </p:txBody>
      </p:sp>
      <p:sp>
        <p:nvSpPr>
          <p:cNvPr id="17417" name="Line 9"/>
          <p:cNvSpPr>
            <a:spLocks noChangeShapeType="1"/>
          </p:cNvSpPr>
          <p:nvPr/>
        </p:nvSpPr>
        <p:spPr bwMode="auto">
          <a:xfrm>
            <a:off x="9120188" y="3213101"/>
            <a:ext cx="0" cy="136842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8" name="AutoShape 10"/>
          <p:cNvSpPr>
            <a:spLocks noChangeArrowheads="1"/>
          </p:cNvSpPr>
          <p:nvPr/>
        </p:nvSpPr>
        <p:spPr bwMode="auto">
          <a:xfrm>
            <a:off x="5797852" y="1936430"/>
            <a:ext cx="1156987" cy="571500"/>
          </a:xfrm>
          <a:prstGeom prst="roundRect">
            <a:avLst>
              <a:gd name="adj" fmla="val 16667"/>
            </a:avLst>
          </a:prstGeom>
          <a:solidFill>
            <a:srgbClr val="99CC00">
              <a:alpha val="78000"/>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r>
              <a:rPr lang="en-US" altLang="zh-TW" b="1" dirty="0">
                <a:latin typeface="標楷體" panose="03000509000000000000" pitchFamily="65" charset="-120"/>
                <a:ea typeface="標楷體" panose="03000509000000000000" pitchFamily="65" charset="-120"/>
              </a:rPr>
              <a:t>Dong Wei</a:t>
            </a:r>
            <a:endParaRPr lang="zh-TW" altLang="en-US" b="1" dirty="0">
              <a:latin typeface="標楷體" panose="03000509000000000000" pitchFamily="65" charset="-120"/>
              <a:ea typeface="標楷體" panose="03000509000000000000" pitchFamily="65" charset="-120"/>
            </a:endParaRPr>
          </a:p>
          <a:p>
            <a:endParaRPr lang="zh-TW" altLang="en-US" sz="1200" dirty="0">
              <a:latin typeface="Arial" panose="020B0604020202020204" pitchFamily="34" charset="0"/>
            </a:endParaRPr>
          </a:p>
        </p:txBody>
      </p:sp>
      <p:grpSp>
        <p:nvGrpSpPr>
          <p:cNvPr id="17419" name="Group 11"/>
          <p:cNvGrpSpPr>
            <a:grpSpLocks/>
          </p:cNvGrpSpPr>
          <p:nvPr/>
        </p:nvGrpSpPr>
        <p:grpSpPr bwMode="auto">
          <a:xfrm>
            <a:off x="4638679" y="2074863"/>
            <a:ext cx="1049339" cy="733425"/>
            <a:chOff x="1962" y="1307"/>
            <a:chExt cx="661" cy="462"/>
          </a:xfrm>
        </p:grpSpPr>
        <p:sp>
          <p:nvSpPr>
            <p:cNvPr id="17420" name="AutoShape 12"/>
            <p:cNvSpPr>
              <a:spLocks noChangeArrowheads="1"/>
            </p:cNvSpPr>
            <p:nvPr/>
          </p:nvSpPr>
          <p:spPr bwMode="auto">
            <a:xfrm>
              <a:off x="2158" y="1307"/>
              <a:ext cx="465" cy="462"/>
            </a:xfrm>
            <a:prstGeom prst="roundRect">
              <a:avLst>
                <a:gd name="adj" fmla="val 16667"/>
              </a:avLst>
            </a:prstGeom>
            <a:solidFill>
              <a:srgbClr val="FF505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r>
                <a:rPr lang="en-US" altLang="zh-TW" b="1" dirty="0" err="1">
                  <a:solidFill>
                    <a:schemeClr val="bg1"/>
                  </a:solidFill>
                  <a:latin typeface="標楷體" panose="03000509000000000000" pitchFamily="65" charset="-120"/>
                  <a:ea typeface="標楷體" panose="03000509000000000000" pitchFamily="65" charset="-120"/>
                </a:rPr>
                <a:t>Bei</a:t>
              </a:r>
              <a:r>
                <a:rPr lang="en-US" altLang="zh-TW" b="1" dirty="0">
                  <a:solidFill>
                    <a:schemeClr val="bg1"/>
                  </a:solidFill>
                  <a:latin typeface="標楷體" panose="03000509000000000000" pitchFamily="65" charset="-120"/>
                  <a:ea typeface="標楷體" panose="03000509000000000000" pitchFamily="65" charset="-120"/>
                </a:rPr>
                <a:t> Wei</a:t>
              </a:r>
              <a:endParaRPr lang="zh-TW" altLang="en-US" sz="1200" dirty="0">
                <a:solidFill>
                  <a:schemeClr val="bg1"/>
                </a:solidFill>
                <a:latin typeface="Arial" panose="020B0604020202020204" pitchFamily="34" charset="0"/>
              </a:endParaRPr>
            </a:p>
          </p:txBody>
        </p:sp>
        <p:sp>
          <p:nvSpPr>
            <p:cNvPr id="17421" name="Line 13"/>
            <p:cNvSpPr>
              <a:spLocks noChangeShapeType="1"/>
            </p:cNvSpPr>
            <p:nvPr/>
          </p:nvSpPr>
          <p:spPr bwMode="auto">
            <a:xfrm>
              <a:off x="1962" y="1587"/>
              <a:ext cx="240"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7422" name="Line 14"/>
          <p:cNvSpPr>
            <a:spLocks noChangeShapeType="1"/>
          </p:cNvSpPr>
          <p:nvPr/>
        </p:nvSpPr>
        <p:spPr bwMode="auto">
          <a:xfrm flipV="1">
            <a:off x="5629275" y="2517775"/>
            <a:ext cx="152400" cy="158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3" name="Line 15"/>
          <p:cNvSpPr>
            <a:spLocks noChangeShapeType="1"/>
          </p:cNvSpPr>
          <p:nvPr/>
        </p:nvSpPr>
        <p:spPr bwMode="auto">
          <a:xfrm>
            <a:off x="5781675" y="2178051"/>
            <a:ext cx="0" cy="684213"/>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4" name="Line 16"/>
          <p:cNvSpPr>
            <a:spLocks noChangeShapeType="1"/>
          </p:cNvSpPr>
          <p:nvPr/>
        </p:nvSpPr>
        <p:spPr bwMode="auto">
          <a:xfrm>
            <a:off x="6848475" y="2178050"/>
            <a:ext cx="304800"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5" name="Line 17"/>
          <p:cNvSpPr>
            <a:spLocks noChangeShapeType="1"/>
          </p:cNvSpPr>
          <p:nvPr/>
        </p:nvSpPr>
        <p:spPr bwMode="auto">
          <a:xfrm>
            <a:off x="6848475" y="2862263"/>
            <a:ext cx="304800"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6" name="Line 18"/>
          <p:cNvSpPr>
            <a:spLocks noChangeShapeType="1"/>
          </p:cNvSpPr>
          <p:nvPr/>
        </p:nvSpPr>
        <p:spPr bwMode="auto">
          <a:xfrm>
            <a:off x="8143875" y="2862263"/>
            <a:ext cx="685800"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7427" name="Group 19"/>
          <p:cNvGrpSpPr>
            <a:grpSpLocks/>
          </p:cNvGrpSpPr>
          <p:nvPr/>
        </p:nvGrpSpPr>
        <p:grpSpPr bwMode="auto">
          <a:xfrm>
            <a:off x="8143875" y="2178051"/>
            <a:ext cx="304800" cy="684213"/>
            <a:chOff x="4170" y="1372"/>
            <a:chExt cx="192" cy="431"/>
          </a:xfrm>
        </p:grpSpPr>
        <p:sp>
          <p:nvSpPr>
            <p:cNvPr id="17428" name="Line 20"/>
            <p:cNvSpPr>
              <a:spLocks noChangeShapeType="1"/>
            </p:cNvSpPr>
            <p:nvPr/>
          </p:nvSpPr>
          <p:spPr bwMode="auto">
            <a:xfrm>
              <a:off x="4170" y="1372"/>
              <a:ext cx="192"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9" name="Line 21"/>
            <p:cNvSpPr>
              <a:spLocks noChangeShapeType="1"/>
            </p:cNvSpPr>
            <p:nvPr/>
          </p:nvSpPr>
          <p:spPr bwMode="auto">
            <a:xfrm>
              <a:off x="4362" y="1372"/>
              <a:ext cx="0" cy="43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7430" name="AutoShape 22"/>
          <p:cNvSpPr>
            <a:spLocks noChangeArrowheads="1"/>
          </p:cNvSpPr>
          <p:nvPr/>
        </p:nvSpPr>
        <p:spPr bwMode="auto">
          <a:xfrm>
            <a:off x="5857875" y="2633663"/>
            <a:ext cx="1025528" cy="571500"/>
          </a:xfrm>
          <a:prstGeom prst="roundRect">
            <a:avLst>
              <a:gd name="adj" fmla="val 16667"/>
            </a:avLst>
          </a:prstGeom>
          <a:solidFill>
            <a:srgbClr val="99CC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r>
              <a:rPr lang="en-US" altLang="zh-TW" sz="2000" b="1" dirty="0">
                <a:latin typeface="標楷體" panose="03000509000000000000" pitchFamily="65" charset="-120"/>
                <a:ea typeface="標楷體" panose="03000509000000000000" pitchFamily="65" charset="-120"/>
              </a:rPr>
              <a:t>Xi Wei</a:t>
            </a:r>
            <a:endParaRPr lang="zh-TW" altLang="en-US" sz="2000" b="1" dirty="0">
              <a:latin typeface="標楷體" panose="03000509000000000000" pitchFamily="65" charset="-120"/>
              <a:ea typeface="標楷體" panose="03000509000000000000" pitchFamily="65" charset="-120"/>
            </a:endParaRPr>
          </a:p>
          <a:p>
            <a:endParaRPr lang="zh-TW" altLang="en-US" sz="1400" dirty="0">
              <a:latin typeface="Arial" panose="020B0604020202020204" pitchFamily="34" charset="0"/>
            </a:endParaRPr>
          </a:p>
        </p:txBody>
      </p:sp>
      <p:sp>
        <p:nvSpPr>
          <p:cNvPr id="17431" name="AutoShape 23"/>
          <p:cNvSpPr>
            <a:spLocks noChangeArrowheads="1"/>
          </p:cNvSpPr>
          <p:nvPr/>
        </p:nvSpPr>
        <p:spPr bwMode="auto">
          <a:xfrm>
            <a:off x="7153275" y="1946275"/>
            <a:ext cx="990600" cy="571500"/>
          </a:xfrm>
          <a:prstGeom prst="roundRect">
            <a:avLst>
              <a:gd name="adj" fmla="val 16667"/>
            </a:avLst>
          </a:prstGeom>
          <a:solidFill>
            <a:srgbClr val="99CC00">
              <a:alpha val="86000"/>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r>
              <a:rPr lang="en-US" altLang="zh-TW" b="1" dirty="0" err="1">
                <a:latin typeface="標楷體" panose="03000509000000000000" pitchFamily="65" charset="-120"/>
                <a:ea typeface="標楷體" panose="03000509000000000000" pitchFamily="65" charset="-120"/>
              </a:rPr>
              <a:t>Bei</a:t>
            </a:r>
            <a:r>
              <a:rPr lang="en-US" altLang="zh-TW" b="1" dirty="0">
                <a:latin typeface="標楷體" panose="03000509000000000000" pitchFamily="65" charset="-120"/>
                <a:ea typeface="標楷體" panose="03000509000000000000" pitchFamily="65" charset="-120"/>
              </a:rPr>
              <a:t> Qi</a:t>
            </a:r>
            <a:endParaRPr lang="zh-TW" altLang="en-US" b="1" dirty="0">
              <a:latin typeface="標楷體" panose="03000509000000000000" pitchFamily="65" charset="-120"/>
              <a:ea typeface="標楷體" panose="03000509000000000000" pitchFamily="65" charset="-120"/>
            </a:endParaRPr>
          </a:p>
          <a:p>
            <a:endParaRPr lang="zh-TW" altLang="en-US" sz="1200" dirty="0">
              <a:latin typeface="Arial" panose="020B0604020202020204" pitchFamily="34" charset="0"/>
            </a:endParaRPr>
          </a:p>
        </p:txBody>
      </p:sp>
      <p:sp>
        <p:nvSpPr>
          <p:cNvPr id="17432" name="AutoShape 24"/>
          <p:cNvSpPr>
            <a:spLocks noChangeArrowheads="1"/>
          </p:cNvSpPr>
          <p:nvPr/>
        </p:nvSpPr>
        <p:spPr bwMode="auto">
          <a:xfrm>
            <a:off x="7074673" y="2633663"/>
            <a:ext cx="1292225" cy="571500"/>
          </a:xfrm>
          <a:prstGeom prst="roundRect">
            <a:avLst>
              <a:gd name="adj" fmla="val 16667"/>
            </a:avLst>
          </a:prstGeom>
          <a:solidFill>
            <a:srgbClr val="99CC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r>
              <a:rPr lang="en-US" altLang="zh-TW" b="1" dirty="0" err="1">
                <a:latin typeface="標楷體" panose="03000509000000000000" pitchFamily="65" charset="-120"/>
                <a:ea typeface="標楷體" panose="03000509000000000000" pitchFamily="65" charset="-120"/>
              </a:rPr>
              <a:t>Bei</a:t>
            </a:r>
            <a:r>
              <a:rPr lang="en-US" altLang="zh-TW" b="1" dirty="0">
                <a:latin typeface="標楷體" panose="03000509000000000000" pitchFamily="65" charset="-120"/>
                <a:ea typeface="標楷體" panose="03000509000000000000" pitchFamily="65" charset="-120"/>
              </a:rPr>
              <a:t> Zhou</a:t>
            </a:r>
            <a:endParaRPr lang="zh-TW" altLang="en-US" b="1" dirty="0">
              <a:latin typeface="標楷體" panose="03000509000000000000" pitchFamily="65" charset="-120"/>
              <a:ea typeface="標楷體" panose="03000509000000000000" pitchFamily="65" charset="-120"/>
            </a:endParaRPr>
          </a:p>
          <a:p>
            <a:endParaRPr lang="zh-TW" altLang="en-US" sz="1200" dirty="0">
              <a:latin typeface="Arial" panose="020B0604020202020204" pitchFamily="34" charset="0"/>
            </a:endParaRPr>
          </a:p>
        </p:txBody>
      </p:sp>
      <p:grpSp>
        <p:nvGrpSpPr>
          <p:cNvPr id="17433" name="Group 25"/>
          <p:cNvGrpSpPr>
            <a:grpSpLocks/>
          </p:cNvGrpSpPr>
          <p:nvPr/>
        </p:nvGrpSpPr>
        <p:grpSpPr bwMode="auto">
          <a:xfrm>
            <a:off x="5781676" y="2178051"/>
            <a:ext cx="93663" cy="684213"/>
            <a:chOff x="2682" y="1372"/>
            <a:chExt cx="59" cy="431"/>
          </a:xfrm>
        </p:grpSpPr>
        <p:sp>
          <p:nvSpPr>
            <p:cNvPr id="17434" name="Line 26"/>
            <p:cNvSpPr>
              <a:spLocks noChangeShapeType="1"/>
            </p:cNvSpPr>
            <p:nvPr/>
          </p:nvSpPr>
          <p:spPr bwMode="auto">
            <a:xfrm>
              <a:off x="2682" y="1372"/>
              <a:ext cx="48"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35" name="Line 27"/>
            <p:cNvSpPr>
              <a:spLocks noChangeShapeType="1"/>
            </p:cNvSpPr>
            <p:nvPr/>
          </p:nvSpPr>
          <p:spPr bwMode="auto">
            <a:xfrm>
              <a:off x="2693" y="1803"/>
              <a:ext cx="48"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7436" name="Group 28"/>
          <p:cNvGrpSpPr>
            <a:grpSpLocks/>
          </p:cNvGrpSpPr>
          <p:nvPr/>
        </p:nvGrpSpPr>
        <p:grpSpPr bwMode="auto">
          <a:xfrm>
            <a:off x="6726239" y="4286250"/>
            <a:ext cx="885825" cy="685800"/>
            <a:chOff x="3277" y="2700"/>
            <a:chExt cx="558" cy="432"/>
          </a:xfrm>
        </p:grpSpPr>
        <p:sp>
          <p:nvSpPr>
            <p:cNvPr id="17437" name="Oval 29"/>
            <p:cNvSpPr>
              <a:spLocks noChangeArrowheads="1"/>
            </p:cNvSpPr>
            <p:nvPr/>
          </p:nvSpPr>
          <p:spPr bwMode="auto">
            <a:xfrm>
              <a:off x="3395" y="2700"/>
              <a:ext cx="440" cy="432"/>
            </a:xfrm>
            <a:prstGeom prst="ellipse">
              <a:avLst/>
            </a:prstGeom>
            <a:solidFill>
              <a:srgbClr val="FF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TW" altLang="en-US" dirty="0">
                <a:latin typeface="標楷體" panose="03000509000000000000" pitchFamily="65" charset="-120"/>
                <a:ea typeface="標楷體" panose="03000509000000000000" pitchFamily="65" charset="-120"/>
              </a:endParaRPr>
            </a:p>
          </p:txBody>
        </p:sp>
        <p:sp>
          <p:nvSpPr>
            <p:cNvPr id="17438" name="Line 30"/>
            <p:cNvSpPr>
              <a:spLocks noChangeShapeType="1"/>
            </p:cNvSpPr>
            <p:nvPr/>
          </p:nvSpPr>
          <p:spPr bwMode="auto">
            <a:xfrm>
              <a:off x="3277" y="2902"/>
              <a:ext cx="144"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7439" name="Group 31"/>
          <p:cNvGrpSpPr>
            <a:grpSpLocks/>
          </p:cNvGrpSpPr>
          <p:nvPr/>
        </p:nvGrpSpPr>
        <p:grpSpPr bwMode="auto">
          <a:xfrm>
            <a:off x="7640639" y="4286250"/>
            <a:ext cx="866775" cy="685800"/>
            <a:chOff x="3853" y="2700"/>
            <a:chExt cx="546" cy="432"/>
          </a:xfrm>
        </p:grpSpPr>
        <p:sp>
          <p:nvSpPr>
            <p:cNvPr id="17440" name="Oval 32"/>
            <p:cNvSpPr>
              <a:spLocks noChangeArrowheads="1"/>
            </p:cNvSpPr>
            <p:nvPr/>
          </p:nvSpPr>
          <p:spPr bwMode="auto">
            <a:xfrm>
              <a:off x="3960" y="2700"/>
              <a:ext cx="439" cy="432"/>
            </a:xfrm>
            <a:prstGeom prst="ellipse">
              <a:avLst/>
            </a:prstGeom>
            <a:solidFill>
              <a:srgbClr val="FF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TW" altLang="en-US" dirty="0">
                <a:latin typeface="標楷體" panose="03000509000000000000" pitchFamily="65" charset="-120"/>
                <a:ea typeface="標楷體" panose="03000509000000000000" pitchFamily="65" charset="-120"/>
              </a:endParaRPr>
            </a:p>
          </p:txBody>
        </p:sp>
        <p:sp>
          <p:nvSpPr>
            <p:cNvPr id="17441" name="Line 33"/>
            <p:cNvSpPr>
              <a:spLocks noChangeShapeType="1"/>
            </p:cNvSpPr>
            <p:nvPr/>
          </p:nvSpPr>
          <p:spPr bwMode="auto">
            <a:xfrm>
              <a:off x="3853" y="2902"/>
              <a:ext cx="144"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7442" name="Group 34"/>
          <p:cNvGrpSpPr>
            <a:grpSpLocks/>
          </p:cNvGrpSpPr>
          <p:nvPr/>
        </p:nvGrpSpPr>
        <p:grpSpPr bwMode="auto">
          <a:xfrm>
            <a:off x="5811839" y="4286250"/>
            <a:ext cx="903287" cy="685800"/>
            <a:chOff x="2701" y="2700"/>
            <a:chExt cx="569" cy="432"/>
          </a:xfrm>
        </p:grpSpPr>
        <p:sp>
          <p:nvSpPr>
            <p:cNvPr id="17443" name="Oval 35"/>
            <p:cNvSpPr>
              <a:spLocks noChangeArrowheads="1"/>
            </p:cNvSpPr>
            <p:nvPr/>
          </p:nvSpPr>
          <p:spPr bwMode="auto">
            <a:xfrm>
              <a:off x="2830" y="2700"/>
              <a:ext cx="440" cy="432"/>
            </a:xfrm>
            <a:prstGeom prst="ellipse">
              <a:avLst/>
            </a:prstGeom>
            <a:solidFill>
              <a:srgbClr val="FF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TW" altLang="en-US" dirty="0">
                <a:latin typeface="標楷體" panose="03000509000000000000" pitchFamily="65" charset="-120"/>
                <a:ea typeface="標楷體" panose="03000509000000000000" pitchFamily="65" charset="-120"/>
              </a:endParaRPr>
            </a:p>
          </p:txBody>
        </p:sp>
        <p:sp>
          <p:nvSpPr>
            <p:cNvPr id="17444" name="Line 36"/>
            <p:cNvSpPr>
              <a:spLocks noChangeShapeType="1"/>
            </p:cNvSpPr>
            <p:nvPr/>
          </p:nvSpPr>
          <p:spPr bwMode="auto">
            <a:xfrm>
              <a:off x="2701" y="2902"/>
              <a:ext cx="144"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7445" name="Group 37"/>
          <p:cNvGrpSpPr>
            <a:grpSpLocks/>
          </p:cNvGrpSpPr>
          <p:nvPr/>
        </p:nvGrpSpPr>
        <p:grpSpPr bwMode="auto">
          <a:xfrm>
            <a:off x="4440238" y="4286250"/>
            <a:ext cx="1377950" cy="685800"/>
            <a:chOff x="1837" y="2700"/>
            <a:chExt cx="868" cy="432"/>
          </a:xfrm>
        </p:grpSpPr>
        <p:sp>
          <p:nvSpPr>
            <p:cNvPr id="17446" name="Oval 38"/>
            <p:cNvSpPr>
              <a:spLocks noChangeArrowheads="1"/>
            </p:cNvSpPr>
            <p:nvPr/>
          </p:nvSpPr>
          <p:spPr bwMode="auto">
            <a:xfrm>
              <a:off x="2265" y="2700"/>
              <a:ext cx="440" cy="432"/>
            </a:xfrm>
            <a:prstGeom prst="ellipse">
              <a:avLst/>
            </a:prstGeom>
            <a:solidFill>
              <a:srgbClr val="FF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zh-TW" altLang="en-US" sz="1000" dirty="0">
                <a:latin typeface="標楷體" panose="03000509000000000000" pitchFamily="65" charset="-120"/>
                <a:ea typeface="標楷體" panose="03000509000000000000" pitchFamily="65" charset="-120"/>
              </a:endParaRPr>
            </a:p>
          </p:txBody>
        </p:sp>
        <p:sp>
          <p:nvSpPr>
            <p:cNvPr id="17447" name="Line 39"/>
            <p:cNvSpPr>
              <a:spLocks noChangeShapeType="1"/>
            </p:cNvSpPr>
            <p:nvPr/>
          </p:nvSpPr>
          <p:spPr bwMode="auto">
            <a:xfrm>
              <a:off x="1837" y="2902"/>
              <a:ext cx="432"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7448" name="Line 40"/>
          <p:cNvSpPr>
            <a:spLocks noChangeShapeType="1"/>
          </p:cNvSpPr>
          <p:nvPr/>
        </p:nvSpPr>
        <p:spPr bwMode="auto">
          <a:xfrm>
            <a:off x="8478838" y="4606925"/>
            <a:ext cx="685800"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7449" name="Group 41"/>
          <p:cNvGrpSpPr>
            <a:grpSpLocks/>
          </p:cNvGrpSpPr>
          <p:nvPr/>
        </p:nvGrpSpPr>
        <p:grpSpPr bwMode="auto">
          <a:xfrm>
            <a:off x="1951038" y="2276476"/>
            <a:ext cx="2730501" cy="2590800"/>
            <a:chOff x="269" y="1434"/>
            <a:chExt cx="1720" cy="1632"/>
          </a:xfrm>
        </p:grpSpPr>
        <p:sp>
          <p:nvSpPr>
            <p:cNvPr id="17450" name="AutoShape 42"/>
            <p:cNvSpPr>
              <a:spLocks noChangeArrowheads="1"/>
            </p:cNvSpPr>
            <p:nvPr/>
          </p:nvSpPr>
          <p:spPr bwMode="auto">
            <a:xfrm>
              <a:off x="1171" y="2706"/>
              <a:ext cx="666" cy="360"/>
            </a:xfrm>
            <a:prstGeom prst="roundRect">
              <a:avLst>
                <a:gd name="adj" fmla="val 16667"/>
              </a:avLst>
            </a:prstGeom>
            <a:solidFill>
              <a:srgbClr val="FF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ctr"/>
              <a:r>
                <a:rPr lang="en-US" altLang="zh-TW" sz="1700" b="1" dirty="0">
                  <a:latin typeface="標楷體" panose="03000509000000000000" pitchFamily="65" charset="-120"/>
                  <a:ea typeface="標楷體" panose="03000509000000000000" pitchFamily="65" charset="-120"/>
                </a:rPr>
                <a:t>Eastern </a:t>
              </a:r>
              <a:r>
                <a:rPr lang="en-US" altLang="zh-TW" sz="1700" b="1" dirty="0" err="1">
                  <a:latin typeface="標楷體" panose="03000509000000000000" pitchFamily="65" charset="-120"/>
                  <a:ea typeface="標楷體" panose="03000509000000000000" pitchFamily="65" charset="-120"/>
                </a:rPr>
                <a:t>Jin</a:t>
              </a:r>
              <a:endParaRPr lang="zh-TW" altLang="en-US" sz="1700" dirty="0">
                <a:latin typeface="標楷體" panose="03000509000000000000" pitchFamily="65" charset="-120"/>
                <a:ea typeface="標楷體" panose="03000509000000000000" pitchFamily="65" charset="-120"/>
              </a:endParaRPr>
            </a:p>
          </p:txBody>
        </p:sp>
        <p:sp>
          <p:nvSpPr>
            <p:cNvPr id="17451" name="Line 43"/>
            <p:cNvSpPr>
              <a:spLocks noChangeShapeType="1"/>
            </p:cNvSpPr>
            <p:nvPr/>
          </p:nvSpPr>
          <p:spPr bwMode="auto">
            <a:xfrm>
              <a:off x="975" y="1616"/>
              <a:ext cx="144"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52" name="Line 44"/>
            <p:cNvSpPr>
              <a:spLocks noChangeShapeType="1"/>
            </p:cNvSpPr>
            <p:nvPr/>
          </p:nvSpPr>
          <p:spPr bwMode="auto">
            <a:xfrm>
              <a:off x="793" y="1979"/>
              <a:ext cx="0" cy="93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53" name="AutoShape 45"/>
            <p:cNvSpPr>
              <a:spLocks noChangeArrowheads="1"/>
            </p:cNvSpPr>
            <p:nvPr/>
          </p:nvSpPr>
          <p:spPr bwMode="auto">
            <a:xfrm>
              <a:off x="269" y="1434"/>
              <a:ext cx="741" cy="441"/>
            </a:xfrm>
            <a:prstGeom prst="roundRect">
              <a:avLst>
                <a:gd name="adj" fmla="val 16667"/>
              </a:avLst>
            </a:prstGeom>
            <a:solidFill>
              <a:srgbClr val="3399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ctr"/>
              <a:r>
                <a:rPr lang="en-US" altLang="zh-TW" sz="2000" b="1" dirty="0">
                  <a:solidFill>
                    <a:schemeClr val="bg1"/>
                  </a:solidFill>
                  <a:latin typeface="標楷體" panose="03000509000000000000" pitchFamily="65" charset="-120"/>
                  <a:ea typeface="標楷體" panose="03000509000000000000" pitchFamily="65" charset="-120"/>
                </a:rPr>
                <a:t>Western </a:t>
              </a:r>
              <a:r>
                <a:rPr lang="en-US" altLang="zh-TW" sz="2000" b="1" dirty="0" err="1">
                  <a:solidFill>
                    <a:schemeClr val="bg1"/>
                  </a:solidFill>
                  <a:latin typeface="標楷體" panose="03000509000000000000" pitchFamily="65" charset="-120"/>
                  <a:ea typeface="標楷體" panose="03000509000000000000" pitchFamily="65" charset="-120"/>
                </a:rPr>
                <a:t>Jin</a:t>
              </a:r>
              <a:endParaRPr lang="zh-TW" altLang="en-US" sz="1400" dirty="0">
                <a:solidFill>
                  <a:schemeClr val="bg1"/>
                </a:solidFill>
                <a:latin typeface="標楷體" panose="03000509000000000000" pitchFamily="65" charset="-120"/>
                <a:ea typeface="標楷體" panose="03000509000000000000" pitchFamily="65" charset="-120"/>
              </a:endParaRPr>
            </a:p>
          </p:txBody>
        </p:sp>
        <p:sp>
          <p:nvSpPr>
            <p:cNvPr id="17454" name="Rectangle 46"/>
            <p:cNvSpPr>
              <a:spLocks noChangeArrowheads="1"/>
            </p:cNvSpPr>
            <p:nvPr/>
          </p:nvSpPr>
          <p:spPr bwMode="auto">
            <a:xfrm>
              <a:off x="1072" y="1434"/>
              <a:ext cx="917" cy="399"/>
            </a:xfrm>
            <a:prstGeom prst="rect">
              <a:avLst/>
            </a:prstGeom>
            <a:solidFill>
              <a:srgbClr val="99CC00">
                <a:alpha val="89000"/>
              </a:srgbClr>
            </a:solidFill>
            <a:ln>
              <a:noFill/>
            </a:ln>
            <a:extLst>
              <a:ext uri="{91240B29-F687-4F45-9708-019B960494DF}">
                <a14:hiddenLine xmlns:a14="http://schemas.microsoft.com/office/drawing/2010/main" w="19050">
                  <a:solidFill>
                    <a:srgbClr val="000000"/>
                  </a:solidFill>
                  <a:miter lim="800000"/>
                  <a:headEnd/>
                  <a:tailEnd/>
                </a14:hiddenLine>
              </a:ext>
            </a:extLst>
          </p:spPr>
          <p:txBody>
            <a:bodyPr/>
            <a:lstStyle/>
            <a:p>
              <a:pPr algn="ctr"/>
              <a:r>
                <a:rPr lang="en-US" altLang="zh-TW" b="1" dirty="0">
                  <a:latin typeface="標楷體" panose="03000509000000000000" pitchFamily="65" charset="-120"/>
                  <a:ea typeface="標楷體" panose="03000509000000000000" pitchFamily="65" charset="-120"/>
                </a:rPr>
                <a:t>5 </a:t>
              </a:r>
              <a:r>
                <a:rPr lang="en-US" altLang="zh-TW" b="1" dirty="0" err="1">
                  <a:latin typeface="標楷體" panose="03000509000000000000" pitchFamily="65" charset="-120"/>
                  <a:ea typeface="標楷體" panose="03000509000000000000" pitchFamily="65" charset="-120"/>
                </a:rPr>
                <a:t>Babarians</a:t>
              </a:r>
              <a:r>
                <a:rPr lang="en-US" altLang="zh-TW" b="1" dirty="0">
                  <a:latin typeface="標楷體" panose="03000509000000000000" pitchFamily="65" charset="-120"/>
                  <a:ea typeface="標楷體" panose="03000509000000000000" pitchFamily="65" charset="-120"/>
                </a:rPr>
                <a:t> 16 States</a:t>
              </a:r>
              <a:endParaRPr lang="zh-TW" altLang="en-US" b="1" dirty="0">
                <a:latin typeface="標楷體" panose="03000509000000000000" pitchFamily="65" charset="-120"/>
                <a:ea typeface="標楷體" panose="03000509000000000000" pitchFamily="65" charset="-120"/>
              </a:endParaRPr>
            </a:p>
            <a:p>
              <a:endParaRPr lang="zh-TW" altLang="en-US" dirty="0">
                <a:latin typeface="Arial" panose="020B0604020202020204" pitchFamily="34" charset="0"/>
              </a:endParaRPr>
            </a:p>
          </p:txBody>
        </p:sp>
        <p:sp>
          <p:nvSpPr>
            <p:cNvPr id="17455" name="Line 47"/>
            <p:cNvSpPr>
              <a:spLocks noChangeShapeType="1"/>
            </p:cNvSpPr>
            <p:nvPr/>
          </p:nvSpPr>
          <p:spPr bwMode="auto">
            <a:xfrm>
              <a:off x="793" y="2931"/>
              <a:ext cx="409"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7456" name="AutoShape 48"/>
          <p:cNvSpPr>
            <a:spLocks noChangeArrowheads="1"/>
          </p:cNvSpPr>
          <p:nvPr/>
        </p:nvSpPr>
        <p:spPr bwMode="auto">
          <a:xfrm>
            <a:off x="1655763" y="5017295"/>
            <a:ext cx="3060700" cy="1139030"/>
          </a:xfrm>
          <a:prstGeom prst="wedgeRoundRectCallout">
            <a:avLst>
              <a:gd name="adj1" fmla="val 67375"/>
              <a:gd name="adj2" fmla="val -64801"/>
              <a:gd name="adj3" fmla="val 16667"/>
            </a:avLst>
          </a:prstGeom>
          <a:solidFill>
            <a:srgbClr val="FFFFCC"/>
          </a:solidFill>
          <a:ln w="28575">
            <a:solidFill>
              <a:srgbClr val="33CCCC"/>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GB" altLang="zh-TW" sz="1600" dirty="0">
                <a:latin typeface="Arial" panose="020B0604020202020204" pitchFamily="34" charset="0"/>
                <a:ea typeface="標楷體" panose="03000509000000000000" pitchFamily="65" charset="-120"/>
                <a:cs typeface="Arial" panose="020B0604020202020204" pitchFamily="34" charset="0"/>
              </a:rPr>
              <a:t>The Eastern </a:t>
            </a:r>
            <a:r>
              <a:rPr lang="en-GB" altLang="zh-TW" sz="1600" dirty="0" err="1">
                <a:latin typeface="Arial" panose="020B0604020202020204" pitchFamily="34" charset="0"/>
                <a:ea typeface="標楷體" panose="03000509000000000000" pitchFamily="65" charset="-120"/>
                <a:cs typeface="Arial" panose="020B0604020202020204" pitchFamily="34" charset="0"/>
              </a:rPr>
              <a:t>Jin</a:t>
            </a:r>
            <a:r>
              <a:rPr lang="en-GB" altLang="zh-TW" sz="1600" dirty="0">
                <a:latin typeface="Arial" panose="020B0604020202020204" pitchFamily="34" charset="0"/>
                <a:ea typeface="標楷體" panose="03000509000000000000" pitchFamily="65" charset="-120"/>
                <a:cs typeface="Arial" panose="020B0604020202020204" pitchFamily="34" charset="0"/>
              </a:rPr>
              <a:t> Dynasty was taken by Liu Yu, a powerful official, to change the state name to Song.</a:t>
            </a:r>
            <a:endParaRPr lang="zh-TW" altLang="en-US" sz="2400" dirty="0">
              <a:latin typeface="Arial" panose="020B0604020202020204" pitchFamily="34" charset="0"/>
              <a:ea typeface="標楷體" panose="03000509000000000000" pitchFamily="65" charset="-120"/>
              <a:cs typeface="Arial" panose="020B0604020202020204" pitchFamily="34" charset="0"/>
            </a:endParaRPr>
          </a:p>
        </p:txBody>
      </p:sp>
      <p:sp>
        <p:nvSpPr>
          <p:cNvPr id="17457" name="AutoShape 49"/>
          <p:cNvSpPr>
            <a:spLocks noChangeArrowheads="1"/>
          </p:cNvSpPr>
          <p:nvPr/>
        </p:nvSpPr>
        <p:spPr bwMode="auto">
          <a:xfrm>
            <a:off x="1676401" y="838201"/>
            <a:ext cx="3527425" cy="1146175"/>
          </a:xfrm>
          <a:prstGeom prst="wedgeRoundRectCallout">
            <a:avLst>
              <a:gd name="adj1" fmla="val 51171"/>
              <a:gd name="adj2" fmla="val 68005"/>
              <a:gd name="adj3" fmla="val 16667"/>
            </a:avLst>
          </a:prstGeom>
          <a:solidFill>
            <a:srgbClr val="FFFFCC"/>
          </a:solidFill>
          <a:ln w="28575">
            <a:solidFill>
              <a:srgbClr val="33CCCC"/>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nSpc>
                <a:spcPct val="90000"/>
              </a:lnSpc>
            </a:pPr>
            <a:r>
              <a:rPr lang="en-GB" altLang="zh-TW" sz="1700" dirty="0">
                <a:latin typeface="Arial" panose="020B0604020202020204" pitchFamily="34" charset="0"/>
                <a:ea typeface="標楷體" panose="03000509000000000000" pitchFamily="65" charset="-120"/>
                <a:cs typeface="Arial" panose="020B0604020202020204" pitchFamily="34" charset="0"/>
              </a:rPr>
              <a:t>The rise of the </a:t>
            </a:r>
            <a:r>
              <a:rPr lang="en-GB" altLang="zh-TW" sz="1700" dirty="0" err="1">
                <a:latin typeface="Arial" panose="020B0604020202020204" pitchFamily="34" charset="0"/>
                <a:ea typeface="標楷體" panose="03000509000000000000" pitchFamily="65" charset="-120"/>
                <a:cs typeface="Arial" panose="020B0604020202020204" pitchFamily="34" charset="0"/>
              </a:rPr>
              <a:t>Tuoba</a:t>
            </a:r>
            <a:r>
              <a:rPr lang="en-GB" altLang="zh-TW" sz="1700" dirty="0">
                <a:latin typeface="Arial" panose="020B0604020202020204" pitchFamily="34" charset="0"/>
                <a:ea typeface="標楷體" panose="03000509000000000000" pitchFamily="65" charset="-120"/>
                <a:cs typeface="Arial" panose="020B0604020202020204" pitchFamily="34" charset="0"/>
              </a:rPr>
              <a:t> clan in </a:t>
            </a:r>
            <a:r>
              <a:rPr lang="en-GB" altLang="zh-TW" sz="1700" dirty="0" err="1">
                <a:latin typeface="Arial" panose="020B0604020202020204" pitchFamily="34" charset="0"/>
                <a:ea typeface="標楷體" panose="03000509000000000000" pitchFamily="65" charset="-120"/>
                <a:cs typeface="Arial" panose="020B0604020202020204" pitchFamily="34" charset="0"/>
              </a:rPr>
              <a:t>Xianbei</a:t>
            </a:r>
            <a:r>
              <a:rPr lang="en-GB" altLang="zh-TW" sz="1700" dirty="0">
                <a:latin typeface="Arial" panose="020B0604020202020204" pitchFamily="34" charset="0"/>
                <a:ea typeface="標楷體" panose="03000509000000000000" pitchFamily="65" charset="-120"/>
                <a:cs typeface="Arial" panose="020B0604020202020204" pitchFamily="34" charset="0"/>
              </a:rPr>
              <a:t> established the Northern Wei regime and started the Northern Dynasty in history</a:t>
            </a:r>
            <a:endParaRPr lang="zh-TW" altLang="en-US" sz="1700" dirty="0">
              <a:latin typeface="Arial" panose="020B0604020202020204" pitchFamily="34" charset="0"/>
              <a:ea typeface="標楷體" panose="03000509000000000000" pitchFamily="65" charset="-120"/>
              <a:cs typeface="Arial" panose="020B0604020202020204" pitchFamily="34" charset="0"/>
            </a:endParaRPr>
          </a:p>
        </p:txBody>
      </p:sp>
      <p:sp>
        <p:nvSpPr>
          <p:cNvPr id="17458" name="Text Box 50"/>
          <p:cNvSpPr txBox="1">
            <a:spLocks noChangeArrowheads="1"/>
          </p:cNvSpPr>
          <p:nvPr/>
        </p:nvSpPr>
        <p:spPr bwMode="auto">
          <a:xfrm>
            <a:off x="8832851" y="1268414"/>
            <a:ext cx="2671290" cy="1228725"/>
          </a:xfrm>
          <a:prstGeom prst="rect">
            <a:avLst/>
          </a:prstGeom>
          <a:solidFill>
            <a:srgbClr val="FFFF99">
              <a:alpha val="30000"/>
            </a:srgbClr>
          </a:solidFill>
          <a:ln w="38100">
            <a:solidFill>
              <a:srgbClr val="FF505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zh-TW" b="1" dirty="0">
                <a:latin typeface="Arial" panose="020B0604020202020204" pitchFamily="34" charset="0"/>
                <a:ea typeface="標楷體" panose="03000509000000000000" pitchFamily="65" charset="-120"/>
                <a:cs typeface="Arial" panose="020B0604020202020204" pitchFamily="34" charset="0"/>
              </a:rPr>
              <a:t>Yang Jian usurps the Northern Zhou and changed its name to Sui</a:t>
            </a:r>
            <a:endParaRPr lang="zh-TW" altLang="en-US" b="1" dirty="0">
              <a:latin typeface="Arial" panose="020B0604020202020204" pitchFamily="34" charset="0"/>
              <a:ea typeface="標楷體" panose="03000509000000000000" pitchFamily="65" charset="-120"/>
              <a:cs typeface="Arial" panose="020B0604020202020204" pitchFamily="34" charset="0"/>
            </a:endParaRPr>
          </a:p>
        </p:txBody>
      </p:sp>
      <p:sp>
        <p:nvSpPr>
          <p:cNvPr id="54" name="Rectangle 34">
            <a:hlinkClick r:id="rId2" action="ppaction://hlinksldjump"/>
          </p:cNvPr>
          <p:cNvSpPr>
            <a:spLocks noChangeArrowheads="1"/>
          </p:cNvSpPr>
          <p:nvPr/>
        </p:nvSpPr>
        <p:spPr bwMode="auto">
          <a:xfrm>
            <a:off x="1701799" y="114998"/>
            <a:ext cx="9095509" cy="6516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US"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3. Confrontation between North and South</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
        <p:nvSpPr>
          <p:cNvPr id="2" name="TextBox 1"/>
          <p:cNvSpPr txBox="1"/>
          <p:nvPr/>
        </p:nvSpPr>
        <p:spPr>
          <a:xfrm>
            <a:off x="5119688" y="4429095"/>
            <a:ext cx="762000" cy="400110"/>
          </a:xfrm>
          <a:prstGeom prst="rect">
            <a:avLst/>
          </a:prstGeom>
          <a:noFill/>
        </p:spPr>
        <p:txBody>
          <a:bodyPr wrap="square" rtlCol="0">
            <a:spAutoFit/>
          </a:bodyPr>
          <a:lstStyle/>
          <a:p>
            <a:r>
              <a:rPr lang="en-US" sz="2000" b="1" dirty="0"/>
              <a:t>Song</a:t>
            </a:r>
            <a:endParaRPr lang="en-GB" sz="2000" b="1" dirty="0"/>
          </a:p>
        </p:txBody>
      </p:sp>
      <p:sp>
        <p:nvSpPr>
          <p:cNvPr id="56" name="TextBox 55"/>
          <p:cNvSpPr txBox="1"/>
          <p:nvPr/>
        </p:nvSpPr>
        <p:spPr>
          <a:xfrm>
            <a:off x="5996783" y="4429095"/>
            <a:ext cx="762000" cy="400110"/>
          </a:xfrm>
          <a:prstGeom prst="rect">
            <a:avLst/>
          </a:prstGeom>
          <a:noFill/>
        </p:spPr>
        <p:txBody>
          <a:bodyPr wrap="square" rtlCol="0">
            <a:spAutoFit/>
          </a:bodyPr>
          <a:lstStyle/>
          <a:p>
            <a:pPr algn="ctr"/>
            <a:r>
              <a:rPr lang="en-US" sz="2000" b="1" dirty="0"/>
              <a:t>Qi</a:t>
            </a:r>
            <a:endParaRPr lang="en-GB" sz="2000" b="1" dirty="0"/>
          </a:p>
        </p:txBody>
      </p:sp>
      <p:sp>
        <p:nvSpPr>
          <p:cNvPr id="57" name="TextBox 56"/>
          <p:cNvSpPr txBox="1"/>
          <p:nvPr/>
        </p:nvSpPr>
        <p:spPr>
          <a:xfrm>
            <a:off x="6909629" y="4414777"/>
            <a:ext cx="762000" cy="400110"/>
          </a:xfrm>
          <a:prstGeom prst="rect">
            <a:avLst/>
          </a:prstGeom>
          <a:noFill/>
        </p:spPr>
        <p:txBody>
          <a:bodyPr wrap="square" rtlCol="0">
            <a:spAutoFit/>
          </a:bodyPr>
          <a:lstStyle/>
          <a:p>
            <a:r>
              <a:rPr lang="en-US" sz="2000" b="1" dirty="0"/>
              <a:t>Liang</a:t>
            </a:r>
            <a:endParaRPr lang="en-GB" sz="2000" b="1" dirty="0"/>
          </a:p>
        </p:txBody>
      </p:sp>
      <p:sp>
        <p:nvSpPr>
          <p:cNvPr id="58" name="TextBox 57"/>
          <p:cNvSpPr txBox="1"/>
          <p:nvPr/>
        </p:nvSpPr>
        <p:spPr>
          <a:xfrm>
            <a:off x="7829553" y="4402078"/>
            <a:ext cx="762000" cy="400110"/>
          </a:xfrm>
          <a:prstGeom prst="rect">
            <a:avLst/>
          </a:prstGeom>
          <a:noFill/>
        </p:spPr>
        <p:txBody>
          <a:bodyPr wrap="square" rtlCol="0">
            <a:spAutoFit/>
          </a:bodyPr>
          <a:lstStyle/>
          <a:p>
            <a:r>
              <a:rPr lang="en-US" sz="2000" b="1" dirty="0"/>
              <a:t>Chen</a:t>
            </a:r>
            <a:endParaRPr lang="en-GB" sz="2000" b="1" dirty="0"/>
          </a:p>
        </p:txBody>
      </p:sp>
      <p:sp>
        <p:nvSpPr>
          <p:cNvPr id="3" name="TextBox 2"/>
          <p:cNvSpPr txBox="1"/>
          <p:nvPr/>
        </p:nvSpPr>
        <p:spPr>
          <a:xfrm>
            <a:off x="9247422" y="3287071"/>
            <a:ext cx="2187104" cy="1200329"/>
          </a:xfrm>
          <a:prstGeom prst="rect">
            <a:avLst/>
          </a:prstGeom>
          <a:noFill/>
          <a:ln w="28575">
            <a:solidFill>
              <a:srgbClr val="C00000"/>
            </a:solidFill>
          </a:ln>
        </p:spPr>
        <p:txBody>
          <a:bodyPr wrap="square" rtlCol="0">
            <a:spAutoFit/>
          </a:bodyPr>
          <a:lstStyle/>
          <a:p>
            <a:r>
              <a:rPr lang="en-GB" b="1" dirty="0"/>
              <a:t>Complete the reunification of China, and defeated Chen in 589 AD</a:t>
            </a:r>
          </a:p>
        </p:txBody>
      </p:sp>
    </p:spTree>
    <p:extLst>
      <p:ext uri="{BB962C8B-B14F-4D97-AF65-F5344CB8AC3E}">
        <p14:creationId xmlns:p14="http://schemas.microsoft.com/office/powerpoint/2010/main" val="339679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17419"/>
                                        </p:tgtEl>
                                        <p:attrNameLst>
                                          <p:attrName>style.visibility</p:attrName>
                                        </p:attrNameLst>
                                      </p:cBhvr>
                                      <p:to>
                                        <p:strVal val="visible"/>
                                      </p:to>
                                    </p:set>
                                    <p:animEffect transition="in" filter="dissolve">
                                      <p:cBhvr>
                                        <p:cTn id="7" dur="500"/>
                                        <p:tgtEl>
                                          <p:spTgt spid="17419"/>
                                        </p:tgtEl>
                                      </p:cBhvr>
                                    </p:animEffect>
                                  </p:childTnLst>
                                </p:cTn>
                              </p:par>
                            </p:childTnLst>
                          </p:cTn>
                        </p:par>
                        <p:par>
                          <p:cTn id="8" fill="hold" nodeType="afterGroup">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17457"/>
                                        </p:tgtEl>
                                        <p:attrNameLst>
                                          <p:attrName>style.visibility</p:attrName>
                                        </p:attrNameLst>
                                      </p:cBhvr>
                                      <p:to>
                                        <p:strVal val="visible"/>
                                      </p:to>
                                    </p:set>
                                    <p:animEffect transition="in" filter="wipe(down)">
                                      <p:cBhvr>
                                        <p:cTn id="11" dur="500"/>
                                        <p:tgtEl>
                                          <p:spTgt spid="17457"/>
                                        </p:tgtEl>
                                      </p:cBhvr>
                                    </p:animEffect>
                                  </p:childTnLst>
                                </p:cTn>
                              </p:par>
                            </p:childTnLst>
                          </p:cTn>
                        </p:par>
                        <p:par>
                          <p:cTn id="12" fill="hold" nodeType="afterGroup">
                            <p:stCondLst>
                              <p:cond delay="1000"/>
                            </p:stCondLst>
                            <p:childTnLst>
                              <p:par>
                                <p:cTn id="13" presetID="9" presetClass="entr" presetSubtype="0" fill="hold" nodeType="afterEffect">
                                  <p:stCondLst>
                                    <p:cond delay="0"/>
                                  </p:stCondLst>
                                  <p:childTnLst>
                                    <p:set>
                                      <p:cBhvr>
                                        <p:cTn id="14" dur="1" fill="hold">
                                          <p:stCondLst>
                                            <p:cond delay="0"/>
                                          </p:stCondLst>
                                        </p:cTn>
                                        <p:tgtEl>
                                          <p:spTgt spid="17445"/>
                                        </p:tgtEl>
                                        <p:attrNameLst>
                                          <p:attrName>style.visibility</p:attrName>
                                        </p:attrNameLst>
                                      </p:cBhvr>
                                      <p:to>
                                        <p:strVal val="visible"/>
                                      </p:to>
                                    </p:set>
                                    <p:animEffect transition="in" filter="dissolve">
                                      <p:cBhvr>
                                        <p:cTn id="15" dur="500"/>
                                        <p:tgtEl>
                                          <p:spTgt spid="17445"/>
                                        </p:tgtEl>
                                      </p:cBhvr>
                                    </p:animEffect>
                                  </p:childTnLst>
                                </p:cTn>
                              </p:par>
                            </p:childTnLst>
                          </p:cTn>
                        </p:par>
                        <p:par>
                          <p:cTn id="16" fill="hold" nodeType="afterGroup">
                            <p:stCondLst>
                              <p:cond delay="1500"/>
                            </p:stCondLst>
                            <p:childTnLst>
                              <p:par>
                                <p:cTn id="17" presetID="22" presetClass="entr" presetSubtype="1" fill="hold" grpId="0" nodeType="afterEffect">
                                  <p:stCondLst>
                                    <p:cond delay="0"/>
                                  </p:stCondLst>
                                  <p:childTnLst>
                                    <p:set>
                                      <p:cBhvr>
                                        <p:cTn id="18" dur="1" fill="hold">
                                          <p:stCondLst>
                                            <p:cond delay="0"/>
                                          </p:stCondLst>
                                        </p:cTn>
                                        <p:tgtEl>
                                          <p:spTgt spid="17456"/>
                                        </p:tgtEl>
                                        <p:attrNameLst>
                                          <p:attrName>style.visibility</p:attrName>
                                        </p:attrNameLst>
                                      </p:cBhvr>
                                      <p:to>
                                        <p:strVal val="visible"/>
                                      </p:to>
                                    </p:set>
                                    <p:animEffect transition="in" filter="wipe(up)">
                                      <p:cBhvr>
                                        <p:cTn id="19" dur="500"/>
                                        <p:tgtEl>
                                          <p:spTgt spid="17456"/>
                                        </p:tgtEl>
                                      </p:cBhvr>
                                    </p:animEffect>
                                  </p:childTnLst>
                                </p:cTn>
                              </p:par>
                            </p:childTnLst>
                          </p:cTn>
                        </p:par>
                        <p:par>
                          <p:cTn id="20" fill="hold" nodeType="afterGroup">
                            <p:stCondLst>
                              <p:cond delay="2000"/>
                            </p:stCondLst>
                            <p:childTnLst>
                              <p:par>
                                <p:cTn id="21" presetID="2" presetClass="entr" presetSubtype="4" fill="hold" nodeType="afterEffect">
                                  <p:stCondLst>
                                    <p:cond delay="0"/>
                                  </p:stCondLst>
                                  <p:childTnLst>
                                    <p:set>
                                      <p:cBhvr>
                                        <p:cTn id="22" dur="1" fill="hold">
                                          <p:stCondLst>
                                            <p:cond delay="0"/>
                                          </p:stCondLst>
                                        </p:cTn>
                                        <p:tgtEl>
                                          <p:spTgt spid="17413"/>
                                        </p:tgtEl>
                                        <p:attrNameLst>
                                          <p:attrName>style.visibility</p:attrName>
                                        </p:attrNameLst>
                                      </p:cBhvr>
                                      <p:to>
                                        <p:strVal val="visible"/>
                                      </p:to>
                                    </p:set>
                                    <p:anim calcmode="lin" valueType="num">
                                      <p:cBhvr additive="base">
                                        <p:cTn id="23" dur="500" fill="hold"/>
                                        <p:tgtEl>
                                          <p:spTgt spid="17413"/>
                                        </p:tgtEl>
                                        <p:attrNameLst>
                                          <p:attrName>ppt_x</p:attrName>
                                        </p:attrNameLst>
                                      </p:cBhvr>
                                      <p:tavLst>
                                        <p:tav tm="0">
                                          <p:val>
                                            <p:strVal val="#ppt_x"/>
                                          </p:val>
                                        </p:tav>
                                        <p:tav tm="100000">
                                          <p:val>
                                            <p:strVal val="#ppt_x"/>
                                          </p:val>
                                        </p:tav>
                                      </p:tavLst>
                                    </p:anim>
                                    <p:anim calcmode="lin" valueType="num">
                                      <p:cBhvr additive="base">
                                        <p:cTn id="24" dur="500" fill="hold"/>
                                        <p:tgtEl>
                                          <p:spTgt spid="17413"/>
                                        </p:tgtEl>
                                        <p:attrNameLst>
                                          <p:attrName>ppt_y</p:attrName>
                                        </p:attrNameLst>
                                      </p:cBhvr>
                                      <p:tavLst>
                                        <p:tav tm="0">
                                          <p:val>
                                            <p:strVal val="1+#ppt_h/2"/>
                                          </p:val>
                                        </p:tav>
                                        <p:tav tm="100000">
                                          <p:val>
                                            <p:strVal val="#ppt_y"/>
                                          </p:val>
                                        </p:tav>
                                      </p:tavLst>
                                    </p:anim>
                                  </p:childTnLst>
                                </p:cTn>
                              </p:par>
                            </p:childTnLst>
                          </p:cTn>
                        </p:par>
                        <p:par>
                          <p:cTn id="25" fill="hold" nodeType="afterGroup">
                            <p:stCondLst>
                              <p:cond delay="2500"/>
                            </p:stCondLst>
                            <p:childTnLst>
                              <p:par>
                                <p:cTn id="26" presetID="2" presetClass="entr" presetSubtype="4" fill="hold" nodeType="afterEffect">
                                  <p:stCondLst>
                                    <p:cond delay="0"/>
                                  </p:stCondLst>
                                  <p:childTnLst>
                                    <p:set>
                                      <p:cBhvr>
                                        <p:cTn id="27" dur="1" fill="hold">
                                          <p:stCondLst>
                                            <p:cond delay="0"/>
                                          </p:stCondLst>
                                        </p:cTn>
                                        <p:tgtEl>
                                          <p:spTgt spid="17410"/>
                                        </p:tgtEl>
                                        <p:attrNameLst>
                                          <p:attrName>style.visibility</p:attrName>
                                        </p:attrNameLst>
                                      </p:cBhvr>
                                      <p:to>
                                        <p:strVal val="visible"/>
                                      </p:to>
                                    </p:set>
                                    <p:anim calcmode="lin" valueType="num">
                                      <p:cBhvr additive="base">
                                        <p:cTn id="28" dur="500" fill="hold"/>
                                        <p:tgtEl>
                                          <p:spTgt spid="17410"/>
                                        </p:tgtEl>
                                        <p:attrNameLst>
                                          <p:attrName>ppt_x</p:attrName>
                                        </p:attrNameLst>
                                      </p:cBhvr>
                                      <p:tavLst>
                                        <p:tav tm="0">
                                          <p:val>
                                            <p:strVal val="#ppt_x"/>
                                          </p:val>
                                        </p:tav>
                                        <p:tav tm="100000">
                                          <p:val>
                                            <p:strVal val="#ppt_x"/>
                                          </p:val>
                                        </p:tav>
                                      </p:tavLst>
                                    </p:anim>
                                    <p:anim calcmode="lin" valueType="num">
                                      <p:cBhvr additive="base">
                                        <p:cTn id="29" dur="500" fill="hold"/>
                                        <p:tgtEl>
                                          <p:spTgt spid="17410"/>
                                        </p:tgtEl>
                                        <p:attrNameLst>
                                          <p:attrName>ppt_y</p:attrName>
                                        </p:attrNameLst>
                                      </p:cBhvr>
                                      <p:tavLst>
                                        <p:tav tm="0">
                                          <p:val>
                                            <p:strVal val="1+#ppt_h/2"/>
                                          </p:val>
                                        </p:tav>
                                        <p:tav tm="100000">
                                          <p:val>
                                            <p:strVal val="#ppt_y"/>
                                          </p:val>
                                        </p:tav>
                                      </p:tavLst>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9" presetClass="entr" presetSubtype="0" fill="hold" nodeType="clickEffect">
                                  <p:stCondLst>
                                    <p:cond delay="0"/>
                                  </p:stCondLst>
                                  <p:childTnLst>
                                    <p:set>
                                      <p:cBhvr>
                                        <p:cTn id="33" dur="1" fill="hold">
                                          <p:stCondLst>
                                            <p:cond delay="0"/>
                                          </p:stCondLst>
                                        </p:cTn>
                                        <p:tgtEl>
                                          <p:spTgt spid="17442"/>
                                        </p:tgtEl>
                                        <p:attrNameLst>
                                          <p:attrName>style.visibility</p:attrName>
                                        </p:attrNameLst>
                                      </p:cBhvr>
                                      <p:to>
                                        <p:strVal val="visible"/>
                                      </p:to>
                                    </p:set>
                                    <p:animEffect transition="in" filter="dissolve">
                                      <p:cBhvr>
                                        <p:cTn id="34" dur="500"/>
                                        <p:tgtEl>
                                          <p:spTgt spid="17442"/>
                                        </p:tgtEl>
                                      </p:cBhvr>
                                    </p:animEffect>
                                  </p:childTnLst>
                                </p:cTn>
                              </p:par>
                            </p:childTnLst>
                          </p:cTn>
                        </p:par>
                        <p:par>
                          <p:cTn id="35" fill="hold" nodeType="afterGroup">
                            <p:stCondLst>
                              <p:cond delay="500"/>
                            </p:stCondLst>
                            <p:childTnLst>
                              <p:par>
                                <p:cTn id="36" presetID="9" presetClass="entr" presetSubtype="0" fill="hold" nodeType="afterEffect">
                                  <p:stCondLst>
                                    <p:cond delay="0"/>
                                  </p:stCondLst>
                                  <p:childTnLst>
                                    <p:set>
                                      <p:cBhvr>
                                        <p:cTn id="37" dur="1" fill="hold">
                                          <p:stCondLst>
                                            <p:cond delay="0"/>
                                          </p:stCondLst>
                                        </p:cTn>
                                        <p:tgtEl>
                                          <p:spTgt spid="17436"/>
                                        </p:tgtEl>
                                        <p:attrNameLst>
                                          <p:attrName>style.visibility</p:attrName>
                                        </p:attrNameLst>
                                      </p:cBhvr>
                                      <p:to>
                                        <p:strVal val="visible"/>
                                      </p:to>
                                    </p:set>
                                    <p:animEffect transition="in" filter="dissolve">
                                      <p:cBhvr>
                                        <p:cTn id="38" dur="500"/>
                                        <p:tgtEl>
                                          <p:spTgt spid="17436"/>
                                        </p:tgtEl>
                                      </p:cBhvr>
                                    </p:animEffect>
                                  </p:childTnLst>
                                </p:cTn>
                              </p:par>
                            </p:childTnLst>
                          </p:cTn>
                        </p:par>
                        <p:par>
                          <p:cTn id="39" fill="hold" nodeType="afterGroup">
                            <p:stCondLst>
                              <p:cond delay="1000"/>
                            </p:stCondLst>
                            <p:childTnLst>
                              <p:par>
                                <p:cTn id="40" presetID="9" presetClass="entr" presetSubtype="0" fill="hold" nodeType="afterEffect">
                                  <p:stCondLst>
                                    <p:cond delay="0"/>
                                  </p:stCondLst>
                                  <p:childTnLst>
                                    <p:set>
                                      <p:cBhvr>
                                        <p:cTn id="41" dur="1" fill="hold">
                                          <p:stCondLst>
                                            <p:cond delay="0"/>
                                          </p:stCondLst>
                                        </p:cTn>
                                        <p:tgtEl>
                                          <p:spTgt spid="17439"/>
                                        </p:tgtEl>
                                        <p:attrNameLst>
                                          <p:attrName>style.visibility</p:attrName>
                                        </p:attrNameLst>
                                      </p:cBhvr>
                                      <p:to>
                                        <p:strVal val="visible"/>
                                      </p:to>
                                    </p:set>
                                    <p:animEffect transition="in" filter="dissolve">
                                      <p:cBhvr>
                                        <p:cTn id="42" dur="500"/>
                                        <p:tgtEl>
                                          <p:spTgt spid="17439"/>
                                        </p:tgtEl>
                                      </p:cBhvr>
                                    </p:animEffect>
                                  </p:childTnLst>
                                </p:cTn>
                              </p:par>
                            </p:childTnLst>
                          </p:cTn>
                        </p:par>
                        <p:par>
                          <p:cTn id="43" fill="hold" nodeType="afterGroup">
                            <p:stCondLst>
                              <p:cond delay="1500"/>
                            </p:stCondLst>
                            <p:childTnLst>
                              <p:par>
                                <p:cTn id="44" presetID="1" presetClass="entr" presetSubtype="0" fill="hold" grpId="0" nodeType="afterEffect">
                                  <p:stCondLst>
                                    <p:cond delay="0"/>
                                  </p:stCondLst>
                                  <p:childTnLst>
                                    <p:set>
                                      <p:cBhvr>
                                        <p:cTn id="45" dur="1" fill="hold">
                                          <p:stCondLst>
                                            <p:cond delay="499"/>
                                          </p:stCondLst>
                                        </p:cTn>
                                        <p:tgtEl>
                                          <p:spTgt spid="17422"/>
                                        </p:tgtEl>
                                        <p:attrNameLst>
                                          <p:attrName>style.visibility</p:attrName>
                                        </p:attrNameLst>
                                      </p:cBhvr>
                                      <p:to>
                                        <p:strVal val="visible"/>
                                      </p:to>
                                    </p:set>
                                  </p:childTnLst>
                                </p:cTn>
                              </p:par>
                            </p:childTnLst>
                          </p:cTn>
                        </p:par>
                        <p:par>
                          <p:cTn id="46" fill="hold" nodeType="afterGroup">
                            <p:stCondLst>
                              <p:cond delay="2000"/>
                            </p:stCondLst>
                            <p:childTnLst>
                              <p:par>
                                <p:cTn id="47" presetID="1" presetClass="entr" presetSubtype="0" fill="hold" grpId="0" nodeType="afterEffect">
                                  <p:stCondLst>
                                    <p:cond delay="0"/>
                                  </p:stCondLst>
                                  <p:childTnLst>
                                    <p:set>
                                      <p:cBhvr>
                                        <p:cTn id="48" dur="1" fill="hold">
                                          <p:stCondLst>
                                            <p:cond delay="499"/>
                                          </p:stCondLst>
                                        </p:cTn>
                                        <p:tgtEl>
                                          <p:spTgt spid="17423"/>
                                        </p:tgtEl>
                                        <p:attrNameLst>
                                          <p:attrName>style.visibility</p:attrName>
                                        </p:attrNameLst>
                                      </p:cBhvr>
                                      <p:to>
                                        <p:strVal val="visible"/>
                                      </p:to>
                                    </p:set>
                                  </p:childTnLst>
                                </p:cTn>
                              </p:par>
                            </p:childTnLst>
                          </p:cTn>
                        </p:par>
                        <p:par>
                          <p:cTn id="49" fill="hold" nodeType="afterGroup">
                            <p:stCondLst>
                              <p:cond delay="2500"/>
                            </p:stCondLst>
                            <p:childTnLst>
                              <p:par>
                                <p:cTn id="50" presetID="1" presetClass="entr" presetSubtype="0" fill="hold" nodeType="afterEffect">
                                  <p:stCondLst>
                                    <p:cond delay="0"/>
                                  </p:stCondLst>
                                  <p:childTnLst>
                                    <p:set>
                                      <p:cBhvr>
                                        <p:cTn id="51" dur="1" fill="hold">
                                          <p:stCondLst>
                                            <p:cond delay="499"/>
                                          </p:stCondLst>
                                        </p:cTn>
                                        <p:tgtEl>
                                          <p:spTgt spid="17433"/>
                                        </p:tgtEl>
                                        <p:attrNameLst>
                                          <p:attrName>style.visibility</p:attrName>
                                        </p:attrNameLst>
                                      </p:cBhvr>
                                      <p:to>
                                        <p:strVal val="visible"/>
                                      </p:to>
                                    </p:set>
                                  </p:childTnLst>
                                </p:cTn>
                              </p:par>
                            </p:childTnLst>
                          </p:cTn>
                        </p:par>
                        <p:par>
                          <p:cTn id="52" fill="hold" nodeType="afterGroup">
                            <p:stCondLst>
                              <p:cond delay="3000"/>
                            </p:stCondLst>
                            <p:childTnLst>
                              <p:par>
                                <p:cTn id="53" presetID="9" presetClass="entr" presetSubtype="0" fill="hold" grpId="0" nodeType="afterEffect">
                                  <p:stCondLst>
                                    <p:cond delay="0"/>
                                  </p:stCondLst>
                                  <p:childTnLst>
                                    <p:set>
                                      <p:cBhvr>
                                        <p:cTn id="54" dur="1" fill="hold">
                                          <p:stCondLst>
                                            <p:cond delay="0"/>
                                          </p:stCondLst>
                                        </p:cTn>
                                        <p:tgtEl>
                                          <p:spTgt spid="17418"/>
                                        </p:tgtEl>
                                        <p:attrNameLst>
                                          <p:attrName>style.visibility</p:attrName>
                                        </p:attrNameLst>
                                      </p:cBhvr>
                                      <p:to>
                                        <p:strVal val="visible"/>
                                      </p:to>
                                    </p:set>
                                    <p:animEffect transition="in" filter="dissolve">
                                      <p:cBhvr>
                                        <p:cTn id="55" dur="500"/>
                                        <p:tgtEl>
                                          <p:spTgt spid="17418"/>
                                        </p:tgtEl>
                                      </p:cBhvr>
                                    </p:animEffect>
                                  </p:childTnLst>
                                </p:cTn>
                              </p:par>
                            </p:childTnLst>
                          </p:cTn>
                        </p:par>
                        <p:par>
                          <p:cTn id="56" fill="hold" nodeType="afterGroup">
                            <p:stCondLst>
                              <p:cond delay="3500"/>
                            </p:stCondLst>
                            <p:childTnLst>
                              <p:par>
                                <p:cTn id="57" presetID="9" presetClass="entr" presetSubtype="0" fill="hold" grpId="0" nodeType="afterEffect">
                                  <p:stCondLst>
                                    <p:cond delay="0"/>
                                  </p:stCondLst>
                                  <p:childTnLst>
                                    <p:set>
                                      <p:cBhvr>
                                        <p:cTn id="58" dur="1" fill="hold">
                                          <p:stCondLst>
                                            <p:cond delay="0"/>
                                          </p:stCondLst>
                                        </p:cTn>
                                        <p:tgtEl>
                                          <p:spTgt spid="17430"/>
                                        </p:tgtEl>
                                        <p:attrNameLst>
                                          <p:attrName>style.visibility</p:attrName>
                                        </p:attrNameLst>
                                      </p:cBhvr>
                                      <p:to>
                                        <p:strVal val="visible"/>
                                      </p:to>
                                    </p:set>
                                    <p:animEffect transition="in" filter="dissolve">
                                      <p:cBhvr>
                                        <p:cTn id="59" dur="500"/>
                                        <p:tgtEl>
                                          <p:spTgt spid="17430"/>
                                        </p:tgtEl>
                                      </p:cBhvr>
                                    </p:animEffect>
                                  </p:childTnLst>
                                </p:cTn>
                              </p:par>
                            </p:childTnLst>
                          </p:cTn>
                        </p:par>
                        <p:par>
                          <p:cTn id="60" fill="hold" nodeType="afterGroup">
                            <p:stCondLst>
                              <p:cond delay="4000"/>
                            </p:stCondLst>
                            <p:childTnLst>
                              <p:par>
                                <p:cTn id="61" presetID="1" presetClass="entr" presetSubtype="0" fill="hold" grpId="0" nodeType="afterEffect">
                                  <p:stCondLst>
                                    <p:cond delay="0"/>
                                  </p:stCondLst>
                                  <p:childTnLst>
                                    <p:set>
                                      <p:cBhvr>
                                        <p:cTn id="62" dur="1" fill="hold">
                                          <p:stCondLst>
                                            <p:cond delay="499"/>
                                          </p:stCondLst>
                                        </p:cTn>
                                        <p:tgtEl>
                                          <p:spTgt spid="17424"/>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17431"/>
                                        </p:tgtEl>
                                        <p:attrNameLst>
                                          <p:attrName>style.visibility</p:attrName>
                                        </p:attrNameLst>
                                      </p:cBhvr>
                                      <p:to>
                                        <p:strVal val="visible"/>
                                      </p:to>
                                    </p:set>
                                    <p:animEffect transition="in" filter="dissolve">
                                      <p:cBhvr>
                                        <p:cTn id="67" dur="500"/>
                                        <p:tgtEl>
                                          <p:spTgt spid="17431"/>
                                        </p:tgtEl>
                                      </p:cBhvr>
                                    </p:animEffect>
                                  </p:childTnLst>
                                </p:cTn>
                              </p:par>
                            </p:childTnLst>
                          </p:cTn>
                        </p:par>
                        <p:par>
                          <p:cTn id="68" fill="hold" nodeType="afterGroup">
                            <p:stCondLst>
                              <p:cond delay="500"/>
                            </p:stCondLst>
                            <p:childTnLst>
                              <p:par>
                                <p:cTn id="69" presetID="1" presetClass="entr" presetSubtype="0" fill="hold" grpId="0" nodeType="afterEffect">
                                  <p:stCondLst>
                                    <p:cond delay="0"/>
                                  </p:stCondLst>
                                  <p:childTnLst>
                                    <p:set>
                                      <p:cBhvr>
                                        <p:cTn id="70" dur="1" fill="hold">
                                          <p:stCondLst>
                                            <p:cond delay="499"/>
                                          </p:stCondLst>
                                        </p:cTn>
                                        <p:tgtEl>
                                          <p:spTgt spid="17425"/>
                                        </p:tgtEl>
                                        <p:attrNameLst>
                                          <p:attrName>style.visibility</p:attrName>
                                        </p:attrNameLst>
                                      </p:cBhvr>
                                      <p:to>
                                        <p:strVal val="visible"/>
                                      </p:to>
                                    </p:set>
                                  </p:childTnLst>
                                </p:cTn>
                              </p:par>
                            </p:childTnLst>
                          </p:cTn>
                        </p:par>
                      </p:childTnLst>
                    </p:cTn>
                  </p:par>
                  <p:par>
                    <p:cTn id="71" fill="hold" nodeType="clickPar">
                      <p:stCondLst>
                        <p:cond delay="indefinite"/>
                      </p:stCondLst>
                      <p:childTnLst>
                        <p:par>
                          <p:cTn id="72" fill="hold" nodeType="withGroup">
                            <p:stCondLst>
                              <p:cond delay="0"/>
                            </p:stCondLst>
                            <p:childTnLst>
                              <p:par>
                                <p:cTn id="73" presetID="9" presetClass="entr" presetSubtype="0" fill="hold" grpId="0" nodeType="clickEffect">
                                  <p:stCondLst>
                                    <p:cond delay="0"/>
                                  </p:stCondLst>
                                  <p:childTnLst>
                                    <p:set>
                                      <p:cBhvr>
                                        <p:cTn id="74" dur="1" fill="hold">
                                          <p:stCondLst>
                                            <p:cond delay="0"/>
                                          </p:stCondLst>
                                        </p:cTn>
                                        <p:tgtEl>
                                          <p:spTgt spid="17432"/>
                                        </p:tgtEl>
                                        <p:attrNameLst>
                                          <p:attrName>style.visibility</p:attrName>
                                        </p:attrNameLst>
                                      </p:cBhvr>
                                      <p:to>
                                        <p:strVal val="visible"/>
                                      </p:to>
                                    </p:set>
                                    <p:animEffect transition="in" filter="dissolve">
                                      <p:cBhvr>
                                        <p:cTn id="75" dur="500"/>
                                        <p:tgtEl>
                                          <p:spTgt spid="17432"/>
                                        </p:tgtEl>
                                      </p:cBhvr>
                                    </p:animEffect>
                                  </p:childTnLst>
                                </p:cTn>
                              </p:par>
                            </p:childTnLst>
                          </p:cTn>
                        </p:par>
                        <p:par>
                          <p:cTn id="76" fill="hold" nodeType="afterGroup">
                            <p:stCondLst>
                              <p:cond delay="500"/>
                            </p:stCondLst>
                            <p:childTnLst>
                              <p:par>
                                <p:cTn id="77" presetID="1" presetClass="entr" presetSubtype="0" fill="hold" nodeType="afterEffect">
                                  <p:stCondLst>
                                    <p:cond delay="0"/>
                                  </p:stCondLst>
                                  <p:childTnLst>
                                    <p:set>
                                      <p:cBhvr>
                                        <p:cTn id="78" dur="1" fill="hold">
                                          <p:stCondLst>
                                            <p:cond delay="499"/>
                                          </p:stCondLst>
                                        </p:cTn>
                                        <p:tgtEl>
                                          <p:spTgt spid="17427"/>
                                        </p:tgtEl>
                                        <p:attrNameLst>
                                          <p:attrName>style.visibility</p:attrName>
                                        </p:attrNameLst>
                                      </p:cBhvr>
                                      <p:to>
                                        <p:strVal val="visible"/>
                                      </p:to>
                                    </p:set>
                                  </p:childTnLst>
                                </p:cTn>
                              </p:par>
                            </p:childTnLst>
                          </p:cTn>
                        </p:par>
                        <p:par>
                          <p:cTn id="79" fill="hold" nodeType="afterGroup">
                            <p:stCondLst>
                              <p:cond delay="1000"/>
                            </p:stCondLst>
                            <p:childTnLst>
                              <p:par>
                                <p:cTn id="80" presetID="1" presetClass="entr" presetSubtype="0" fill="hold" grpId="0" nodeType="afterEffect">
                                  <p:stCondLst>
                                    <p:cond delay="0"/>
                                  </p:stCondLst>
                                  <p:childTnLst>
                                    <p:set>
                                      <p:cBhvr>
                                        <p:cTn id="81" dur="1" fill="hold">
                                          <p:stCondLst>
                                            <p:cond delay="499"/>
                                          </p:stCondLst>
                                        </p:cTn>
                                        <p:tgtEl>
                                          <p:spTgt spid="17426"/>
                                        </p:tgtEl>
                                        <p:attrNameLst>
                                          <p:attrName>style.visibility</p:attrName>
                                        </p:attrNameLst>
                                      </p:cBhvr>
                                      <p:to>
                                        <p:strVal val="visible"/>
                                      </p:to>
                                    </p:set>
                                  </p:childTnLst>
                                </p:cTn>
                              </p:par>
                            </p:childTnLst>
                          </p:cTn>
                        </p:par>
                      </p:childTnLst>
                    </p:cTn>
                  </p:par>
                  <p:par>
                    <p:cTn id="82" fill="hold" nodeType="clickPar">
                      <p:stCondLst>
                        <p:cond delay="indefinite"/>
                      </p:stCondLst>
                      <p:childTnLst>
                        <p:par>
                          <p:cTn id="83" fill="hold" nodeType="withGroup">
                            <p:stCondLst>
                              <p:cond delay="0"/>
                            </p:stCondLst>
                            <p:childTnLst>
                              <p:par>
                                <p:cTn id="84" presetID="3" presetClass="entr" presetSubtype="10" fill="hold" grpId="0" nodeType="clickEffect">
                                  <p:stCondLst>
                                    <p:cond delay="0"/>
                                  </p:stCondLst>
                                  <p:childTnLst>
                                    <p:set>
                                      <p:cBhvr>
                                        <p:cTn id="85" dur="1" fill="hold">
                                          <p:stCondLst>
                                            <p:cond delay="0"/>
                                          </p:stCondLst>
                                        </p:cTn>
                                        <p:tgtEl>
                                          <p:spTgt spid="17458"/>
                                        </p:tgtEl>
                                        <p:attrNameLst>
                                          <p:attrName>style.visibility</p:attrName>
                                        </p:attrNameLst>
                                      </p:cBhvr>
                                      <p:to>
                                        <p:strVal val="visible"/>
                                      </p:to>
                                    </p:set>
                                    <p:animEffect transition="in" filter="blinds(horizontal)">
                                      <p:cBhvr>
                                        <p:cTn id="86" dur="500"/>
                                        <p:tgtEl>
                                          <p:spTgt spid="17458"/>
                                        </p:tgtEl>
                                      </p:cBhvr>
                                    </p:animEffect>
                                  </p:childTnLst>
                                </p:cTn>
                              </p:par>
                            </p:childTnLst>
                          </p:cTn>
                        </p:par>
                        <p:par>
                          <p:cTn id="87" fill="hold" nodeType="afterGroup">
                            <p:stCondLst>
                              <p:cond delay="500"/>
                            </p:stCondLst>
                            <p:childTnLst>
                              <p:par>
                                <p:cTn id="88" presetID="9" presetClass="entr" presetSubtype="0" fill="hold" grpId="0" nodeType="afterEffect">
                                  <p:stCondLst>
                                    <p:cond delay="0"/>
                                  </p:stCondLst>
                                  <p:childTnLst>
                                    <p:set>
                                      <p:cBhvr>
                                        <p:cTn id="89" dur="1" fill="hold">
                                          <p:stCondLst>
                                            <p:cond delay="0"/>
                                          </p:stCondLst>
                                        </p:cTn>
                                        <p:tgtEl>
                                          <p:spTgt spid="17416"/>
                                        </p:tgtEl>
                                        <p:attrNameLst>
                                          <p:attrName>style.visibility</p:attrName>
                                        </p:attrNameLst>
                                      </p:cBhvr>
                                      <p:to>
                                        <p:strVal val="visible"/>
                                      </p:to>
                                    </p:set>
                                    <p:animEffect transition="in" filter="dissolve">
                                      <p:cBhvr>
                                        <p:cTn id="90" dur="500"/>
                                        <p:tgtEl>
                                          <p:spTgt spid="17416"/>
                                        </p:tgtEl>
                                      </p:cBhvr>
                                    </p:animEffect>
                                  </p:childTnLst>
                                </p:cTn>
                              </p:par>
                            </p:childTnLst>
                          </p:cTn>
                        </p:par>
                        <p:par>
                          <p:cTn id="91" fill="hold" nodeType="afterGroup">
                            <p:stCondLst>
                              <p:cond delay="1000"/>
                            </p:stCondLst>
                            <p:childTnLst>
                              <p:par>
                                <p:cTn id="92" presetID="1" presetClass="entr" presetSubtype="0" fill="hold" grpId="0" nodeType="afterEffect">
                                  <p:stCondLst>
                                    <p:cond delay="0"/>
                                  </p:stCondLst>
                                  <p:childTnLst>
                                    <p:set>
                                      <p:cBhvr>
                                        <p:cTn id="93" dur="1" fill="hold">
                                          <p:stCondLst>
                                            <p:cond delay="499"/>
                                          </p:stCondLst>
                                        </p:cTn>
                                        <p:tgtEl>
                                          <p:spTgt spid="17417"/>
                                        </p:tgtEl>
                                        <p:attrNameLst>
                                          <p:attrName>style.visibility</p:attrName>
                                        </p:attrNameLst>
                                      </p:cBhvr>
                                      <p:to>
                                        <p:strVal val="visible"/>
                                      </p:to>
                                    </p:set>
                                  </p:childTnLst>
                                </p:cTn>
                              </p:par>
                            </p:childTnLst>
                          </p:cTn>
                        </p:par>
                        <p:par>
                          <p:cTn id="94" fill="hold" nodeType="afterGroup">
                            <p:stCondLst>
                              <p:cond delay="1500"/>
                            </p:stCondLst>
                            <p:childTnLst>
                              <p:par>
                                <p:cTn id="95" presetID="1" presetClass="entr" presetSubtype="0" fill="hold" grpId="0" nodeType="afterEffect">
                                  <p:stCondLst>
                                    <p:cond delay="0"/>
                                  </p:stCondLst>
                                  <p:childTnLst>
                                    <p:set>
                                      <p:cBhvr>
                                        <p:cTn id="96" dur="1" fill="hold">
                                          <p:stCondLst>
                                            <p:cond delay="499"/>
                                          </p:stCondLst>
                                        </p:cTn>
                                        <p:tgtEl>
                                          <p:spTgt spid="174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6" grpId="0" animBg="1" autoUpdateAnimBg="0"/>
      <p:bldP spid="17417" grpId="0" animBg="1"/>
      <p:bldP spid="17418" grpId="0" animBg="1" autoUpdateAnimBg="0"/>
      <p:bldP spid="17422" grpId="0" animBg="1"/>
      <p:bldP spid="17423" grpId="0" animBg="1"/>
      <p:bldP spid="17424" grpId="0" animBg="1"/>
      <p:bldP spid="17425" grpId="0" animBg="1"/>
      <p:bldP spid="17426" grpId="0" animBg="1"/>
      <p:bldP spid="17430" grpId="0" animBg="1" autoUpdateAnimBg="0"/>
      <p:bldP spid="17431" grpId="0" animBg="1" autoUpdateAnimBg="0"/>
      <p:bldP spid="17432" grpId="0" animBg="1" autoUpdateAnimBg="0"/>
      <p:bldP spid="17448" grpId="0" animBg="1"/>
      <p:bldP spid="17456" grpId="0" animBg="1" autoUpdateAnimBg="0"/>
      <p:bldP spid="17457" grpId="0" animBg="1" autoUpdateAnimBg="0"/>
      <p:bldP spid="17458" grpId="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44" name="Rectangle 12"/>
          <p:cNvSpPr>
            <a:spLocks noChangeArrowheads="1"/>
          </p:cNvSpPr>
          <p:nvPr/>
        </p:nvSpPr>
        <p:spPr bwMode="auto">
          <a:xfrm>
            <a:off x="1133475" y="1095346"/>
            <a:ext cx="472122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zh-TW" sz="2000" b="1" dirty="0">
                <a:latin typeface="標楷體" panose="03000509000000000000" pitchFamily="65" charset="-120"/>
                <a:ea typeface="標楷體" panose="03000509000000000000" pitchFamily="65" charset="-120"/>
              </a:rPr>
              <a:t>Southern Dynasty Song and </a:t>
            </a:r>
            <a:r>
              <a:rPr lang="en-US" altLang="zh-TW" sz="2000" b="1" dirty="0" err="1">
                <a:latin typeface="標楷體" panose="03000509000000000000" pitchFamily="65" charset="-120"/>
                <a:ea typeface="標楷體" panose="03000509000000000000" pitchFamily="65" charset="-120"/>
              </a:rPr>
              <a:t>Beiwei</a:t>
            </a:r>
            <a:endParaRPr lang="zh-TW" altLang="en-US" sz="2000" b="1" dirty="0">
              <a:latin typeface="標楷體" panose="03000509000000000000" pitchFamily="65" charset="-120"/>
              <a:ea typeface="標楷體" panose="03000509000000000000" pitchFamily="65" charset="-120"/>
            </a:endParaRPr>
          </a:p>
        </p:txBody>
      </p:sp>
      <p:sp>
        <p:nvSpPr>
          <p:cNvPr id="18445" name="Rectangle 13"/>
          <p:cNvSpPr>
            <a:spLocks noChangeArrowheads="1"/>
          </p:cNvSpPr>
          <p:nvPr/>
        </p:nvSpPr>
        <p:spPr bwMode="auto">
          <a:xfrm>
            <a:off x="5759450" y="1095346"/>
            <a:ext cx="6149796"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spcBef>
                <a:spcPct val="50000"/>
              </a:spcBef>
            </a:pPr>
            <a:r>
              <a:rPr lang="en-US" altLang="zh-TW" sz="2000" b="1" dirty="0">
                <a:latin typeface="標楷體" panose="03000509000000000000" pitchFamily="65" charset="-120"/>
                <a:ea typeface="標楷體" panose="03000509000000000000" pitchFamily="65" charset="-120"/>
              </a:rPr>
              <a:t>Southern Dynasty Chen and </a:t>
            </a:r>
            <a:r>
              <a:rPr lang="en-US" altLang="zh-CN" sz="2000" b="1" dirty="0" err="1">
                <a:latin typeface="標楷體" panose="03000509000000000000" pitchFamily="65" charset="-120"/>
                <a:ea typeface="標楷體" panose="03000509000000000000" pitchFamily="65" charset="-120"/>
              </a:rPr>
              <a:t>Beizhou</a:t>
            </a:r>
            <a:r>
              <a:rPr lang="en-US" altLang="zh-CN" sz="2000" b="1" dirty="0">
                <a:latin typeface="標楷體" panose="03000509000000000000" pitchFamily="65" charset="-120"/>
                <a:ea typeface="標楷體" panose="03000509000000000000" pitchFamily="65" charset="-120"/>
              </a:rPr>
              <a:t> and </a:t>
            </a:r>
            <a:r>
              <a:rPr lang="en-US" altLang="zh-CN" sz="2000" b="1" dirty="0" err="1">
                <a:latin typeface="標楷體" panose="03000509000000000000" pitchFamily="65" charset="-120"/>
                <a:ea typeface="標楷體" panose="03000509000000000000" pitchFamily="65" charset="-120"/>
              </a:rPr>
              <a:t>Beiqi</a:t>
            </a:r>
            <a:endParaRPr lang="zh-TW" altLang="en-US" sz="2000" b="1" dirty="0">
              <a:latin typeface="標楷體" panose="03000509000000000000" pitchFamily="65" charset="-120"/>
              <a:ea typeface="標楷體" panose="03000509000000000000" pitchFamily="65" charset="-120"/>
            </a:endParaRPr>
          </a:p>
        </p:txBody>
      </p:sp>
      <p:pic>
        <p:nvPicPr>
          <p:cNvPr id="18446" name="Picture 14" descr="圖2-1-5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524000"/>
            <a:ext cx="4006850" cy="4419600"/>
          </a:xfrm>
          <a:prstGeom prst="rect">
            <a:avLst/>
          </a:prstGeom>
          <a:noFill/>
          <a:extLst>
            <a:ext uri="{909E8E84-426E-40DD-AFC4-6F175D3DCCD1}">
              <a14:hiddenFill xmlns:a14="http://schemas.microsoft.com/office/drawing/2010/main">
                <a:solidFill>
                  <a:srgbClr val="FFFFFF"/>
                </a:solidFill>
              </a14:hiddenFill>
            </a:ext>
          </a:extLst>
        </p:spPr>
      </p:pic>
      <p:pic>
        <p:nvPicPr>
          <p:cNvPr id="18447" name="Picture 15" descr="圖2-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4700" y="1524000"/>
            <a:ext cx="4357688" cy="44196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4">
            <a:hlinkClick r:id="rId4" action="ppaction://hlinksldjump"/>
          </p:cNvPr>
          <p:cNvSpPr>
            <a:spLocks noChangeArrowheads="1"/>
          </p:cNvSpPr>
          <p:nvPr/>
        </p:nvSpPr>
        <p:spPr bwMode="auto">
          <a:xfrm>
            <a:off x="1701799" y="114998"/>
            <a:ext cx="9150927" cy="6516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US"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3. Confrontation between North and South</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2365919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54" name="AutoShape 10"/>
          <p:cNvSpPr>
            <a:spLocks noChangeArrowheads="1"/>
          </p:cNvSpPr>
          <p:nvPr/>
        </p:nvSpPr>
        <p:spPr bwMode="auto">
          <a:xfrm>
            <a:off x="1495167" y="1462608"/>
            <a:ext cx="2241208" cy="576263"/>
          </a:xfrm>
          <a:prstGeom prst="roundRect">
            <a:avLst>
              <a:gd name="adj" fmla="val 16667"/>
            </a:avLst>
          </a:prstGeom>
          <a:solidFill>
            <a:srgbClr val="CCECFF">
              <a:alpha val="83000"/>
            </a:srgb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zh-TW" sz="2800" b="1" dirty="0">
                <a:latin typeface="Arial" panose="020B0604020202020204" pitchFamily="34" charset="0"/>
                <a:ea typeface="標楷體" panose="03000509000000000000" pitchFamily="65" charset="-120"/>
              </a:rPr>
              <a:t>Han Dynasty</a:t>
            </a:r>
            <a:endParaRPr lang="zh-TW" altLang="en-US" sz="2800" b="1" dirty="0">
              <a:ea typeface="標楷體" panose="03000509000000000000" pitchFamily="65" charset="-120"/>
            </a:endParaRPr>
          </a:p>
        </p:txBody>
      </p:sp>
      <p:sp>
        <p:nvSpPr>
          <p:cNvPr id="31757" name="Text Box 13"/>
          <p:cNvSpPr txBox="1">
            <a:spLocks noChangeArrowheads="1"/>
          </p:cNvSpPr>
          <p:nvPr/>
        </p:nvSpPr>
        <p:spPr bwMode="auto">
          <a:xfrm>
            <a:off x="2063258" y="2209801"/>
            <a:ext cx="7977187" cy="396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81000" indent="-381000">
              <a:defRPr kumimoji="1" sz="2400">
                <a:solidFill>
                  <a:schemeClr val="tx1"/>
                </a:solidFill>
                <a:latin typeface="Times New Roman" panose="02020603050405020304" pitchFamily="18" charset="0"/>
                <a:ea typeface="新細明體" panose="02020500000000000000" pitchFamily="18" charset="-120"/>
              </a:defRPr>
            </a:lvl1pPr>
            <a:lvl2pPr marL="5715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lnSpc>
                <a:spcPct val="110000"/>
              </a:lnSpc>
              <a:spcBef>
                <a:spcPct val="50000"/>
              </a:spcBef>
            </a:pPr>
            <a:r>
              <a:rPr lang="en-US" altLang="zh-TW" sz="2800" dirty="0">
                <a:latin typeface="標楷體" panose="03000509000000000000" pitchFamily="65" charset="-120"/>
                <a:ea typeface="標楷體" panose="03000509000000000000" pitchFamily="65" charset="-120"/>
              </a:rPr>
              <a:t>‧</a:t>
            </a:r>
            <a:r>
              <a:rPr lang="en-US" altLang="zh-TW" sz="2000" dirty="0">
                <a:latin typeface="Arial" panose="020B0604020202020204" pitchFamily="34" charset="0"/>
                <a:ea typeface="標楷體" panose="03000509000000000000" pitchFamily="65" charset="-120"/>
                <a:cs typeface="Arial" panose="020B0604020202020204" pitchFamily="34" charset="0"/>
              </a:rPr>
              <a:t>Advocated Confucianism,</a:t>
            </a:r>
            <a:r>
              <a:rPr lang="en-GB" altLang="zh-TW" sz="2000" dirty="0">
                <a:latin typeface="Arial" panose="020B0604020202020204" pitchFamily="34" charset="0"/>
                <a:ea typeface="標楷體" panose="03000509000000000000" pitchFamily="65" charset="-120"/>
                <a:cs typeface="Arial" panose="020B0604020202020204" pitchFamily="34" charset="0"/>
              </a:rPr>
              <a:t> and the Confucian classics masters often have the habit of passing on their learning and legacy to their sons from generation to generation, becoming </a:t>
            </a:r>
            <a:r>
              <a:rPr lang="en-US" altLang="zh-CN" sz="2000" dirty="0" err="1">
                <a:latin typeface="Arial" panose="020B0604020202020204" pitchFamily="34" charset="0"/>
                <a:ea typeface="標楷體" panose="03000509000000000000" pitchFamily="65" charset="-120"/>
                <a:cs typeface="Arial" panose="020B0604020202020204" pitchFamily="34" charset="0"/>
              </a:rPr>
              <a:t>Jingxue</a:t>
            </a:r>
            <a:r>
              <a:rPr lang="en-US" altLang="zh-CN" sz="2000" dirty="0">
                <a:latin typeface="Arial" panose="020B0604020202020204" pitchFamily="34" charset="0"/>
                <a:ea typeface="標楷體" panose="03000509000000000000" pitchFamily="65" charset="-120"/>
                <a:cs typeface="Arial" panose="020B0604020202020204" pitchFamily="34" charset="0"/>
              </a:rPr>
              <a:t> </a:t>
            </a:r>
            <a:r>
              <a:rPr lang="en-US" altLang="zh-CN" sz="2000" dirty="0" err="1">
                <a:latin typeface="Arial" panose="020B0604020202020204" pitchFamily="34" charset="0"/>
                <a:ea typeface="標楷體" panose="03000509000000000000" pitchFamily="65" charset="-120"/>
                <a:cs typeface="Arial" panose="020B0604020202020204" pitchFamily="34" charset="0"/>
              </a:rPr>
              <a:t>Shijia</a:t>
            </a:r>
            <a:r>
              <a:rPr lang="en-US" altLang="zh-CN" sz="2000" dirty="0">
                <a:latin typeface="Arial" panose="020B0604020202020204" pitchFamily="34" charset="0"/>
                <a:ea typeface="標楷體" panose="03000509000000000000" pitchFamily="65" charset="-120"/>
                <a:cs typeface="Arial" panose="020B0604020202020204" pitchFamily="34" charset="0"/>
              </a:rPr>
              <a:t> - </a:t>
            </a:r>
            <a:r>
              <a:rPr lang="en-GB" altLang="zh-TW" sz="2000" dirty="0">
                <a:latin typeface="Arial" panose="020B0604020202020204" pitchFamily="34" charset="0"/>
                <a:ea typeface="標楷體" panose="03000509000000000000" pitchFamily="65" charset="-120"/>
                <a:cs typeface="Arial" panose="020B0604020202020204" pitchFamily="34" charset="0"/>
              </a:rPr>
              <a:t>Confucian Classics ‘</a:t>
            </a:r>
            <a:r>
              <a:rPr lang="en-GB" altLang="zh-TW" sz="2000" dirty="0" err="1">
                <a:latin typeface="Arial" panose="020B0604020202020204" pitchFamily="34" charset="0"/>
                <a:ea typeface="標楷體" panose="03000509000000000000" pitchFamily="65" charset="-120"/>
                <a:cs typeface="Arial" panose="020B0604020202020204" pitchFamily="34" charset="0"/>
              </a:rPr>
              <a:t>Aristogratic</a:t>
            </a:r>
            <a:r>
              <a:rPr lang="en-GB" altLang="zh-TW" sz="2000" dirty="0">
                <a:latin typeface="Arial" panose="020B0604020202020204" pitchFamily="34" charset="0"/>
                <a:ea typeface="標楷體" panose="03000509000000000000" pitchFamily="65" charset="-120"/>
                <a:cs typeface="Arial" panose="020B0604020202020204" pitchFamily="34" charset="0"/>
              </a:rPr>
              <a:t>’ </a:t>
            </a:r>
            <a:r>
              <a:rPr lang="en-US" altLang="zh-TW" sz="2000" dirty="0">
                <a:latin typeface="Arial" panose="020B0604020202020204" pitchFamily="34" charset="0"/>
                <a:ea typeface="標楷體" panose="03000509000000000000" pitchFamily="65" charset="-120"/>
                <a:cs typeface="Arial" panose="020B0604020202020204" pitchFamily="34" charset="0"/>
              </a:rPr>
              <a:t>Families</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a:p>
            <a:pPr>
              <a:lnSpc>
                <a:spcPct val="110000"/>
              </a:lnSpc>
              <a:spcBef>
                <a:spcPct val="50000"/>
              </a:spcBef>
            </a:pPr>
            <a:r>
              <a:rPr lang="en-US" altLang="zh-TW" sz="2800" dirty="0">
                <a:latin typeface="標楷體" panose="03000509000000000000" pitchFamily="65" charset="-120"/>
                <a:ea typeface="標楷體" panose="03000509000000000000" pitchFamily="65" charset="-120"/>
              </a:rPr>
              <a:t>‧</a:t>
            </a:r>
            <a:r>
              <a:rPr lang="en-US" altLang="zh-TW" sz="2000" dirty="0">
                <a:latin typeface="Arial" panose="020B0604020202020204" pitchFamily="34" charset="0"/>
                <a:ea typeface="標楷體" panose="03000509000000000000" pitchFamily="65" charset="-120"/>
                <a:cs typeface="Arial" panose="020B0604020202020204" pitchFamily="34" charset="0"/>
              </a:rPr>
              <a:t>Confucian Classics ‘</a:t>
            </a:r>
            <a:r>
              <a:rPr lang="en-US" altLang="zh-TW" sz="2000" dirty="0" err="1">
                <a:latin typeface="Arial" panose="020B0604020202020204" pitchFamily="34" charset="0"/>
                <a:ea typeface="標楷體" panose="03000509000000000000" pitchFamily="65" charset="-120"/>
                <a:cs typeface="Arial" panose="020B0604020202020204" pitchFamily="34" charset="0"/>
              </a:rPr>
              <a:t>Aristogratic</a:t>
            </a:r>
            <a:r>
              <a:rPr lang="en-US" altLang="zh-TW" sz="2000" dirty="0">
                <a:latin typeface="Arial" panose="020B0604020202020204" pitchFamily="34" charset="0"/>
                <a:ea typeface="標楷體" panose="03000509000000000000" pitchFamily="65" charset="-120"/>
                <a:cs typeface="Arial" panose="020B0604020202020204" pitchFamily="34" charset="0"/>
              </a:rPr>
              <a:t>’ family has </a:t>
            </a:r>
            <a:r>
              <a:rPr lang="en-GB" altLang="zh-TW" sz="2000" dirty="0">
                <a:latin typeface="Arial" panose="020B0604020202020204" pitchFamily="34" charset="0"/>
                <a:ea typeface="標楷體" panose="03000509000000000000" pitchFamily="65" charset="-120"/>
                <a:cs typeface="Arial" panose="020B0604020202020204" pitchFamily="34" charset="0"/>
              </a:rPr>
              <a:t>the advantage of being an official</a:t>
            </a:r>
            <a:r>
              <a:rPr lang="en-US" altLang="zh-TW" sz="2000" dirty="0">
                <a:latin typeface="Arial" panose="020B0604020202020204" pitchFamily="34" charset="0"/>
                <a:ea typeface="標楷體" panose="03000509000000000000" pitchFamily="65" charset="-120"/>
                <a:cs typeface="Arial" panose="020B0604020202020204" pitchFamily="34" charset="0"/>
              </a:rPr>
              <a:t>, as time goes by, formed famous clans with distinguished background, called Confucian Classics ‘</a:t>
            </a:r>
            <a:r>
              <a:rPr lang="en-US" altLang="zh-TW" sz="2000" dirty="0" err="1">
                <a:latin typeface="Arial" panose="020B0604020202020204" pitchFamily="34" charset="0"/>
                <a:ea typeface="標楷體" panose="03000509000000000000" pitchFamily="65" charset="-120"/>
                <a:cs typeface="Arial" panose="020B0604020202020204" pitchFamily="34" charset="0"/>
              </a:rPr>
              <a:t>Aristogratic</a:t>
            </a:r>
            <a:r>
              <a:rPr lang="en-US" altLang="zh-TW" sz="2000" dirty="0">
                <a:latin typeface="Arial" panose="020B0604020202020204" pitchFamily="34" charset="0"/>
                <a:ea typeface="標楷體" panose="03000509000000000000" pitchFamily="65" charset="-120"/>
                <a:cs typeface="Arial" panose="020B0604020202020204" pitchFamily="34" charset="0"/>
              </a:rPr>
              <a:t>’ Clan, </a:t>
            </a:r>
            <a:r>
              <a:rPr lang="en-GB" altLang="zh-TW" sz="2000" dirty="0">
                <a:latin typeface="Arial" panose="020B0604020202020204" pitchFamily="34" charset="0"/>
                <a:ea typeface="標楷體" panose="03000509000000000000" pitchFamily="65" charset="-120"/>
                <a:cs typeface="Arial" panose="020B0604020202020204" pitchFamily="34" charset="0"/>
              </a:rPr>
              <a:t>The government official position is gradually monopolized by them. People of humble origin are not easy to get the opportunity to be an official.</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p:txBody>
      </p:sp>
      <p:sp>
        <p:nvSpPr>
          <p:cNvPr id="31768" name="Rectangle 24">
            <a:hlinkClick r:id="rId2" action="ppaction://hlinksldjump"/>
          </p:cNvPr>
          <p:cNvSpPr>
            <a:spLocks noChangeArrowheads="1"/>
          </p:cNvSpPr>
          <p:nvPr/>
        </p:nvSpPr>
        <p:spPr bwMode="auto">
          <a:xfrm>
            <a:off x="2099169" y="315780"/>
            <a:ext cx="7941276"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US"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4. </a:t>
            </a:r>
            <a:r>
              <a:rPr lang="en-GB"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An aristocratic society of status</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319924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4" name="AutoShape 8"/>
          <p:cNvSpPr>
            <a:spLocks noChangeArrowheads="1"/>
          </p:cNvSpPr>
          <p:nvPr/>
        </p:nvSpPr>
        <p:spPr bwMode="auto">
          <a:xfrm>
            <a:off x="219075" y="913650"/>
            <a:ext cx="5130800" cy="919076"/>
          </a:xfrm>
          <a:prstGeom prst="roundRect">
            <a:avLst>
              <a:gd name="adj" fmla="val 16667"/>
            </a:avLst>
          </a:prstGeom>
          <a:solidFill>
            <a:srgbClr val="CCECFF">
              <a:alpha val="83000"/>
            </a:srgb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zh-TW" sz="2800" b="1" dirty="0" err="1">
                <a:latin typeface="Arial" panose="020B0604020202020204" pitchFamily="34" charset="0"/>
                <a:ea typeface="標楷體" panose="03000509000000000000" pitchFamily="65" charset="-120"/>
              </a:rPr>
              <a:t>Cao</a:t>
            </a:r>
            <a:r>
              <a:rPr lang="en-US" altLang="zh-CN" sz="2800" b="1" dirty="0" err="1">
                <a:latin typeface="Arial" panose="020B0604020202020204" pitchFamily="34" charset="0"/>
                <a:ea typeface="標楷體" panose="03000509000000000000" pitchFamily="65" charset="-120"/>
              </a:rPr>
              <a:t>wei</a:t>
            </a:r>
            <a:r>
              <a:rPr lang="en-US" altLang="zh-CN" sz="2800" b="1" dirty="0">
                <a:latin typeface="Arial" panose="020B0604020202020204" pitchFamily="34" charset="0"/>
                <a:ea typeface="標楷體" panose="03000509000000000000" pitchFamily="65" charset="-120"/>
              </a:rPr>
              <a:t> </a:t>
            </a:r>
            <a:r>
              <a:rPr lang="en-US" altLang="zh-TW" sz="2800" b="1" dirty="0">
                <a:latin typeface="Arial" panose="020B0604020202020204" pitchFamily="34" charset="0"/>
                <a:ea typeface="標楷體" panose="03000509000000000000" pitchFamily="65" charset="-120"/>
              </a:rPr>
              <a:t>- </a:t>
            </a:r>
            <a:r>
              <a:rPr lang="zh-TW" altLang="en-US" sz="2800" dirty="0">
                <a:solidFill>
                  <a:schemeClr val="accent2"/>
                </a:solidFill>
                <a:ea typeface="標楷體" panose="03000509000000000000" pitchFamily="65" charset="-120"/>
              </a:rPr>
              <a:t>九品官人法</a:t>
            </a:r>
            <a:endParaRPr lang="en-US" altLang="zh-TW" sz="2800" dirty="0">
              <a:solidFill>
                <a:schemeClr val="accent2"/>
              </a:solidFill>
              <a:ea typeface="標楷體" panose="03000509000000000000" pitchFamily="65" charset="-120"/>
            </a:endParaRPr>
          </a:p>
          <a:p>
            <a:pPr algn="ctr"/>
            <a:r>
              <a:rPr lang="en-GB" sz="2800" dirty="0"/>
              <a:t>“Nine grade of state gentleman” la</a:t>
            </a:r>
            <a:r>
              <a:rPr lang="en-US" altLang="zh-CN" sz="2800" dirty="0"/>
              <a:t>w</a:t>
            </a:r>
            <a:endParaRPr lang="zh-TW" altLang="en-US" sz="2800" dirty="0">
              <a:solidFill>
                <a:schemeClr val="accent2"/>
              </a:solidFill>
              <a:ea typeface="標楷體" panose="03000509000000000000" pitchFamily="65" charset="-120"/>
            </a:endParaRPr>
          </a:p>
        </p:txBody>
      </p:sp>
      <p:sp>
        <p:nvSpPr>
          <p:cNvPr id="45069" name="Text Box 13"/>
          <p:cNvSpPr txBox="1">
            <a:spLocks noChangeArrowheads="1"/>
          </p:cNvSpPr>
          <p:nvPr/>
        </p:nvSpPr>
        <p:spPr bwMode="auto">
          <a:xfrm>
            <a:off x="2099169" y="4139738"/>
            <a:ext cx="7620000" cy="2142125"/>
          </a:xfrm>
          <a:prstGeom prst="rect">
            <a:avLst/>
          </a:prstGeom>
          <a:solidFill>
            <a:srgbClr val="FFFFCC"/>
          </a:solidFill>
          <a:ln w="57150" cmpd="thinThick">
            <a:solidFill>
              <a:srgbClr val="66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30000"/>
              </a:spcBef>
            </a:pPr>
            <a:r>
              <a:rPr lang="zh-TW" altLang="en-US" sz="2800" b="1" dirty="0">
                <a:ea typeface="標楷體" panose="03000509000000000000" pitchFamily="65" charset="-120"/>
              </a:rPr>
              <a:t>上品無寒門  下品無世族</a:t>
            </a:r>
            <a:endParaRPr lang="en-US" altLang="zh-TW" sz="2800" b="1" dirty="0">
              <a:ea typeface="標楷體" panose="03000509000000000000" pitchFamily="65" charset="-120"/>
            </a:endParaRPr>
          </a:p>
          <a:p>
            <a:pPr algn="ctr">
              <a:spcBef>
                <a:spcPct val="30000"/>
              </a:spcBef>
            </a:pPr>
            <a:r>
              <a:rPr lang="en-US" altLang="zh-TW" sz="2000" b="1" dirty="0">
                <a:ea typeface="標楷體" panose="03000509000000000000" pitchFamily="65" charset="-120"/>
              </a:rPr>
              <a:t>No humble background in top rank, no aristocratic clan in bottom rank</a:t>
            </a:r>
            <a:endParaRPr lang="zh-TW" altLang="en-US" sz="2000" b="1" dirty="0">
              <a:ea typeface="標楷體" panose="03000509000000000000" pitchFamily="65" charset="-120"/>
            </a:endParaRPr>
          </a:p>
          <a:p>
            <a:pPr>
              <a:spcBef>
                <a:spcPct val="30000"/>
              </a:spcBef>
            </a:pPr>
            <a:r>
              <a:rPr lang="en-GB" altLang="zh-TW" sz="2400" dirty="0">
                <a:ea typeface="標楷體" panose="03000509000000000000" pitchFamily="65" charset="-120"/>
              </a:rPr>
              <a:t>In order to maintain the noble social status, the aristocratic families should be rightly matched in every way. Even the Emperor had some scruples about the aristocratic families.</a:t>
            </a:r>
            <a:endParaRPr lang="zh-TW" altLang="en-US" sz="2400" dirty="0">
              <a:ea typeface="標楷體" panose="03000509000000000000" pitchFamily="65" charset="-120"/>
            </a:endParaRPr>
          </a:p>
        </p:txBody>
      </p:sp>
      <p:sp>
        <p:nvSpPr>
          <p:cNvPr id="45074" name="Text Box 18"/>
          <p:cNvSpPr txBox="1">
            <a:spLocks noChangeArrowheads="1"/>
          </p:cNvSpPr>
          <p:nvPr/>
        </p:nvSpPr>
        <p:spPr bwMode="auto">
          <a:xfrm>
            <a:off x="6069807" y="957689"/>
            <a:ext cx="3962400" cy="830997"/>
          </a:xfrm>
          <a:prstGeom prst="rect">
            <a:avLst/>
          </a:prstGeom>
          <a:solidFill>
            <a:srgbClr val="FFFF99"/>
          </a:solidFill>
          <a:ln>
            <a:noFill/>
          </a:ln>
          <a:effectLst/>
          <a:extLst>
            <a:ext uri="{91240B29-F687-4F45-9708-019B960494DF}">
              <a14:hiddenLine xmlns:a14="http://schemas.microsoft.com/office/drawing/2010/main" w="38100">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zh-TW" sz="2400" dirty="0">
                <a:latin typeface="Arial" panose="020B0604020202020204" pitchFamily="34" charset="0"/>
                <a:ea typeface="標楷體" panose="03000509000000000000" pitchFamily="65" charset="-120"/>
                <a:cs typeface="Arial" panose="020B0604020202020204" pitchFamily="34" charset="0"/>
              </a:rPr>
              <a:t>promoted the development of aristocratic forces</a:t>
            </a:r>
            <a:endParaRPr lang="zh-TW" altLang="en-US" sz="2400" dirty="0">
              <a:latin typeface="Arial" panose="020B0604020202020204" pitchFamily="34" charset="0"/>
              <a:ea typeface="標楷體" panose="03000509000000000000" pitchFamily="65" charset="-120"/>
              <a:cs typeface="Arial" panose="020B0604020202020204" pitchFamily="34" charset="0"/>
            </a:endParaRPr>
          </a:p>
        </p:txBody>
      </p:sp>
      <p:sp>
        <p:nvSpPr>
          <p:cNvPr id="45075" name="Text Box 19"/>
          <p:cNvSpPr txBox="1">
            <a:spLocks noChangeArrowheads="1"/>
          </p:cNvSpPr>
          <p:nvPr/>
        </p:nvSpPr>
        <p:spPr bwMode="auto">
          <a:xfrm>
            <a:off x="1729602" y="1979147"/>
            <a:ext cx="8200768"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81000" indent="-381000">
              <a:defRPr kumimoji="1" sz="2400">
                <a:solidFill>
                  <a:schemeClr val="tx1"/>
                </a:solidFill>
                <a:latin typeface="Times New Roman" panose="02020603050405020304" pitchFamily="18" charset="0"/>
                <a:ea typeface="新細明體" panose="02020500000000000000" pitchFamily="18" charset="-120"/>
              </a:defRPr>
            </a:lvl1pPr>
            <a:lvl2pPr marL="5715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spcBef>
                <a:spcPct val="50000"/>
              </a:spcBef>
            </a:pPr>
            <a:r>
              <a:rPr lang="en-US" altLang="zh-TW" sz="2200" dirty="0">
                <a:latin typeface="Arial" panose="020B0604020202020204" pitchFamily="34" charset="0"/>
                <a:ea typeface="標楷體" panose="03000509000000000000" pitchFamily="65" charset="-120"/>
                <a:cs typeface="Arial" panose="020B0604020202020204" pitchFamily="34" charset="0"/>
              </a:rPr>
              <a:t>‧Divide intellectuals into nine grades on the basis of their family background, ability, virtue to appoint government officials.</a:t>
            </a:r>
          </a:p>
          <a:p>
            <a:pPr>
              <a:spcBef>
                <a:spcPct val="50000"/>
              </a:spcBef>
            </a:pPr>
            <a:r>
              <a:rPr lang="zh-TW" altLang="en-US" sz="2200" dirty="0">
                <a:latin typeface="Arial" panose="020B0604020202020204" pitchFamily="34" charset="0"/>
                <a:ea typeface="標楷體" panose="03000509000000000000" pitchFamily="65" charset="-120"/>
                <a:cs typeface="Arial" panose="020B0604020202020204" pitchFamily="34" charset="0"/>
              </a:rPr>
              <a:t> </a:t>
            </a:r>
            <a:r>
              <a:rPr lang="en-US" altLang="zh-TW" sz="2200" dirty="0">
                <a:latin typeface="Arial" panose="020B0604020202020204" pitchFamily="34" charset="0"/>
                <a:ea typeface="標楷體" panose="03000509000000000000" pitchFamily="65" charset="-120"/>
                <a:cs typeface="Arial" panose="020B0604020202020204" pitchFamily="34" charset="0"/>
              </a:rPr>
              <a:t>‧</a:t>
            </a:r>
            <a:r>
              <a:rPr lang="en-GB" altLang="zh-TW" sz="2200" dirty="0">
                <a:latin typeface="Arial" panose="020B0604020202020204" pitchFamily="34" charset="0"/>
                <a:ea typeface="標楷體" panose="03000509000000000000" pitchFamily="65" charset="-120"/>
                <a:cs typeface="Arial" panose="020B0604020202020204" pitchFamily="34" charset="0"/>
              </a:rPr>
              <a:t>Later, the criteria for selecting talents evolved to focus only on family background and not on personal talent and virtue</a:t>
            </a:r>
            <a:endParaRPr lang="zh-TW" altLang="en-US" sz="2200" dirty="0">
              <a:latin typeface="Arial" panose="020B0604020202020204" pitchFamily="34" charset="0"/>
              <a:ea typeface="標楷體" panose="03000509000000000000" pitchFamily="65" charset="-120"/>
              <a:cs typeface="Arial" panose="020B0604020202020204" pitchFamily="34" charset="0"/>
            </a:endParaRPr>
          </a:p>
        </p:txBody>
      </p:sp>
      <p:sp>
        <p:nvSpPr>
          <p:cNvPr id="45080" name="Line 24"/>
          <p:cNvSpPr>
            <a:spLocks noChangeShapeType="1"/>
          </p:cNvSpPr>
          <p:nvPr/>
        </p:nvSpPr>
        <p:spPr bwMode="auto">
          <a:xfrm>
            <a:off x="5130800" y="1333500"/>
            <a:ext cx="609600" cy="0"/>
          </a:xfrm>
          <a:prstGeom prst="line">
            <a:avLst/>
          </a:prstGeom>
          <a:noFill/>
          <a:ln w="762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5081" name="AutoShape 25"/>
          <p:cNvSpPr>
            <a:spLocks noChangeArrowheads="1"/>
          </p:cNvSpPr>
          <p:nvPr/>
        </p:nvSpPr>
        <p:spPr bwMode="auto">
          <a:xfrm>
            <a:off x="5435600" y="3594974"/>
            <a:ext cx="602048" cy="420972"/>
          </a:xfrm>
          <a:prstGeom prst="downArrow">
            <a:avLst>
              <a:gd name="adj1" fmla="val 46972"/>
              <a:gd name="adj2" fmla="val 43181"/>
            </a:avLst>
          </a:prstGeom>
          <a:solidFill>
            <a:srgbClr val="FF33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endParaRPr lang="en-GB"/>
          </a:p>
        </p:txBody>
      </p:sp>
      <p:sp>
        <p:nvSpPr>
          <p:cNvPr id="12" name="Rectangle 24">
            <a:hlinkClick r:id="rId2" action="ppaction://hlinksldjump"/>
          </p:cNvPr>
          <p:cNvSpPr>
            <a:spLocks noChangeArrowheads="1"/>
          </p:cNvSpPr>
          <p:nvPr/>
        </p:nvSpPr>
        <p:spPr bwMode="auto">
          <a:xfrm>
            <a:off x="2099169" y="315780"/>
            <a:ext cx="7941276"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spcBef>
                <a:spcPct val="50000"/>
              </a:spcBef>
            </a:pPr>
            <a:r>
              <a:rPr lang="en-US"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4. </a:t>
            </a:r>
            <a:r>
              <a:rPr lang="en-GB" altLang="zh-TW" sz="3200" b="1" dirty="0">
                <a:effectLst>
                  <a:outerShdw blurRad="38100" dist="38100" dir="2700000" algn="tl">
                    <a:srgbClr val="C0C0C0"/>
                  </a:outerShdw>
                </a:effectLst>
                <a:latin typeface="標楷體" panose="03000509000000000000" pitchFamily="65" charset="-120"/>
                <a:ea typeface="標楷體" panose="03000509000000000000" pitchFamily="65" charset="-120"/>
              </a:rPr>
              <a:t>An aristocratic society of status</a:t>
            </a:r>
            <a:endParaRPr lang="zh-TW" altLang="en-US" sz="3200" b="1" dirty="0">
              <a:effectLst>
                <a:outerShdw blurRad="38100" dist="38100" dir="2700000" algn="tl">
                  <a:srgbClr val="C0C0C0"/>
                </a:outerShdw>
              </a:effectLst>
              <a:latin typeface="標楷體" panose="03000509000000000000" pitchFamily="65" charset="-120"/>
              <a:ea typeface="標楷體" panose="03000509000000000000" pitchFamily="65" charset="-120"/>
            </a:endParaRPr>
          </a:p>
        </p:txBody>
      </p:sp>
    </p:spTree>
    <p:extLst>
      <p:ext uri="{BB962C8B-B14F-4D97-AF65-F5344CB8AC3E}">
        <p14:creationId xmlns:p14="http://schemas.microsoft.com/office/powerpoint/2010/main" val="31892258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5080"/>
                                        </p:tgtEl>
                                        <p:attrNameLst>
                                          <p:attrName>style.visibility</p:attrName>
                                        </p:attrNameLst>
                                      </p:cBhvr>
                                      <p:to>
                                        <p:strVal val="visible"/>
                                      </p:to>
                                    </p:set>
                                    <p:animEffect transition="in" filter="wipe(left)">
                                      <p:cBhvr>
                                        <p:cTn id="7" dur="500"/>
                                        <p:tgtEl>
                                          <p:spTgt spid="45080"/>
                                        </p:tgtEl>
                                      </p:cBhvr>
                                    </p:animEffect>
                                  </p:child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45074"/>
                                        </p:tgtEl>
                                        <p:attrNameLst>
                                          <p:attrName>style.visibility</p:attrName>
                                        </p:attrNameLst>
                                      </p:cBhvr>
                                      <p:to>
                                        <p:strVal val="visible"/>
                                      </p:to>
                                    </p:set>
                                    <p:animEffect transition="in" filter="wipe(left)">
                                      <p:cBhvr>
                                        <p:cTn id="11" dur="500"/>
                                        <p:tgtEl>
                                          <p:spTgt spid="45074"/>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45081"/>
                                        </p:tgtEl>
                                        <p:attrNameLst>
                                          <p:attrName>style.visibility</p:attrName>
                                        </p:attrNameLst>
                                      </p:cBhvr>
                                      <p:to>
                                        <p:strVal val="visible"/>
                                      </p:to>
                                    </p:set>
                                    <p:animEffect transition="in" filter="wipe(up)">
                                      <p:cBhvr>
                                        <p:cTn id="16" dur="500"/>
                                        <p:tgtEl>
                                          <p:spTgt spid="45081"/>
                                        </p:tgtEl>
                                      </p:cBhvr>
                                    </p:animEffect>
                                  </p:childTnLst>
                                </p:cTn>
                              </p:par>
                            </p:childTnLst>
                          </p:cTn>
                        </p:par>
                        <p:par>
                          <p:cTn id="17" fill="hold" nodeType="afterGroup">
                            <p:stCondLst>
                              <p:cond delay="500"/>
                            </p:stCondLst>
                            <p:childTnLst>
                              <p:par>
                                <p:cTn id="18" presetID="3" presetClass="entr" presetSubtype="10" fill="hold" grpId="0" nodeType="afterEffect">
                                  <p:stCondLst>
                                    <p:cond delay="0"/>
                                  </p:stCondLst>
                                  <p:childTnLst>
                                    <p:set>
                                      <p:cBhvr>
                                        <p:cTn id="19" dur="1" fill="hold">
                                          <p:stCondLst>
                                            <p:cond delay="0"/>
                                          </p:stCondLst>
                                        </p:cTn>
                                        <p:tgtEl>
                                          <p:spTgt spid="45069"/>
                                        </p:tgtEl>
                                        <p:attrNameLst>
                                          <p:attrName>style.visibility</p:attrName>
                                        </p:attrNameLst>
                                      </p:cBhvr>
                                      <p:to>
                                        <p:strVal val="visible"/>
                                      </p:to>
                                    </p:set>
                                    <p:animEffect transition="in" filter="blinds(horizontal)">
                                      <p:cBhvr>
                                        <p:cTn id="20" dur="500"/>
                                        <p:tgtEl>
                                          <p:spTgt spid="450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9" grpId="0" animBg="1" autoUpdateAnimBg="0"/>
      <p:bldP spid="45074" grpId="0" animBg="1" autoUpdateAnimBg="0"/>
      <p:bldP spid="45080" grpId="0" animBg="1"/>
      <p:bldP spid="4508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990601"/>
            <a:ext cx="3816350" cy="627063"/>
          </a:xfrm>
          <a:prstGeom prst="rect">
            <a:avLst/>
          </a:prstGeom>
          <a:noFill/>
          <a:extLst>
            <a:ext uri="{909E8E84-426E-40DD-AFC4-6F175D3DCCD1}">
              <a14:hiddenFill xmlns:a14="http://schemas.microsoft.com/office/drawing/2010/main">
                <a:solidFill>
                  <a:srgbClr val="FFFFFF"/>
                </a:solidFill>
              </a14:hiddenFill>
            </a:ext>
          </a:extLst>
        </p:spPr>
      </p:pic>
      <p:sp>
        <p:nvSpPr>
          <p:cNvPr id="52227" name="Text Box 3"/>
          <p:cNvSpPr txBox="1">
            <a:spLocks noChangeArrowheads="1"/>
          </p:cNvSpPr>
          <p:nvPr/>
        </p:nvSpPr>
        <p:spPr bwMode="auto">
          <a:xfrm>
            <a:off x="2057400" y="1612901"/>
            <a:ext cx="8229600" cy="2671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hangingPunct="0">
              <a:spcBef>
                <a:spcPct val="50000"/>
              </a:spcBef>
            </a:pPr>
            <a:r>
              <a:rPr lang="zh-TW" altLang="en-US" sz="2600" i="1">
                <a:latin typeface="標楷體" panose="03000509000000000000" pitchFamily="65" charset="-120"/>
                <a:ea typeface="標楷體" panose="03000509000000000000" pitchFamily="65" charset="-120"/>
              </a:rPr>
              <a:t>南朝時，一名出身寒微的胡人將領請求皇帝為他作媒， 向王姓、謝姓家族求婚，皇帝聽了回答說：「王姓、謝姓這種顯赫世族，不是你可以求婚的對象。你如果有意，可在朱姓、張姓以下家族尋訪對象。」</a:t>
            </a:r>
          </a:p>
          <a:p>
            <a:pPr algn="just" hangingPunct="0">
              <a:spcBef>
                <a:spcPct val="50000"/>
              </a:spcBef>
            </a:pPr>
            <a:r>
              <a:rPr lang="zh-TW" altLang="en-US" sz="2600">
                <a:latin typeface="標楷體" panose="03000509000000000000" pitchFamily="65" charset="-120"/>
                <a:ea typeface="標楷體" panose="03000509000000000000" pitchFamily="65" charset="-120"/>
              </a:rPr>
              <a:t>請問：皇帝為何勸說將領不要向王姓、謝姓家族求婚呢？</a:t>
            </a:r>
          </a:p>
        </p:txBody>
      </p:sp>
      <p:sp>
        <p:nvSpPr>
          <p:cNvPr id="52228" name="Text Box 4"/>
          <p:cNvSpPr txBox="1">
            <a:spLocks noChangeArrowheads="1"/>
          </p:cNvSpPr>
          <p:nvPr/>
        </p:nvSpPr>
        <p:spPr bwMode="auto">
          <a:xfrm>
            <a:off x="2209800" y="4419601"/>
            <a:ext cx="7772400" cy="222726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zh-TW" altLang="en-US" sz="2800">
                <a:solidFill>
                  <a:srgbClr val="FF3300"/>
                </a:solidFill>
                <a:latin typeface="LinGothic-Medium-Identity-H" charset="-120"/>
                <a:ea typeface="標楷體" panose="03000509000000000000" pitchFamily="65" charset="-120"/>
              </a:rPr>
              <a:t>魏晉南北朝是一個講究身分地位的時代，世族尤其重視這一觀念，不管誰都難以改變這種風氣，即使是貴為一國之君的皇帝也束手無策。因此皇帝勸該名將領不要向家世顯赫的王姓、謝姓兩家族求婚，因為即使提了婚，也不會有結果。</a:t>
            </a:r>
            <a:endParaRPr lang="zh-TW" altLang="en-US" sz="2800">
              <a:solidFill>
                <a:srgbClr val="FF3300"/>
              </a:solidFill>
              <a:ea typeface="標楷體" panose="03000509000000000000" pitchFamily="65" charset="-120"/>
            </a:endParaRPr>
          </a:p>
        </p:txBody>
      </p:sp>
      <p:sp>
        <p:nvSpPr>
          <p:cNvPr id="52229" name="Rectangle 5">
            <a:hlinkClick r:id="rId3" action="ppaction://hlinksldjump"/>
          </p:cNvPr>
          <p:cNvSpPr>
            <a:spLocks noChangeArrowheads="1"/>
          </p:cNvSpPr>
          <p:nvPr/>
        </p:nvSpPr>
        <p:spPr bwMode="auto">
          <a:xfrm>
            <a:off x="1524000" y="1"/>
            <a:ext cx="50990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125000"/>
              </a:lnSpc>
              <a:spcBef>
                <a:spcPct val="50000"/>
              </a:spcBef>
            </a:pPr>
            <a:r>
              <a:rPr lang="zh-TW" altLang="en-US" sz="3200" b="1">
                <a:effectLst>
                  <a:outerShdw blurRad="38100" dist="38100" dir="2700000" algn="tl">
                    <a:srgbClr val="C0C0C0"/>
                  </a:outerShdw>
                </a:effectLst>
                <a:latin typeface="標楷體" panose="03000509000000000000" pitchFamily="65" charset="-120"/>
                <a:ea typeface="標楷體" panose="03000509000000000000" pitchFamily="65" charset="-120"/>
              </a:rPr>
              <a:t>四、講究身份的世族社會 </a:t>
            </a:r>
          </a:p>
        </p:txBody>
      </p:sp>
    </p:spTree>
    <p:extLst>
      <p:ext uri="{BB962C8B-B14F-4D97-AF65-F5344CB8AC3E}">
        <p14:creationId xmlns:p14="http://schemas.microsoft.com/office/powerpoint/2010/main" val="27753755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linds(horizontal)">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8"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8" name="AutoShape 10"/>
          <p:cNvSpPr>
            <a:spLocks noChangeArrowheads="1"/>
          </p:cNvSpPr>
          <p:nvPr/>
        </p:nvSpPr>
        <p:spPr bwMode="auto">
          <a:xfrm>
            <a:off x="1917701" y="1066800"/>
            <a:ext cx="1152525" cy="431800"/>
          </a:xfrm>
          <a:prstGeom prst="roundRect">
            <a:avLst>
              <a:gd name="adj" fmla="val 16667"/>
            </a:avLst>
          </a:prstGeom>
          <a:solidFill>
            <a:srgbClr val="CCECFF">
              <a:alpha val="83000"/>
            </a:srgb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zh-TW" altLang="en-US" sz="2800" b="1">
                <a:latin typeface="Arial" panose="020B0604020202020204" pitchFamily="34" charset="0"/>
                <a:ea typeface="標楷體" panose="03000509000000000000" pitchFamily="65" charset="-120"/>
              </a:rPr>
              <a:t>清談</a:t>
            </a:r>
            <a:endParaRPr lang="zh-TW" altLang="en-US" sz="2800" b="1">
              <a:ea typeface="標楷體" panose="03000509000000000000" pitchFamily="65" charset="-120"/>
            </a:endParaRPr>
          </a:p>
        </p:txBody>
      </p:sp>
      <p:sp>
        <p:nvSpPr>
          <p:cNvPr id="32779" name="Text Box 11"/>
          <p:cNvSpPr txBox="1">
            <a:spLocks noChangeArrowheads="1"/>
          </p:cNvSpPr>
          <p:nvPr/>
        </p:nvSpPr>
        <p:spPr bwMode="auto">
          <a:xfrm>
            <a:off x="2058988" y="1639888"/>
            <a:ext cx="7872412" cy="1801812"/>
          </a:xfrm>
          <a:prstGeom prst="rect">
            <a:avLst/>
          </a:prstGeom>
          <a:noFill/>
          <a:ln>
            <a:noFill/>
          </a:ln>
          <a:effectLst/>
          <a:extLst>
            <a:ext uri="{909E8E84-426E-40DD-AFC4-6F175D3DCCD1}">
              <a14:hiddenFill xmlns:a14="http://schemas.microsoft.com/office/drawing/2010/main">
                <a:solidFill>
                  <a:srgbClr val="66FFCC"/>
                </a:solidFill>
              </a14:hiddenFill>
            </a:ext>
            <a:ext uri="{91240B29-F687-4F45-9708-019B960494DF}">
              <a14:hiddenLine xmlns:a14="http://schemas.microsoft.com/office/drawing/2010/main" w="28575">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zh-TW" sz="2800">
                <a:latin typeface="標楷體" panose="03000509000000000000" pitchFamily="65" charset="-120"/>
                <a:ea typeface="標楷體" panose="03000509000000000000" pitchFamily="65" charset="-120"/>
              </a:rPr>
              <a:t>‧</a:t>
            </a:r>
            <a:r>
              <a:rPr lang="zh-TW" altLang="en-US" sz="2800">
                <a:ea typeface="標楷體" panose="03000509000000000000" pitchFamily="65" charset="-120"/>
              </a:rPr>
              <a:t>是一種抛開</a:t>
            </a:r>
            <a:r>
              <a:rPr lang="zh-TW" altLang="en-US" sz="2800">
                <a:latin typeface="標楷體" panose="03000509000000000000" pitchFamily="65" charset="-120"/>
                <a:ea typeface="標楷體" panose="03000509000000000000" pitchFamily="65" charset="-120"/>
              </a:rPr>
              <a:t>    </a:t>
            </a:r>
            <a:r>
              <a:rPr lang="zh-TW" altLang="en-US" sz="2800">
                <a:ea typeface="標楷體" panose="03000509000000000000" pitchFamily="65" charset="-120"/>
              </a:rPr>
              <a:t>、崇尚</a:t>
            </a:r>
            <a:r>
              <a:rPr lang="zh-TW" altLang="en-US" sz="2800">
                <a:latin typeface="標楷體" panose="03000509000000000000" pitchFamily="65" charset="-120"/>
                <a:ea typeface="標楷體" panose="03000509000000000000" pitchFamily="65" charset="-120"/>
              </a:rPr>
              <a:t>    </a:t>
            </a:r>
            <a:r>
              <a:rPr lang="zh-TW" altLang="en-US" sz="2800">
                <a:ea typeface="標楷體" panose="03000509000000000000" pitchFamily="65" charset="-120"/>
              </a:rPr>
              <a:t>的談論</a:t>
            </a:r>
          </a:p>
          <a:p>
            <a:pPr>
              <a:spcBef>
                <a:spcPct val="50000"/>
              </a:spcBef>
            </a:pPr>
            <a:r>
              <a:rPr lang="en-US" altLang="zh-TW" sz="2800">
                <a:latin typeface="標楷體" panose="03000509000000000000" pitchFamily="65" charset="-120"/>
                <a:ea typeface="標楷體" panose="03000509000000000000" pitchFamily="65" charset="-120"/>
              </a:rPr>
              <a:t>‧</a:t>
            </a:r>
            <a:r>
              <a:rPr lang="zh-TW" altLang="en-US" sz="2800">
                <a:ea typeface="標楷體" panose="03000509000000000000" pitchFamily="65" charset="-120"/>
              </a:rPr>
              <a:t>主要根據：</a:t>
            </a:r>
            <a:r>
              <a:rPr lang="zh-TW" altLang="en-US" sz="2800">
                <a:latin typeface="標楷體" panose="03000509000000000000" pitchFamily="65" charset="-120"/>
                <a:ea typeface="標楷體" panose="03000509000000000000" pitchFamily="65" charset="-120"/>
              </a:rPr>
              <a:t>    </a:t>
            </a:r>
            <a:r>
              <a:rPr lang="zh-TW" altLang="en-US" sz="2800">
                <a:ea typeface="標楷體" panose="03000509000000000000" pitchFamily="65" charset="-120"/>
              </a:rPr>
              <a:t>、</a:t>
            </a:r>
            <a:r>
              <a:rPr lang="zh-TW" altLang="en-US" sz="2800">
                <a:latin typeface="標楷體" panose="03000509000000000000" pitchFamily="65" charset="-120"/>
                <a:ea typeface="標楷體" panose="03000509000000000000" pitchFamily="65" charset="-120"/>
              </a:rPr>
              <a:t>    </a:t>
            </a:r>
            <a:r>
              <a:rPr lang="zh-TW" altLang="en-US" sz="2800">
                <a:ea typeface="標楷體" panose="03000509000000000000" pitchFamily="65" charset="-120"/>
              </a:rPr>
              <a:t>、</a:t>
            </a:r>
            <a:endParaRPr lang="zh-TW" altLang="en-US" sz="2800">
              <a:solidFill>
                <a:srgbClr val="FF0000"/>
              </a:solidFill>
              <a:ea typeface="標楷體" panose="03000509000000000000" pitchFamily="65" charset="-120"/>
            </a:endParaRPr>
          </a:p>
          <a:p>
            <a:pPr>
              <a:spcBef>
                <a:spcPct val="50000"/>
              </a:spcBef>
            </a:pPr>
            <a:r>
              <a:rPr lang="zh-TW" altLang="en-US" sz="2800" b="1">
                <a:ea typeface="標楷體" panose="03000509000000000000" pitchFamily="65" charset="-120"/>
              </a:rPr>
              <a:t>     →</a:t>
            </a:r>
            <a:r>
              <a:rPr lang="zh-TW" altLang="en-US" sz="2800" b="1">
                <a:solidFill>
                  <a:schemeClr val="accent2"/>
                </a:solidFill>
                <a:ea typeface="標楷體" panose="03000509000000000000" pitchFamily="65" charset="-120"/>
              </a:rPr>
              <a:t>三玄</a:t>
            </a:r>
            <a:r>
              <a:rPr lang="en-US" altLang="zh-TW" sz="2800">
                <a:ea typeface="標楷體" panose="03000509000000000000" pitchFamily="65" charset="-120"/>
              </a:rPr>
              <a:t>-</a:t>
            </a:r>
            <a:r>
              <a:rPr lang="zh-TW" altLang="en-US" sz="2800">
                <a:ea typeface="標楷體" panose="03000509000000000000" pitchFamily="65" charset="-120"/>
              </a:rPr>
              <a:t>研究「</a:t>
            </a:r>
            <a:r>
              <a:rPr lang="zh-TW" altLang="en-US" sz="2800">
                <a:solidFill>
                  <a:schemeClr val="accent2"/>
                </a:solidFill>
                <a:ea typeface="標楷體" panose="03000509000000000000" pitchFamily="65" charset="-120"/>
              </a:rPr>
              <a:t>三玄</a:t>
            </a:r>
            <a:r>
              <a:rPr lang="zh-TW" altLang="en-US" sz="2800">
                <a:ea typeface="標楷體" panose="03000509000000000000" pitchFamily="65" charset="-120"/>
              </a:rPr>
              <a:t>」的學問，就稱為「</a:t>
            </a:r>
            <a:r>
              <a:rPr lang="zh-TW" altLang="en-US" sz="2800">
                <a:latin typeface="標楷體" panose="03000509000000000000" pitchFamily="65" charset="-120"/>
                <a:ea typeface="標楷體" panose="03000509000000000000" pitchFamily="65" charset="-120"/>
              </a:rPr>
              <a:t>    </a:t>
            </a:r>
            <a:r>
              <a:rPr lang="zh-TW" altLang="en-US" sz="2800">
                <a:ea typeface="標楷體" panose="03000509000000000000" pitchFamily="65" charset="-120"/>
              </a:rPr>
              <a:t>」</a:t>
            </a:r>
          </a:p>
        </p:txBody>
      </p:sp>
      <p:sp>
        <p:nvSpPr>
          <p:cNvPr id="32786" name="AutoShape 18"/>
          <p:cNvSpPr>
            <a:spLocks noChangeArrowheads="1"/>
          </p:cNvSpPr>
          <p:nvPr/>
        </p:nvSpPr>
        <p:spPr bwMode="auto">
          <a:xfrm>
            <a:off x="1905001" y="3733800"/>
            <a:ext cx="1152525" cy="431800"/>
          </a:xfrm>
          <a:prstGeom prst="roundRect">
            <a:avLst>
              <a:gd name="adj" fmla="val 16667"/>
            </a:avLst>
          </a:prstGeom>
          <a:solidFill>
            <a:srgbClr val="CCECFF">
              <a:alpha val="83000"/>
            </a:srgb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zh-TW" altLang="en-US" sz="2800" b="1">
                <a:ea typeface="標楷體" panose="03000509000000000000" pitchFamily="65" charset="-120"/>
              </a:rPr>
              <a:t>影響</a:t>
            </a:r>
          </a:p>
        </p:txBody>
      </p:sp>
      <p:sp>
        <p:nvSpPr>
          <p:cNvPr id="32787" name="Text Box 19"/>
          <p:cNvSpPr txBox="1">
            <a:spLocks noChangeArrowheads="1"/>
          </p:cNvSpPr>
          <p:nvPr/>
        </p:nvSpPr>
        <p:spPr bwMode="auto">
          <a:xfrm>
            <a:off x="2057400" y="4394201"/>
            <a:ext cx="7543800" cy="1801813"/>
          </a:xfrm>
          <a:prstGeom prst="rect">
            <a:avLst/>
          </a:prstGeom>
          <a:noFill/>
          <a:ln>
            <a:noFill/>
          </a:ln>
          <a:effectLst/>
          <a:extLst>
            <a:ext uri="{909E8E84-426E-40DD-AFC4-6F175D3DCCD1}">
              <a14:hiddenFill xmlns:a14="http://schemas.microsoft.com/office/drawing/2010/main">
                <a:solidFill>
                  <a:srgbClr val="FFFF00"/>
                </a:solidFill>
              </a14:hiddenFill>
            </a:ext>
            <a:ext uri="{91240B29-F687-4F45-9708-019B960494DF}">
              <a14:hiddenLine xmlns:a14="http://schemas.microsoft.com/office/drawing/2010/main" w="28575">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zh-TW" sz="2800">
                <a:latin typeface="標楷體" panose="03000509000000000000" pitchFamily="65" charset="-120"/>
                <a:ea typeface="標楷體" panose="03000509000000000000" pitchFamily="65" charset="-120"/>
              </a:rPr>
              <a:t>‧</a:t>
            </a:r>
            <a:r>
              <a:rPr lang="zh-TW" altLang="en-US" sz="2800">
                <a:latin typeface="InnMing-Medium-Identity-H" charset="-120"/>
                <a:ea typeface="標楷體" panose="03000509000000000000" pitchFamily="65" charset="-120"/>
              </a:rPr>
              <a:t>有助於士人個性的解放</a:t>
            </a:r>
          </a:p>
          <a:p>
            <a:pPr>
              <a:spcBef>
                <a:spcPct val="50000"/>
              </a:spcBef>
            </a:pPr>
            <a:r>
              <a:rPr lang="en-US" altLang="zh-TW" sz="2800">
                <a:latin typeface="標楷體" panose="03000509000000000000" pitchFamily="65" charset="-120"/>
                <a:ea typeface="標楷體" panose="03000509000000000000" pitchFamily="65" charset="-120"/>
              </a:rPr>
              <a:t>‧</a:t>
            </a:r>
            <a:r>
              <a:rPr lang="zh-TW" altLang="en-US" sz="2800">
                <a:latin typeface="InnMing-Medium-Identity-H" charset="-120"/>
                <a:ea typeface="標楷體" panose="03000509000000000000" pitchFamily="65" charset="-120"/>
              </a:rPr>
              <a:t>讓士人忽視禮教，崇尚玄虛，形成一種消極</a:t>
            </a:r>
          </a:p>
          <a:p>
            <a:pPr>
              <a:spcBef>
                <a:spcPct val="50000"/>
              </a:spcBef>
            </a:pPr>
            <a:r>
              <a:rPr lang="zh-TW" altLang="en-US" sz="2800">
                <a:latin typeface="InnMing-Medium-Identity-H" charset="-120"/>
                <a:ea typeface="標楷體" panose="03000509000000000000" pitchFamily="65" charset="-120"/>
              </a:rPr>
              <a:t>    頹廢的人生觀。</a:t>
            </a:r>
          </a:p>
        </p:txBody>
      </p:sp>
      <p:sp>
        <p:nvSpPr>
          <p:cNvPr id="32793" name="Rectangle 25">
            <a:hlinkClick r:id="rId2" action="ppaction://hlinksldjump"/>
          </p:cNvPr>
          <p:cNvSpPr>
            <a:spLocks noChangeArrowheads="1"/>
          </p:cNvSpPr>
          <p:nvPr/>
        </p:nvSpPr>
        <p:spPr bwMode="auto">
          <a:xfrm>
            <a:off x="1524000" y="1"/>
            <a:ext cx="51752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125000"/>
              </a:lnSpc>
              <a:spcBef>
                <a:spcPct val="50000"/>
              </a:spcBef>
            </a:pPr>
            <a:r>
              <a:rPr lang="zh-TW" altLang="en-US" sz="3200" b="1">
                <a:effectLst>
                  <a:outerShdw blurRad="38100" dist="38100" dir="2700000" algn="tl">
                    <a:srgbClr val="C0C0C0"/>
                  </a:outerShdw>
                </a:effectLst>
                <a:latin typeface="標楷體" panose="03000509000000000000" pitchFamily="65" charset="-120"/>
                <a:ea typeface="標楷體" panose="03000509000000000000" pitchFamily="65" charset="-120"/>
              </a:rPr>
              <a:t>五、清談風氣與佛道盛行 </a:t>
            </a:r>
          </a:p>
        </p:txBody>
      </p:sp>
      <p:sp>
        <p:nvSpPr>
          <p:cNvPr id="32796" name="Rectangle 28"/>
          <p:cNvSpPr>
            <a:spLocks noChangeArrowheads="1"/>
          </p:cNvSpPr>
          <p:nvPr/>
        </p:nvSpPr>
        <p:spPr bwMode="auto">
          <a:xfrm>
            <a:off x="4216400" y="16383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3300"/>
                </a:solidFill>
                <a:ea typeface="標楷體" panose="03000509000000000000" pitchFamily="65" charset="-120"/>
              </a:rPr>
              <a:t>現實</a:t>
            </a:r>
          </a:p>
        </p:txBody>
      </p:sp>
      <p:sp>
        <p:nvSpPr>
          <p:cNvPr id="32797" name="Rectangle 29"/>
          <p:cNvSpPr>
            <a:spLocks noChangeArrowheads="1"/>
          </p:cNvSpPr>
          <p:nvPr/>
        </p:nvSpPr>
        <p:spPr bwMode="auto">
          <a:xfrm>
            <a:off x="5956300" y="16383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3300"/>
                </a:solidFill>
                <a:ea typeface="標楷體" panose="03000509000000000000" pitchFamily="65" charset="-120"/>
              </a:rPr>
              <a:t>玄理</a:t>
            </a:r>
          </a:p>
        </p:txBody>
      </p:sp>
      <p:sp>
        <p:nvSpPr>
          <p:cNvPr id="32798" name="Rectangle 30"/>
          <p:cNvSpPr>
            <a:spLocks noChangeArrowheads="1"/>
          </p:cNvSpPr>
          <p:nvPr/>
        </p:nvSpPr>
        <p:spPr bwMode="auto">
          <a:xfrm>
            <a:off x="4235450" y="22733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0000"/>
                </a:solidFill>
                <a:ea typeface="標楷體" panose="03000509000000000000" pitchFamily="65" charset="-120"/>
              </a:rPr>
              <a:t>周易</a:t>
            </a:r>
          </a:p>
        </p:txBody>
      </p:sp>
      <p:sp>
        <p:nvSpPr>
          <p:cNvPr id="32799" name="Rectangle 31"/>
          <p:cNvSpPr>
            <a:spLocks noChangeArrowheads="1"/>
          </p:cNvSpPr>
          <p:nvPr/>
        </p:nvSpPr>
        <p:spPr bwMode="auto">
          <a:xfrm>
            <a:off x="5283200" y="22860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0000"/>
                </a:solidFill>
                <a:ea typeface="標楷體" panose="03000509000000000000" pitchFamily="65" charset="-120"/>
              </a:rPr>
              <a:t>老子</a:t>
            </a:r>
          </a:p>
        </p:txBody>
      </p:sp>
      <p:sp>
        <p:nvSpPr>
          <p:cNvPr id="32800" name="Rectangle 32"/>
          <p:cNvSpPr>
            <a:spLocks noChangeArrowheads="1"/>
          </p:cNvSpPr>
          <p:nvPr/>
        </p:nvSpPr>
        <p:spPr bwMode="auto">
          <a:xfrm>
            <a:off x="6324600" y="22860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0000"/>
                </a:solidFill>
                <a:ea typeface="標楷體" panose="03000509000000000000" pitchFamily="65" charset="-120"/>
              </a:rPr>
              <a:t>莊子</a:t>
            </a:r>
          </a:p>
        </p:txBody>
      </p:sp>
      <p:sp>
        <p:nvSpPr>
          <p:cNvPr id="32801" name="Rectangle 33"/>
          <p:cNvSpPr>
            <a:spLocks noChangeArrowheads="1"/>
          </p:cNvSpPr>
          <p:nvPr/>
        </p:nvSpPr>
        <p:spPr bwMode="auto">
          <a:xfrm>
            <a:off x="8686800" y="29210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0000"/>
                </a:solidFill>
                <a:ea typeface="標楷體" panose="03000509000000000000" pitchFamily="65" charset="-120"/>
              </a:rPr>
              <a:t>玄學</a:t>
            </a:r>
          </a:p>
        </p:txBody>
      </p:sp>
    </p:spTree>
    <p:extLst>
      <p:ext uri="{BB962C8B-B14F-4D97-AF65-F5344CB8AC3E}">
        <p14:creationId xmlns:p14="http://schemas.microsoft.com/office/powerpoint/2010/main" val="20954402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2796"/>
                                        </p:tgtEl>
                                        <p:attrNameLst>
                                          <p:attrName>style.visibility</p:attrName>
                                        </p:attrNameLst>
                                      </p:cBhvr>
                                      <p:to>
                                        <p:strVal val="visible"/>
                                      </p:to>
                                    </p:set>
                                    <p:animEffect transition="in" filter="dissolve">
                                      <p:cBhvr>
                                        <p:cTn id="7" dur="500"/>
                                        <p:tgtEl>
                                          <p:spTgt spid="32796"/>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32797"/>
                                        </p:tgtEl>
                                        <p:attrNameLst>
                                          <p:attrName>style.visibility</p:attrName>
                                        </p:attrNameLst>
                                      </p:cBhvr>
                                      <p:to>
                                        <p:strVal val="visible"/>
                                      </p:to>
                                    </p:set>
                                    <p:animEffect transition="in" filter="dissolve">
                                      <p:cBhvr>
                                        <p:cTn id="11" dur="500"/>
                                        <p:tgtEl>
                                          <p:spTgt spid="32797"/>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2798"/>
                                        </p:tgtEl>
                                        <p:attrNameLst>
                                          <p:attrName>style.visibility</p:attrName>
                                        </p:attrNameLst>
                                      </p:cBhvr>
                                      <p:to>
                                        <p:strVal val="visible"/>
                                      </p:to>
                                    </p:set>
                                    <p:animEffect transition="in" filter="dissolve">
                                      <p:cBhvr>
                                        <p:cTn id="16" dur="500"/>
                                        <p:tgtEl>
                                          <p:spTgt spid="32798"/>
                                        </p:tgtEl>
                                      </p:cBhvr>
                                    </p:animEffect>
                                  </p:childTnLst>
                                </p:cTn>
                              </p:par>
                            </p:childTnLst>
                          </p:cTn>
                        </p:par>
                        <p:par>
                          <p:cTn id="17" fill="hold" nodeType="afterGroup">
                            <p:stCondLst>
                              <p:cond delay="500"/>
                            </p:stCondLst>
                            <p:childTnLst>
                              <p:par>
                                <p:cTn id="18" presetID="9" presetClass="entr" presetSubtype="0" fill="hold" grpId="0" nodeType="afterEffect">
                                  <p:stCondLst>
                                    <p:cond delay="0"/>
                                  </p:stCondLst>
                                  <p:childTnLst>
                                    <p:set>
                                      <p:cBhvr>
                                        <p:cTn id="19" dur="1" fill="hold">
                                          <p:stCondLst>
                                            <p:cond delay="0"/>
                                          </p:stCondLst>
                                        </p:cTn>
                                        <p:tgtEl>
                                          <p:spTgt spid="32799"/>
                                        </p:tgtEl>
                                        <p:attrNameLst>
                                          <p:attrName>style.visibility</p:attrName>
                                        </p:attrNameLst>
                                      </p:cBhvr>
                                      <p:to>
                                        <p:strVal val="visible"/>
                                      </p:to>
                                    </p:set>
                                    <p:animEffect transition="in" filter="dissolve">
                                      <p:cBhvr>
                                        <p:cTn id="20" dur="500"/>
                                        <p:tgtEl>
                                          <p:spTgt spid="32799"/>
                                        </p:tgtEl>
                                      </p:cBhvr>
                                    </p:animEffect>
                                  </p:childTnLst>
                                </p:cTn>
                              </p:par>
                            </p:childTnLst>
                          </p:cTn>
                        </p:par>
                        <p:par>
                          <p:cTn id="21" fill="hold" nodeType="afterGroup">
                            <p:stCondLst>
                              <p:cond delay="1000"/>
                            </p:stCondLst>
                            <p:childTnLst>
                              <p:par>
                                <p:cTn id="22" presetID="9" presetClass="entr" presetSubtype="0" fill="hold" grpId="0" nodeType="afterEffect">
                                  <p:stCondLst>
                                    <p:cond delay="0"/>
                                  </p:stCondLst>
                                  <p:childTnLst>
                                    <p:set>
                                      <p:cBhvr>
                                        <p:cTn id="23" dur="1" fill="hold">
                                          <p:stCondLst>
                                            <p:cond delay="0"/>
                                          </p:stCondLst>
                                        </p:cTn>
                                        <p:tgtEl>
                                          <p:spTgt spid="32800"/>
                                        </p:tgtEl>
                                        <p:attrNameLst>
                                          <p:attrName>style.visibility</p:attrName>
                                        </p:attrNameLst>
                                      </p:cBhvr>
                                      <p:to>
                                        <p:strVal val="visible"/>
                                      </p:to>
                                    </p:set>
                                    <p:animEffect transition="in" filter="dissolve">
                                      <p:cBhvr>
                                        <p:cTn id="24" dur="500"/>
                                        <p:tgtEl>
                                          <p:spTgt spid="32800"/>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32801"/>
                                        </p:tgtEl>
                                        <p:attrNameLst>
                                          <p:attrName>style.visibility</p:attrName>
                                        </p:attrNameLst>
                                      </p:cBhvr>
                                      <p:to>
                                        <p:strVal val="visible"/>
                                      </p:to>
                                    </p:set>
                                    <p:animEffect transition="in" filter="dissolve">
                                      <p:cBhvr>
                                        <p:cTn id="29" dur="500"/>
                                        <p:tgtEl>
                                          <p:spTgt spid="328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96" grpId="0" autoUpdateAnimBg="0"/>
      <p:bldP spid="32797" grpId="0" autoUpdateAnimBg="0"/>
      <p:bldP spid="32798" grpId="0" autoUpdateAnimBg="0"/>
      <p:bldP spid="32799" grpId="0" autoUpdateAnimBg="0"/>
      <p:bldP spid="32800" grpId="0" autoUpdateAnimBg="0"/>
      <p:bldP spid="32801"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竹林七賢圖拷貝"/>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1524000" y="1600200"/>
            <a:ext cx="9144000" cy="3124200"/>
          </a:xfrm>
          <a:prstGeom prst="rect">
            <a:avLst/>
          </a:prstGeom>
          <a:noFill/>
          <a:extLst>
            <a:ext uri="{909E8E84-426E-40DD-AFC4-6F175D3DCCD1}">
              <a14:hiddenFill xmlns:a14="http://schemas.microsoft.com/office/drawing/2010/main">
                <a:solidFill>
                  <a:srgbClr val="FFFFFF"/>
                </a:solidFill>
              </a14:hiddenFill>
            </a:ext>
          </a:extLst>
        </p:spPr>
      </p:pic>
      <p:sp>
        <p:nvSpPr>
          <p:cNvPr id="54275" name="Rectangle 3">
            <a:hlinkClick r:id="rId3" action="ppaction://hlinksldjump"/>
          </p:cNvPr>
          <p:cNvSpPr>
            <a:spLocks noChangeArrowheads="1"/>
          </p:cNvSpPr>
          <p:nvPr/>
        </p:nvSpPr>
        <p:spPr bwMode="auto">
          <a:xfrm>
            <a:off x="1524000" y="1"/>
            <a:ext cx="51752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125000"/>
              </a:lnSpc>
              <a:spcBef>
                <a:spcPct val="50000"/>
              </a:spcBef>
            </a:pPr>
            <a:r>
              <a:rPr lang="zh-TW" altLang="en-US" sz="3200" b="1">
                <a:effectLst>
                  <a:outerShdw blurRad="38100" dist="38100" dir="2700000" algn="tl">
                    <a:srgbClr val="C0C0C0"/>
                  </a:outerShdw>
                </a:effectLst>
                <a:latin typeface="標楷體" panose="03000509000000000000" pitchFamily="65" charset="-120"/>
                <a:ea typeface="標楷體" panose="03000509000000000000" pitchFamily="65" charset="-120"/>
              </a:rPr>
              <a:t>五、清談風氣與佛道盛行 </a:t>
            </a:r>
          </a:p>
        </p:txBody>
      </p:sp>
      <p:sp>
        <p:nvSpPr>
          <p:cNvPr id="54276" name="Text Box 4"/>
          <p:cNvSpPr txBox="1">
            <a:spLocks noChangeArrowheads="1"/>
          </p:cNvSpPr>
          <p:nvPr/>
        </p:nvSpPr>
        <p:spPr bwMode="auto">
          <a:xfrm>
            <a:off x="2514600" y="4800601"/>
            <a:ext cx="7315200" cy="1362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20000"/>
              </a:spcBef>
            </a:pPr>
            <a:r>
              <a:rPr lang="zh-TW" altLang="en-US" sz="2600" b="1">
                <a:solidFill>
                  <a:schemeClr val="accent2"/>
                </a:solidFill>
                <a:latin typeface="YenRound-Medium-Identity-H" charset="-120"/>
                <a:ea typeface="標楷體" panose="03000509000000000000" pitchFamily="65" charset="-120"/>
              </a:rPr>
              <a:t>竹林七賢圖（局部）</a:t>
            </a:r>
          </a:p>
          <a:p>
            <a:pPr>
              <a:spcBef>
                <a:spcPct val="20000"/>
              </a:spcBef>
            </a:pPr>
            <a:r>
              <a:rPr lang="zh-TW" altLang="en-US" sz="2600">
                <a:latin typeface="YenRound-Medium-Identity-H" charset="-120"/>
                <a:ea typeface="標楷體" panose="03000509000000000000" pitchFamily="65" charset="-120"/>
              </a:rPr>
              <a:t>魏晉之際，阮籍、嵇康等七人常聚於竹林，喜好飲酒、清談，人稱「竹林七賢」。</a:t>
            </a:r>
            <a:endParaRPr lang="zh-TW" altLang="en-US" sz="2600">
              <a:ea typeface="標楷體" panose="03000509000000000000" pitchFamily="65" charset="-120"/>
            </a:endParaRPr>
          </a:p>
        </p:txBody>
      </p:sp>
    </p:spTree>
    <p:extLst>
      <p:ext uri="{BB962C8B-B14F-4D97-AF65-F5344CB8AC3E}">
        <p14:creationId xmlns:p14="http://schemas.microsoft.com/office/powerpoint/2010/main" val="2966090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7" name="AutoShape 5"/>
          <p:cNvSpPr>
            <a:spLocks noChangeArrowheads="1"/>
          </p:cNvSpPr>
          <p:nvPr/>
        </p:nvSpPr>
        <p:spPr bwMode="auto">
          <a:xfrm>
            <a:off x="1970088" y="1028701"/>
            <a:ext cx="2906712" cy="461963"/>
          </a:xfrm>
          <a:prstGeom prst="roundRect">
            <a:avLst>
              <a:gd name="adj" fmla="val 16667"/>
            </a:avLst>
          </a:prstGeom>
          <a:solidFill>
            <a:srgbClr val="CCECFF"/>
          </a:solidFill>
          <a:ln>
            <a:noFill/>
          </a:ln>
          <a:effectLst/>
          <a:extLst>
            <a:ext uri="{91240B29-F687-4F45-9708-019B960494DF}">
              <a14:hiddenLine xmlns:a14="http://schemas.microsoft.com/office/drawing/2010/main" w="381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zh-TW" altLang="en-US" sz="2800" b="1">
                <a:latin typeface="Arial" panose="020B0604020202020204" pitchFamily="34" charset="0"/>
                <a:ea typeface="標楷體" panose="03000509000000000000" pitchFamily="65" charset="-120"/>
              </a:rPr>
              <a:t>佛教</a:t>
            </a:r>
            <a:r>
              <a:rPr lang="en-US" altLang="zh-TW" sz="2800" b="1">
                <a:latin typeface="Arial" panose="020B0604020202020204" pitchFamily="34" charset="0"/>
                <a:ea typeface="標楷體" panose="03000509000000000000" pitchFamily="65" charset="-120"/>
              </a:rPr>
              <a:t>-</a:t>
            </a:r>
            <a:r>
              <a:rPr lang="zh-TW" altLang="en-US" sz="2800">
                <a:latin typeface="Arial" panose="020B0604020202020204" pitchFamily="34" charset="0"/>
                <a:ea typeface="標楷體" panose="03000509000000000000" pitchFamily="65" charset="-120"/>
              </a:rPr>
              <a:t>起源於</a:t>
            </a:r>
            <a:endParaRPr lang="zh-TW" altLang="en-US" sz="2800" b="1">
              <a:solidFill>
                <a:srgbClr val="FF0000"/>
              </a:solidFill>
              <a:ea typeface="標楷體" panose="03000509000000000000" pitchFamily="65" charset="-120"/>
            </a:endParaRPr>
          </a:p>
        </p:txBody>
      </p:sp>
      <p:sp>
        <p:nvSpPr>
          <p:cNvPr id="33806" name="AutoShape 14"/>
          <p:cNvSpPr>
            <a:spLocks noChangeArrowheads="1"/>
          </p:cNvSpPr>
          <p:nvPr/>
        </p:nvSpPr>
        <p:spPr bwMode="auto">
          <a:xfrm>
            <a:off x="2014538" y="3767138"/>
            <a:ext cx="1871662" cy="500062"/>
          </a:xfrm>
          <a:prstGeom prst="roundRect">
            <a:avLst>
              <a:gd name="adj" fmla="val 16667"/>
            </a:avLst>
          </a:prstGeom>
          <a:solidFill>
            <a:srgbClr val="CCECFF"/>
          </a:solidFill>
          <a:ln>
            <a:noFill/>
          </a:ln>
          <a:effectLst/>
          <a:extLst>
            <a:ext uri="{91240B29-F687-4F45-9708-019B960494DF}">
              <a14:hiddenLine xmlns:a14="http://schemas.microsoft.com/office/drawing/2010/main" w="381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zh-TW" altLang="en-US" sz="2800" b="1">
                <a:latin typeface="Arial" panose="020B0604020202020204" pitchFamily="34" charset="0"/>
                <a:ea typeface="標楷體" panose="03000509000000000000" pitchFamily="65" charset="-120"/>
              </a:rPr>
              <a:t>魏</a:t>
            </a:r>
            <a:r>
              <a:rPr lang="zh-TW" altLang="en-US" sz="2800" b="1">
                <a:ea typeface="標楷體" panose="03000509000000000000" pitchFamily="65" charset="-120"/>
              </a:rPr>
              <a:t>晉南北朝</a:t>
            </a:r>
          </a:p>
        </p:txBody>
      </p:sp>
      <p:sp>
        <p:nvSpPr>
          <p:cNvPr id="33814" name="Rectangle 22">
            <a:hlinkClick r:id="rId2" action="ppaction://hlinksldjump"/>
          </p:cNvPr>
          <p:cNvSpPr>
            <a:spLocks noChangeArrowheads="1"/>
          </p:cNvSpPr>
          <p:nvPr/>
        </p:nvSpPr>
        <p:spPr bwMode="auto">
          <a:xfrm>
            <a:off x="1524000" y="1"/>
            <a:ext cx="51752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125000"/>
              </a:lnSpc>
              <a:spcBef>
                <a:spcPct val="50000"/>
              </a:spcBef>
            </a:pPr>
            <a:r>
              <a:rPr lang="zh-TW" altLang="en-US" sz="3200" b="1">
                <a:effectLst>
                  <a:outerShdw blurRad="38100" dist="38100" dir="2700000" algn="tl">
                    <a:srgbClr val="C0C0C0"/>
                  </a:outerShdw>
                </a:effectLst>
                <a:latin typeface="標楷體" panose="03000509000000000000" pitchFamily="65" charset="-120"/>
                <a:ea typeface="標楷體" panose="03000509000000000000" pitchFamily="65" charset="-120"/>
              </a:rPr>
              <a:t>五、清談風氣與佛道盛行 </a:t>
            </a:r>
          </a:p>
        </p:txBody>
      </p:sp>
      <p:sp>
        <p:nvSpPr>
          <p:cNvPr id="33815" name="Rectangle 23"/>
          <p:cNvSpPr>
            <a:spLocks noChangeArrowheads="1"/>
          </p:cNvSpPr>
          <p:nvPr/>
        </p:nvSpPr>
        <p:spPr bwMode="auto">
          <a:xfrm>
            <a:off x="2133600" y="1524000"/>
            <a:ext cx="77724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20000"/>
              </a:spcBef>
            </a:pPr>
            <a:r>
              <a:rPr lang="en-US" altLang="zh-TW" sz="2800">
                <a:latin typeface="標楷體" panose="03000509000000000000" pitchFamily="65" charset="-120"/>
                <a:ea typeface="標楷體" panose="03000509000000000000" pitchFamily="65" charset="-120"/>
              </a:rPr>
              <a:t>‧</a:t>
            </a:r>
            <a:r>
              <a:rPr lang="zh-TW" altLang="en-US" sz="2800" b="1">
                <a:latin typeface="標楷體" panose="03000509000000000000" pitchFamily="65" charset="-120"/>
                <a:ea typeface="標楷體" panose="03000509000000000000" pitchFamily="65" charset="-120"/>
              </a:rPr>
              <a:t>西漢末年：</a:t>
            </a:r>
            <a:r>
              <a:rPr lang="zh-TW" altLang="en-US" sz="2800">
                <a:latin typeface="標楷體" panose="03000509000000000000" pitchFamily="65" charset="-120"/>
                <a:ea typeface="標楷體" panose="03000509000000000000" pitchFamily="65" charset="-120"/>
              </a:rPr>
              <a:t>經    傳入中國</a:t>
            </a:r>
          </a:p>
          <a:p>
            <a:pPr>
              <a:spcBef>
                <a:spcPct val="20000"/>
              </a:spcBef>
            </a:pPr>
            <a:r>
              <a:rPr lang="en-US" altLang="zh-TW" sz="2800">
                <a:latin typeface="標楷體" panose="03000509000000000000" pitchFamily="65" charset="-120"/>
                <a:ea typeface="標楷體" panose="03000509000000000000" pitchFamily="65" charset="-120"/>
              </a:rPr>
              <a:t>‧</a:t>
            </a:r>
            <a:r>
              <a:rPr lang="zh-TW" altLang="en-US" sz="2800" b="1">
                <a:latin typeface="標楷體" panose="03000509000000000000" pitchFamily="65" charset="-120"/>
                <a:ea typeface="標楷體" panose="03000509000000000000" pitchFamily="65" charset="-120"/>
              </a:rPr>
              <a:t>東漢明帝</a:t>
            </a:r>
          </a:p>
          <a:p>
            <a:pPr lvl="1">
              <a:spcBef>
                <a:spcPct val="20000"/>
              </a:spcBef>
            </a:pPr>
            <a:r>
              <a:rPr lang="en-US" altLang="zh-TW" sz="2800">
                <a:latin typeface="標楷體" panose="03000509000000000000" pitchFamily="65" charset="-120"/>
                <a:ea typeface="標楷體" panose="03000509000000000000" pitchFamily="65" charset="-120"/>
              </a:rPr>
              <a:t>1.</a:t>
            </a:r>
            <a:r>
              <a:rPr lang="zh-TW" altLang="en-US" sz="2800">
                <a:latin typeface="標楷體" panose="03000509000000000000" pitchFamily="65" charset="-120"/>
                <a:ea typeface="標楷體" panose="03000509000000000000" pitchFamily="65" charset="-120"/>
              </a:rPr>
              <a:t>曾派使者赴西域求法</a:t>
            </a:r>
          </a:p>
          <a:p>
            <a:pPr lvl="1">
              <a:spcBef>
                <a:spcPct val="20000"/>
              </a:spcBef>
            </a:pPr>
            <a:r>
              <a:rPr lang="en-US" altLang="zh-TW" sz="2800">
                <a:latin typeface="標楷體" panose="03000509000000000000" pitchFamily="65" charset="-120"/>
                <a:ea typeface="標楷體" panose="03000509000000000000" pitchFamily="65" charset="-120"/>
              </a:rPr>
              <a:t>2.</a:t>
            </a:r>
            <a:r>
              <a:rPr lang="zh-TW" altLang="en-US" sz="2800">
                <a:latin typeface="標楷體" panose="03000509000000000000" pitchFamily="65" charset="-120"/>
                <a:ea typeface="標楷體" panose="03000509000000000000" pitchFamily="65" charset="-120"/>
              </a:rPr>
              <a:t>在洛陽城外建</a:t>
            </a:r>
            <a:endParaRPr lang="zh-TW" altLang="en-US" sz="2800" b="1">
              <a:solidFill>
                <a:schemeClr val="accent2"/>
              </a:solidFill>
              <a:latin typeface="標楷體" panose="03000509000000000000" pitchFamily="65" charset="-120"/>
              <a:ea typeface="標楷體" panose="03000509000000000000" pitchFamily="65" charset="-120"/>
            </a:endParaRPr>
          </a:p>
        </p:txBody>
      </p:sp>
      <p:sp>
        <p:nvSpPr>
          <p:cNvPr id="33816" name="Text Box 24"/>
          <p:cNvSpPr txBox="1">
            <a:spLocks noChangeArrowheads="1"/>
          </p:cNvSpPr>
          <p:nvPr/>
        </p:nvSpPr>
        <p:spPr bwMode="auto">
          <a:xfrm>
            <a:off x="2133600" y="4465638"/>
            <a:ext cx="7543800" cy="1630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2921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spcBef>
                <a:spcPct val="30000"/>
              </a:spcBef>
            </a:pPr>
            <a:r>
              <a:rPr lang="en-US" altLang="zh-TW" sz="2800">
                <a:latin typeface="標楷體" panose="03000509000000000000" pitchFamily="65" charset="-120"/>
                <a:ea typeface="標楷體" panose="03000509000000000000" pitchFamily="65" charset="-120"/>
              </a:rPr>
              <a:t>‧</a:t>
            </a:r>
            <a:r>
              <a:rPr lang="zh-TW" altLang="en-US" sz="2800" b="1">
                <a:latin typeface="InnMing-Medium-Identity-H" charset="-120"/>
                <a:ea typeface="標楷體" panose="03000509000000000000" pitchFamily="65" charset="-120"/>
              </a:rPr>
              <a:t>佛教廣為流傳</a:t>
            </a:r>
            <a:r>
              <a:rPr lang="zh-TW" altLang="en-US" sz="2800" b="1">
                <a:ea typeface="標楷體" panose="03000509000000000000" pitchFamily="65" charset="-120"/>
              </a:rPr>
              <a:t>原因：</a:t>
            </a:r>
            <a:r>
              <a:rPr lang="zh-TW" altLang="en-US" sz="2800">
                <a:latin typeface="InnMing-Medium-Identity-H" charset="-120"/>
                <a:ea typeface="標楷體" panose="03000509000000000000" pitchFamily="65" charset="-120"/>
              </a:rPr>
              <a:t>人民飽受戰亂之苦梁武</a:t>
            </a:r>
          </a:p>
          <a:p>
            <a:pPr>
              <a:spcBef>
                <a:spcPct val="30000"/>
              </a:spcBef>
            </a:pPr>
            <a:r>
              <a:rPr lang="zh-TW" altLang="en-US" sz="2800">
                <a:latin typeface="InnMing-Medium-Identity-H" charset="-120"/>
                <a:ea typeface="標楷體" panose="03000509000000000000" pitchFamily="65" charset="-120"/>
              </a:rPr>
              <a:t>    帝等帝王的提倡</a:t>
            </a:r>
            <a:r>
              <a:rPr lang="zh-TW" altLang="en-US" sz="2800">
                <a:latin typeface="標楷體" panose="03000509000000000000" pitchFamily="65" charset="-120"/>
                <a:ea typeface="標楷體" panose="03000509000000000000" pitchFamily="65" charset="-120"/>
              </a:rPr>
              <a:t>    </a:t>
            </a:r>
            <a:r>
              <a:rPr lang="zh-TW" altLang="en-US" sz="2800">
                <a:latin typeface="InnMing-Medium-Identity-H" charset="-120"/>
                <a:ea typeface="標楷體" panose="03000509000000000000" pitchFamily="65" charset="-120"/>
              </a:rPr>
              <a:t>的大量翻譯等因素</a:t>
            </a:r>
          </a:p>
          <a:p>
            <a:pPr>
              <a:spcBef>
                <a:spcPct val="30000"/>
              </a:spcBef>
            </a:pPr>
            <a:r>
              <a:rPr lang="en-US" altLang="zh-TW" sz="2800">
                <a:latin typeface="標楷體" panose="03000509000000000000" pitchFamily="65" charset="-120"/>
                <a:ea typeface="標楷體" panose="03000509000000000000" pitchFamily="65" charset="-120"/>
              </a:rPr>
              <a:t>‧</a:t>
            </a:r>
            <a:r>
              <a:rPr lang="zh-TW" altLang="en-US" sz="2800">
                <a:latin typeface="InnMing-Medium-Identity-H" charset="-120"/>
                <a:ea typeface="標楷體" panose="03000509000000000000" pitchFamily="65" charset="-120"/>
              </a:rPr>
              <a:t>佛教有關的</a:t>
            </a:r>
            <a:r>
              <a:rPr lang="zh-TW" altLang="en-US" sz="2800">
                <a:latin typeface="標楷體" panose="03000509000000000000" pitchFamily="65" charset="-120"/>
                <a:ea typeface="標楷體" panose="03000509000000000000" pitchFamily="65" charset="-120"/>
              </a:rPr>
              <a:t>    </a:t>
            </a:r>
            <a:r>
              <a:rPr lang="zh-TW" altLang="en-US" sz="2800">
                <a:latin typeface="InnMing-Medium-Identity-H" charset="-120"/>
                <a:ea typeface="標楷體" panose="03000509000000000000" pitchFamily="65" charset="-120"/>
              </a:rPr>
              <a:t>和 </a:t>
            </a:r>
            <a:r>
              <a:rPr lang="zh-TW" altLang="en-US" sz="2800">
                <a:latin typeface="標楷體" panose="03000509000000000000" pitchFamily="65" charset="-120"/>
                <a:ea typeface="標楷體" panose="03000509000000000000" pitchFamily="65" charset="-120"/>
              </a:rPr>
              <a:t>       </a:t>
            </a:r>
            <a:r>
              <a:rPr lang="zh-TW" altLang="en-US" sz="2800">
                <a:latin typeface="InnMing-Medium-Identity-H" charset="-120"/>
                <a:ea typeface="標楷體" panose="03000509000000000000" pitchFamily="65" charset="-120"/>
              </a:rPr>
              <a:t>大放異彩。</a:t>
            </a:r>
          </a:p>
        </p:txBody>
      </p:sp>
      <p:sp>
        <p:nvSpPr>
          <p:cNvPr id="33817" name="Rectangle 25"/>
          <p:cNvSpPr>
            <a:spLocks noChangeArrowheads="1"/>
          </p:cNvSpPr>
          <p:nvPr/>
        </p:nvSpPr>
        <p:spPr bwMode="auto">
          <a:xfrm>
            <a:off x="3898900" y="10160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0000"/>
                </a:solidFill>
                <a:latin typeface="Arial" panose="020B0604020202020204" pitchFamily="34" charset="0"/>
                <a:ea typeface="標楷體" panose="03000509000000000000" pitchFamily="65" charset="-120"/>
              </a:rPr>
              <a:t>印度</a:t>
            </a:r>
          </a:p>
        </p:txBody>
      </p:sp>
      <p:sp>
        <p:nvSpPr>
          <p:cNvPr id="33818" name="Rectangle 26"/>
          <p:cNvSpPr>
            <a:spLocks noChangeArrowheads="1"/>
          </p:cNvSpPr>
          <p:nvPr/>
        </p:nvSpPr>
        <p:spPr bwMode="auto">
          <a:xfrm>
            <a:off x="4635500" y="15367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3300"/>
                </a:solidFill>
                <a:latin typeface="標楷體" panose="03000509000000000000" pitchFamily="65" charset="-120"/>
                <a:ea typeface="標楷體" panose="03000509000000000000" pitchFamily="65" charset="-120"/>
              </a:rPr>
              <a:t>西域</a:t>
            </a:r>
          </a:p>
        </p:txBody>
      </p:sp>
      <p:sp>
        <p:nvSpPr>
          <p:cNvPr id="33819" name="Rectangle 27"/>
          <p:cNvSpPr>
            <a:spLocks noChangeArrowheads="1"/>
          </p:cNvSpPr>
          <p:nvPr/>
        </p:nvSpPr>
        <p:spPr bwMode="auto">
          <a:xfrm>
            <a:off x="5067300" y="3060701"/>
            <a:ext cx="12509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3300"/>
                </a:solidFill>
                <a:latin typeface="標楷體" panose="03000509000000000000" pitchFamily="65" charset="-120"/>
                <a:ea typeface="標楷體" panose="03000509000000000000" pitchFamily="65" charset="-120"/>
              </a:rPr>
              <a:t>白馬寺</a:t>
            </a:r>
          </a:p>
        </p:txBody>
      </p:sp>
      <p:sp>
        <p:nvSpPr>
          <p:cNvPr id="33820" name="Rectangle 28"/>
          <p:cNvSpPr>
            <a:spLocks noChangeArrowheads="1"/>
          </p:cNvSpPr>
          <p:nvPr/>
        </p:nvSpPr>
        <p:spPr bwMode="auto">
          <a:xfrm>
            <a:off x="4978400" y="50292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3300"/>
                </a:solidFill>
                <a:latin typeface="InnMing-Medium-Identity-H" charset="-120"/>
                <a:ea typeface="標楷體" panose="03000509000000000000" pitchFamily="65" charset="-120"/>
              </a:rPr>
              <a:t>佛經</a:t>
            </a:r>
          </a:p>
        </p:txBody>
      </p:sp>
      <p:sp>
        <p:nvSpPr>
          <p:cNvPr id="33821" name="Rectangle 29"/>
          <p:cNvSpPr>
            <a:spLocks noChangeArrowheads="1"/>
          </p:cNvSpPr>
          <p:nvPr/>
        </p:nvSpPr>
        <p:spPr bwMode="auto">
          <a:xfrm>
            <a:off x="4279900" y="5588001"/>
            <a:ext cx="895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3300"/>
                </a:solidFill>
                <a:latin typeface="InnMing-Medium-Identity-H" charset="-120"/>
                <a:ea typeface="標楷體" panose="03000509000000000000" pitchFamily="65" charset="-120"/>
              </a:rPr>
              <a:t>建築</a:t>
            </a:r>
          </a:p>
        </p:txBody>
      </p:sp>
      <p:sp>
        <p:nvSpPr>
          <p:cNvPr id="33822" name="Rectangle 30"/>
          <p:cNvSpPr>
            <a:spLocks noChangeArrowheads="1"/>
          </p:cNvSpPr>
          <p:nvPr/>
        </p:nvSpPr>
        <p:spPr bwMode="auto">
          <a:xfrm>
            <a:off x="5295900" y="5575301"/>
            <a:ext cx="16065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3300"/>
                </a:solidFill>
                <a:latin typeface="InnMing-Medium-Identity-H" charset="-120"/>
                <a:ea typeface="標楷體" panose="03000509000000000000" pitchFamily="65" charset="-120"/>
              </a:rPr>
              <a:t>石窟藝術</a:t>
            </a:r>
          </a:p>
        </p:txBody>
      </p:sp>
      <p:pic>
        <p:nvPicPr>
          <p:cNvPr id="33823" name="Picture 31" descr="現今白馬寺（代圖）"/>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0" y="838201"/>
            <a:ext cx="3657600" cy="2678113"/>
          </a:xfrm>
          <a:prstGeom prst="rect">
            <a:avLst/>
          </a:prstGeom>
          <a:noFill/>
          <a:extLst>
            <a:ext uri="{909E8E84-426E-40DD-AFC4-6F175D3DCCD1}">
              <a14:hiddenFill xmlns:a14="http://schemas.microsoft.com/office/drawing/2010/main">
                <a:solidFill>
                  <a:srgbClr val="FFFFFF"/>
                </a:solidFill>
              </a14:hiddenFill>
            </a:ext>
          </a:extLst>
        </p:spPr>
      </p:pic>
      <p:sp>
        <p:nvSpPr>
          <p:cNvPr id="33824" name="Rectangle 32"/>
          <p:cNvSpPr>
            <a:spLocks noChangeArrowheads="1"/>
          </p:cNvSpPr>
          <p:nvPr/>
        </p:nvSpPr>
        <p:spPr bwMode="auto">
          <a:xfrm>
            <a:off x="7391400" y="3505200"/>
            <a:ext cx="3048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zh-TW" altLang="en-US" b="1">
                <a:latin typeface="標楷體" panose="03000509000000000000" pitchFamily="65" charset="-120"/>
                <a:ea typeface="標楷體" panose="03000509000000000000" pitchFamily="65" charset="-120"/>
              </a:rPr>
              <a:t>河南洛陽白馬寺今貌</a:t>
            </a:r>
          </a:p>
        </p:txBody>
      </p:sp>
    </p:spTree>
    <p:extLst>
      <p:ext uri="{BB962C8B-B14F-4D97-AF65-F5344CB8AC3E}">
        <p14:creationId xmlns:p14="http://schemas.microsoft.com/office/powerpoint/2010/main" val="15859165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3817"/>
                                        </p:tgtEl>
                                        <p:attrNameLst>
                                          <p:attrName>style.visibility</p:attrName>
                                        </p:attrNameLst>
                                      </p:cBhvr>
                                      <p:to>
                                        <p:strVal val="visible"/>
                                      </p:to>
                                    </p:set>
                                    <p:animEffect transition="in" filter="dissolve">
                                      <p:cBhvr>
                                        <p:cTn id="7" dur="500"/>
                                        <p:tgtEl>
                                          <p:spTgt spid="3381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3818"/>
                                        </p:tgtEl>
                                        <p:attrNameLst>
                                          <p:attrName>style.visibility</p:attrName>
                                        </p:attrNameLst>
                                      </p:cBhvr>
                                      <p:to>
                                        <p:strVal val="visible"/>
                                      </p:to>
                                    </p:set>
                                    <p:animEffect transition="in" filter="dissolve">
                                      <p:cBhvr>
                                        <p:cTn id="12" dur="500"/>
                                        <p:tgtEl>
                                          <p:spTgt spid="3381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3819"/>
                                        </p:tgtEl>
                                        <p:attrNameLst>
                                          <p:attrName>style.visibility</p:attrName>
                                        </p:attrNameLst>
                                      </p:cBhvr>
                                      <p:to>
                                        <p:strVal val="visible"/>
                                      </p:to>
                                    </p:set>
                                    <p:animEffect transition="in" filter="dissolve">
                                      <p:cBhvr>
                                        <p:cTn id="17" dur="500"/>
                                        <p:tgtEl>
                                          <p:spTgt spid="3381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3820"/>
                                        </p:tgtEl>
                                        <p:attrNameLst>
                                          <p:attrName>style.visibility</p:attrName>
                                        </p:attrNameLst>
                                      </p:cBhvr>
                                      <p:to>
                                        <p:strVal val="visible"/>
                                      </p:to>
                                    </p:set>
                                    <p:animEffect transition="in" filter="dissolve">
                                      <p:cBhvr>
                                        <p:cTn id="22" dur="500"/>
                                        <p:tgtEl>
                                          <p:spTgt spid="33820"/>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3821"/>
                                        </p:tgtEl>
                                        <p:attrNameLst>
                                          <p:attrName>style.visibility</p:attrName>
                                        </p:attrNameLst>
                                      </p:cBhvr>
                                      <p:to>
                                        <p:strVal val="visible"/>
                                      </p:to>
                                    </p:set>
                                    <p:animEffect transition="in" filter="dissolve">
                                      <p:cBhvr>
                                        <p:cTn id="27" dur="500"/>
                                        <p:tgtEl>
                                          <p:spTgt spid="33821"/>
                                        </p:tgtEl>
                                      </p:cBhvr>
                                    </p:animEffect>
                                  </p:childTnLst>
                                </p:cTn>
                              </p:par>
                            </p:childTnLst>
                          </p:cTn>
                        </p:par>
                        <p:par>
                          <p:cTn id="28" fill="hold" nodeType="afterGroup">
                            <p:stCondLst>
                              <p:cond delay="500"/>
                            </p:stCondLst>
                            <p:childTnLst>
                              <p:par>
                                <p:cTn id="29" presetID="9" presetClass="entr" presetSubtype="0" fill="hold" grpId="0" nodeType="afterEffect">
                                  <p:stCondLst>
                                    <p:cond delay="0"/>
                                  </p:stCondLst>
                                  <p:childTnLst>
                                    <p:set>
                                      <p:cBhvr>
                                        <p:cTn id="30" dur="1" fill="hold">
                                          <p:stCondLst>
                                            <p:cond delay="0"/>
                                          </p:stCondLst>
                                        </p:cTn>
                                        <p:tgtEl>
                                          <p:spTgt spid="33822"/>
                                        </p:tgtEl>
                                        <p:attrNameLst>
                                          <p:attrName>style.visibility</p:attrName>
                                        </p:attrNameLst>
                                      </p:cBhvr>
                                      <p:to>
                                        <p:strVal val="visible"/>
                                      </p:to>
                                    </p:set>
                                    <p:animEffect transition="in" filter="dissolve">
                                      <p:cBhvr>
                                        <p:cTn id="31" dur="500"/>
                                        <p:tgtEl>
                                          <p:spTgt spid="338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17" grpId="0" autoUpdateAnimBg="0"/>
      <p:bldP spid="33818" grpId="0" autoUpdateAnimBg="0"/>
      <p:bldP spid="33819" grpId="0" autoUpdateAnimBg="0"/>
      <p:bldP spid="33820" grpId="0" autoUpdateAnimBg="0"/>
      <p:bldP spid="33821" grpId="0" autoUpdateAnimBg="0"/>
      <p:bldP spid="33822"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AutoShape 3"/>
          <p:cNvSpPr>
            <a:spLocks noChangeArrowheads="1"/>
          </p:cNvSpPr>
          <p:nvPr/>
        </p:nvSpPr>
        <p:spPr bwMode="auto">
          <a:xfrm>
            <a:off x="2286000" y="1216026"/>
            <a:ext cx="3581400" cy="500063"/>
          </a:xfrm>
          <a:prstGeom prst="roundRect">
            <a:avLst>
              <a:gd name="adj" fmla="val 16667"/>
            </a:avLst>
          </a:prstGeom>
          <a:solidFill>
            <a:srgbClr val="CCECFF"/>
          </a:solidFill>
          <a:ln>
            <a:noFill/>
          </a:ln>
          <a:effectLst/>
          <a:extLst>
            <a:ext uri="{91240B29-F687-4F45-9708-019B960494DF}">
              <a14:hiddenLine xmlns:a14="http://schemas.microsoft.com/office/drawing/2010/main" w="381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zh-TW" altLang="en-US" sz="2800" b="1">
                <a:solidFill>
                  <a:srgbClr val="FF0000"/>
                </a:solidFill>
                <a:latin typeface="Arial" panose="020B0604020202020204" pitchFamily="34" charset="0"/>
                <a:ea typeface="標楷體" panose="03000509000000000000" pitchFamily="65" charset="-120"/>
              </a:rPr>
              <a:t>道教</a:t>
            </a:r>
            <a:r>
              <a:rPr lang="en-US" altLang="zh-TW" sz="2800" b="1">
                <a:latin typeface="Arial" panose="020B0604020202020204" pitchFamily="34" charset="0"/>
                <a:ea typeface="標楷體" panose="03000509000000000000" pitchFamily="65" charset="-120"/>
              </a:rPr>
              <a:t>-</a:t>
            </a:r>
            <a:r>
              <a:rPr lang="zh-TW" altLang="en-US" sz="2800" b="1">
                <a:latin typeface="Arial" panose="020B0604020202020204" pitchFamily="34" charset="0"/>
                <a:ea typeface="標楷體" panose="03000509000000000000" pitchFamily="65" charset="-120"/>
              </a:rPr>
              <a:t>中國本土的宗教</a:t>
            </a:r>
          </a:p>
        </p:txBody>
      </p:sp>
      <p:sp>
        <p:nvSpPr>
          <p:cNvPr id="35851" name="AutoShape 11"/>
          <p:cNvSpPr>
            <a:spLocks noChangeArrowheads="1"/>
          </p:cNvSpPr>
          <p:nvPr/>
        </p:nvSpPr>
        <p:spPr bwMode="auto">
          <a:xfrm>
            <a:off x="2286001" y="3806826"/>
            <a:ext cx="1871663" cy="500063"/>
          </a:xfrm>
          <a:prstGeom prst="roundRect">
            <a:avLst>
              <a:gd name="adj" fmla="val 16667"/>
            </a:avLst>
          </a:prstGeom>
          <a:solidFill>
            <a:srgbClr val="CCECFF"/>
          </a:solidFill>
          <a:ln>
            <a:noFill/>
          </a:ln>
          <a:effectLst/>
          <a:extLst>
            <a:ext uri="{91240B29-F687-4F45-9708-019B960494DF}">
              <a14:hiddenLine xmlns:a14="http://schemas.microsoft.com/office/drawing/2010/main" w="381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zh-TW" altLang="en-US" sz="2800" b="1">
                <a:latin typeface="Arial" panose="020B0604020202020204" pitchFamily="34" charset="0"/>
                <a:ea typeface="標楷體" panose="03000509000000000000" pitchFamily="65" charset="-120"/>
              </a:rPr>
              <a:t>魏</a:t>
            </a:r>
            <a:r>
              <a:rPr lang="zh-TW" altLang="en-US" sz="2800" b="1">
                <a:ea typeface="標楷體" panose="03000509000000000000" pitchFamily="65" charset="-120"/>
              </a:rPr>
              <a:t>晉南北朝</a:t>
            </a:r>
          </a:p>
        </p:txBody>
      </p:sp>
      <p:sp>
        <p:nvSpPr>
          <p:cNvPr id="35861" name="Rectangle 21">
            <a:hlinkClick r:id="rId2" action="ppaction://hlinksldjump"/>
          </p:cNvPr>
          <p:cNvSpPr>
            <a:spLocks noChangeArrowheads="1"/>
          </p:cNvSpPr>
          <p:nvPr/>
        </p:nvSpPr>
        <p:spPr bwMode="auto">
          <a:xfrm>
            <a:off x="1524000" y="1"/>
            <a:ext cx="51752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125000"/>
              </a:lnSpc>
              <a:spcBef>
                <a:spcPct val="50000"/>
              </a:spcBef>
            </a:pPr>
            <a:r>
              <a:rPr lang="zh-TW" altLang="en-US" sz="3200" b="1">
                <a:effectLst>
                  <a:outerShdw blurRad="38100" dist="38100" dir="2700000" algn="tl">
                    <a:srgbClr val="C0C0C0"/>
                  </a:outerShdw>
                </a:effectLst>
                <a:latin typeface="標楷體" panose="03000509000000000000" pitchFamily="65" charset="-120"/>
                <a:ea typeface="標楷體" panose="03000509000000000000" pitchFamily="65" charset="-120"/>
              </a:rPr>
              <a:t>五、清談風氣與佛道盛行 </a:t>
            </a:r>
          </a:p>
        </p:txBody>
      </p:sp>
      <p:sp>
        <p:nvSpPr>
          <p:cNvPr id="35862" name="Rectangle 22"/>
          <p:cNvSpPr>
            <a:spLocks noChangeArrowheads="1"/>
          </p:cNvSpPr>
          <p:nvPr/>
        </p:nvSpPr>
        <p:spPr bwMode="auto">
          <a:xfrm>
            <a:off x="2514600" y="1914526"/>
            <a:ext cx="6324600" cy="1630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30000"/>
              </a:spcBef>
            </a:pPr>
            <a:r>
              <a:rPr lang="en-US" altLang="zh-TW" sz="2800" b="1">
                <a:latin typeface="標楷體" panose="03000509000000000000" pitchFamily="65" charset="-120"/>
                <a:ea typeface="標楷體" panose="03000509000000000000" pitchFamily="65" charset="-120"/>
              </a:rPr>
              <a:t>‧</a:t>
            </a:r>
            <a:r>
              <a:rPr lang="zh-TW" altLang="en-US" sz="2800" b="1">
                <a:latin typeface="Arial" panose="020B0604020202020204" pitchFamily="34" charset="0"/>
                <a:ea typeface="標楷體" panose="03000509000000000000" pitchFamily="65" charset="-120"/>
              </a:rPr>
              <a:t>東漢末年</a:t>
            </a:r>
          </a:p>
          <a:p>
            <a:pPr lvl="1">
              <a:spcBef>
                <a:spcPct val="30000"/>
              </a:spcBef>
            </a:pPr>
            <a:r>
              <a:rPr lang="en-US" altLang="zh-TW" sz="2800">
                <a:ea typeface="標楷體" panose="03000509000000000000" pitchFamily="65" charset="-120"/>
              </a:rPr>
              <a:t>1.</a:t>
            </a:r>
            <a:r>
              <a:rPr lang="zh-TW" altLang="en-US" sz="2800" b="1">
                <a:ea typeface="標楷體" panose="03000509000000000000" pitchFamily="65" charset="-120"/>
              </a:rPr>
              <a:t>張陵</a:t>
            </a:r>
            <a:r>
              <a:rPr lang="zh-TW" altLang="en-US" sz="2800">
                <a:ea typeface="標楷體" panose="03000509000000000000" pitchFamily="65" charset="-120"/>
              </a:rPr>
              <a:t>－</a:t>
            </a:r>
          </a:p>
          <a:p>
            <a:pPr lvl="1">
              <a:spcBef>
                <a:spcPct val="30000"/>
              </a:spcBef>
            </a:pPr>
            <a:r>
              <a:rPr lang="en-US" altLang="zh-TW" sz="2800">
                <a:ea typeface="標楷體" panose="03000509000000000000" pitchFamily="65" charset="-120"/>
              </a:rPr>
              <a:t>2.</a:t>
            </a:r>
            <a:r>
              <a:rPr lang="zh-TW" altLang="en-US" sz="2800" b="1">
                <a:ea typeface="標楷體" panose="03000509000000000000" pitchFamily="65" charset="-120"/>
              </a:rPr>
              <a:t>張角</a:t>
            </a:r>
            <a:r>
              <a:rPr lang="zh-TW" altLang="en-US" sz="2800">
                <a:ea typeface="標楷體" panose="03000509000000000000" pitchFamily="65" charset="-120"/>
              </a:rPr>
              <a:t>－</a:t>
            </a:r>
          </a:p>
        </p:txBody>
      </p:sp>
      <p:sp>
        <p:nvSpPr>
          <p:cNvPr id="35863" name="Rectangle 23"/>
          <p:cNvSpPr>
            <a:spLocks noChangeArrowheads="1"/>
          </p:cNvSpPr>
          <p:nvPr/>
        </p:nvSpPr>
        <p:spPr bwMode="auto">
          <a:xfrm>
            <a:off x="2514600" y="4459288"/>
            <a:ext cx="7239000" cy="1331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120000"/>
              </a:lnSpc>
              <a:spcBef>
                <a:spcPct val="50000"/>
              </a:spcBef>
            </a:pPr>
            <a:r>
              <a:rPr lang="en-US" altLang="zh-TW" sz="2800">
                <a:latin typeface="標楷體" panose="03000509000000000000" pitchFamily="65" charset="-120"/>
                <a:ea typeface="標楷體" panose="03000509000000000000" pitchFamily="65" charset="-120"/>
              </a:rPr>
              <a:t>‧</a:t>
            </a:r>
            <a:r>
              <a:rPr lang="zh-TW" altLang="en-US" sz="2800">
                <a:ea typeface="標楷體" panose="03000509000000000000" pitchFamily="65" charset="-120"/>
              </a:rPr>
              <a:t>魏晉以後，道教吸收</a:t>
            </a:r>
            <a:r>
              <a:rPr lang="zh-TW" altLang="en-US" sz="2800">
                <a:latin typeface="標楷體" panose="03000509000000000000" pitchFamily="65" charset="-120"/>
                <a:ea typeface="標楷體" panose="03000509000000000000" pitchFamily="65" charset="-120"/>
              </a:rPr>
              <a:t>    </a:t>
            </a:r>
            <a:r>
              <a:rPr lang="zh-TW" altLang="en-US" sz="2800">
                <a:ea typeface="標楷體" panose="03000509000000000000" pitchFamily="65" charset="-120"/>
              </a:rPr>
              <a:t>思想，逐漸流傳</a:t>
            </a:r>
          </a:p>
          <a:p>
            <a:pPr>
              <a:lnSpc>
                <a:spcPct val="120000"/>
              </a:lnSpc>
              <a:spcBef>
                <a:spcPct val="50000"/>
              </a:spcBef>
            </a:pPr>
            <a:r>
              <a:rPr lang="zh-TW" altLang="en-US" sz="2800">
                <a:ea typeface="標楷體" panose="03000509000000000000" pitchFamily="65" charset="-120"/>
              </a:rPr>
              <a:t>    於統治階層</a:t>
            </a:r>
          </a:p>
        </p:txBody>
      </p:sp>
      <p:sp>
        <p:nvSpPr>
          <p:cNvPr id="35864" name="Rectangle 24"/>
          <p:cNvSpPr>
            <a:spLocks noChangeArrowheads="1"/>
          </p:cNvSpPr>
          <p:nvPr/>
        </p:nvSpPr>
        <p:spPr bwMode="auto">
          <a:xfrm>
            <a:off x="4318000" y="2452688"/>
            <a:ext cx="16065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3300"/>
                </a:solidFill>
                <a:ea typeface="標楷體" panose="03000509000000000000" pitchFamily="65" charset="-120"/>
              </a:rPr>
              <a:t>五斗米道</a:t>
            </a:r>
          </a:p>
        </p:txBody>
      </p:sp>
      <p:sp>
        <p:nvSpPr>
          <p:cNvPr id="35865" name="Rectangle 25"/>
          <p:cNvSpPr>
            <a:spLocks noChangeArrowheads="1"/>
          </p:cNvSpPr>
          <p:nvPr/>
        </p:nvSpPr>
        <p:spPr bwMode="auto">
          <a:xfrm>
            <a:off x="4330700" y="3036888"/>
            <a:ext cx="12509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3300"/>
                </a:solidFill>
                <a:ea typeface="標楷體" panose="03000509000000000000" pitchFamily="65" charset="-120"/>
              </a:rPr>
              <a:t>太平道</a:t>
            </a:r>
          </a:p>
        </p:txBody>
      </p:sp>
      <p:sp>
        <p:nvSpPr>
          <p:cNvPr id="35866" name="Rectangle 26"/>
          <p:cNvSpPr>
            <a:spLocks noChangeArrowheads="1"/>
          </p:cNvSpPr>
          <p:nvPr/>
        </p:nvSpPr>
        <p:spPr bwMode="auto">
          <a:xfrm>
            <a:off x="6083300" y="4535488"/>
            <a:ext cx="8953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2800" b="1">
                <a:solidFill>
                  <a:srgbClr val="FF0000"/>
                </a:solidFill>
                <a:ea typeface="標楷體" panose="03000509000000000000" pitchFamily="65" charset="-120"/>
              </a:rPr>
              <a:t>老莊</a:t>
            </a:r>
          </a:p>
        </p:txBody>
      </p:sp>
    </p:spTree>
    <p:extLst>
      <p:ext uri="{BB962C8B-B14F-4D97-AF65-F5344CB8AC3E}">
        <p14:creationId xmlns:p14="http://schemas.microsoft.com/office/powerpoint/2010/main" val="22256807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5864"/>
                                        </p:tgtEl>
                                        <p:attrNameLst>
                                          <p:attrName>style.visibility</p:attrName>
                                        </p:attrNameLst>
                                      </p:cBhvr>
                                      <p:to>
                                        <p:strVal val="visible"/>
                                      </p:to>
                                    </p:set>
                                    <p:animEffect transition="in" filter="dissolve">
                                      <p:cBhvr>
                                        <p:cTn id="7" dur="500"/>
                                        <p:tgtEl>
                                          <p:spTgt spid="3586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5865"/>
                                        </p:tgtEl>
                                        <p:attrNameLst>
                                          <p:attrName>style.visibility</p:attrName>
                                        </p:attrNameLst>
                                      </p:cBhvr>
                                      <p:to>
                                        <p:strVal val="visible"/>
                                      </p:to>
                                    </p:set>
                                    <p:animEffect transition="in" filter="dissolve">
                                      <p:cBhvr>
                                        <p:cTn id="12" dur="500"/>
                                        <p:tgtEl>
                                          <p:spTgt spid="3586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5866"/>
                                        </p:tgtEl>
                                        <p:attrNameLst>
                                          <p:attrName>style.visibility</p:attrName>
                                        </p:attrNameLst>
                                      </p:cBhvr>
                                      <p:to>
                                        <p:strVal val="visible"/>
                                      </p:to>
                                    </p:set>
                                    <p:animEffect transition="in" filter="dissolve">
                                      <p:cBhvr>
                                        <p:cTn id="17" dur="500"/>
                                        <p:tgtEl>
                                          <p:spTgt spid="35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64" grpId="0" autoUpdateAnimBg="0"/>
      <p:bldP spid="35865" grpId="0" autoUpdateAnimBg="0"/>
      <p:bldP spid="35866"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98" name="Rectangle 18">
            <a:hlinkClick r:id="rId2" action="ppaction://hlinksldjump"/>
          </p:cNvPr>
          <p:cNvSpPr>
            <a:spLocks noChangeArrowheads="1"/>
          </p:cNvSpPr>
          <p:nvPr/>
        </p:nvSpPr>
        <p:spPr bwMode="auto">
          <a:xfrm>
            <a:off x="1524000" y="1"/>
            <a:ext cx="517525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125000"/>
              </a:lnSpc>
              <a:spcBef>
                <a:spcPct val="50000"/>
              </a:spcBef>
            </a:pPr>
            <a:r>
              <a:rPr lang="zh-TW" altLang="en-US" sz="3200" b="1">
                <a:effectLst>
                  <a:outerShdw blurRad="38100" dist="38100" dir="2700000" algn="tl">
                    <a:srgbClr val="C0C0C0"/>
                  </a:outerShdw>
                </a:effectLst>
                <a:latin typeface="標楷體" panose="03000509000000000000" pitchFamily="65" charset="-120"/>
                <a:ea typeface="標楷體" panose="03000509000000000000" pitchFamily="65" charset="-120"/>
              </a:rPr>
              <a:t>五、清談風氣與佛道盛行 </a:t>
            </a:r>
          </a:p>
        </p:txBody>
      </p:sp>
      <p:grpSp>
        <p:nvGrpSpPr>
          <p:cNvPr id="46099" name="Group 19"/>
          <p:cNvGrpSpPr>
            <a:grpSpLocks/>
          </p:cNvGrpSpPr>
          <p:nvPr/>
        </p:nvGrpSpPr>
        <p:grpSpPr bwMode="auto">
          <a:xfrm>
            <a:off x="1905001" y="1295401"/>
            <a:ext cx="8201025" cy="3984625"/>
            <a:chOff x="144" y="2256"/>
            <a:chExt cx="5166" cy="2510"/>
          </a:xfrm>
        </p:grpSpPr>
        <p:pic>
          <p:nvPicPr>
            <p:cNvPr id="46100" name="Picture 2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 y="2256"/>
              <a:ext cx="2064" cy="332"/>
            </a:xfrm>
            <a:prstGeom prst="rect">
              <a:avLst/>
            </a:prstGeom>
            <a:solidFill>
              <a:srgbClr val="FFECD9"/>
            </a:solidFill>
            <a:ln>
              <a:noFill/>
            </a:ln>
            <a:effectLst/>
            <a:extLst>
              <a:ext uri="{91240B29-F687-4F45-9708-019B960494DF}">
                <a14:hiddenLine xmlns:a14="http://schemas.microsoft.com/office/drawing/2010/main" w="9525">
                  <a:solidFill>
                    <a:srgbClr val="CC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101" name="Text Box 21"/>
            <p:cNvSpPr txBox="1">
              <a:spLocks noChangeArrowheads="1"/>
            </p:cNvSpPr>
            <p:nvPr/>
          </p:nvSpPr>
          <p:spPr bwMode="auto">
            <a:xfrm>
              <a:off x="222" y="2582"/>
              <a:ext cx="5088" cy="2184"/>
            </a:xfrm>
            <a:prstGeom prst="rect">
              <a:avLst/>
            </a:prstGeom>
            <a:solidFill>
              <a:srgbClr val="FFECD9"/>
            </a:solidFill>
            <a:ln>
              <a:noFill/>
            </a:ln>
            <a:effectLst/>
            <a:extLst>
              <a:ext uri="{91240B29-F687-4F45-9708-019B960494DF}">
                <a14:hiddenLine xmlns:a14="http://schemas.microsoft.com/office/drawing/2010/main" w="9525">
                  <a:solidFill>
                    <a:srgbClr val="CC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3810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lgn="just" hangingPunct="0">
                <a:spcBef>
                  <a:spcPct val="30000"/>
                </a:spcBef>
              </a:pPr>
              <a:r>
                <a:rPr lang="en-US" altLang="zh-TW" sz="2800" b="1">
                  <a:solidFill>
                    <a:schemeClr val="accent2"/>
                  </a:solidFill>
                  <a:ea typeface="標楷體" panose="03000509000000000000" pitchFamily="65" charset="-120"/>
                </a:rPr>
                <a:t>‧</a:t>
              </a:r>
              <a:r>
                <a:rPr lang="zh-TW" altLang="en-US" sz="2800" b="1">
                  <a:solidFill>
                    <a:schemeClr val="accent2"/>
                  </a:solidFill>
                  <a:latin typeface="標楷體" panose="03000509000000000000" pitchFamily="65" charset="-120"/>
                  <a:ea typeface="標楷體" panose="03000509000000000000" pitchFamily="65" charset="-120"/>
                </a:rPr>
                <a:t>五斗米道</a:t>
              </a:r>
            </a:p>
            <a:p>
              <a:pPr lvl="1" algn="just" hangingPunct="0">
                <a:spcBef>
                  <a:spcPct val="30000"/>
                </a:spcBef>
              </a:pPr>
              <a:r>
                <a:rPr lang="zh-TW" altLang="en-US" sz="2800">
                  <a:latin typeface="標楷體" panose="03000509000000000000" pitchFamily="65" charset="-120"/>
                  <a:ea typeface="標楷體" panose="03000509000000000000" pitchFamily="65" charset="-120"/>
                </a:rPr>
                <a:t>張陵創教時，規定</a:t>
              </a:r>
              <a:r>
                <a:rPr lang="zh-TW" altLang="en-US" sz="2800" b="1">
                  <a:latin typeface="標楷體" panose="03000509000000000000" pitchFamily="65" charset="-120"/>
                  <a:ea typeface="標楷體" panose="03000509000000000000" pitchFamily="65" charset="-120"/>
                </a:rPr>
                <a:t>入教者必須納米五斗</a:t>
              </a:r>
              <a:r>
                <a:rPr lang="zh-TW" altLang="en-US" sz="2800">
                  <a:latin typeface="標楷體" panose="03000509000000000000" pitchFamily="65" charset="-120"/>
                  <a:ea typeface="標楷體" panose="03000509000000000000" pitchFamily="65" charset="-120"/>
                </a:rPr>
                <a:t>，故稱「五斗米道」，後來改稱「天師道」，逐漸獲得世家大族的普遍信奉。</a:t>
              </a:r>
            </a:p>
            <a:p>
              <a:pPr algn="just" hangingPunct="0">
                <a:spcBef>
                  <a:spcPct val="30000"/>
                </a:spcBef>
              </a:pPr>
              <a:r>
                <a:rPr lang="en-US" altLang="zh-TW" sz="2800" b="1">
                  <a:solidFill>
                    <a:schemeClr val="accent2"/>
                  </a:solidFill>
                  <a:ea typeface="標楷體" panose="03000509000000000000" pitchFamily="65" charset="-120"/>
                </a:rPr>
                <a:t>‧</a:t>
              </a:r>
              <a:r>
                <a:rPr lang="zh-TW" altLang="en-US" sz="2800" b="1">
                  <a:solidFill>
                    <a:schemeClr val="accent2"/>
                  </a:solidFill>
                  <a:latin typeface="標楷體" panose="03000509000000000000" pitchFamily="65" charset="-120"/>
                  <a:ea typeface="標楷體" panose="03000509000000000000" pitchFamily="65" charset="-120"/>
                </a:rPr>
                <a:t>太平道</a:t>
              </a:r>
              <a:endParaRPr lang="zh-TW" altLang="en-US" sz="2800">
                <a:solidFill>
                  <a:schemeClr val="accent2"/>
                </a:solidFill>
                <a:latin typeface="標楷體" panose="03000509000000000000" pitchFamily="65" charset="-120"/>
                <a:ea typeface="標楷體" panose="03000509000000000000" pitchFamily="65" charset="-120"/>
              </a:endParaRPr>
            </a:p>
            <a:p>
              <a:pPr lvl="1" algn="just" hangingPunct="0">
                <a:spcBef>
                  <a:spcPct val="30000"/>
                </a:spcBef>
              </a:pPr>
              <a:r>
                <a:rPr lang="zh-TW" altLang="en-US" sz="2800">
                  <a:latin typeface="標楷體" panose="03000509000000000000" pitchFamily="65" charset="-120"/>
                  <a:ea typeface="標楷體" panose="03000509000000000000" pitchFamily="65" charset="-120"/>
                </a:rPr>
                <a:t>張角根據</a:t>
              </a:r>
              <a:r>
                <a:rPr lang="zh-TW" altLang="en-US" sz="2800" b="1">
                  <a:latin typeface="標楷體" panose="03000509000000000000" pitchFamily="65" charset="-120"/>
                  <a:ea typeface="標楷體" panose="03000509000000000000" pitchFamily="65" charset="-120"/>
                </a:rPr>
                <a:t>太平經</a:t>
              </a:r>
              <a:r>
                <a:rPr lang="zh-TW" altLang="en-US" sz="2800">
                  <a:latin typeface="標楷體" panose="03000509000000000000" pitchFamily="65" charset="-120"/>
                  <a:ea typeface="標楷體" panose="03000509000000000000" pitchFamily="65" charset="-120"/>
                </a:rPr>
                <a:t>創教，所以稱為</a:t>
              </a:r>
              <a:r>
                <a:rPr lang="zh-TW" altLang="en-US" sz="2800" b="1">
                  <a:latin typeface="標楷體" panose="03000509000000000000" pitchFamily="65" charset="-120"/>
                  <a:ea typeface="標楷體" panose="03000509000000000000" pitchFamily="65" charset="-120"/>
                </a:rPr>
                <a:t>「太平道」</a:t>
              </a:r>
              <a:r>
                <a:rPr lang="zh-TW" altLang="en-US" sz="2800">
                  <a:latin typeface="標楷體" panose="03000509000000000000" pitchFamily="65" charset="-120"/>
                  <a:ea typeface="標楷體" panose="03000509000000000000" pitchFamily="65" charset="-120"/>
                </a:rPr>
                <a:t>。張角發動黃巾之亂失敗後，太平道趨於衰微。</a:t>
              </a:r>
            </a:p>
          </p:txBody>
        </p:sp>
      </p:grpSp>
    </p:spTree>
    <p:extLst>
      <p:ext uri="{BB962C8B-B14F-4D97-AF65-F5344CB8AC3E}">
        <p14:creationId xmlns:p14="http://schemas.microsoft.com/office/powerpoint/2010/main" val="41529197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3" name="Text Box 7"/>
          <p:cNvSpPr txBox="1">
            <a:spLocks noChangeArrowheads="1"/>
          </p:cNvSpPr>
          <p:nvPr/>
        </p:nvSpPr>
        <p:spPr bwMode="auto">
          <a:xfrm>
            <a:off x="2362200" y="5119688"/>
            <a:ext cx="27432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zh-TW" sz="2800">
                <a:latin typeface="標楷體" panose="03000509000000000000" pitchFamily="65" charset="-120"/>
                <a:ea typeface="標楷體" panose="03000509000000000000" pitchFamily="65" charset="-120"/>
              </a:rPr>
              <a:t>‧</a:t>
            </a:r>
          </a:p>
        </p:txBody>
      </p:sp>
      <p:sp>
        <p:nvSpPr>
          <p:cNvPr id="19466" name="AutoShape 10"/>
          <p:cNvSpPr>
            <a:spLocks noChangeArrowheads="1"/>
          </p:cNvSpPr>
          <p:nvPr/>
        </p:nvSpPr>
        <p:spPr bwMode="auto">
          <a:xfrm>
            <a:off x="1977081" y="2165054"/>
            <a:ext cx="1680519" cy="487660"/>
          </a:xfrm>
          <a:prstGeom prst="roundRect">
            <a:avLst>
              <a:gd name="adj" fmla="val 16667"/>
            </a:avLst>
          </a:prstGeom>
          <a:solidFill>
            <a:srgbClr val="CCEC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zh-TW" sz="2000" b="1" dirty="0">
                <a:latin typeface="Arial" panose="020B0604020202020204" pitchFamily="34" charset="0"/>
                <a:ea typeface="標楷體" panose="03000509000000000000" pitchFamily="65" charset="-120"/>
              </a:rPr>
              <a:t>Background</a:t>
            </a:r>
            <a:endParaRPr lang="zh-TW" altLang="en-US" sz="2000" b="1" dirty="0">
              <a:latin typeface="Arial" panose="020B0604020202020204" pitchFamily="34" charset="0"/>
              <a:ea typeface="標楷體" panose="03000509000000000000" pitchFamily="65" charset="-120"/>
            </a:endParaRPr>
          </a:p>
        </p:txBody>
      </p:sp>
      <p:sp>
        <p:nvSpPr>
          <p:cNvPr id="19467" name="AutoShape 11"/>
          <p:cNvSpPr>
            <a:spLocks noChangeArrowheads="1"/>
          </p:cNvSpPr>
          <p:nvPr/>
        </p:nvSpPr>
        <p:spPr bwMode="auto">
          <a:xfrm>
            <a:off x="2086768" y="4292648"/>
            <a:ext cx="1236663" cy="522241"/>
          </a:xfrm>
          <a:prstGeom prst="roundRect">
            <a:avLst>
              <a:gd name="adj" fmla="val 16667"/>
            </a:avLst>
          </a:prstGeom>
          <a:solidFill>
            <a:srgbClr val="CCEC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zh-TW" sz="2000" b="1" dirty="0">
                <a:latin typeface="Arial" panose="020B0604020202020204" pitchFamily="34" charset="0"/>
                <a:ea typeface="標楷體" panose="03000509000000000000" pitchFamily="65" charset="-120"/>
              </a:rPr>
              <a:t>Executor</a:t>
            </a:r>
            <a:endParaRPr lang="zh-TW" altLang="en-US" sz="2000" b="1" dirty="0">
              <a:latin typeface="Arial" panose="020B0604020202020204" pitchFamily="34" charset="0"/>
              <a:ea typeface="標楷體" panose="03000509000000000000" pitchFamily="65" charset="-120"/>
            </a:endParaRPr>
          </a:p>
        </p:txBody>
      </p:sp>
      <p:sp>
        <p:nvSpPr>
          <p:cNvPr id="19479" name="Rectangle 23">
            <a:hlinkClick r:id="rId2" action="ppaction://hlinksldjump"/>
          </p:cNvPr>
          <p:cNvSpPr>
            <a:spLocks noChangeArrowheads="1"/>
          </p:cNvSpPr>
          <p:nvPr/>
        </p:nvSpPr>
        <p:spPr bwMode="auto">
          <a:xfrm>
            <a:off x="1517622" y="291118"/>
            <a:ext cx="832342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6.</a:t>
            </a:r>
            <a:r>
              <a:rPr lang="en-GB"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The integration of Hu and Han and the development of North and South</a:t>
            </a:r>
            <a:r>
              <a:rPr lang="zh-TW" altLang="en-US"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a:t>
            </a:r>
          </a:p>
        </p:txBody>
      </p:sp>
      <p:pic>
        <p:nvPicPr>
          <p:cNvPr id="19480" name="Picture 24" descr="標題ball-歷"/>
          <p:cNvPicPr>
            <a:picLocks noChangeAspect="1" noChangeArrowheads="1"/>
          </p:cNvPicPr>
          <p:nvPr/>
        </p:nvPicPr>
        <p:blipFill>
          <a:blip r:embed="rId3">
            <a:clrChange>
              <a:clrFrom>
                <a:srgbClr val="D8DADB"/>
              </a:clrFrom>
              <a:clrTo>
                <a:srgbClr val="D8DADB">
                  <a:alpha val="0"/>
                </a:srgbClr>
              </a:clrTo>
            </a:clrChange>
            <a:extLst>
              <a:ext uri="{28A0092B-C50C-407E-A947-70E740481C1C}">
                <a14:useLocalDpi xmlns:a14="http://schemas.microsoft.com/office/drawing/2010/main" val="0"/>
              </a:ext>
            </a:extLst>
          </a:blip>
          <a:srcRect r="50000"/>
          <a:stretch>
            <a:fillRect/>
          </a:stretch>
        </p:blipFill>
        <p:spPr bwMode="auto">
          <a:xfrm>
            <a:off x="1828800" y="1216025"/>
            <a:ext cx="457200" cy="427038"/>
          </a:xfrm>
          <a:prstGeom prst="rect">
            <a:avLst/>
          </a:prstGeom>
          <a:noFill/>
          <a:extLst>
            <a:ext uri="{909E8E84-426E-40DD-AFC4-6F175D3DCCD1}">
              <a14:hiddenFill xmlns:a14="http://schemas.microsoft.com/office/drawing/2010/main">
                <a:solidFill>
                  <a:srgbClr val="FFFFFF"/>
                </a:solidFill>
              </a14:hiddenFill>
            </a:ext>
          </a:extLst>
        </p:spPr>
      </p:pic>
      <p:sp>
        <p:nvSpPr>
          <p:cNvPr id="19481" name="Rectangle 25"/>
          <p:cNvSpPr>
            <a:spLocks noChangeArrowheads="1"/>
          </p:cNvSpPr>
          <p:nvPr/>
        </p:nvSpPr>
        <p:spPr bwMode="auto">
          <a:xfrm>
            <a:off x="2286000" y="1157288"/>
            <a:ext cx="678666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zh-TW" sz="2400" b="1" dirty="0">
                <a:latin typeface="Arial" panose="020B0604020202020204" pitchFamily="34" charset="0"/>
                <a:ea typeface="標楷體" panose="03000509000000000000" pitchFamily="65" charset="-120"/>
                <a:cs typeface="Arial" panose="020B0604020202020204" pitchFamily="34" charset="0"/>
              </a:rPr>
              <a:t>The policy of </a:t>
            </a:r>
            <a:r>
              <a:rPr lang="en-GB" altLang="zh-TW" sz="2400" b="1" dirty="0" err="1">
                <a:latin typeface="Arial" panose="020B0604020202020204" pitchFamily="34" charset="0"/>
                <a:ea typeface="標楷體" panose="03000509000000000000" pitchFamily="65" charset="-120"/>
                <a:cs typeface="Arial" panose="020B0604020202020204" pitchFamily="34" charset="0"/>
              </a:rPr>
              <a:t>Sinicization</a:t>
            </a:r>
            <a:r>
              <a:rPr lang="en-GB" altLang="zh-TW" sz="2400" b="1" dirty="0">
                <a:latin typeface="Arial" panose="020B0604020202020204" pitchFamily="34" charset="0"/>
                <a:ea typeface="標楷體" panose="03000509000000000000" pitchFamily="65" charset="-120"/>
                <a:cs typeface="Arial" panose="020B0604020202020204" pitchFamily="34" charset="0"/>
              </a:rPr>
              <a:t> in the Northern Wei</a:t>
            </a:r>
            <a:endParaRPr lang="zh-TW" altLang="en-US" sz="2400" b="1" dirty="0">
              <a:latin typeface="Arial" panose="020B0604020202020204" pitchFamily="34" charset="0"/>
              <a:ea typeface="標楷體" panose="03000509000000000000" pitchFamily="65" charset="-120"/>
              <a:cs typeface="Arial" panose="020B0604020202020204" pitchFamily="34" charset="0"/>
            </a:endParaRPr>
          </a:p>
        </p:txBody>
      </p:sp>
      <p:sp>
        <p:nvSpPr>
          <p:cNvPr id="19482" name="Rectangle 26"/>
          <p:cNvSpPr>
            <a:spLocks noChangeArrowheads="1"/>
          </p:cNvSpPr>
          <p:nvPr/>
        </p:nvSpPr>
        <p:spPr bwMode="auto">
          <a:xfrm>
            <a:off x="2438400" y="2895600"/>
            <a:ext cx="7175500" cy="11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81000" indent="-381000">
              <a:defRPr kumimoji="1" sz="2400">
                <a:solidFill>
                  <a:schemeClr val="tx1"/>
                </a:solidFill>
                <a:latin typeface="Times New Roman" panose="02020603050405020304" pitchFamily="18" charset="0"/>
                <a:ea typeface="新細明體" panose="02020500000000000000" pitchFamily="18" charset="-120"/>
              </a:defRPr>
            </a:lvl1pPr>
            <a:lvl2pPr marL="5715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lnSpc>
                <a:spcPct val="115000"/>
              </a:lnSpc>
            </a:pPr>
            <a:r>
              <a:rPr lang="en-US" altLang="zh-TW" sz="2000" dirty="0">
                <a:latin typeface="Arial" panose="020B0604020202020204" pitchFamily="34" charset="0"/>
                <a:ea typeface="標楷體" panose="03000509000000000000" pitchFamily="65" charset="-120"/>
                <a:cs typeface="Arial" panose="020B0604020202020204" pitchFamily="34" charset="0"/>
              </a:rPr>
              <a:t>‧During the Five </a:t>
            </a:r>
            <a:r>
              <a:rPr lang="en-US" altLang="zh-TW" sz="2000" dirty="0" err="1">
                <a:latin typeface="Arial" panose="020B0604020202020204" pitchFamily="34" charset="0"/>
                <a:ea typeface="標楷體" panose="03000509000000000000" pitchFamily="65" charset="-120"/>
                <a:cs typeface="Arial" panose="020B0604020202020204" pitchFamily="34" charset="0"/>
              </a:rPr>
              <a:t>Babarians</a:t>
            </a:r>
            <a:r>
              <a:rPr lang="en-US" altLang="zh-TW" sz="2000" dirty="0">
                <a:latin typeface="Arial" panose="020B0604020202020204" pitchFamily="34" charset="0"/>
                <a:ea typeface="標楷體" panose="03000509000000000000" pitchFamily="65" charset="-120"/>
                <a:cs typeface="Arial" panose="020B0604020202020204" pitchFamily="34" charset="0"/>
              </a:rPr>
              <a:t> Sixteen States period, Hu and Han interact with each other frequently, and their culture and customs influence each other.</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p:txBody>
      </p:sp>
      <p:sp>
        <p:nvSpPr>
          <p:cNvPr id="19485" name="Rectangle 29"/>
          <p:cNvSpPr>
            <a:spLocks noChangeArrowheads="1"/>
          </p:cNvSpPr>
          <p:nvPr/>
        </p:nvSpPr>
        <p:spPr bwMode="auto">
          <a:xfrm>
            <a:off x="2705100" y="5092701"/>
            <a:ext cx="498168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TW" sz="2400" b="1" dirty="0">
                <a:solidFill>
                  <a:srgbClr val="FF3300"/>
                </a:solidFill>
                <a:latin typeface="Arial" panose="020B0604020202020204" pitchFamily="34" charset="0"/>
                <a:ea typeface="標楷體" panose="03000509000000000000" pitchFamily="65" charset="-120"/>
                <a:cs typeface="Arial" panose="020B0604020202020204" pitchFamily="34" charset="0"/>
              </a:rPr>
              <a:t>Emperor </a:t>
            </a:r>
            <a:r>
              <a:rPr lang="en-US" altLang="zh-TW" sz="2400" b="1" dirty="0" err="1">
                <a:solidFill>
                  <a:srgbClr val="FF3300"/>
                </a:solidFill>
                <a:latin typeface="Arial" panose="020B0604020202020204" pitchFamily="34" charset="0"/>
                <a:ea typeface="標楷體" panose="03000509000000000000" pitchFamily="65" charset="-120"/>
                <a:cs typeface="Arial" panose="020B0604020202020204" pitchFamily="34" charset="0"/>
              </a:rPr>
              <a:t>Xiaowen</a:t>
            </a:r>
            <a:r>
              <a:rPr lang="en-US" altLang="zh-TW" sz="2400" b="1" dirty="0">
                <a:solidFill>
                  <a:srgbClr val="FF3300"/>
                </a:solidFill>
                <a:latin typeface="Arial" panose="020B0604020202020204" pitchFamily="34" charset="0"/>
                <a:ea typeface="標楷體" panose="03000509000000000000" pitchFamily="65" charset="-120"/>
                <a:cs typeface="Arial" panose="020B0604020202020204" pitchFamily="34" charset="0"/>
              </a:rPr>
              <a:t> of </a:t>
            </a:r>
            <a:r>
              <a:rPr lang="en-US" altLang="zh-TW" sz="2400" b="1" dirty="0" err="1">
                <a:solidFill>
                  <a:srgbClr val="FF3300"/>
                </a:solidFill>
                <a:latin typeface="Arial" panose="020B0604020202020204" pitchFamily="34" charset="0"/>
                <a:ea typeface="標楷體" panose="03000509000000000000" pitchFamily="65" charset="-120"/>
                <a:cs typeface="Arial" panose="020B0604020202020204" pitchFamily="34" charset="0"/>
              </a:rPr>
              <a:t>Nortern</a:t>
            </a:r>
            <a:r>
              <a:rPr lang="en-US" altLang="zh-TW" sz="2400" b="1" dirty="0">
                <a:solidFill>
                  <a:srgbClr val="FF3300"/>
                </a:solidFill>
                <a:latin typeface="Arial" panose="020B0604020202020204" pitchFamily="34" charset="0"/>
                <a:ea typeface="標楷體" panose="03000509000000000000" pitchFamily="65" charset="-120"/>
                <a:cs typeface="Arial" panose="020B0604020202020204" pitchFamily="34" charset="0"/>
              </a:rPr>
              <a:t> Wei</a:t>
            </a:r>
            <a:endParaRPr lang="zh-TW" altLang="en-US" sz="2400" b="1" dirty="0">
              <a:solidFill>
                <a:srgbClr val="FF3300"/>
              </a:solidFill>
              <a:latin typeface="Arial" panose="020B0604020202020204" pitchFamily="34" charset="0"/>
              <a:ea typeface="標楷體" panose="03000509000000000000" pitchFamily="65" charset="-120"/>
              <a:cs typeface="Arial" panose="020B0604020202020204" pitchFamily="34" charset="0"/>
            </a:endParaRPr>
          </a:p>
        </p:txBody>
      </p:sp>
    </p:spTree>
    <p:extLst>
      <p:ext uri="{BB962C8B-B14F-4D97-AF65-F5344CB8AC3E}">
        <p14:creationId xmlns:p14="http://schemas.microsoft.com/office/powerpoint/2010/main" val="21066784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85"/>
                                        </p:tgtEl>
                                        <p:attrNameLst>
                                          <p:attrName>style.visibility</p:attrName>
                                        </p:attrNameLst>
                                      </p:cBhvr>
                                      <p:to>
                                        <p:strVal val="visible"/>
                                      </p:to>
                                    </p:set>
                                    <p:animEffect transition="in" filter="dissolve">
                                      <p:cBhvr>
                                        <p:cTn id="7" dur="500"/>
                                        <p:tgtEl>
                                          <p:spTgt spid="194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85"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2" name="AutoShape 12"/>
          <p:cNvSpPr>
            <a:spLocks noChangeArrowheads="1"/>
          </p:cNvSpPr>
          <p:nvPr/>
        </p:nvSpPr>
        <p:spPr bwMode="auto">
          <a:xfrm>
            <a:off x="1349375" y="1792846"/>
            <a:ext cx="936625" cy="504825"/>
          </a:xfrm>
          <a:prstGeom prst="roundRect">
            <a:avLst>
              <a:gd name="adj" fmla="val 16667"/>
            </a:avLst>
          </a:prstGeom>
          <a:solidFill>
            <a:srgbClr val="CCEC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zh-TW" sz="2000" b="1" dirty="0">
                <a:latin typeface="標楷體" panose="03000509000000000000" pitchFamily="65" charset="-120"/>
                <a:ea typeface="標楷體" panose="03000509000000000000" pitchFamily="65" charset="-120"/>
              </a:rPr>
              <a:t>Policy</a:t>
            </a:r>
            <a:endParaRPr lang="zh-TW" altLang="en-US" sz="2000" b="1" dirty="0">
              <a:latin typeface="標楷體" panose="03000509000000000000" pitchFamily="65" charset="-120"/>
              <a:ea typeface="標楷體" panose="03000509000000000000" pitchFamily="65" charset="-120"/>
            </a:endParaRPr>
          </a:p>
        </p:txBody>
      </p:sp>
      <p:sp>
        <p:nvSpPr>
          <p:cNvPr id="20493" name="Text Box 13"/>
          <p:cNvSpPr txBox="1">
            <a:spLocks noChangeArrowheads="1"/>
          </p:cNvSpPr>
          <p:nvPr/>
        </p:nvSpPr>
        <p:spPr bwMode="auto">
          <a:xfrm>
            <a:off x="2438401" y="1773030"/>
            <a:ext cx="8429025"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457200" indent="-457200">
              <a:spcBef>
                <a:spcPct val="10000"/>
              </a:spcBef>
              <a:buAutoNum type="arabicPeriod"/>
            </a:pPr>
            <a:r>
              <a:rPr lang="en-GB" altLang="zh-TW" sz="2000" dirty="0">
                <a:latin typeface="Arial" panose="020B0604020202020204" pitchFamily="34" charset="0"/>
                <a:ea typeface="標楷體" panose="03000509000000000000" pitchFamily="65" charset="-120"/>
                <a:cs typeface="Arial" panose="020B0604020202020204" pitchFamily="34" charset="0"/>
              </a:rPr>
              <a:t>Capital </a:t>
            </a:r>
            <a:r>
              <a:rPr lang="en-GB" altLang="zh-TW" sz="2000" dirty="0" err="1">
                <a:latin typeface="Arial" panose="020B0604020202020204" pitchFamily="34" charset="0"/>
                <a:ea typeface="標楷體" panose="03000509000000000000" pitchFamily="65" charset="-120"/>
                <a:cs typeface="Arial" panose="020B0604020202020204" pitchFamily="34" charset="0"/>
              </a:rPr>
              <a:t>Pingcheng</a:t>
            </a:r>
            <a:r>
              <a:rPr lang="en-GB" altLang="zh-TW" sz="2000" dirty="0">
                <a:latin typeface="Arial" panose="020B0604020202020204" pitchFamily="34" charset="0"/>
                <a:ea typeface="標楷體" panose="03000509000000000000" pitchFamily="65" charset="-120"/>
                <a:cs typeface="Arial" panose="020B0604020202020204" pitchFamily="34" charset="0"/>
              </a:rPr>
              <a:t> moved to Luoyang in the South</a:t>
            </a:r>
          </a:p>
          <a:p>
            <a:pPr marL="457200" indent="-457200">
              <a:spcBef>
                <a:spcPct val="10000"/>
              </a:spcBef>
              <a:buAutoNum type="arabicPeriod"/>
            </a:pPr>
            <a:r>
              <a:rPr lang="en-US" altLang="zh-TW" sz="2000" dirty="0">
                <a:latin typeface="Arial" panose="020B0604020202020204" pitchFamily="34" charset="0"/>
                <a:ea typeface="標楷體" panose="03000509000000000000" pitchFamily="65" charset="-120"/>
                <a:cs typeface="Arial" panose="020B0604020202020204" pitchFamily="34" charset="0"/>
              </a:rPr>
              <a:t>Forbidden to speak Hu Language, speak Han language instead</a:t>
            </a:r>
          </a:p>
          <a:p>
            <a:pPr marL="457200" indent="-457200">
              <a:spcBef>
                <a:spcPct val="10000"/>
              </a:spcBef>
              <a:buAutoNum type="arabicPeriod"/>
            </a:pPr>
            <a:r>
              <a:rPr lang="en-US" altLang="zh-TW" sz="2000" dirty="0">
                <a:latin typeface="Arial" panose="020B0604020202020204" pitchFamily="34" charset="0"/>
                <a:ea typeface="標楷體" panose="03000509000000000000" pitchFamily="65" charset="-120"/>
                <a:cs typeface="Arial" panose="020B0604020202020204" pitchFamily="34" charset="0"/>
              </a:rPr>
              <a:t>Forbidden to wear Hu Clothing, wear Han Clothing instead</a:t>
            </a:r>
          </a:p>
          <a:p>
            <a:pPr marL="457200" indent="-457200">
              <a:spcBef>
                <a:spcPct val="10000"/>
              </a:spcBef>
              <a:buAutoNum type="arabicPeriod"/>
            </a:pPr>
            <a:r>
              <a:rPr lang="en-US" altLang="zh-TW" sz="2000" dirty="0">
                <a:latin typeface="Arial" panose="020B0604020202020204" pitchFamily="34" charset="0"/>
                <a:ea typeface="標楷體" panose="03000509000000000000" pitchFamily="65" charset="-120"/>
                <a:cs typeface="Arial" panose="020B0604020202020204" pitchFamily="34" charset="0"/>
              </a:rPr>
              <a:t>Encourage the marriage between the Hu people and the Han People</a:t>
            </a:r>
          </a:p>
          <a:p>
            <a:pPr marL="457200" indent="-457200">
              <a:spcBef>
                <a:spcPct val="10000"/>
              </a:spcBef>
              <a:buAutoNum type="arabicPeriod"/>
            </a:pPr>
            <a:r>
              <a:rPr lang="en-US" altLang="zh-TW" sz="2000" dirty="0">
                <a:latin typeface="Arial" panose="020B0604020202020204" pitchFamily="34" charset="0"/>
                <a:ea typeface="標楷體" panose="03000509000000000000" pitchFamily="65" charset="-120"/>
                <a:cs typeface="Arial" panose="020B0604020202020204" pitchFamily="34" charset="0"/>
              </a:rPr>
              <a:t>Change Hu Surnames into Han Surnames</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p:txBody>
      </p:sp>
      <p:pic>
        <p:nvPicPr>
          <p:cNvPr id="20497" name="Picture 17" descr="標題ball-歷"/>
          <p:cNvPicPr>
            <a:picLocks noChangeAspect="1" noChangeArrowheads="1"/>
          </p:cNvPicPr>
          <p:nvPr/>
        </p:nvPicPr>
        <p:blipFill>
          <a:blip r:embed="rId2">
            <a:clrChange>
              <a:clrFrom>
                <a:srgbClr val="D8DADB"/>
              </a:clrFrom>
              <a:clrTo>
                <a:srgbClr val="D8DADB">
                  <a:alpha val="0"/>
                </a:srgbClr>
              </a:clrTo>
            </a:clrChange>
            <a:extLst>
              <a:ext uri="{28A0092B-C50C-407E-A947-70E740481C1C}">
                <a14:useLocalDpi xmlns:a14="http://schemas.microsoft.com/office/drawing/2010/main" val="0"/>
              </a:ext>
            </a:extLst>
          </a:blip>
          <a:srcRect r="50000"/>
          <a:stretch>
            <a:fillRect/>
          </a:stretch>
        </p:blipFill>
        <p:spPr bwMode="auto">
          <a:xfrm>
            <a:off x="1828800" y="1216025"/>
            <a:ext cx="457200" cy="427038"/>
          </a:xfrm>
          <a:prstGeom prst="rect">
            <a:avLst/>
          </a:prstGeom>
          <a:noFill/>
          <a:extLst>
            <a:ext uri="{909E8E84-426E-40DD-AFC4-6F175D3DCCD1}">
              <a14:hiddenFill xmlns:a14="http://schemas.microsoft.com/office/drawing/2010/main">
                <a:solidFill>
                  <a:srgbClr val="FFFFFF"/>
                </a:solidFill>
              </a14:hiddenFill>
            </a:ext>
          </a:extLst>
        </p:spPr>
      </p:pic>
      <p:sp>
        <p:nvSpPr>
          <p:cNvPr id="20498" name="Rectangle 18"/>
          <p:cNvSpPr>
            <a:spLocks noChangeArrowheads="1"/>
          </p:cNvSpPr>
          <p:nvPr/>
        </p:nvSpPr>
        <p:spPr bwMode="auto">
          <a:xfrm>
            <a:off x="2286000" y="1157288"/>
            <a:ext cx="4777462"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TW" sz="2000" b="1" dirty="0">
                <a:latin typeface="Arial" panose="020B0604020202020204" pitchFamily="34" charset="0"/>
                <a:ea typeface="標楷體" panose="03000509000000000000" pitchFamily="65" charset="-120"/>
              </a:rPr>
              <a:t>The </a:t>
            </a:r>
            <a:r>
              <a:rPr lang="en-US" altLang="zh-TW" sz="2000" b="1" dirty="0" err="1">
                <a:latin typeface="Arial" panose="020B0604020202020204" pitchFamily="34" charset="0"/>
                <a:ea typeface="標楷體" panose="03000509000000000000" pitchFamily="65" charset="-120"/>
              </a:rPr>
              <a:t>Sinicization</a:t>
            </a:r>
            <a:r>
              <a:rPr lang="en-US" altLang="zh-TW" sz="2000" b="1" dirty="0">
                <a:latin typeface="Arial" panose="020B0604020202020204" pitchFamily="34" charset="0"/>
                <a:ea typeface="標楷體" panose="03000509000000000000" pitchFamily="65" charset="-120"/>
              </a:rPr>
              <a:t> Policy in </a:t>
            </a:r>
            <a:r>
              <a:rPr lang="en-US" altLang="zh-TW" sz="2000" b="1" dirty="0" err="1">
                <a:latin typeface="Arial" panose="020B0604020202020204" pitchFamily="34" charset="0"/>
                <a:ea typeface="標楷體" panose="03000509000000000000" pitchFamily="65" charset="-120"/>
              </a:rPr>
              <a:t>Nortern</a:t>
            </a:r>
            <a:r>
              <a:rPr lang="en-US" altLang="zh-TW" sz="2000" b="1" dirty="0">
                <a:latin typeface="Arial" panose="020B0604020202020204" pitchFamily="34" charset="0"/>
                <a:ea typeface="標楷體" panose="03000509000000000000" pitchFamily="65" charset="-120"/>
              </a:rPr>
              <a:t> Wei</a:t>
            </a:r>
            <a:endParaRPr lang="zh-TW" altLang="en-US" sz="2000" b="1" dirty="0">
              <a:latin typeface="Arial" panose="020B0604020202020204" pitchFamily="34" charset="0"/>
              <a:ea typeface="標楷體" panose="03000509000000000000" pitchFamily="65" charset="-120"/>
            </a:endParaRPr>
          </a:p>
        </p:txBody>
      </p:sp>
      <p:sp>
        <p:nvSpPr>
          <p:cNvPr id="20505" name="Text Box 25"/>
          <p:cNvSpPr txBox="1">
            <a:spLocks noChangeArrowheads="1"/>
          </p:cNvSpPr>
          <p:nvPr/>
        </p:nvSpPr>
        <p:spPr bwMode="auto">
          <a:xfrm>
            <a:off x="2438400" y="4212810"/>
            <a:ext cx="8003059"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457200" indent="-457200">
              <a:spcBef>
                <a:spcPct val="20000"/>
              </a:spcBef>
              <a:buAutoNum type="arabicPeriod"/>
            </a:pPr>
            <a:r>
              <a:rPr lang="en-US" altLang="zh-TW" sz="2000" dirty="0">
                <a:latin typeface="Arial" panose="020B0604020202020204" pitchFamily="34" charset="0"/>
                <a:ea typeface="標楷體" panose="03000509000000000000" pitchFamily="65" charset="-120"/>
                <a:cs typeface="Arial" panose="020B0604020202020204" pitchFamily="34" charset="0"/>
              </a:rPr>
              <a:t>Some </a:t>
            </a:r>
            <a:r>
              <a:rPr lang="en-US" altLang="zh-TW" sz="2000" dirty="0" err="1">
                <a:latin typeface="Arial" panose="020B0604020202020204" pitchFamily="34" charset="0"/>
                <a:ea typeface="標楷體" panose="03000509000000000000" pitchFamily="65" charset="-120"/>
                <a:cs typeface="Arial" panose="020B0604020202020204" pitchFamily="34" charset="0"/>
              </a:rPr>
              <a:t>Xianbei</a:t>
            </a:r>
            <a:r>
              <a:rPr lang="en-US" altLang="zh-TW" sz="2000" dirty="0">
                <a:latin typeface="Arial" panose="020B0604020202020204" pitchFamily="34" charset="0"/>
                <a:ea typeface="標楷體" panose="03000509000000000000" pitchFamily="65" charset="-120"/>
                <a:cs typeface="Arial" panose="020B0604020202020204" pitchFamily="34" charset="0"/>
              </a:rPr>
              <a:t> people went against these policies</a:t>
            </a:r>
          </a:p>
          <a:p>
            <a:pPr marL="457200" indent="-457200">
              <a:spcBef>
                <a:spcPct val="20000"/>
              </a:spcBef>
              <a:buAutoNum type="arabicPeriod"/>
            </a:pPr>
            <a:r>
              <a:rPr lang="en-US" altLang="zh-TW" sz="2000" dirty="0">
                <a:latin typeface="Arial" panose="020B0604020202020204" pitchFamily="34" charset="0"/>
                <a:ea typeface="標楷體" panose="03000509000000000000" pitchFamily="65" charset="-120"/>
                <a:cs typeface="Arial" panose="020B0604020202020204" pitchFamily="34" charset="0"/>
              </a:rPr>
              <a:t>In the long run, </a:t>
            </a:r>
            <a:r>
              <a:rPr lang="en-GB" altLang="zh-TW" sz="2000" dirty="0">
                <a:latin typeface="Arial" panose="020B0604020202020204" pitchFamily="34" charset="0"/>
                <a:ea typeface="標楷體" panose="03000509000000000000" pitchFamily="65" charset="-120"/>
                <a:cs typeface="Arial" panose="020B0604020202020204" pitchFamily="34" charset="0"/>
              </a:rPr>
              <a:t>it gradually eliminated the estrangement between Hu and Han, and helped communication and integration with each other</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p:txBody>
      </p:sp>
      <p:sp>
        <p:nvSpPr>
          <p:cNvPr id="20506" name="AutoShape 26"/>
          <p:cNvSpPr>
            <a:spLocks noChangeArrowheads="1"/>
          </p:cNvSpPr>
          <p:nvPr/>
        </p:nvSpPr>
        <p:spPr bwMode="auto">
          <a:xfrm>
            <a:off x="1349375" y="3641124"/>
            <a:ext cx="936625" cy="503238"/>
          </a:xfrm>
          <a:prstGeom prst="roundRect">
            <a:avLst>
              <a:gd name="adj" fmla="val 16667"/>
            </a:avLst>
          </a:prstGeom>
          <a:solidFill>
            <a:srgbClr val="CCECF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zh-TW" sz="2000" b="1" dirty="0">
                <a:latin typeface="Arial" panose="020B0604020202020204" pitchFamily="34" charset="0"/>
                <a:ea typeface="標楷體" panose="03000509000000000000" pitchFamily="65" charset="-120"/>
              </a:rPr>
              <a:t>Result</a:t>
            </a:r>
            <a:endParaRPr lang="zh-TW" altLang="en-US" sz="2000" b="1" dirty="0">
              <a:latin typeface="Arial" panose="020B0604020202020204" pitchFamily="34" charset="0"/>
              <a:ea typeface="標楷體" panose="03000509000000000000" pitchFamily="65" charset="-120"/>
            </a:endParaRPr>
          </a:p>
        </p:txBody>
      </p:sp>
      <p:sp>
        <p:nvSpPr>
          <p:cNvPr id="15" name="Rectangle 23">
            <a:hlinkClick r:id="rId3" action="ppaction://hlinksldjump"/>
          </p:cNvPr>
          <p:cNvSpPr>
            <a:spLocks noChangeArrowheads="1"/>
          </p:cNvSpPr>
          <p:nvPr/>
        </p:nvSpPr>
        <p:spPr bwMode="auto">
          <a:xfrm>
            <a:off x="1517622" y="203624"/>
            <a:ext cx="832342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6.</a:t>
            </a:r>
            <a:r>
              <a:rPr lang="en-GB"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The integration of Hu and Han and the development of North and South</a:t>
            </a:r>
            <a:r>
              <a:rPr lang="zh-TW" altLang="en-US"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a:t>
            </a:r>
          </a:p>
        </p:txBody>
      </p:sp>
    </p:spTree>
    <p:extLst>
      <p:ext uri="{BB962C8B-B14F-4D97-AF65-F5344CB8AC3E}">
        <p14:creationId xmlns:p14="http://schemas.microsoft.com/office/powerpoint/2010/main" val="31950931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205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6" grpId="0" animBg="1"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84" name="Rectangle 20"/>
          <p:cNvSpPr>
            <a:spLocks noChangeArrowheads="1"/>
          </p:cNvSpPr>
          <p:nvPr/>
        </p:nvSpPr>
        <p:spPr bwMode="auto">
          <a:xfrm>
            <a:off x="2019300" y="1752600"/>
            <a:ext cx="7912100" cy="4038600"/>
          </a:xfrm>
          <a:prstGeom prst="rect">
            <a:avLst/>
          </a:prstGeom>
          <a:gradFill rotWithShape="0">
            <a:gsLst>
              <a:gs pos="0">
                <a:srgbClr val="FFFFFF"/>
              </a:gs>
              <a:gs pos="100000">
                <a:srgbClr val="FFDBA7"/>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36908" name="Group 44"/>
          <p:cNvGrpSpPr>
            <a:grpSpLocks/>
          </p:cNvGrpSpPr>
          <p:nvPr/>
        </p:nvGrpSpPr>
        <p:grpSpPr bwMode="auto">
          <a:xfrm>
            <a:off x="2324100" y="2360614"/>
            <a:ext cx="7291388" cy="3252787"/>
            <a:chOff x="504" y="1487"/>
            <a:chExt cx="4593" cy="2049"/>
          </a:xfrm>
        </p:grpSpPr>
        <p:sp>
          <p:nvSpPr>
            <p:cNvPr id="36882" name="Rectangle 18"/>
            <p:cNvSpPr>
              <a:spLocks noChangeArrowheads="1"/>
            </p:cNvSpPr>
            <p:nvPr/>
          </p:nvSpPr>
          <p:spPr bwMode="auto">
            <a:xfrm>
              <a:off x="512" y="1487"/>
              <a:ext cx="336" cy="865"/>
            </a:xfrm>
            <a:prstGeom prst="rect">
              <a:avLst/>
            </a:prstGeom>
            <a:solidFill>
              <a:srgbClr val="993300"/>
            </a:solidFill>
            <a:ln>
              <a:noFill/>
            </a:ln>
            <a:effectLst>
              <a:outerShdw dist="7184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r>
                <a:rPr lang="zh-TW" altLang="en-US" sz="2800" b="1" dirty="0">
                  <a:solidFill>
                    <a:srgbClr val="FFFFFF"/>
                  </a:solidFill>
                  <a:latin typeface="YenRound-Bold-Identity-H" charset="-120"/>
                  <a:ea typeface="標楷體" panose="03000509000000000000" pitchFamily="65" charset="-120"/>
                </a:rPr>
                <a:t>鮮卑姓</a:t>
              </a:r>
            </a:p>
          </p:txBody>
        </p:sp>
        <p:sp>
          <p:nvSpPr>
            <p:cNvPr id="36883" name="Rectangle 19"/>
            <p:cNvSpPr>
              <a:spLocks noChangeArrowheads="1"/>
            </p:cNvSpPr>
            <p:nvPr/>
          </p:nvSpPr>
          <p:spPr bwMode="auto">
            <a:xfrm>
              <a:off x="504" y="2916"/>
              <a:ext cx="336" cy="596"/>
            </a:xfrm>
            <a:prstGeom prst="rect">
              <a:avLst/>
            </a:prstGeom>
            <a:solidFill>
              <a:srgbClr val="008000"/>
            </a:solidFill>
            <a:ln>
              <a:noFill/>
            </a:ln>
            <a:effectLst>
              <a:outerShdw dist="7184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r>
                <a:rPr lang="zh-TW" altLang="en-US" sz="2800" b="1">
                  <a:solidFill>
                    <a:srgbClr val="FFFFFF"/>
                  </a:solidFill>
                  <a:latin typeface="標楷體" panose="03000509000000000000" pitchFamily="65" charset="-120"/>
                  <a:ea typeface="標楷體" panose="03000509000000000000" pitchFamily="65" charset="-120"/>
                </a:rPr>
                <a:t>漢姓</a:t>
              </a:r>
            </a:p>
          </p:txBody>
        </p:sp>
        <p:sp>
          <p:nvSpPr>
            <p:cNvPr id="36886" name="Rectangle 22"/>
            <p:cNvSpPr>
              <a:spLocks noChangeArrowheads="1"/>
            </p:cNvSpPr>
            <p:nvPr/>
          </p:nvSpPr>
          <p:spPr bwMode="auto">
            <a:xfrm>
              <a:off x="1243" y="1488"/>
              <a:ext cx="388" cy="864"/>
            </a:xfrm>
            <a:prstGeom prst="rect">
              <a:avLst/>
            </a:prstGeom>
            <a:gradFill rotWithShape="0">
              <a:gsLst>
                <a:gs pos="0">
                  <a:srgbClr val="FFD79B">
                    <a:gamma/>
                    <a:shade val="81961"/>
                    <a:invGamma/>
                  </a:srgbClr>
                </a:gs>
                <a:gs pos="50000">
                  <a:srgbClr val="FFD79B"/>
                </a:gs>
                <a:gs pos="100000">
                  <a:srgbClr val="FFD79B">
                    <a:gamma/>
                    <a:shade val="81961"/>
                    <a:invGamma/>
                  </a:srgbClr>
                </a:gs>
              </a:gsLst>
              <a:lin ang="0" scaled="1"/>
            </a:gradFill>
            <a:ln>
              <a:noFill/>
            </a:ln>
            <a:effectLst>
              <a:outerShdw dist="7184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dirty="0">
                  <a:latin typeface="標楷體" panose="03000509000000000000" pitchFamily="65" charset="-120"/>
                  <a:ea typeface="標楷體" panose="03000509000000000000" pitchFamily="65" charset="-120"/>
                </a:rPr>
                <a:t>拓跋</a:t>
              </a:r>
            </a:p>
          </p:txBody>
        </p:sp>
        <p:sp>
          <p:nvSpPr>
            <p:cNvPr id="36887" name="Rectangle 23"/>
            <p:cNvSpPr>
              <a:spLocks noChangeArrowheads="1"/>
            </p:cNvSpPr>
            <p:nvPr/>
          </p:nvSpPr>
          <p:spPr bwMode="auto">
            <a:xfrm>
              <a:off x="1820" y="1488"/>
              <a:ext cx="388" cy="864"/>
            </a:xfrm>
            <a:prstGeom prst="rect">
              <a:avLst/>
            </a:prstGeom>
            <a:gradFill rotWithShape="0">
              <a:gsLst>
                <a:gs pos="0">
                  <a:srgbClr val="FFD79B">
                    <a:gamma/>
                    <a:shade val="81961"/>
                    <a:invGamma/>
                  </a:srgbClr>
                </a:gs>
                <a:gs pos="50000">
                  <a:srgbClr val="FFD79B"/>
                </a:gs>
                <a:gs pos="100000">
                  <a:srgbClr val="FFD79B">
                    <a:gamma/>
                    <a:shade val="81961"/>
                    <a:invGamma/>
                  </a:srgbClr>
                </a:gs>
              </a:gsLst>
              <a:lin ang="0" scaled="1"/>
            </a:gradFill>
            <a:ln>
              <a:noFill/>
            </a:ln>
            <a:effectLst>
              <a:outerShdw dist="7184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dirty="0">
                  <a:latin typeface="標楷體" panose="03000509000000000000" pitchFamily="65" charset="-120"/>
                  <a:ea typeface="標楷體" panose="03000509000000000000" pitchFamily="65" charset="-120"/>
                </a:rPr>
                <a:t>拔拔</a:t>
              </a:r>
            </a:p>
          </p:txBody>
        </p:sp>
        <p:sp>
          <p:nvSpPr>
            <p:cNvPr id="36888" name="Rectangle 24"/>
            <p:cNvSpPr>
              <a:spLocks noChangeArrowheads="1"/>
            </p:cNvSpPr>
            <p:nvPr/>
          </p:nvSpPr>
          <p:spPr bwMode="auto">
            <a:xfrm>
              <a:off x="2395" y="1488"/>
              <a:ext cx="388" cy="864"/>
            </a:xfrm>
            <a:prstGeom prst="rect">
              <a:avLst/>
            </a:prstGeom>
            <a:gradFill rotWithShape="0">
              <a:gsLst>
                <a:gs pos="0">
                  <a:srgbClr val="FFD79B">
                    <a:gamma/>
                    <a:shade val="81961"/>
                    <a:invGamma/>
                  </a:srgbClr>
                </a:gs>
                <a:gs pos="50000">
                  <a:srgbClr val="FFD79B"/>
                </a:gs>
                <a:gs pos="100000">
                  <a:srgbClr val="FFD79B">
                    <a:gamma/>
                    <a:shade val="81961"/>
                    <a:invGamma/>
                  </a:srgbClr>
                </a:gs>
              </a:gsLst>
              <a:lin ang="0" scaled="1"/>
            </a:gradFill>
            <a:ln>
              <a:noFill/>
            </a:ln>
            <a:effectLst>
              <a:outerShdw dist="7184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賀賴</a:t>
              </a:r>
              <a:endParaRPr lang="zh-TW" altLang="en-US" sz="2800" b="1">
                <a:latin typeface="標楷體" panose="03000509000000000000" pitchFamily="65" charset="-120"/>
                <a:ea typeface="標楷體" panose="03000509000000000000" pitchFamily="65" charset="-120"/>
              </a:endParaRPr>
            </a:p>
          </p:txBody>
        </p:sp>
        <p:sp>
          <p:nvSpPr>
            <p:cNvPr id="36889" name="Rectangle 25"/>
            <p:cNvSpPr>
              <a:spLocks noChangeArrowheads="1"/>
            </p:cNvSpPr>
            <p:nvPr/>
          </p:nvSpPr>
          <p:spPr bwMode="auto">
            <a:xfrm>
              <a:off x="2972" y="1488"/>
              <a:ext cx="388" cy="864"/>
            </a:xfrm>
            <a:prstGeom prst="rect">
              <a:avLst/>
            </a:prstGeom>
            <a:gradFill rotWithShape="0">
              <a:gsLst>
                <a:gs pos="0">
                  <a:srgbClr val="FFD79B">
                    <a:gamma/>
                    <a:shade val="81961"/>
                    <a:invGamma/>
                  </a:srgbClr>
                </a:gs>
                <a:gs pos="50000">
                  <a:srgbClr val="FFD79B"/>
                </a:gs>
                <a:gs pos="100000">
                  <a:srgbClr val="FFD79B">
                    <a:gamma/>
                    <a:shade val="81961"/>
                    <a:invGamma/>
                  </a:srgbClr>
                </a:gs>
              </a:gsLst>
              <a:lin ang="0" scaled="1"/>
            </a:gradFill>
            <a:ln>
              <a:noFill/>
            </a:ln>
            <a:effectLst>
              <a:outerShdw dist="7184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獨孤</a:t>
              </a:r>
              <a:endParaRPr lang="zh-TW" altLang="en-US" sz="2800" b="1">
                <a:latin typeface="標楷體" panose="03000509000000000000" pitchFamily="65" charset="-120"/>
                <a:ea typeface="標楷體" panose="03000509000000000000" pitchFamily="65" charset="-120"/>
              </a:endParaRPr>
            </a:p>
          </p:txBody>
        </p:sp>
        <p:sp>
          <p:nvSpPr>
            <p:cNvPr id="36890" name="Rectangle 26"/>
            <p:cNvSpPr>
              <a:spLocks noChangeArrowheads="1"/>
            </p:cNvSpPr>
            <p:nvPr/>
          </p:nvSpPr>
          <p:spPr bwMode="auto">
            <a:xfrm>
              <a:off x="3547" y="1488"/>
              <a:ext cx="388" cy="864"/>
            </a:xfrm>
            <a:prstGeom prst="rect">
              <a:avLst/>
            </a:prstGeom>
            <a:gradFill rotWithShape="0">
              <a:gsLst>
                <a:gs pos="0">
                  <a:srgbClr val="FFD79B">
                    <a:gamma/>
                    <a:shade val="81961"/>
                    <a:invGamma/>
                  </a:srgbClr>
                </a:gs>
                <a:gs pos="50000">
                  <a:srgbClr val="FFD79B"/>
                </a:gs>
                <a:gs pos="100000">
                  <a:srgbClr val="FFD79B">
                    <a:gamma/>
                    <a:shade val="81961"/>
                    <a:invGamma/>
                  </a:srgbClr>
                </a:gs>
              </a:gsLst>
              <a:lin ang="0" scaled="1"/>
            </a:gradFill>
            <a:ln>
              <a:noFill/>
            </a:ln>
            <a:effectLst>
              <a:outerShdw dist="7184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步六孤</a:t>
              </a:r>
              <a:endParaRPr lang="zh-TW" altLang="en-US" sz="2800" b="1">
                <a:latin typeface="標楷體" panose="03000509000000000000" pitchFamily="65" charset="-120"/>
                <a:ea typeface="標楷體" panose="03000509000000000000" pitchFamily="65" charset="-120"/>
              </a:endParaRPr>
            </a:p>
          </p:txBody>
        </p:sp>
        <p:sp>
          <p:nvSpPr>
            <p:cNvPr id="36891" name="Rectangle 27"/>
            <p:cNvSpPr>
              <a:spLocks noChangeArrowheads="1"/>
            </p:cNvSpPr>
            <p:nvPr/>
          </p:nvSpPr>
          <p:spPr bwMode="auto">
            <a:xfrm>
              <a:off x="4123" y="1488"/>
              <a:ext cx="388" cy="864"/>
            </a:xfrm>
            <a:prstGeom prst="rect">
              <a:avLst/>
            </a:prstGeom>
            <a:gradFill rotWithShape="0">
              <a:gsLst>
                <a:gs pos="0">
                  <a:srgbClr val="FFD79B">
                    <a:gamma/>
                    <a:shade val="81961"/>
                    <a:invGamma/>
                  </a:srgbClr>
                </a:gs>
                <a:gs pos="50000">
                  <a:srgbClr val="FFD79B"/>
                </a:gs>
                <a:gs pos="100000">
                  <a:srgbClr val="FFD79B">
                    <a:gamma/>
                    <a:shade val="81961"/>
                    <a:invGamma/>
                  </a:srgbClr>
                </a:gs>
              </a:gsLst>
              <a:lin ang="0" scaled="1"/>
            </a:gradFill>
            <a:ln>
              <a:noFill/>
            </a:ln>
            <a:effectLst>
              <a:outerShdw dist="7184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紇豆陵</a:t>
              </a:r>
              <a:endParaRPr lang="zh-TW" altLang="en-US" sz="2800" b="1">
                <a:latin typeface="標楷體" panose="03000509000000000000" pitchFamily="65" charset="-120"/>
                <a:ea typeface="標楷體" panose="03000509000000000000" pitchFamily="65" charset="-120"/>
              </a:endParaRPr>
            </a:p>
          </p:txBody>
        </p:sp>
        <p:sp>
          <p:nvSpPr>
            <p:cNvPr id="36892" name="Rectangle 28"/>
            <p:cNvSpPr>
              <a:spLocks noChangeArrowheads="1"/>
            </p:cNvSpPr>
            <p:nvPr/>
          </p:nvSpPr>
          <p:spPr bwMode="auto">
            <a:xfrm>
              <a:off x="4700" y="1488"/>
              <a:ext cx="388" cy="864"/>
            </a:xfrm>
            <a:prstGeom prst="rect">
              <a:avLst/>
            </a:prstGeom>
            <a:gradFill rotWithShape="0">
              <a:gsLst>
                <a:gs pos="0">
                  <a:srgbClr val="FFD79B">
                    <a:gamma/>
                    <a:shade val="81961"/>
                    <a:invGamma/>
                  </a:srgbClr>
                </a:gs>
                <a:gs pos="50000">
                  <a:srgbClr val="FFD79B"/>
                </a:gs>
                <a:gs pos="100000">
                  <a:srgbClr val="FFD79B">
                    <a:gamma/>
                    <a:shade val="81961"/>
                    <a:invGamma/>
                  </a:srgbClr>
                </a:gs>
              </a:gsLst>
              <a:lin ang="0" scaled="1"/>
            </a:gradFill>
            <a:ln>
              <a:noFill/>
            </a:ln>
            <a:effectLst>
              <a:outerShdw dist="7184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丘穆陵</a:t>
              </a:r>
              <a:endParaRPr lang="zh-TW" altLang="en-US" sz="2800" b="1">
                <a:latin typeface="標楷體" panose="03000509000000000000" pitchFamily="65" charset="-120"/>
                <a:ea typeface="標楷體" panose="03000509000000000000" pitchFamily="65" charset="-120"/>
              </a:endParaRPr>
            </a:p>
          </p:txBody>
        </p:sp>
        <p:sp>
          <p:nvSpPr>
            <p:cNvPr id="36893" name="Rectangle 29"/>
            <p:cNvSpPr>
              <a:spLocks noChangeArrowheads="1"/>
            </p:cNvSpPr>
            <p:nvPr/>
          </p:nvSpPr>
          <p:spPr bwMode="auto">
            <a:xfrm>
              <a:off x="1245" y="2936"/>
              <a:ext cx="388" cy="576"/>
            </a:xfrm>
            <a:prstGeom prst="rect">
              <a:avLst/>
            </a:prstGeom>
            <a:gradFill rotWithShape="0">
              <a:gsLst>
                <a:gs pos="0">
                  <a:srgbClr val="BAF092"/>
                </a:gs>
                <a:gs pos="50000">
                  <a:srgbClr val="FFFFCC"/>
                </a:gs>
                <a:gs pos="100000">
                  <a:srgbClr val="BAF092"/>
                </a:gs>
              </a:gsLst>
              <a:lin ang="0" scaled="1"/>
            </a:gradFill>
            <a:ln>
              <a:noFill/>
            </a:ln>
            <a:effectLst>
              <a:outerShdw dist="5388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元</a:t>
              </a:r>
              <a:endParaRPr lang="zh-TW" altLang="en-US" sz="2800" b="1">
                <a:latin typeface="標楷體" panose="03000509000000000000" pitchFamily="65" charset="-120"/>
                <a:ea typeface="標楷體" panose="03000509000000000000" pitchFamily="65" charset="-120"/>
              </a:endParaRPr>
            </a:p>
          </p:txBody>
        </p:sp>
        <p:sp>
          <p:nvSpPr>
            <p:cNvPr id="36894" name="Rectangle 30"/>
            <p:cNvSpPr>
              <a:spLocks noChangeArrowheads="1"/>
            </p:cNvSpPr>
            <p:nvPr/>
          </p:nvSpPr>
          <p:spPr bwMode="auto">
            <a:xfrm>
              <a:off x="1821" y="2944"/>
              <a:ext cx="388" cy="576"/>
            </a:xfrm>
            <a:prstGeom prst="rect">
              <a:avLst/>
            </a:prstGeom>
            <a:gradFill rotWithShape="0">
              <a:gsLst>
                <a:gs pos="0">
                  <a:srgbClr val="BAF092"/>
                </a:gs>
                <a:gs pos="50000">
                  <a:srgbClr val="FFFFCC"/>
                </a:gs>
                <a:gs pos="100000">
                  <a:srgbClr val="BAF092"/>
                </a:gs>
              </a:gsLst>
              <a:lin ang="0" scaled="1"/>
            </a:gradFill>
            <a:ln>
              <a:noFill/>
            </a:ln>
            <a:effectLst>
              <a:outerShdw dist="5388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長孫</a:t>
              </a:r>
              <a:endParaRPr lang="zh-TW" altLang="en-US" sz="2800" b="1">
                <a:latin typeface="標楷體" panose="03000509000000000000" pitchFamily="65" charset="-120"/>
                <a:ea typeface="標楷體" panose="03000509000000000000" pitchFamily="65" charset="-120"/>
              </a:endParaRPr>
            </a:p>
          </p:txBody>
        </p:sp>
        <p:sp>
          <p:nvSpPr>
            <p:cNvPr id="36895" name="Rectangle 31"/>
            <p:cNvSpPr>
              <a:spLocks noChangeArrowheads="1"/>
            </p:cNvSpPr>
            <p:nvPr/>
          </p:nvSpPr>
          <p:spPr bwMode="auto">
            <a:xfrm>
              <a:off x="2397" y="2944"/>
              <a:ext cx="388" cy="576"/>
            </a:xfrm>
            <a:prstGeom prst="rect">
              <a:avLst/>
            </a:prstGeom>
            <a:gradFill rotWithShape="0">
              <a:gsLst>
                <a:gs pos="0">
                  <a:srgbClr val="BAF092"/>
                </a:gs>
                <a:gs pos="50000">
                  <a:srgbClr val="FFFFCC"/>
                </a:gs>
                <a:gs pos="100000">
                  <a:srgbClr val="BAF092"/>
                </a:gs>
              </a:gsLst>
              <a:lin ang="0" scaled="1"/>
            </a:gradFill>
            <a:ln>
              <a:noFill/>
            </a:ln>
            <a:effectLst>
              <a:outerShdw dist="5388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賀</a:t>
              </a:r>
              <a:endParaRPr lang="zh-TW" altLang="en-US" sz="2800" b="1">
                <a:latin typeface="標楷體" panose="03000509000000000000" pitchFamily="65" charset="-120"/>
                <a:ea typeface="標楷體" panose="03000509000000000000" pitchFamily="65" charset="-120"/>
              </a:endParaRPr>
            </a:p>
          </p:txBody>
        </p:sp>
        <p:sp>
          <p:nvSpPr>
            <p:cNvPr id="36896" name="Rectangle 32"/>
            <p:cNvSpPr>
              <a:spLocks noChangeArrowheads="1"/>
            </p:cNvSpPr>
            <p:nvPr/>
          </p:nvSpPr>
          <p:spPr bwMode="auto">
            <a:xfrm>
              <a:off x="2988" y="2952"/>
              <a:ext cx="388" cy="576"/>
            </a:xfrm>
            <a:prstGeom prst="rect">
              <a:avLst/>
            </a:prstGeom>
            <a:gradFill rotWithShape="0">
              <a:gsLst>
                <a:gs pos="0">
                  <a:srgbClr val="BAF092"/>
                </a:gs>
                <a:gs pos="50000">
                  <a:srgbClr val="FFFFCC"/>
                </a:gs>
                <a:gs pos="100000">
                  <a:srgbClr val="BAF092"/>
                </a:gs>
              </a:gsLst>
              <a:lin ang="0" scaled="1"/>
            </a:gradFill>
            <a:ln>
              <a:noFill/>
            </a:ln>
            <a:effectLst>
              <a:outerShdw dist="5388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劉</a:t>
              </a:r>
              <a:endParaRPr lang="zh-TW" altLang="en-US" sz="2800" b="1">
                <a:latin typeface="標楷體" panose="03000509000000000000" pitchFamily="65" charset="-120"/>
                <a:ea typeface="標楷體" panose="03000509000000000000" pitchFamily="65" charset="-120"/>
              </a:endParaRPr>
            </a:p>
          </p:txBody>
        </p:sp>
        <p:sp>
          <p:nvSpPr>
            <p:cNvPr id="36897" name="Rectangle 33"/>
            <p:cNvSpPr>
              <a:spLocks noChangeArrowheads="1"/>
            </p:cNvSpPr>
            <p:nvPr/>
          </p:nvSpPr>
          <p:spPr bwMode="auto">
            <a:xfrm>
              <a:off x="3581" y="2960"/>
              <a:ext cx="388" cy="576"/>
            </a:xfrm>
            <a:prstGeom prst="rect">
              <a:avLst/>
            </a:prstGeom>
            <a:gradFill rotWithShape="0">
              <a:gsLst>
                <a:gs pos="0">
                  <a:srgbClr val="BAF092"/>
                </a:gs>
                <a:gs pos="50000">
                  <a:srgbClr val="FFFFCC"/>
                </a:gs>
                <a:gs pos="100000">
                  <a:srgbClr val="BAF092"/>
                </a:gs>
              </a:gsLst>
              <a:lin ang="0" scaled="1"/>
            </a:gradFill>
            <a:ln>
              <a:noFill/>
            </a:ln>
            <a:effectLst>
              <a:outerShdw dist="5388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陸</a:t>
              </a:r>
              <a:endParaRPr lang="zh-TW" altLang="en-US" sz="2800" b="1">
                <a:latin typeface="標楷體" panose="03000509000000000000" pitchFamily="65" charset="-120"/>
                <a:ea typeface="標楷體" panose="03000509000000000000" pitchFamily="65" charset="-120"/>
              </a:endParaRPr>
            </a:p>
          </p:txBody>
        </p:sp>
        <p:sp>
          <p:nvSpPr>
            <p:cNvPr id="36898" name="Rectangle 34"/>
            <p:cNvSpPr>
              <a:spLocks noChangeArrowheads="1"/>
            </p:cNvSpPr>
            <p:nvPr/>
          </p:nvSpPr>
          <p:spPr bwMode="auto">
            <a:xfrm>
              <a:off x="4149" y="2960"/>
              <a:ext cx="388" cy="576"/>
            </a:xfrm>
            <a:prstGeom prst="rect">
              <a:avLst/>
            </a:prstGeom>
            <a:gradFill rotWithShape="0">
              <a:gsLst>
                <a:gs pos="0">
                  <a:srgbClr val="BAF092"/>
                </a:gs>
                <a:gs pos="50000">
                  <a:srgbClr val="FFFFCC"/>
                </a:gs>
                <a:gs pos="100000">
                  <a:srgbClr val="BAF092"/>
                </a:gs>
              </a:gsLst>
              <a:lin ang="0" scaled="1"/>
            </a:gradFill>
            <a:ln>
              <a:noFill/>
            </a:ln>
            <a:effectLst>
              <a:outerShdw dist="5388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竇</a:t>
              </a:r>
              <a:endParaRPr lang="zh-TW" altLang="en-US" sz="2800" b="1">
                <a:latin typeface="標楷體" panose="03000509000000000000" pitchFamily="65" charset="-120"/>
                <a:ea typeface="標楷體" panose="03000509000000000000" pitchFamily="65" charset="-120"/>
              </a:endParaRPr>
            </a:p>
          </p:txBody>
        </p:sp>
        <p:sp>
          <p:nvSpPr>
            <p:cNvPr id="36899" name="Rectangle 35"/>
            <p:cNvSpPr>
              <a:spLocks noChangeArrowheads="1"/>
            </p:cNvSpPr>
            <p:nvPr/>
          </p:nvSpPr>
          <p:spPr bwMode="auto">
            <a:xfrm>
              <a:off x="4709" y="2960"/>
              <a:ext cx="388" cy="576"/>
            </a:xfrm>
            <a:prstGeom prst="rect">
              <a:avLst/>
            </a:prstGeom>
            <a:gradFill rotWithShape="0">
              <a:gsLst>
                <a:gs pos="0">
                  <a:srgbClr val="BAF092"/>
                </a:gs>
                <a:gs pos="50000">
                  <a:srgbClr val="FFFFCC"/>
                </a:gs>
                <a:gs pos="100000">
                  <a:srgbClr val="BAF092"/>
                </a:gs>
              </a:gsLst>
              <a:lin ang="0" scaled="1"/>
            </a:gradFill>
            <a:ln>
              <a:noFill/>
            </a:ln>
            <a:effectLst>
              <a:outerShdw dist="53882" dir="2700000" algn="ctr" rotWithShape="0">
                <a:schemeClr val="bg1"/>
              </a:outerShdw>
            </a:effectLst>
            <a:extLst>
              <a:ext uri="{91240B29-F687-4F45-9708-019B960494DF}">
                <a14:hiddenLine xmlns:a14="http://schemas.microsoft.com/office/drawing/2010/main" w="9525">
                  <a:solidFill>
                    <a:schemeClr val="tx1"/>
                  </a:solidFill>
                  <a:miter lim="800000"/>
                  <a:headEnd/>
                  <a:tailEnd/>
                </a14:hiddenLine>
              </a:ext>
            </a:extLst>
          </p:spPr>
          <p:txBody>
            <a:bodyPr vert="eaVert">
              <a:spAutoFit/>
            </a:bodyPr>
            <a:lstStyle/>
            <a:p>
              <a:pPr algn="ctr">
                <a:spcBef>
                  <a:spcPct val="50000"/>
                </a:spcBef>
              </a:pPr>
              <a:r>
                <a:rPr lang="zh-TW" altLang="en-US" sz="2800" b="1">
                  <a:latin typeface="YenRound-Bold-Identity-H" charset="-120"/>
                  <a:ea typeface="標楷體" panose="03000509000000000000" pitchFamily="65" charset="-120"/>
                </a:rPr>
                <a:t>穆</a:t>
              </a:r>
              <a:endParaRPr lang="zh-TW" altLang="en-US" sz="2800" b="1">
                <a:latin typeface="標楷體" panose="03000509000000000000" pitchFamily="65" charset="-120"/>
                <a:ea typeface="標楷體" panose="03000509000000000000" pitchFamily="65" charset="-120"/>
              </a:endParaRPr>
            </a:p>
          </p:txBody>
        </p:sp>
        <p:sp>
          <p:nvSpPr>
            <p:cNvPr id="36901" name="Line 37"/>
            <p:cNvSpPr>
              <a:spLocks noChangeShapeType="1"/>
            </p:cNvSpPr>
            <p:nvPr/>
          </p:nvSpPr>
          <p:spPr bwMode="auto">
            <a:xfrm>
              <a:off x="1440" y="2408"/>
              <a:ext cx="0" cy="480"/>
            </a:xfrm>
            <a:prstGeom prst="line">
              <a:avLst/>
            </a:prstGeom>
            <a:noFill/>
            <a:ln w="76200">
              <a:solidFill>
                <a:srgbClr val="CC9900"/>
              </a:solidFill>
              <a:round/>
              <a:headEnd/>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6902" name="Line 38"/>
            <p:cNvSpPr>
              <a:spLocks noChangeShapeType="1"/>
            </p:cNvSpPr>
            <p:nvPr/>
          </p:nvSpPr>
          <p:spPr bwMode="auto">
            <a:xfrm>
              <a:off x="2016" y="2408"/>
              <a:ext cx="0" cy="480"/>
            </a:xfrm>
            <a:prstGeom prst="line">
              <a:avLst/>
            </a:prstGeom>
            <a:noFill/>
            <a:ln w="76200">
              <a:solidFill>
                <a:srgbClr val="CC9900"/>
              </a:solidFill>
              <a:round/>
              <a:headEnd/>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6903" name="Line 39"/>
            <p:cNvSpPr>
              <a:spLocks noChangeShapeType="1"/>
            </p:cNvSpPr>
            <p:nvPr/>
          </p:nvSpPr>
          <p:spPr bwMode="auto">
            <a:xfrm>
              <a:off x="2592" y="2416"/>
              <a:ext cx="0" cy="480"/>
            </a:xfrm>
            <a:prstGeom prst="line">
              <a:avLst/>
            </a:prstGeom>
            <a:noFill/>
            <a:ln w="76200">
              <a:solidFill>
                <a:srgbClr val="CC9900"/>
              </a:solidFill>
              <a:round/>
              <a:headEnd/>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6904" name="Line 40"/>
            <p:cNvSpPr>
              <a:spLocks noChangeShapeType="1"/>
            </p:cNvSpPr>
            <p:nvPr/>
          </p:nvSpPr>
          <p:spPr bwMode="auto">
            <a:xfrm>
              <a:off x="3168" y="2416"/>
              <a:ext cx="0" cy="480"/>
            </a:xfrm>
            <a:prstGeom prst="line">
              <a:avLst/>
            </a:prstGeom>
            <a:noFill/>
            <a:ln w="76200">
              <a:solidFill>
                <a:srgbClr val="CC9900"/>
              </a:solidFill>
              <a:round/>
              <a:headEnd/>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6905" name="Line 41"/>
            <p:cNvSpPr>
              <a:spLocks noChangeShapeType="1"/>
            </p:cNvSpPr>
            <p:nvPr/>
          </p:nvSpPr>
          <p:spPr bwMode="auto">
            <a:xfrm>
              <a:off x="3752" y="2424"/>
              <a:ext cx="0" cy="480"/>
            </a:xfrm>
            <a:prstGeom prst="line">
              <a:avLst/>
            </a:prstGeom>
            <a:noFill/>
            <a:ln w="76200">
              <a:solidFill>
                <a:srgbClr val="CC9900"/>
              </a:solidFill>
              <a:round/>
              <a:headEnd/>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6906" name="Line 42"/>
            <p:cNvSpPr>
              <a:spLocks noChangeShapeType="1"/>
            </p:cNvSpPr>
            <p:nvPr/>
          </p:nvSpPr>
          <p:spPr bwMode="auto">
            <a:xfrm>
              <a:off x="4328" y="2424"/>
              <a:ext cx="0" cy="480"/>
            </a:xfrm>
            <a:prstGeom prst="line">
              <a:avLst/>
            </a:prstGeom>
            <a:noFill/>
            <a:ln w="76200">
              <a:solidFill>
                <a:srgbClr val="CC9900"/>
              </a:solidFill>
              <a:round/>
              <a:headEnd/>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6907" name="Line 43"/>
            <p:cNvSpPr>
              <a:spLocks noChangeShapeType="1"/>
            </p:cNvSpPr>
            <p:nvPr/>
          </p:nvSpPr>
          <p:spPr bwMode="auto">
            <a:xfrm>
              <a:off x="4904" y="2432"/>
              <a:ext cx="0" cy="480"/>
            </a:xfrm>
            <a:prstGeom prst="line">
              <a:avLst/>
            </a:prstGeom>
            <a:noFill/>
            <a:ln w="76200">
              <a:solidFill>
                <a:srgbClr val="CC9900"/>
              </a:solidFill>
              <a:round/>
              <a:headEnd/>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36909" name="Rectangle 45"/>
          <p:cNvSpPr>
            <a:spLocks noChangeArrowheads="1"/>
          </p:cNvSpPr>
          <p:nvPr/>
        </p:nvSpPr>
        <p:spPr bwMode="auto">
          <a:xfrm>
            <a:off x="3040063" y="1315305"/>
            <a:ext cx="58039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zh-TW" sz="2400" b="1" dirty="0">
                <a:latin typeface="Arial" panose="020B0604020202020204" pitchFamily="34" charset="0"/>
                <a:ea typeface="標楷體" panose="03000509000000000000" pitchFamily="65" charset="-120"/>
                <a:cs typeface="Arial" panose="020B0604020202020204" pitchFamily="34" charset="0"/>
              </a:rPr>
              <a:t>Table of the Changing of Northern Wei Hu Surnames to Han Surnames</a:t>
            </a:r>
            <a:endParaRPr lang="zh-TW" altLang="en-US" sz="2400" b="1" dirty="0">
              <a:latin typeface="Arial" panose="020B0604020202020204" pitchFamily="34" charset="0"/>
              <a:ea typeface="標楷體" panose="03000509000000000000" pitchFamily="65" charset="-120"/>
              <a:cs typeface="Arial" panose="020B0604020202020204" pitchFamily="34" charset="0"/>
            </a:endParaRPr>
          </a:p>
        </p:txBody>
      </p:sp>
      <p:sp>
        <p:nvSpPr>
          <p:cNvPr id="29" name="Rectangle 23">
            <a:hlinkClick r:id="rId2" action="ppaction://hlinksldjump"/>
          </p:cNvPr>
          <p:cNvSpPr>
            <a:spLocks noChangeArrowheads="1"/>
          </p:cNvSpPr>
          <p:nvPr/>
        </p:nvSpPr>
        <p:spPr bwMode="auto">
          <a:xfrm>
            <a:off x="1813639" y="303215"/>
            <a:ext cx="832342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6.</a:t>
            </a:r>
            <a:r>
              <a:rPr lang="en-GB"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The integration of Hu and Han and the development of North and South</a:t>
            </a:r>
            <a:r>
              <a:rPr lang="zh-TW" altLang="en-US"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a:t>
            </a:r>
          </a:p>
        </p:txBody>
      </p:sp>
    </p:spTree>
    <p:extLst>
      <p:ext uri="{BB962C8B-B14F-4D97-AF65-F5344CB8AC3E}">
        <p14:creationId xmlns:p14="http://schemas.microsoft.com/office/powerpoint/2010/main" val="1915844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13" name="Rectangle 9"/>
          <p:cNvSpPr>
            <a:spLocks noChangeArrowheads="1"/>
          </p:cNvSpPr>
          <p:nvPr/>
        </p:nvSpPr>
        <p:spPr bwMode="auto">
          <a:xfrm>
            <a:off x="1976836" y="1981200"/>
            <a:ext cx="615553" cy="2913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spAutoFit/>
          </a:bodyPr>
          <a:lstStyle/>
          <a:p>
            <a:r>
              <a:rPr lang="zh-TW" altLang="en-US" sz="2800" b="1">
                <a:latin typeface="標楷體" panose="03000509000000000000" pitchFamily="65" charset="-120"/>
                <a:ea typeface="標楷體" panose="03000509000000000000" pitchFamily="65" charset="-120"/>
              </a:rPr>
              <a:t>魏晉南北朝大事記</a:t>
            </a:r>
          </a:p>
        </p:txBody>
      </p:sp>
      <p:graphicFrame>
        <p:nvGraphicFramePr>
          <p:cNvPr id="47274" name="Group 170"/>
          <p:cNvGraphicFramePr>
            <a:graphicFrameLocks noGrp="1"/>
          </p:cNvGraphicFramePr>
          <p:nvPr/>
        </p:nvGraphicFramePr>
        <p:xfrm>
          <a:off x="2667000" y="496888"/>
          <a:ext cx="6858000" cy="6382512"/>
        </p:xfrm>
        <a:graphic>
          <a:graphicData uri="http://schemas.openxmlformats.org/drawingml/2006/table">
            <a:tbl>
              <a:tblPr/>
              <a:tblGrid>
                <a:gridCol w="12954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312738">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zh-TW" altLang="en-US" sz="2400" b="1" i="0" u="none" strike="noStrike" cap="none" normalizeH="0" baseline="0">
                          <a:ln>
                            <a:noFill/>
                          </a:ln>
                          <a:solidFill>
                            <a:srgbClr val="FFFFFF"/>
                          </a:solidFill>
                          <a:effectLst/>
                          <a:latin typeface="YenRound-Medium-Identity-H" charset="-120"/>
                          <a:ea typeface="標楷體" panose="03000509000000000000" pitchFamily="65" charset="-120"/>
                        </a:rPr>
                        <a:t>西元</a:t>
                      </a:r>
                      <a:endParaRPr kumimoji="1" lang="zh-TW" altLang="en-US" sz="2400" b="1" i="0" u="none" strike="noStrike" cap="none" normalizeH="0" baseline="0">
                        <a:ln>
                          <a:noFill/>
                        </a:ln>
                        <a:solidFill>
                          <a:schemeClr val="tx1"/>
                        </a:solidFill>
                        <a:effectLst/>
                        <a:latin typeface="Times New Roman" panose="02020603050405020304" pitchFamily="18" charset="0"/>
                        <a:ea typeface="標楷體" panose="03000509000000000000" pitchFamily="65" charset="-12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6600"/>
                    </a:solidFill>
                  </a:tcPr>
                </a:tc>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zh-TW" altLang="en-US" sz="2400" b="1" i="0" u="none" strike="noStrike" cap="none" normalizeH="0" baseline="0">
                          <a:ln>
                            <a:noFill/>
                          </a:ln>
                          <a:solidFill>
                            <a:srgbClr val="FFFFFF"/>
                          </a:solidFill>
                          <a:effectLst/>
                          <a:latin typeface="YenRound-Medium-Identity-H" charset="-120"/>
                          <a:ea typeface="標楷體" panose="03000509000000000000" pitchFamily="65" charset="-120"/>
                        </a:rPr>
                        <a:t>大       事</a:t>
                      </a:r>
                      <a:endParaRPr kumimoji="1" lang="zh-TW" altLang="en-US" sz="2400" b="1" i="0" u="none" strike="noStrike" cap="none" normalizeH="0" baseline="0">
                        <a:ln>
                          <a:noFill/>
                        </a:ln>
                        <a:solidFill>
                          <a:schemeClr val="tx1"/>
                        </a:solidFill>
                        <a:effectLst/>
                        <a:latin typeface="Times New Roman" panose="02020603050405020304" pitchFamily="18" charset="0"/>
                        <a:ea typeface="標楷體" panose="03000509000000000000" pitchFamily="65" charset="-12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6600"/>
                    </a:solidFill>
                  </a:tcPr>
                </a:tc>
                <a:extLst>
                  <a:ext uri="{0D108BD9-81ED-4DB2-BD59-A6C34878D82A}">
                    <a16:rowId xmlns:a16="http://schemas.microsoft.com/office/drawing/2014/main" val="10000"/>
                  </a:ext>
                </a:extLst>
              </a:tr>
              <a:tr h="438150">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220</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7620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marL="952500">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曹丕篡漢，國號魏。</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312738">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221</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劉備稱帝，國號漢，史稱蜀漢。</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2"/>
                  </a:ext>
                </a:extLst>
              </a:tr>
              <a:tr h="312738">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229</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孫權稱帝，國號吳。</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3"/>
                  </a:ext>
                </a:extLst>
              </a:tr>
              <a:tr h="312738">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265</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司馬炎篡魏，西晉建立。</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4"/>
                  </a:ext>
                </a:extLst>
              </a:tr>
              <a:tr h="312738">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291</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八王之亂。</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5"/>
                  </a:ext>
                </a:extLst>
              </a:tr>
              <a:tr h="311150">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311</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永嘉之禍。</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6"/>
                  </a:ext>
                </a:extLst>
              </a:tr>
              <a:tr h="371475">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316</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西晉亡。</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7"/>
                  </a:ext>
                </a:extLst>
              </a:tr>
              <a:tr h="449263">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317</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司馬睿在建康即位，東晉建立。</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8"/>
                  </a:ext>
                </a:extLst>
              </a:tr>
              <a:tr h="312738">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420</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劉裕篡東晉， 國號宋，南朝開始。</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9"/>
                  </a:ext>
                </a:extLst>
              </a:tr>
              <a:tr h="300038">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439</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北魏統一北方，北朝開始。</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10"/>
                  </a:ext>
                </a:extLst>
              </a:tr>
              <a:tr h="434975">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494</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北魏孝文帝開始漢化運動。</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11"/>
                  </a:ext>
                </a:extLst>
              </a:tr>
              <a:tr h="312738">
                <a:tc>
                  <a:txBody>
                    <a:bodyPr/>
                    <a:lstStyle>
                      <a:lvl1pPr>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581</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TW"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589</a:t>
                      </a:r>
                      <a:r>
                        <a:rPr kumimoji="1" lang="zh-TW" altLang="en-US" sz="2400" b="0" i="0" u="none" strike="noStrike" cap="none" normalizeH="0" baseline="0">
                          <a:ln>
                            <a:noFill/>
                          </a:ln>
                          <a:solidFill>
                            <a:schemeClr val="tx1"/>
                          </a:solidFill>
                          <a:effectLst/>
                          <a:latin typeface="Times New Roman" panose="02020603050405020304" pitchFamily="18" charset="0"/>
                          <a:ea typeface="標楷體" panose="03000509000000000000" pitchFamily="65" charset="-120"/>
                        </a:rPr>
                        <a:t>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28575" cap="flat" cmpd="sng" algn="ctr">
                      <a:solidFill>
                        <a:schemeClr val="tx1"/>
                      </a:solidFill>
                      <a:prstDash val="solid"/>
                      <a:round/>
                      <a:headEnd type="none" w="med" len="med"/>
                      <a:tailEnd type="none" w="med" len="med"/>
                    </a:lnB>
                    <a:lnTlToBr>
                      <a:noFill/>
                    </a:lnTlToBr>
                    <a:lnBlToTr>
                      <a:noFill/>
                    </a:lnBlToTr>
                    <a:solidFill>
                      <a:srgbClr val="FEDEC6"/>
                    </a:solidFill>
                  </a:tcPr>
                </a:tc>
                <a:tc>
                  <a:txBody>
                    <a:bodyPr/>
                    <a:lstStyle>
                      <a:lvl1pPr marL="482600">
                        <a:spcBef>
                          <a:spcPct val="20000"/>
                        </a:spcBef>
                        <a:defRPr kumimoji="1" sz="2800">
                          <a:solidFill>
                            <a:schemeClr val="tx1"/>
                          </a:solidFill>
                          <a:latin typeface="Times New Roman" panose="02020603050405020304" pitchFamily="18" charset="0"/>
                          <a:ea typeface="新細明體" panose="02020500000000000000" pitchFamily="18" charset="-120"/>
                        </a:defRPr>
                      </a:lvl1pPr>
                      <a:lvl2pPr marL="673100">
                        <a:spcBef>
                          <a:spcPct val="20000"/>
                        </a:spcBef>
                        <a:defRPr kumimoji="1" sz="2400">
                          <a:solidFill>
                            <a:schemeClr val="tx1"/>
                          </a:solidFill>
                          <a:latin typeface="Times New Roman" panose="02020603050405020304" pitchFamily="18" charset="0"/>
                          <a:ea typeface="新細明體" panose="02020500000000000000" pitchFamily="18" charset="-120"/>
                        </a:defRPr>
                      </a:lvl2pPr>
                      <a:lvl3pPr>
                        <a:spcBef>
                          <a:spcPct val="20000"/>
                        </a:spcBef>
                        <a:defRPr kumimoji="1" sz="2000">
                          <a:solidFill>
                            <a:schemeClr val="tx1"/>
                          </a:solidFill>
                          <a:latin typeface="Times New Roman" panose="02020603050405020304" pitchFamily="18" charset="0"/>
                          <a:ea typeface="新細明體" panose="02020500000000000000" pitchFamily="18" charset="-120"/>
                        </a:defRPr>
                      </a:lvl3pPr>
                      <a:lvl4pPr>
                        <a:spcBef>
                          <a:spcPct val="20000"/>
                        </a:spcBef>
                        <a:defRPr kumimoji="1">
                          <a:solidFill>
                            <a:schemeClr val="tx1"/>
                          </a:solidFill>
                          <a:latin typeface="Times New Roman" panose="02020603050405020304" pitchFamily="18" charset="0"/>
                          <a:ea typeface="新細明體" panose="02020500000000000000" pitchFamily="18" charset="-120"/>
                        </a:defRPr>
                      </a:lvl4pPr>
                      <a:lvl5pPr>
                        <a:spcBef>
                          <a:spcPct val="20000"/>
                        </a:spcBef>
                        <a:defRPr kumimoji="1">
                          <a:solidFill>
                            <a:schemeClr val="tx1"/>
                          </a:solidFill>
                          <a:latin typeface="Times New Roman" panose="02020603050405020304" pitchFamily="18" charset="0"/>
                          <a:ea typeface="新細明體" panose="02020500000000000000" pitchFamily="18" charset="-120"/>
                        </a:defRPr>
                      </a:lvl5pPr>
                      <a:lvl6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6pPr>
                      <a:lvl7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7pPr>
                      <a:lvl8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8pPr>
                      <a:lvl9pPr fontAlgn="base">
                        <a:spcBef>
                          <a:spcPct val="20000"/>
                        </a:spcBef>
                        <a:spcAft>
                          <a:spcPct val="0"/>
                        </a:spcAft>
                        <a:defRPr kumimoji="1">
                          <a:solidFill>
                            <a:schemeClr val="tx1"/>
                          </a:solidFill>
                          <a:latin typeface="Times New Roman" panose="02020603050405020304" pitchFamily="18" charset="0"/>
                          <a:ea typeface="新細明體" panose="02020500000000000000" pitchFamily="18" charset="-120"/>
                        </a:defRPr>
                      </a:lvl9pPr>
                    </a:lstStyle>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楊堅篡奪北周，國號隋。</a:t>
                      </a:r>
                    </a:p>
                    <a:p>
                      <a:pPr marL="482600" marR="0" lvl="0" indent="0" algn="l" defTabSz="914400" rtl="0" eaLnBrk="1" fontAlgn="base" latinLnBrk="0" hangingPunct="1">
                        <a:lnSpc>
                          <a:spcPct val="100000"/>
                        </a:lnSpc>
                        <a:spcBef>
                          <a:spcPct val="20000"/>
                        </a:spcBef>
                        <a:spcAft>
                          <a:spcPct val="0"/>
                        </a:spcAft>
                        <a:buClrTx/>
                        <a:buSzTx/>
                        <a:buFontTx/>
                        <a:buNone/>
                        <a:tabLst/>
                      </a:pPr>
                      <a:r>
                        <a:rPr kumimoji="1" lang="zh-TW" altLang="en-US" sz="2400" b="0" i="0" u="none" strike="noStrike" cap="none" normalizeH="0" baseline="0">
                          <a:ln>
                            <a:noFill/>
                          </a:ln>
                          <a:solidFill>
                            <a:schemeClr val="tx1"/>
                          </a:solidFill>
                          <a:effectLst/>
                          <a:latin typeface="標楷體" panose="03000509000000000000" pitchFamily="65" charset="-120"/>
                          <a:ea typeface="標楷體" panose="03000509000000000000" pitchFamily="65" charset="-120"/>
                        </a:rPr>
                        <a:t>隋滅陳，完成統一。</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bl>
          </a:graphicData>
        </a:graphic>
      </p:graphicFrame>
      <p:grpSp>
        <p:nvGrpSpPr>
          <p:cNvPr id="47241" name="Group 137"/>
          <p:cNvGrpSpPr>
            <a:grpSpLocks/>
          </p:cNvGrpSpPr>
          <p:nvPr/>
        </p:nvGrpSpPr>
        <p:grpSpPr bwMode="auto">
          <a:xfrm>
            <a:off x="3962400" y="1169988"/>
            <a:ext cx="469900" cy="5448300"/>
            <a:chOff x="1632" y="616"/>
            <a:chExt cx="296" cy="3432"/>
          </a:xfrm>
        </p:grpSpPr>
        <p:sp>
          <p:nvSpPr>
            <p:cNvPr id="47151" name="Line 47"/>
            <p:cNvSpPr>
              <a:spLocks noChangeShapeType="1"/>
            </p:cNvSpPr>
            <p:nvPr/>
          </p:nvSpPr>
          <p:spPr bwMode="auto">
            <a:xfrm>
              <a:off x="1632" y="616"/>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52" name="Line 48"/>
            <p:cNvSpPr>
              <a:spLocks noChangeShapeType="1"/>
            </p:cNvSpPr>
            <p:nvPr/>
          </p:nvSpPr>
          <p:spPr bwMode="auto">
            <a:xfrm>
              <a:off x="1640" y="904"/>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53" name="Line 49"/>
            <p:cNvSpPr>
              <a:spLocks noChangeShapeType="1"/>
            </p:cNvSpPr>
            <p:nvPr/>
          </p:nvSpPr>
          <p:spPr bwMode="auto">
            <a:xfrm>
              <a:off x="1640" y="1208"/>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54" name="Line 50"/>
            <p:cNvSpPr>
              <a:spLocks noChangeShapeType="1"/>
            </p:cNvSpPr>
            <p:nvPr/>
          </p:nvSpPr>
          <p:spPr bwMode="auto">
            <a:xfrm>
              <a:off x="1640" y="1488"/>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55" name="Line 51"/>
            <p:cNvSpPr>
              <a:spLocks noChangeShapeType="1"/>
            </p:cNvSpPr>
            <p:nvPr/>
          </p:nvSpPr>
          <p:spPr bwMode="auto">
            <a:xfrm>
              <a:off x="1640" y="1784"/>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56" name="Line 52"/>
            <p:cNvSpPr>
              <a:spLocks noChangeShapeType="1"/>
            </p:cNvSpPr>
            <p:nvPr/>
          </p:nvSpPr>
          <p:spPr bwMode="auto">
            <a:xfrm>
              <a:off x="1632" y="2064"/>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57" name="Line 53"/>
            <p:cNvSpPr>
              <a:spLocks noChangeShapeType="1"/>
            </p:cNvSpPr>
            <p:nvPr/>
          </p:nvSpPr>
          <p:spPr bwMode="auto">
            <a:xfrm>
              <a:off x="1632" y="2360"/>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58" name="Line 54"/>
            <p:cNvSpPr>
              <a:spLocks noChangeShapeType="1"/>
            </p:cNvSpPr>
            <p:nvPr/>
          </p:nvSpPr>
          <p:spPr bwMode="auto">
            <a:xfrm>
              <a:off x="1632" y="2632"/>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59" name="Line 55"/>
            <p:cNvSpPr>
              <a:spLocks noChangeShapeType="1"/>
            </p:cNvSpPr>
            <p:nvPr/>
          </p:nvSpPr>
          <p:spPr bwMode="auto">
            <a:xfrm>
              <a:off x="1632" y="2920"/>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60" name="Line 56"/>
            <p:cNvSpPr>
              <a:spLocks noChangeShapeType="1"/>
            </p:cNvSpPr>
            <p:nvPr/>
          </p:nvSpPr>
          <p:spPr bwMode="auto">
            <a:xfrm>
              <a:off x="1632" y="3208"/>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61" name="Line 57"/>
            <p:cNvSpPr>
              <a:spLocks noChangeShapeType="1"/>
            </p:cNvSpPr>
            <p:nvPr/>
          </p:nvSpPr>
          <p:spPr bwMode="auto">
            <a:xfrm>
              <a:off x="1632" y="3512"/>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162" name="Line 58"/>
            <p:cNvSpPr>
              <a:spLocks noChangeShapeType="1"/>
            </p:cNvSpPr>
            <p:nvPr/>
          </p:nvSpPr>
          <p:spPr bwMode="auto">
            <a:xfrm>
              <a:off x="1640" y="3784"/>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240" name="Line 136"/>
            <p:cNvSpPr>
              <a:spLocks noChangeShapeType="1"/>
            </p:cNvSpPr>
            <p:nvPr/>
          </p:nvSpPr>
          <p:spPr bwMode="auto">
            <a:xfrm>
              <a:off x="1632" y="4048"/>
              <a:ext cx="28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47275" name="Rectangle 171">
            <a:hlinkClick r:id="rId2" action="ppaction://hlinksldjump"/>
          </p:cNvPr>
          <p:cNvSpPr>
            <a:spLocks noChangeArrowheads="1"/>
          </p:cNvSpPr>
          <p:nvPr/>
        </p:nvSpPr>
        <p:spPr bwMode="auto">
          <a:xfrm>
            <a:off x="1524000" y="60326"/>
            <a:ext cx="532765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3000" b="1">
                <a:effectLst>
                  <a:outerShdw blurRad="38100" dist="38100" dir="2700000" algn="tl">
                    <a:srgbClr val="C0C0C0"/>
                  </a:outerShdw>
                </a:effectLst>
                <a:latin typeface="標楷體" panose="03000509000000000000" pitchFamily="65" charset="-120"/>
                <a:ea typeface="標楷體" panose="03000509000000000000" pitchFamily="65" charset="-120"/>
              </a:rPr>
              <a:t>六、胡漢的融合與南北的發展 </a:t>
            </a:r>
          </a:p>
        </p:txBody>
      </p:sp>
      <p:sp>
        <p:nvSpPr>
          <p:cNvPr id="47276" name="Line 172"/>
          <p:cNvSpPr>
            <a:spLocks noChangeShapeType="1"/>
          </p:cNvSpPr>
          <p:nvPr/>
        </p:nvSpPr>
        <p:spPr bwMode="auto">
          <a:xfrm>
            <a:off x="4114800" y="2540000"/>
            <a:ext cx="0" cy="1422400"/>
          </a:xfrm>
          <a:prstGeom prst="line">
            <a:avLst/>
          </a:prstGeom>
          <a:noFill/>
          <a:ln w="57150">
            <a:solidFill>
              <a:srgbClr val="CC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7277" name="Line 173"/>
          <p:cNvSpPr>
            <a:spLocks noChangeShapeType="1"/>
          </p:cNvSpPr>
          <p:nvPr/>
        </p:nvSpPr>
        <p:spPr bwMode="auto">
          <a:xfrm>
            <a:off x="4267200" y="4368800"/>
            <a:ext cx="0" cy="457200"/>
          </a:xfrm>
          <a:prstGeom prst="line">
            <a:avLst/>
          </a:prstGeom>
          <a:noFill/>
          <a:ln w="57150">
            <a:solidFill>
              <a:srgbClr val="99CC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8685164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ext Box 3"/>
          <p:cNvSpPr txBox="1">
            <a:spLocks noChangeArrowheads="1"/>
          </p:cNvSpPr>
          <p:nvPr/>
        </p:nvSpPr>
        <p:spPr bwMode="auto">
          <a:xfrm>
            <a:off x="624703" y="2542175"/>
            <a:ext cx="3972697"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hangingPunct="0"/>
            <a:r>
              <a:rPr lang="en-GB" altLang="zh-TW" sz="2000" dirty="0">
                <a:latin typeface="Arial" panose="020B0604020202020204" pitchFamily="34" charset="0"/>
                <a:ea typeface="標楷體" panose="03000509000000000000" pitchFamily="65" charset="-120"/>
                <a:cs typeface="Arial" panose="020B0604020202020204" pitchFamily="34" charset="0"/>
              </a:rPr>
              <a:t>Because of the long-term war in the north, a large number of people from the Central Plains went to the south. They brought advanced farming technology and abundant manpower to accelerate the economic development of the South</a:t>
            </a:r>
            <a:endParaRPr lang="zh-TW" altLang="en-US" sz="2000" dirty="0">
              <a:latin typeface="Arial" panose="020B0604020202020204" pitchFamily="34" charset="0"/>
              <a:ea typeface="標楷體" panose="03000509000000000000" pitchFamily="65" charset="-120"/>
              <a:cs typeface="Arial" panose="020B0604020202020204" pitchFamily="34" charset="0"/>
            </a:endParaRPr>
          </a:p>
        </p:txBody>
      </p:sp>
      <p:pic>
        <p:nvPicPr>
          <p:cNvPr id="21517" name="Picture 13" descr="標題ball-歷"/>
          <p:cNvPicPr>
            <a:picLocks noChangeAspect="1" noChangeArrowheads="1"/>
          </p:cNvPicPr>
          <p:nvPr/>
        </p:nvPicPr>
        <p:blipFill>
          <a:blip r:embed="rId2">
            <a:clrChange>
              <a:clrFrom>
                <a:srgbClr val="D8DADB"/>
              </a:clrFrom>
              <a:clrTo>
                <a:srgbClr val="D8DADB">
                  <a:alpha val="0"/>
                </a:srgbClr>
              </a:clrTo>
            </a:clrChange>
            <a:extLst>
              <a:ext uri="{28A0092B-C50C-407E-A947-70E740481C1C}">
                <a14:useLocalDpi xmlns:a14="http://schemas.microsoft.com/office/drawing/2010/main" val="0"/>
              </a:ext>
            </a:extLst>
          </a:blip>
          <a:srcRect r="50000"/>
          <a:stretch>
            <a:fillRect/>
          </a:stretch>
        </p:blipFill>
        <p:spPr bwMode="auto">
          <a:xfrm>
            <a:off x="1676400" y="1201739"/>
            <a:ext cx="457200" cy="427037"/>
          </a:xfrm>
          <a:prstGeom prst="rect">
            <a:avLst/>
          </a:prstGeom>
          <a:noFill/>
          <a:extLst>
            <a:ext uri="{909E8E84-426E-40DD-AFC4-6F175D3DCCD1}">
              <a14:hiddenFill xmlns:a14="http://schemas.microsoft.com/office/drawing/2010/main">
                <a:solidFill>
                  <a:srgbClr val="FFFFFF"/>
                </a:solidFill>
              </a14:hiddenFill>
            </a:ext>
          </a:extLst>
        </p:spPr>
      </p:pic>
      <p:sp>
        <p:nvSpPr>
          <p:cNvPr id="21518" name="Rectangle 14"/>
          <p:cNvSpPr>
            <a:spLocks noChangeArrowheads="1"/>
          </p:cNvSpPr>
          <p:nvPr/>
        </p:nvSpPr>
        <p:spPr bwMode="auto">
          <a:xfrm>
            <a:off x="2171700" y="1143001"/>
            <a:ext cx="24257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zh-TW" sz="2400" b="1" dirty="0">
                <a:latin typeface="Arial" panose="020B0604020202020204" pitchFamily="34" charset="0"/>
                <a:ea typeface="標楷體" panose="03000509000000000000" pitchFamily="65" charset="-120"/>
              </a:rPr>
              <a:t>Development of the South</a:t>
            </a:r>
            <a:endParaRPr lang="zh-TW" altLang="en-US" sz="2400" b="1" dirty="0">
              <a:latin typeface="Arial" panose="020B0604020202020204" pitchFamily="34" charset="0"/>
              <a:ea typeface="標楷體" panose="03000509000000000000" pitchFamily="65" charset="-120"/>
            </a:endParaRPr>
          </a:p>
        </p:txBody>
      </p:sp>
      <p:grpSp>
        <p:nvGrpSpPr>
          <p:cNvPr id="21520" name="Group 16"/>
          <p:cNvGrpSpPr>
            <a:grpSpLocks/>
          </p:cNvGrpSpPr>
          <p:nvPr/>
        </p:nvGrpSpPr>
        <p:grpSpPr bwMode="auto">
          <a:xfrm>
            <a:off x="4724400" y="838200"/>
            <a:ext cx="5943600" cy="6019800"/>
            <a:chOff x="2016" y="528"/>
            <a:chExt cx="3744" cy="3792"/>
          </a:xfrm>
        </p:grpSpPr>
        <p:pic>
          <p:nvPicPr>
            <p:cNvPr id="21515" name="Picture 11" descr="圖2-1-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4" y="528"/>
              <a:ext cx="3696" cy="3792"/>
            </a:xfrm>
            <a:prstGeom prst="rect">
              <a:avLst/>
            </a:prstGeom>
            <a:noFill/>
            <a:extLst>
              <a:ext uri="{909E8E84-426E-40DD-AFC4-6F175D3DCCD1}">
                <a14:hiddenFill xmlns:a14="http://schemas.microsoft.com/office/drawing/2010/main">
                  <a:solidFill>
                    <a:srgbClr val="FFFFFF"/>
                  </a:solidFill>
                </a14:hiddenFill>
              </a:ext>
            </a:extLst>
          </p:spPr>
        </p:pic>
        <p:sp>
          <p:nvSpPr>
            <p:cNvPr id="21519" name="Rectangle 15"/>
            <p:cNvSpPr>
              <a:spLocks noChangeArrowheads="1"/>
            </p:cNvSpPr>
            <p:nvPr/>
          </p:nvSpPr>
          <p:spPr bwMode="auto">
            <a:xfrm>
              <a:off x="2016" y="528"/>
              <a:ext cx="2333"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zh-TW" b="1" dirty="0">
                  <a:latin typeface="Arial" panose="020B0604020202020204" pitchFamily="34" charset="0"/>
                  <a:ea typeface="標楷體" panose="03000509000000000000" pitchFamily="65" charset="-120"/>
                  <a:cs typeface="Arial" panose="020B0604020202020204" pitchFamily="34" charset="0"/>
                </a:rPr>
                <a:t>Route map of northerners moving south in the Eastern </a:t>
              </a:r>
              <a:r>
                <a:rPr lang="en-GB" altLang="zh-TW" b="1" dirty="0" err="1">
                  <a:latin typeface="Arial" panose="020B0604020202020204" pitchFamily="34" charset="0"/>
                  <a:ea typeface="標楷體" panose="03000509000000000000" pitchFamily="65" charset="-120"/>
                  <a:cs typeface="Arial" panose="020B0604020202020204" pitchFamily="34" charset="0"/>
                </a:rPr>
                <a:t>Jin</a:t>
              </a:r>
              <a:endParaRPr lang="zh-TW" altLang="en-US" b="1" dirty="0">
                <a:latin typeface="Arial" panose="020B0604020202020204" pitchFamily="34" charset="0"/>
                <a:ea typeface="標楷體" panose="03000509000000000000" pitchFamily="65" charset="-120"/>
                <a:cs typeface="Arial" panose="020B0604020202020204" pitchFamily="34" charset="0"/>
              </a:endParaRPr>
            </a:p>
          </p:txBody>
        </p:sp>
      </p:grpSp>
      <p:sp>
        <p:nvSpPr>
          <p:cNvPr id="10" name="Rectangle 23">
            <a:hlinkClick r:id="rId4" action="ppaction://hlinksldjump"/>
          </p:cNvPr>
          <p:cNvSpPr>
            <a:spLocks noChangeArrowheads="1"/>
          </p:cNvSpPr>
          <p:nvPr/>
        </p:nvSpPr>
        <p:spPr bwMode="auto">
          <a:xfrm>
            <a:off x="504368" y="113159"/>
            <a:ext cx="1090091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6.</a:t>
            </a:r>
            <a:r>
              <a:rPr lang="en-GB"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The integration of Hu and Han and the development of North and South</a:t>
            </a:r>
            <a:r>
              <a:rPr lang="zh-TW" altLang="en-US"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a:t>
            </a:r>
          </a:p>
        </p:txBody>
      </p:sp>
    </p:spTree>
    <p:extLst>
      <p:ext uri="{BB962C8B-B14F-4D97-AF65-F5344CB8AC3E}">
        <p14:creationId xmlns:p14="http://schemas.microsoft.com/office/powerpoint/2010/main" val="26789880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AutoShape 2"/>
          <p:cNvSpPr>
            <a:spLocks noChangeArrowheads="1"/>
          </p:cNvSpPr>
          <p:nvPr/>
        </p:nvSpPr>
        <p:spPr bwMode="auto">
          <a:xfrm>
            <a:off x="1282700" y="4928286"/>
            <a:ext cx="9474200" cy="1066800"/>
          </a:xfrm>
          <a:prstGeom prst="roundRect">
            <a:avLst>
              <a:gd name="adj" fmla="val 16667"/>
            </a:avLst>
          </a:prstGeom>
          <a:solidFill>
            <a:srgbClr val="FFFFCC">
              <a:alpha val="83000"/>
            </a:srgbClr>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zh-TW" sz="2400" b="1" dirty="0">
                <a:latin typeface="Arial" panose="020B0604020202020204" pitchFamily="34" charset="0"/>
                <a:ea typeface="標楷體" panose="03000509000000000000" pitchFamily="65" charset="-120"/>
                <a:cs typeface="Arial" panose="020B0604020202020204" pitchFamily="34" charset="0"/>
              </a:rPr>
              <a:t>During the period of Wei, </a:t>
            </a:r>
            <a:r>
              <a:rPr lang="en-GB" altLang="zh-TW" sz="2400" b="1" dirty="0" err="1">
                <a:latin typeface="Arial" panose="020B0604020202020204" pitchFamily="34" charset="0"/>
                <a:ea typeface="標楷體" panose="03000509000000000000" pitchFamily="65" charset="-120"/>
                <a:cs typeface="Arial" panose="020B0604020202020204" pitchFamily="34" charset="0"/>
              </a:rPr>
              <a:t>Jin</a:t>
            </a:r>
            <a:r>
              <a:rPr lang="en-GB" altLang="zh-TW" sz="2400" b="1" dirty="0">
                <a:latin typeface="Arial" panose="020B0604020202020204" pitchFamily="34" charset="0"/>
                <a:ea typeface="標楷體" panose="03000509000000000000" pitchFamily="65" charset="-120"/>
                <a:cs typeface="Arial" panose="020B0604020202020204" pitchFamily="34" charset="0"/>
              </a:rPr>
              <a:t>, Southern and Northern Dynasties, </a:t>
            </a:r>
          </a:p>
          <a:p>
            <a:pPr algn="ctr"/>
            <a:r>
              <a:rPr lang="en-GB" altLang="zh-TW" sz="2400" b="1" dirty="0">
                <a:latin typeface="Arial" panose="020B0604020202020204" pitchFamily="34" charset="0"/>
                <a:ea typeface="標楷體" panose="03000509000000000000" pitchFamily="65" charset="-120"/>
                <a:cs typeface="Arial" panose="020B0604020202020204" pitchFamily="34" charset="0"/>
              </a:rPr>
              <a:t>China's economic </a:t>
            </a:r>
            <a:r>
              <a:rPr lang="en-GB" altLang="zh-TW" sz="2400" b="1" dirty="0" err="1">
                <a:latin typeface="Arial" panose="020B0604020202020204" pitchFamily="34" charset="0"/>
                <a:ea typeface="標楷體" panose="03000509000000000000" pitchFamily="65" charset="-120"/>
                <a:cs typeface="Arial" panose="020B0604020202020204" pitchFamily="34" charset="0"/>
              </a:rPr>
              <a:t>center</a:t>
            </a:r>
            <a:r>
              <a:rPr lang="en-GB" altLang="zh-TW" sz="2400" b="1" dirty="0">
                <a:latin typeface="Arial" panose="020B0604020202020204" pitchFamily="34" charset="0"/>
                <a:ea typeface="標楷體" panose="03000509000000000000" pitchFamily="65" charset="-120"/>
                <a:cs typeface="Arial" panose="020B0604020202020204" pitchFamily="34" charset="0"/>
              </a:rPr>
              <a:t> gradually moved southward</a:t>
            </a:r>
            <a:endParaRPr lang="zh-TW" altLang="en-US" sz="2400" b="1" dirty="0">
              <a:latin typeface="Arial" panose="020B0604020202020204" pitchFamily="34" charset="0"/>
              <a:ea typeface="標楷體" panose="03000509000000000000" pitchFamily="65" charset="-120"/>
              <a:cs typeface="Arial" panose="020B0604020202020204" pitchFamily="34" charset="0"/>
            </a:endParaRPr>
          </a:p>
        </p:txBody>
      </p:sp>
      <p:sp>
        <p:nvSpPr>
          <p:cNvPr id="23556" name="Text Box 4"/>
          <p:cNvSpPr txBox="1">
            <a:spLocks noChangeArrowheads="1"/>
          </p:cNvSpPr>
          <p:nvPr/>
        </p:nvSpPr>
        <p:spPr bwMode="auto">
          <a:xfrm>
            <a:off x="2514600" y="1295400"/>
            <a:ext cx="7162800" cy="25699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rgbClr val="800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81000" indent="-381000">
              <a:defRPr kumimoji="1" sz="2400">
                <a:solidFill>
                  <a:schemeClr val="tx1"/>
                </a:solidFill>
                <a:latin typeface="Times New Roman" panose="02020603050405020304" pitchFamily="18" charset="0"/>
                <a:ea typeface="新細明體" panose="02020500000000000000" pitchFamily="18" charset="-120"/>
              </a:defRPr>
            </a:lvl1pPr>
            <a:lvl2pPr marL="571500">
              <a:defRPr kumimoji="1" sz="2400">
                <a:solidFill>
                  <a:schemeClr val="tx1"/>
                </a:solidFill>
                <a:latin typeface="Times New Roman" panose="02020603050405020304" pitchFamily="18" charset="0"/>
                <a:ea typeface="新細明體" panose="02020500000000000000" pitchFamily="18" charset="-120"/>
              </a:defRPr>
            </a:lvl2pPr>
            <a:lvl3pPr>
              <a:defRPr kumimoji="1" sz="2400">
                <a:solidFill>
                  <a:schemeClr val="tx1"/>
                </a:solidFill>
                <a:latin typeface="Times New Roman" panose="02020603050405020304" pitchFamily="18" charset="0"/>
                <a:ea typeface="新細明體" panose="02020500000000000000" pitchFamily="18" charset="-120"/>
              </a:defRPr>
            </a:lvl3pPr>
            <a:lvl4pPr>
              <a:defRPr kumimoji="1" sz="2400">
                <a:solidFill>
                  <a:schemeClr val="tx1"/>
                </a:solidFill>
                <a:latin typeface="Times New Roman" panose="02020603050405020304" pitchFamily="18" charset="0"/>
                <a:ea typeface="新細明體" panose="02020500000000000000" pitchFamily="18" charset="-120"/>
              </a:defRPr>
            </a:lvl4pPr>
            <a:lvl5pPr>
              <a:defRPr kumimoji="1" sz="2400">
                <a:solidFill>
                  <a:schemeClr val="tx1"/>
                </a:solidFill>
                <a:latin typeface="Times New Roman" panose="02020603050405020304" pitchFamily="18" charset="0"/>
                <a:ea typeface="新細明體" panose="02020500000000000000" pitchFamily="18" charset="-120"/>
              </a:defRPr>
            </a:lvl5pPr>
            <a:lvl6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fontAlgn="base">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lgn="just" hangingPunct="0">
              <a:lnSpc>
                <a:spcPct val="115000"/>
              </a:lnSpc>
            </a:pPr>
            <a:r>
              <a:rPr lang="en-US" altLang="zh-TW" sz="2000" dirty="0">
                <a:latin typeface="Arial" panose="020B0604020202020204" pitchFamily="34" charset="0"/>
                <a:ea typeface="標楷體" panose="03000509000000000000" pitchFamily="65" charset="-120"/>
                <a:cs typeface="Arial" panose="020B0604020202020204" pitchFamily="34" charset="0"/>
              </a:rPr>
              <a:t>‧The capital of </a:t>
            </a:r>
            <a:r>
              <a:rPr lang="en-US" altLang="zh-TW" sz="2000" dirty="0" err="1">
                <a:latin typeface="Arial" panose="020B0604020202020204" pitchFamily="34" charset="0"/>
                <a:ea typeface="標楷體" panose="03000509000000000000" pitchFamily="65" charset="-120"/>
                <a:cs typeface="Arial" panose="020B0604020202020204" pitchFamily="34" charset="0"/>
              </a:rPr>
              <a:t>Sunwu</a:t>
            </a:r>
            <a:r>
              <a:rPr lang="en-US" altLang="zh-TW" sz="2000" dirty="0">
                <a:latin typeface="Arial" panose="020B0604020202020204" pitchFamily="34" charset="0"/>
                <a:ea typeface="標楷體" panose="03000509000000000000" pitchFamily="65" charset="-120"/>
                <a:cs typeface="Arial" panose="020B0604020202020204" pitchFamily="34" charset="0"/>
              </a:rPr>
              <a:t>, Eastern </a:t>
            </a:r>
            <a:r>
              <a:rPr lang="en-US" altLang="zh-TW" sz="2000" dirty="0" err="1">
                <a:latin typeface="Arial" panose="020B0604020202020204" pitchFamily="34" charset="0"/>
                <a:ea typeface="標楷體" panose="03000509000000000000" pitchFamily="65" charset="-120"/>
                <a:cs typeface="Arial" panose="020B0604020202020204" pitchFamily="34" charset="0"/>
              </a:rPr>
              <a:t>Jin</a:t>
            </a:r>
            <a:r>
              <a:rPr lang="en-US" altLang="zh-TW" sz="2000" dirty="0">
                <a:latin typeface="Arial" panose="020B0604020202020204" pitchFamily="34" charset="0"/>
                <a:ea typeface="標楷體" panose="03000509000000000000" pitchFamily="65" charset="-120"/>
                <a:cs typeface="Arial" panose="020B0604020202020204" pitchFamily="34" charset="0"/>
              </a:rPr>
              <a:t>, Song, Qi, Liang, Chen was today’s Nanjing, it was called the capital of Six States historically</a:t>
            </a:r>
          </a:p>
          <a:p>
            <a:pPr algn="just" hangingPunct="0">
              <a:lnSpc>
                <a:spcPct val="115000"/>
              </a:lnSpc>
            </a:pPr>
            <a:r>
              <a:rPr lang="en-US" altLang="zh-TW" sz="2000" dirty="0">
                <a:latin typeface="Arial" panose="020B0604020202020204" pitchFamily="34" charset="0"/>
                <a:ea typeface="標楷體" panose="03000509000000000000" pitchFamily="65" charset="-120"/>
                <a:cs typeface="Arial" panose="020B0604020202020204" pitchFamily="34" charset="0"/>
              </a:rPr>
              <a:t>‧</a:t>
            </a:r>
            <a:r>
              <a:rPr lang="en-GB" altLang="zh-TW" sz="2000" dirty="0">
                <a:latin typeface="Arial" panose="020B0604020202020204" pitchFamily="34" charset="0"/>
                <a:ea typeface="標楷體" panose="03000509000000000000" pitchFamily="65" charset="-120"/>
                <a:cs typeface="Arial" panose="020B0604020202020204" pitchFamily="34" charset="0"/>
              </a:rPr>
              <a:t>The situation in the North was turbulent. In the South under the operation of the capital of the Six States, the situation was relatively stable, the population was increasing and the economy was booming</a:t>
            </a:r>
            <a:endParaRPr lang="zh-TW" altLang="en-US" sz="2000" dirty="0">
              <a:solidFill>
                <a:schemeClr val="accent2"/>
              </a:solidFill>
              <a:latin typeface="Arial" panose="020B0604020202020204" pitchFamily="34" charset="0"/>
              <a:ea typeface="標楷體" panose="03000509000000000000" pitchFamily="65" charset="-120"/>
              <a:cs typeface="Arial" panose="020B0604020202020204" pitchFamily="34" charset="0"/>
            </a:endParaRPr>
          </a:p>
        </p:txBody>
      </p:sp>
      <p:sp>
        <p:nvSpPr>
          <p:cNvPr id="23565" name="AutoShape 13"/>
          <p:cNvSpPr>
            <a:spLocks noChangeArrowheads="1"/>
          </p:cNvSpPr>
          <p:nvPr/>
        </p:nvSpPr>
        <p:spPr bwMode="auto">
          <a:xfrm>
            <a:off x="5715000" y="3886200"/>
            <a:ext cx="609600" cy="762000"/>
          </a:xfrm>
          <a:prstGeom prst="downArrow">
            <a:avLst>
              <a:gd name="adj1" fmla="val 45833"/>
              <a:gd name="adj2" fmla="val 49109"/>
            </a:avLst>
          </a:prstGeom>
          <a:solidFill>
            <a:srgbClr val="FF33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 name="Rectangle 23">
            <a:hlinkClick r:id="rId2" action="ppaction://hlinksldjump"/>
          </p:cNvPr>
          <p:cNvSpPr>
            <a:spLocks noChangeArrowheads="1"/>
          </p:cNvSpPr>
          <p:nvPr/>
        </p:nvSpPr>
        <p:spPr bwMode="auto">
          <a:xfrm>
            <a:off x="1813639" y="303215"/>
            <a:ext cx="832342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6.</a:t>
            </a:r>
            <a:r>
              <a:rPr lang="en-GB"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The integration of Hu and Han and the development of North and South</a:t>
            </a:r>
            <a:r>
              <a:rPr lang="zh-TW" altLang="en-US"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a:t>
            </a:r>
          </a:p>
        </p:txBody>
      </p:sp>
    </p:spTree>
    <p:extLst>
      <p:ext uri="{BB962C8B-B14F-4D97-AF65-F5344CB8AC3E}">
        <p14:creationId xmlns:p14="http://schemas.microsoft.com/office/powerpoint/2010/main" val="6266498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3565"/>
                                        </p:tgtEl>
                                        <p:attrNameLst>
                                          <p:attrName>style.visibility</p:attrName>
                                        </p:attrNameLst>
                                      </p:cBhvr>
                                      <p:to>
                                        <p:strVal val="visible"/>
                                      </p:to>
                                    </p:set>
                                    <p:animEffect transition="in" filter="wipe(up)">
                                      <p:cBhvr>
                                        <p:cTn id="7" dur="500"/>
                                        <p:tgtEl>
                                          <p:spTgt spid="23565"/>
                                        </p:tgtEl>
                                      </p:cBhvr>
                                    </p:animEffect>
                                  </p:childTnLst>
                                </p:cTn>
                              </p:par>
                            </p:childTnLst>
                          </p:cTn>
                        </p:par>
                        <p:par>
                          <p:cTn id="8" fill="hold" nodeType="afterGroup">
                            <p:stCondLst>
                              <p:cond delay="500"/>
                            </p:stCondLst>
                            <p:childTnLst>
                              <p:par>
                                <p:cTn id="9" presetID="3" presetClass="entr" presetSubtype="10" fill="hold" grpId="0" nodeType="afterEffect">
                                  <p:stCondLst>
                                    <p:cond delay="0"/>
                                  </p:stCondLst>
                                  <p:childTnLst>
                                    <p:set>
                                      <p:cBhvr>
                                        <p:cTn id="10" dur="1" fill="hold">
                                          <p:stCondLst>
                                            <p:cond delay="0"/>
                                          </p:stCondLst>
                                        </p:cTn>
                                        <p:tgtEl>
                                          <p:spTgt spid="23554"/>
                                        </p:tgtEl>
                                        <p:attrNameLst>
                                          <p:attrName>style.visibility</p:attrName>
                                        </p:attrNameLst>
                                      </p:cBhvr>
                                      <p:to>
                                        <p:strVal val="visible"/>
                                      </p:to>
                                    </p:set>
                                    <p:animEffect transition="in" filter="blinds(horizontal)">
                                      <p:cBhvr>
                                        <p:cTn id="11" dur="500"/>
                                        <p:tgtEl>
                                          <p:spTgt spid="235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animBg="1" autoUpdateAnimBg="0"/>
      <p:bldP spid="2356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ext Box 3"/>
          <p:cNvSpPr txBox="1">
            <a:spLocks noChangeArrowheads="1"/>
          </p:cNvSpPr>
          <p:nvPr/>
        </p:nvSpPr>
        <p:spPr bwMode="auto">
          <a:xfrm>
            <a:off x="3141705" y="1514811"/>
            <a:ext cx="5603789" cy="1015663"/>
          </a:xfrm>
          <a:prstGeom prst="rect">
            <a:avLst/>
          </a:prstGeom>
          <a:solidFill>
            <a:srgbClr val="FFFFCC"/>
          </a:solidFill>
          <a:ln>
            <a:noFill/>
          </a:ln>
          <a:effectLst/>
          <a:extLst>
            <a:ext uri="{91240B29-F687-4F45-9708-019B960494DF}">
              <a14:hiddenLine xmlns:a14="http://schemas.microsoft.com/office/drawing/2010/main" w="38100">
                <a:solidFill>
                  <a:srgbClr val="660066"/>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lnSpc>
                <a:spcPct val="125000"/>
              </a:lnSpc>
            </a:pPr>
            <a:r>
              <a:rPr lang="en-US" altLang="zh-TW" sz="2400" b="1" dirty="0">
                <a:latin typeface="Arial" panose="020B0604020202020204" pitchFamily="34" charset="0"/>
                <a:ea typeface="標楷體" panose="03000509000000000000" pitchFamily="65" charset="-120"/>
                <a:cs typeface="Arial" panose="020B0604020202020204" pitchFamily="34" charset="0"/>
              </a:rPr>
              <a:t>Hu and Han integrated in the North, Economic Development in the South</a:t>
            </a:r>
            <a:endParaRPr lang="zh-TW" altLang="en-US" sz="2400" b="1" dirty="0">
              <a:latin typeface="Arial" panose="020B0604020202020204" pitchFamily="34" charset="0"/>
              <a:ea typeface="標楷體" panose="03000509000000000000" pitchFamily="65" charset="-120"/>
              <a:cs typeface="Arial" panose="020B0604020202020204" pitchFamily="34" charset="0"/>
            </a:endParaRPr>
          </a:p>
        </p:txBody>
      </p:sp>
      <p:sp>
        <p:nvSpPr>
          <p:cNvPr id="24590" name="Text Box 14"/>
          <p:cNvSpPr txBox="1">
            <a:spLocks noChangeArrowheads="1"/>
          </p:cNvSpPr>
          <p:nvPr/>
        </p:nvSpPr>
        <p:spPr bwMode="auto">
          <a:xfrm>
            <a:off x="2271583" y="4092748"/>
            <a:ext cx="7344032" cy="1015663"/>
          </a:xfrm>
          <a:prstGeom prst="rect">
            <a:avLst/>
          </a:prstGeom>
          <a:solidFill>
            <a:srgbClr val="CCFFFF"/>
          </a:solidFill>
          <a:ln>
            <a:noFill/>
          </a:ln>
          <a:effectLst/>
          <a:extLst>
            <a:ext uri="{91240B29-F687-4F45-9708-019B960494DF}">
              <a14:hiddenLine xmlns:a14="http://schemas.microsoft.com/office/drawing/2010/main" w="38100">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125000"/>
              </a:lnSpc>
            </a:pPr>
            <a:r>
              <a:rPr lang="en-GB" altLang="zh-TW" sz="2400" b="1" dirty="0">
                <a:latin typeface="Arial" panose="020B0604020202020204" pitchFamily="34" charset="0"/>
                <a:ea typeface="標楷體" panose="03000509000000000000" pitchFamily="65" charset="-120"/>
                <a:cs typeface="Arial" panose="020B0604020202020204" pitchFamily="34" charset="0"/>
              </a:rPr>
              <a:t>The nation presented a vigorous new force, on which the Sui and Tang Dynasties built a new era.</a:t>
            </a:r>
            <a:endParaRPr lang="zh-TW" altLang="en-US" sz="2400" b="1" dirty="0">
              <a:latin typeface="Arial" panose="020B0604020202020204" pitchFamily="34" charset="0"/>
              <a:ea typeface="標楷體" panose="03000509000000000000" pitchFamily="65" charset="-120"/>
              <a:cs typeface="Arial" panose="020B0604020202020204" pitchFamily="34" charset="0"/>
            </a:endParaRPr>
          </a:p>
        </p:txBody>
      </p:sp>
      <p:sp>
        <p:nvSpPr>
          <p:cNvPr id="24593" name="AutoShape 17"/>
          <p:cNvSpPr>
            <a:spLocks noChangeArrowheads="1"/>
          </p:cNvSpPr>
          <p:nvPr/>
        </p:nvSpPr>
        <p:spPr bwMode="auto">
          <a:xfrm>
            <a:off x="5638800" y="2819400"/>
            <a:ext cx="609600" cy="762000"/>
          </a:xfrm>
          <a:prstGeom prst="downArrow">
            <a:avLst>
              <a:gd name="adj1" fmla="val 45833"/>
              <a:gd name="adj2" fmla="val 49109"/>
            </a:avLst>
          </a:prstGeom>
          <a:solidFill>
            <a:srgbClr val="FF33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 name="Rectangle 23">
            <a:hlinkClick r:id="rId2" action="ppaction://hlinksldjump"/>
          </p:cNvPr>
          <p:cNvSpPr>
            <a:spLocks noChangeArrowheads="1"/>
          </p:cNvSpPr>
          <p:nvPr/>
        </p:nvSpPr>
        <p:spPr bwMode="auto">
          <a:xfrm>
            <a:off x="1813639" y="303215"/>
            <a:ext cx="832342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US"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6.</a:t>
            </a:r>
            <a:r>
              <a:rPr lang="en-GB" altLang="zh-TW"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The integration of Hu and Han and the development of North and South</a:t>
            </a:r>
            <a:r>
              <a:rPr lang="zh-TW" altLang="en-US" sz="2400" b="1" dirty="0">
                <a:effectLst>
                  <a:outerShdw blurRad="38100" dist="38100" dir="2700000" algn="tl">
                    <a:srgbClr val="000000">
                      <a:alpha val="43137"/>
                    </a:srgbClr>
                  </a:outerShdw>
                </a:effectLst>
                <a:latin typeface="Arial" panose="020B0604020202020204" pitchFamily="34" charset="0"/>
                <a:ea typeface="標楷體" panose="03000509000000000000" pitchFamily="65" charset="-120"/>
                <a:cs typeface="Arial" panose="020B0604020202020204" pitchFamily="34" charset="0"/>
              </a:rPr>
              <a:t> </a:t>
            </a:r>
          </a:p>
        </p:txBody>
      </p:sp>
    </p:spTree>
    <p:extLst>
      <p:ext uri="{BB962C8B-B14F-4D97-AF65-F5344CB8AC3E}">
        <p14:creationId xmlns:p14="http://schemas.microsoft.com/office/powerpoint/2010/main" val="14259730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4593"/>
                                        </p:tgtEl>
                                        <p:attrNameLst>
                                          <p:attrName>style.visibility</p:attrName>
                                        </p:attrNameLst>
                                      </p:cBhvr>
                                      <p:to>
                                        <p:strVal val="visible"/>
                                      </p:to>
                                    </p:set>
                                    <p:animEffect transition="in" filter="wipe(up)">
                                      <p:cBhvr>
                                        <p:cTn id="7" dur="500"/>
                                        <p:tgtEl>
                                          <p:spTgt spid="24593"/>
                                        </p:tgtEl>
                                      </p:cBhvr>
                                    </p:animEffect>
                                  </p:childTnLst>
                                </p:cTn>
                              </p:par>
                            </p:childTnLst>
                          </p:cTn>
                        </p:par>
                        <p:par>
                          <p:cTn id="8" fill="hold" nodeType="afterGroup">
                            <p:stCondLst>
                              <p:cond delay="500"/>
                            </p:stCondLst>
                            <p:childTnLst>
                              <p:par>
                                <p:cTn id="9" presetID="3" presetClass="entr" presetSubtype="10" fill="hold" grpId="0" nodeType="afterEffect">
                                  <p:stCondLst>
                                    <p:cond delay="0"/>
                                  </p:stCondLst>
                                  <p:childTnLst>
                                    <p:set>
                                      <p:cBhvr>
                                        <p:cTn id="10" dur="1" fill="hold">
                                          <p:stCondLst>
                                            <p:cond delay="0"/>
                                          </p:stCondLst>
                                        </p:cTn>
                                        <p:tgtEl>
                                          <p:spTgt spid="24590"/>
                                        </p:tgtEl>
                                        <p:attrNameLst>
                                          <p:attrName>style.visibility</p:attrName>
                                        </p:attrNameLst>
                                      </p:cBhvr>
                                      <p:to>
                                        <p:strVal val="visible"/>
                                      </p:to>
                                    </p:set>
                                    <p:animEffect transition="in" filter="blinds(horizontal)">
                                      <p:cBhvr>
                                        <p:cTn id="11" dur="500"/>
                                        <p:tgtEl>
                                          <p:spTgt spid="245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90" grpId="0" animBg="1" autoUpdateAnimBg="0"/>
      <p:bldP spid="2459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照2-1-7秦淮河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5" y="1700213"/>
            <a:ext cx="8458200" cy="4437062"/>
          </a:xfrm>
          <a:prstGeom prst="rect">
            <a:avLst/>
          </a:prstGeom>
          <a:noFill/>
          <a:extLst>
            <a:ext uri="{909E8E84-426E-40DD-AFC4-6F175D3DCCD1}">
              <a14:hiddenFill xmlns:a14="http://schemas.microsoft.com/office/drawing/2010/main">
                <a:solidFill>
                  <a:srgbClr val="FFFFFF"/>
                </a:solidFill>
              </a14:hiddenFill>
            </a:ext>
          </a:extLst>
        </p:spPr>
      </p:pic>
      <p:sp>
        <p:nvSpPr>
          <p:cNvPr id="55299" name="Text Box 3"/>
          <p:cNvSpPr txBox="1">
            <a:spLocks noChangeArrowheads="1"/>
          </p:cNvSpPr>
          <p:nvPr/>
        </p:nvSpPr>
        <p:spPr bwMode="auto">
          <a:xfrm>
            <a:off x="1981200" y="838201"/>
            <a:ext cx="8001000" cy="1362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20000"/>
              </a:spcBef>
            </a:pPr>
            <a:r>
              <a:rPr lang="zh-TW" altLang="en-US" sz="2600" b="1">
                <a:solidFill>
                  <a:schemeClr val="accent2"/>
                </a:solidFill>
                <a:latin typeface="YenRound-Medium-Identity-H" charset="-120"/>
                <a:ea typeface="標楷體" panose="03000509000000000000" pitchFamily="65" charset="-120"/>
              </a:rPr>
              <a:t>江蘇南京秦淮河今貌</a:t>
            </a:r>
          </a:p>
          <a:p>
            <a:pPr>
              <a:spcBef>
                <a:spcPct val="20000"/>
              </a:spcBef>
            </a:pPr>
            <a:r>
              <a:rPr lang="zh-TW" altLang="en-US" sz="2600">
                <a:latin typeface="YenRound-Medium-Identity-H" charset="-120"/>
                <a:ea typeface="標楷體" panose="03000509000000000000" pitchFamily="65" charset="-120"/>
              </a:rPr>
              <a:t>自孫吳定都建業（今江蘇南京）以後，秦淮河兩岸逐漸發展為繁華的商業區。</a:t>
            </a:r>
            <a:endParaRPr lang="zh-TW" altLang="en-US" sz="2600">
              <a:ea typeface="標楷體" panose="03000509000000000000" pitchFamily="65" charset="-120"/>
            </a:endParaRPr>
          </a:p>
        </p:txBody>
      </p:sp>
      <p:sp>
        <p:nvSpPr>
          <p:cNvPr id="55300" name="Rectangle 4">
            <a:hlinkClick r:id="rId3" action="ppaction://hlinksldjump"/>
          </p:cNvPr>
          <p:cNvSpPr>
            <a:spLocks noChangeArrowheads="1"/>
          </p:cNvSpPr>
          <p:nvPr/>
        </p:nvSpPr>
        <p:spPr bwMode="auto">
          <a:xfrm>
            <a:off x="1524000" y="63500"/>
            <a:ext cx="56705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3200" b="1">
                <a:effectLst>
                  <a:outerShdw blurRad="38100" dist="38100" dir="2700000" algn="tl">
                    <a:srgbClr val="C0C0C0"/>
                  </a:outerShdw>
                </a:effectLst>
                <a:latin typeface="標楷體" panose="03000509000000000000" pitchFamily="65" charset="-120"/>
                <a:ea typeface="標楷體" panose="03000509000000000000" pitchFamily="65" charset="-120"/>
              </a:rPr>
              <a:t>六、胡漢的融合與南北的發展 </a:t>
            </a:r>
          </a:p>
        </p:txBody>
      </p:sp>
    </p:spTree>
    <p:extLst>
      <p:ext uri="{BB962C8B-B14F-4D97-AF65-F5344CB8AC3E}">
        <p14:creationId xmlns:p14="http://schemas.microsoft.com/office/powerpoint/2010/main" val="1242385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91" name="Rectangle 67"/>
          <p:cNvSpPr>
            <a:spLocks noChangeArrowheads="1"/>
          </p:cNvSpPr>
          <p:nvPr/>
        </p:nvSpPr>
        <p:spPr bwMode="auto">
          <a:xfrm>
            <a:off x="2133600" y="1524001"/>
            <a:ext cx="5410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zh-TW" altLang="en-US" sz="2800" b="1">
                <a:latin typeface="標楷體" panose="03000509000000000000" pitchFamily="65" charset="-120"/>
                <a:ea typeface="標楷體" panose="03000509000000000000" pitchFamily="65" charset="-120"/>
              </a:rPr>
              <a:t>下圖為南方經濟發展示意圖：</a:t>
            </a:r>
          </a:p>
        </p:txBody>
      </p:sp>
      <p:pic>
        <p:nvPicPr>
          <p:cNvPr id="26692" name="Picture 68"/>
          <p:cNvPicPr>
            <a:picLocks noChangeAspect="1" noChangeArrowheads="1"/>
          </p:cNvPicPr>
          <p:nvPr/>
        </p:nvPicPr>
        <p:blipFill>
          <a:blip r:embed="rId2">
            <a:extLst>
              <a:ext uri="{28A0092B-C50C-407E-A947-70E740481C1C}">
                <a14:useLocalDpi xmlns:a14="http://schemas.microsoft.com/office/drawing/2010/main" val="0"/>
              </a:ext>
            </a:extLst>
          </a:blip>
          <a:srcRect r="1360"/>
          <a:stretch>
            <a:fillRect/>
          </a:stretch>
        </p:blipFill>
        <p:spPr bwMode="auto">
          <a:xfrm>
            <a:off x="2133600" y="2286000"/>
            <a:ext cx="4279900" cy="3957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693" name="Rectangle 69"/>
          <p:cNvSpPr>
            <a:spLocks noChangeArrowheads="1"/>
          </p:cNvSpPr>
          <p:nvPr/>
        </p:nvSpPr>
        <p:spPr bwMode="auto">
          <a:xfrm>
            <a:off x="6794500" y="1984376"/>
            <a:ext cx="3200400" cy="2441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hangingPunct="0">
              <a:spcBef>
                <a:spcPct val="50000"/>
              </a:spcBef>
            </a:pPr>
            <a:r>
              <a:rPr lang="zh-TW" altLang="en-US" sz="2800" b="1" dirty="0">
                <a:latin typeface="標楷體" panose="03000509000000000000" pitchFamily="65" charset="-120"/>
                <a:ea typeface="標楷體" panose="03000509000000000000" pitchFamily="65" charset="-120"/>
              </a:rPr>
              <a:t>請問：</a:t>
            </a:r>
          </a:p>
          <a:p>
            <a:pPr algn="just" hangingPunct="0">
              <a:spcBef>
                <a:spcPct val="50000"/>
              </a:spcBef>
            </a:pPr>
            <a:r>
              <a:rPr lang="zh-TW" altLang="en-US" sz="2800" b="1" dirty="0">
                <a:latin typeface="標楷體" panose="03000509000000000000" pitchFamily="65" charset="-120"/>
                <a:ea typeface="標楷體" panose="03000509000000000000" pitchFamily="65" charset="-120"/>
              </a:rPr>
              <a:t>南方的經濟發展在三國時期以後出現成長，主要是什麼原因造成的？</a:t>
            </a:r>
          </a:p>
        </p:txBody>
      </p:sp>
      <p:sp>
        <p:nvSpPr>
          <p:cNvPr id="26694" name="Rectangle 70">
            <a:hlinkClick r:id="rId3" action="ppaction://hlinksldjump"/>
          </p:cNvPr>
          <p:cNvSpPr>
            <a:spLocks noChangeArrowheads="1"/>
          </p:cNvSpPr>
          <p:nvPr/>
        </p:nvSpPr>
        <p:spPr bwMode="auto">
          <a:xfrm>
            <a:off x="1524000" y="63500"/>
            <a:ext cx="56705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zh-TW" altLang="en-US" sz="3200" b="1">
                <a:effectLst>
                  <a:outerShdw blurRad="38100" dist="38100" dir="2700000" algn="tl">
                    <a:srgbClr val="C0C0C0"/>
                  </a:outerShdw>
                </a:effectLst>
                <a:latin typeface="標楷體" panose="03000509000000000000" pitchFamily="65" charset="-120"/>
                <a:ea typeface="標楷體" panose="03000509000000000000" pitchFamily="65" charset="-120"/>
              </a:rPr>
              <a:t>六、胡漢的融合與南北的發展 </a:t>
            </a:r>
          </a:p>
        </p:txBody>
      </p:sp>
      <p:pic>
        <p:nvPicPr>
          <p:cNvPr id="26695" name="Picture 7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6400" y="990601"/>
            <a:ext cx="3816350" cy="627063"/>
          </a:xfrm>
          <a:prstGeom prst="rect">
            <a:avLst/>
          </a:prstGeom>
          <a:noFill/>
          <a:extLst>
            <a:ext uri="{909E8E84-426E-40DD-AFC4-6F175D3DCCD1}">
              <a14:hiddenFill xmlns:a14="http://schemas.microsoft.com/office/drawing/2010/main">
                <a:solidFill>
                  <a:srgbClr val="FFFFFF"/>
                </a:solidFill>
              </a14:hiddenFill>
            </a:ext>
          </a:extLst>
        </p:spPr>
      </p:pic>
      <p:sp>
        <p:nvSpPr>
          <p:cNvPr id="26696" name="Rectangle 72"/>
          <p:cNvSpPr>
            <a:spLocks noChangeArrowheads="1"/>
          </p:cNvSpPr>
          <p:nvPr/>
        </p:nvSpPr>
        <p:spPr bwMode="auto">
          <a:xfrm>
            <a:off x="1752600" y="4425951"/>
            <a:ext cx="8382000" cy="1532727"/>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hangingPunct="0">
              <a:spcBef>
                <a:spcPct val="20000"/>
              </a:spcBef>
            </a:pPr>
            <a:r>
              <a:rPr lang="zh-TW" altLang="en-US" b="1">
                <a:solidFill>
                  <a:srgbClr val="FF0000"/>
                </a:solidFill>
                <a:latin typeface="標楷體" panose="03000509000000000000" pitchFamily="65" charset="-120"/>
                <a:ea typeface="標楷體" panose="03000509000000000000" pitchFamily="65" charset="-120"/>
              </a:rPr>
              <a:t>參考答案：</a:t>
            </a:r>
          </a:p>
          <a:p>
            <a:pPr algn="just" hangingPunct="0">
              <a:spcBef>
                <a:spcPct val="20000"/>
              </a:spcBef>
            </a:pPr>
            <a:r>
              <a:rPr lang="zh-TW" altLang="en-US" b="1">
                <a:solidFill>
                  <a:srgbClr val="FF0000"/>
                </a:solidFill>
                <a:latin typeface="標楷體" panose="03000509000000000000" pitchFamily="65" charset="-120"/>
                <a:ea typeface="標楷體" panose="03000509000000000000" pitchFamily="65" charset="-120"/>
              </a:rPr>
              <a:t>自漢末以來，由於北方陷入混亂，已有部分中原人士遷往南方。而永嘉之禍後，北方進入五胡十六國的紛亂局面，有更多的北方人遷往南方。這些人帶來進步的農耕技術和充沛人力，加上六朝的局勢較北方安定，因此人口不斷增加， 經濟日漸繁榮。</a:t>
            </a:r>
          </a:p>
        </p:txBody>
      </p:sp>
    </p:spTree>
    <p:extLst>
      <p:ext uri="{BB962C8B-B14F-4D97-AF65-F5344CB8AC3E}">
        <p14:creationId xmlns:p14="http://schemas.microsoft.com/office/powerpoint/2010/main" val="16759478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6696"/>
                                        </p:tgtEl>
                                        <p:attrNameLst>
                                          <p:attrName>style.visibility</p:attrName>
                                        </p:attrNameLst>
                                      </p:cBhvr>
                                      <p:to>
                                        <p:strVal val="visible"/>
                                      </p:to>
                                    </p:set>
                                    <p:animEffect transition="in" filter="blinds(horizontal)">
                                      <p:cBhvr>
                                        <p:cTn id="7" dur="500"/>
                                        <p:tgtEl>
                                          <p:spTgt spid="266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96" grpId="0" animBg="1"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US" altLang="en-US" dirty="0">
                <a:ea typeface="宋体" panose="02010600030101010101" pitchFamily="2" charset="-122"/>
              </a:rPr>
              <a:t>The Sui Dynasty:</a:t>
            </a:r>
            <a:endParaRPr lang="en-GB" altLang="en-US" dirty="0"/>
          </a:p>
        </p:txBody>
      </p:sp>
      <p:sp>
        <p:nvSpPr>
          <p:cNvPr id="3075" name="Rectangle 3"/>
          <p:cNvSpPr>
            <a:spLocks noGrp="1" noChangeArrowheads="1"/>
          </p:cNvSpPr>
          <p:nvPr>
            <p:ph type="subTitle" idx="1"/>
          </p:nvPr>
        </p:nvSpPr>
        <p:spPr/>
        <p:txBody>
          <a:bodyPr/>
          <a:lstStyle/>
          <a:p>
            <a:pPr eaLnBrk="1" hangingPunct="1"/>
            <a:r>
              <a:rPr lang="en-GB" altLang="en-US" b="1"/>
              <a:t> Sui Dynasty: A </a:t>
            </a:r>
            <a:r>
              <a:rPr lang="en-GB" altLang="zh-CN" b="1">
                <a:ea typeface="宋体" panose="02010600030101010101" pitchFamily="2" charset="-122"/>
              </a:rPr>
              <a:t>R</a:t>
            </a:r>
            <a:r>
              <a:rPr lang="en-GB" altLang="en-US" b="1"/>
              <a:t>eunited China (581-618)</a:t>
            </a:r>
          </a:p>
        </p:txBody>
      </p:sp>
    </p:spTree>
    <p:extLst>
      <p:ext uri="{BB962C8B-B14F-4D97-AF65-F5344CB8AC3E}">
        <p14:creationId xmlns:p14="http://schemas.microsoft.com/office/powerpoint/2010/main" val="15061195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US" altLang="zh-CN" sz="3200">
                <a:ea typeface="宋体" panose="02010600030101010101" pitchFamily="2" charset="-122"/>
              </a:rPr>
              <a:t>Background of Sui and Tang Dynasties (Northern and Southern Dynasties) </a:t>
            </a:r>
            <a:endParaRPr lang="en-GB" altLang="en-US" sz="3200"/>
          </a:p>
        </p:txBody>
      </p:sp>
      <p:sp>
        <p:nvSpPr>
          <p:cNvPr id="4099" name="Rectangle 3"/>
          <p:cNvSpPr>
            <a:spLocks noGrp="1" noChangeArrowheads="1"/>
          </p:cNvSpPr>
          <p:nvPr>
            <p:ph type="body" idx="1"/>
          </p:nvPr>
        </p:nvSpPr>
        <p:spPr>
          <a:xfrm>
            <a:off x="2286001" y="2125362"/>
            <a:ext cx="7921625" cy="3816652"/>
          </a:xfrm>
        </p:spPr>
        <p:txBody>
          <a:bodyPr/>
          <a:lstStyle/>
          <a:p>
            <a:pPr eaLnBrk="1" hangingPunct="1"/>
            <a:r>
              <a:rPr lang="en-US" altLang="en-US" dirty="0"/>
              <a:t>After the Eastern </a:t>
            </a:r>
            <a:r>
              <a:rPr lang="en-US" altLang="en-US" dirty="0" err="1"/>
              <a:t>Jin</a:t>
            </a:r>
            <a:r>
              <a:rPr lang="en-US" altLang="en-US" dirty="0"/>
              <a:t> Dynasty, there concurred many rivaling regimes over the country. </a:t>
            </a:r>
          </a:p>
          <a:p>
            <a:pPr eaLnBrk="1" hangingPunct="1"/>
            <a:r>
              <a:rPr lang="en-US" altLang="en-US" dirty="0"/>
              <a:t>China was torn apart into the confronting north and south. </a:t>
            </a:r>
            <a:endParaRPr lang="en-US" altLang="zh-CN" dirty="0">
              <a:ea typeface="宋体" panose="02010600030101010101" pitchFamily="2" charset="-122"/>
            </a:endParaRPr>
          </a:p>
        </p:txBody>
      </p:sp>
      <p:pic>
        <p:nvPicPr>
          <p:cNvPr id="4100" name="Picture 4" descr="200px-Nanbeicha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7473" y="3569942"/>
            <a:ext cx="53340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1" name="Picture 8" descr="weij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1300" y="3365500"/>
            <a:ext cx="2439866"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7996482"/>
      </p:ext>
    </p:extLst>
  </p:cSld>
  <p:clrMapOvr>
    <a:masterClrMapping/>
  </p:clrMapOvr>
  <p:transition>
    <p:wheel/>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tLang="en-US" b="1"/>
              <a:t>Southern Dynasties (420-589)</a:t>
            </a:r>
            <a:r>
              <a:rPr lang="en-US" altLang="en-US"/>
              <a:t> </a:t>
            </a:r>
            <a:endParaRPr lang="en-GB" altLang="en-US"/>
          </a:p>
        </p:txBody>
      </p:sp>
      <p:sp>
        <p:nvSpPr>
          <p:cNvPr id="5123" name="Rectangle 3"/>
          <p:cNvSpPr>
            <a:spLocks noGrp="1" noChangeArrowheads="1"/>
          </p:cNvSpPr>
          <p:nvPr>
            <p:ph type="body" idx="1"/>
          </p:nvPr>
        </p:nvSpPr>
        <p:spPr/>
        <p:txBody>
          <a:bodyPr/>
          <a:lstStyle/>
          <a:p>
            <a:pPr eaLnBrk="1" hangingPunct="1"/>
            <a:r>
              <a:rPr lang="en-US" altLang="zh-CN" sz="2800">
                <a:ea typeface="宋体" panose="02010600030101010101" pitchFamily="2" charset="-122"/>
              </a:rPr>
              <a:t>In the south, there were four consecutive dynasties, the Song, the Qi, the Liang and the Chen, total with 160 years. </a:t>
            </a:r>
          </a:p>
          <a:p>
            <a:pPr eaLnBrk="1" hangingPunct="1"/>
            <a:endParaRPr lang="en-US" altLang="zh-CN" sz="2800">
              <a:ea typeface="宋体" panose="02010600030101010101" pitchFamily="2" charset="-122"/>
            </a:endParaRPr>
          </a:p>
          <a:p>
            <a:pPr eaLnBrk="1" hangingPunct="1"/>
            <a:r>
              <a:rPr lang="en-US" altLang="zh-CN" sz="2800">
                <a:ea typeface="宋体" panose="02010600030101010101" pitchFamily="2" charset="-122"/>
              </a:rPr>
              <a:t>Since all the southern regimes established their capital in present Nanjing City, they got a general term the Southern Dynasties</a:t>
            </a:r>
            <a:r>
              <a:rPr lang="en-GB" altLang="zh-CN" sz="2800">
                <a:ea typeface="宋体" panose="02010600030101010101" pitchFamily="2" charset="-122"/>
              </a:rPr>
              <a:t> </a:t>
            </a:r>
          </a:p>
        </p:txBody>
      </p:sp>
    </p:spTree>
    <p:extLst>
      <p:ext uri="{BB962C8B-B14F-4D97-AF65-F5344CB8AC3E}">
        <p14:creationId xmlns:p14="http://schemas.microsoft.com/office/powerpoint/2010/main" val="2741577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894013" y="301626"/>
            <a:ext cx="7313612" cy="765175"/>
          </a:xfrm>
        </p:spPr>
        <p:txBody>
          <a:bodyPr/>
          <a:lstStyle/>
          <a:p>
            <a:pPr eaLnBrk="1" hangingPunct="1"/>
            <a:r>
              <a:rPr lang="en-US" altLang="en-US" b="1"/>
              <a:t>Northern </a:t>
            </a:r>
            <a:r>
              <a:rPr lang="en-US" altLang="zh-CN" b="1">
                <a:ea typeface="宋体" panose="02010600030101010101" pitchFamily="2" charset="-122"/>
              </a:rPr>
              <a:t>Dynasties (</a:t>
            </a:r>
            <a:r>
              <a:rPr lang="en-US" altLang="en-US" b="1"/>
              <a:t>4</a:t>
            </a:r>
            <a:r>
              <a:rPr lang="en-US" altLang="zh-CN" b="1">
                <a:ea typeface="宋体" panose="02010600030101010101" pitchFamily="2" charset="-122"/>
              </a:rPr>
              <a:t>39</a:t>
            </a:r>
            <a:r>
              <a:rPr lang="en-US" altLang="en-US" b="1"/>
              <a:t>-58</a:t>
            </a:r>
            <a:r>
              <a:rPr lang="en-US" altLang="zh-CN" b="1">
                <a:ea typeface="宋体" panose="02010600030101010101" pitchFamily="2" charset="-122"/>
              </a:rPr>
              <a:t>1)</a:t>
            </a:r>
            <a:endParaRPr lang="en-GB" altLang="en-US" b="1"/>
          </a:p>
        </p:txBody>
      </p:sp>
      <p:sp>
        <p:nvSpPr>
          <p:cNvPr id="6147" name="Rectangle 3"/>
          <p:cNvSpPr>
            <a:spLocks noGrp="1" noChangeArrowheads="1"/>
          </p:cNvSpPr>
          <p:nvPr>
            <p:ph type="body" idx="1"/>
          </p:nvPr>
        </p:nvSpPr>
        <p:spPr>
          <a:xfrm>
            <a:off x="2894013" y="1219200"/>
            <a:ext cx="7313612" cy="5638800"/>
          </a:xfrm>
        </p:spPr>
        <p:txBody>
          <a:bodyPr>
            <a:normAutofit lnSpcReduction="10000"/>
          </a:bodyPr>
          <a:lstStyle/>
          <a:p>
            <a:pPr eaLnBrk="1" hangingPunct="1">
              <a:lnSpc>
                <a:spcPct val="80000"/>
              </a:lnSpc>
            </a:pPr>
            <a:r>
              <a:rPr lang="en-GB" altLang="zh-CN" sz="2400">
                <a:ea typeface="宋体" panose="02010600030101010101" pitchFamily="2" charset="-122"/>
              </a:rPr>
              <a:t>Three kingdoms </a:t>
            </a:r>
            <a:r>
              <a:rPr lang="zh-CN" altLang="en-US" sz="2400">
                <a:ea typeface="宋体" panose="02010600030101010101" pitchFamily="2" charset="-122"/>
              </a:rPr>
              <a:t>三国</a:t>
            </a:r>
            <a:r>
              <a:rPr lang="en-GB" altLang="zh-CN" sz="2400">
                <a:ea typeface="宋体" panose="02010600030101010101" pitchFamily="2" charset="-122"/>
              </a:rPr>
              <a:t>(220-280)</a:t>
            </a:r>
          </a:p>
          <a:p>
            <a:pPr eaLnBrk="1" hangingPunct="1">
              <a:lnSpc>
                <a:spcPct val="80000"/>
              </a:lnSpc>
            </a:pPr>
            <a:r>
              <a:rPr lang="en-GB" altLang="zh-CN" sz="2400">
                <a:ea typeface="宋体" panose="02010600030101010101" pitchFamily="2" charset="-122"/>
              </a:rPr>
              <a:t>Jin Dynasty </a:t>
            </a:r>
            <a:r>
              <a:rPr lang="zh-CN" altLang="en-US" sz="2400">
                <a:ea typeface="宋体" panose="02010600030101010101" pitchFamily="2" charset="-122"/>
              </a:rPr>
              <a:t>晋朝</a:t>
            </a:r>
            <a:r>
              <a:rPr lang="en-GB" altLang="zh-CN" sz="2400">
                <a:ea typeface="宋体" panose="02010600030101010101" pitchFamily="2" charset="-122"/>
              </a:rPr>
              <a:t>(265-420)</a:t>
            </a:r>
          </a:p>
          <a:p>
            <a:pPr lvl="1" eaLnBrk="1" hangingPunct="1">
              <a:lnSpc>
                <a:spcPct val="80000"/>
              </a:lnSpc>
            </a:pPr>
            <a:r>
              <a:rPr lang="en-GB" altLang="zh-CN" sz="2000">
                <a:ea typeface="宋体" panose="02010600030101010101" pitchFamily="2" charset="-122"/>
              </a:rPr>
              <a:t>Western Jin </a:t>
            </a:r>
            <a:r>
              <a:rPr lang="zh-CN" altLang="en-US" sz="2000">
                <a:ea typeface="宋体" panose="02010600030101010101" pitchFamily="2" charset="-122"/>
              </a:rPr>
              <a:t>西晋</a:t>
            </a:r>
            <a:r>
              <a:rPr lang="en-GB" altLang="zh-CN" sz="2000">
                <a:ea typeface="宋体" panose="02010600030101010101" pitchFamily="2" charset="-122"/>
              </a:rPr>
              <a:t>(265-316)</a:t>
            </a:r>
          </a:p>
          <a:p>
            <a:pPr lvl="1" eaLnBrk="1" hangingPunct="1">
              <a:lnSpc>
                <a:spcPct val="80000"/>
              </a:lnSpc>
            </a:pPr>
            <a:r>
              <a:rPr lang="en-GB" altLang="zh-CN" sz="2000">
                <a:ea typeface="宋体" panose="02010600030101010101" pitchFamily="2" charset="-122"/>
              </a:rPr>
              <a:t>Eastern Jin </a:t>
            </a:r>
            <a:r>
              <a:rPr lang="zh-CN" altLang="en-US" sz="2000">
                <a:ea typeface="宋体" panose="02010600030101010101" pitchFamily="2" charset="-122"/>
              </a:rPr>
              <a:t>东晋</a:t>
            </a:r>
            <a:r>
              <a:rPr lang="en-GB" altLang="zh-CN" sz="2000">
                <a:ea typeface="宋体" panose="02010600030101010101" pitchFamily="2" charset="-122"/>
              </a:rPr>
              <a:t>(317-420)</a:t>
            </a:r>
          </a:p>
          <a:p>
            <a:pPr lvl="2" eaLnBrk="1" hangingPunct="1">
              <a:lnSpc>
                <a:spcPct val="80000"/>
              </a:lnSpc>
            </a:pPr>
            <a:r>
              <a:rPr lang="en-GB" altLang="zh-CN" sz="1700">
                <a:ea typeface="宋体" panose="02010600030101010101" pitchFamily="2" charset="-122"/>
              </a:rPr>
              <a:t>Six dynasties </a:t>
            </a:r>
            <a:r>
              <a:rPr lang="zh-CN" altLang="en-US" sz="1700">
                <a:ea typeface="宋体" panose="02010600030101010101" pitchFamily="2" charset="-122"/>
              </a:rPr>
              <a:t>六朝</a:t>
            </a:r>
            <a:r>
              <a:rPr lang="en-GB" altLang="zh-CN" sz="1700">
                <a:ea typeface="宋体" panose="02010600030101010101" pitchFamily="2" charset="-122"/>
              </a:rPr>
              <a:t>(222-589)</a:t>
            </a:r>
          </a:p>
          <a:p>
            <a:pPr lvl="2" eaLnBrk="1" hangingPunct="1">
              <a:lnSpc>
                <a:spcPct val="80000"/>
              </a:lnSpc>
            </a:pPr>
            <a:r>
              <a:rPr lang="en-GB" altLang="zh-CN" sz="1700">
                <a:ea typeface="宋体" panose="02010600030101010101" pitchFamily="2" charset="-122"/>
              </a:rPr>
              <a:t>Sixteen kingdoms </a:t>
            </a:r>
            <a:r>
              <a:rPr lang="zh-CN" altLang="en-US" sz="1700">
                <a:ea typeface="宋体" panose="02010600030101010101" pitchFamily="2" charset="-122"/>
              </a:rPr>
              <a:t>十六国</a:t>
            </a:r>
            <a:r>
              <a:rPr lang="en-GB" altLang="zh-CN" sz="1700">
                <a:ea typeface="宋体" panose="02010600030101010101" pitchFamily="2" charset="-122"/>
              </a:rPr>
              <a:t>(304-439)</a:t>
            </a:r>
            <a:endParaRPr lang="en-US" altLang="zh-CN" sz="1700">
              <a:ea typeface="宋体" panose="02010600030101010101" pitchFamily="2" charset="-122"/>
            </a:endParaRPr>
          </a:p>
          <a:p>
            <a:pPr eaLnBrk="1" hangingPunct="1">
              <a:lnSpc>
                <a:spcPct val="80000"/>
              </a:lnSpc>
            </a:pPr>
            <a:endParaRPr lang="en-US" altLang="zh-CN" sz="2400">
              <a:ea typeface="宋体" panose="02010600030101010101" pitchFamily="2" charset="-122"/>
            </a:endParaRPr>
          </a:p>
          <a:p>
            <a:pPr eaLnBrk="1" hangingPunct="1">
              <a:lnSpc>
                <a:spcPct val="80000"/>
              </a:lnSpc>
            </a:pPr>
            <a:r>
              <a:rPr lang="en-US" altLang="zh-CN" sz="2400">
                <a:ea typeface="宋体" panose="02010600030101010101" pitchFamily="2" charset="-122"/>
              </a:rPr>
              <a:t>Northern and Southern Dynasties (420-589)</a:t>
            </a:r>
          </a:p>
          <a:p>
            <a:pPr lvl="1" eaLnBrk="1" hangingPunct="1">
              <a:lnSpc>
                <a:spcPct val="80000"/>
              </a:lnSpc>
            </a:pPr>
            <a:r>
              <a:rPr lang="en-US" altLang="zh-CN" sz="2000">
                <a:ea typeface="宋体" panose="02010600030101010101" pitchFamily="2" charset="-122"/>
              </a:rPr>
              <a:t>Southern Dynasties </a:t>
            </a:r>
            <a:r>
              <a:rPr lang="zh-CN" altLang="en-US" sz="2000">
                <a:ea typeface="宋体" panose="02010600030101010101" pitchFamily="2" charset="-122"/>
              </a:rPr>
              <a:t>南朝</a:t>
            </a:r>
            <a:r>
              <a:rPr lang="en-US" altLang="zh-CN" sz="2000">
                <a:ea typeface="宋体" panose="02010600030101010101" pitchFamily="2" charset="-122"/>
              </a:rPr>
              <a:t>(420-579)</a:t>
            </a:r>
          </a:p>
          <a:p>
            <a:pPr lvl="2" eaLnBrk="1" hangingPunct="1">
              <a:lnSpc>
                <a:spcPct val="80000"/>
              </a:lnSpc>
            </a:pPr>
            <a:r>
              <a:rPr lang="en-US" altLang="zh-CN" sz="1700">
                <a:ea typeface="宋体" panose="02010600030101010101" pitchFamily="2" charset="-122"/>
              </a:rPr>
              <a:t>Liu Song </a:t>
            </a:r>
            <a:r>
              <a:rPr lang="zh-CN" altLang="en-US" sz="1700">
                <a:ea typeface="宋体" panose="02010600030101010101" pitchFamily="2" charset="-122"/>
              </a:rPr>
              <a:t>刘宋</a:t>
            </a:r>
            <a:r>
              <a:rPr lang="en-US" altLang="zh-CN" sz="1700">
                <a:ea typeface="宋体" panose="02010600030101010101" pitchFamily="2" charset="-122"/>
              </a:rPr>
              <a:t>(420-479)</a:t>
            </a:r>
          </a:p>
          <a:p>
            <a:pPr lvl="2" eaLnBrk="1" hangingPunct="1">
              <a:lnSpc>
                <a:spcPct val="80000"/>
              </a:lnSpc>
            </a:pPr>
            <a:r>
              <a:rPr lang="en-US" altLang="zh-CN" sz="1700">
                <a:ea typeface="宋体" panose="02010600030101010101" pitchFamily="2" charset="-122"/>
              </a:rPr>
              <a:t>Qi </a:t>
            </a:r>
            <a:r>
              <a:rPr lang="zh-CN" altLang="en-US" sz="1700">
                <a:ea typeface="宋体" panose="02010600030101010101" pitchFamily="2" charset="-122"/>
              </a:rPr>
              <a:t>齐</a:t>
            </a:r>
            <a:r>
              <a:rPr lang="en-US" altLang="zh-CN" sz="1700">
                <a:ea typeface="宋体" panose="02010600030101010101" pitchFamily="2" charset="-122"/>
              </a:rPr>
              <a:t>(479-502)</a:t>
            </a:r>
          </a:p>
          <a:p>
            <a:pPr lvl="2" eaLnBrk="1" hangingPunct="1">
              <a:lnSpc>
                <a:spcPct val="80000"/>
              </a:lnSpc>
            </a:pPr>
            <a:r>
              <a:rPr lang="en-US" altLang="zh-CN" sz="1700">
                <a:ea typeface="宋体" panose="02010600030101010101" pitchFamily="2" charset="-122"/>
              </a:rPr>
              <a:t>Liang </a:t>
            </a:r>
            <a:r>
              <a:rPr lang="zh-CN" altLang="en-US" sz="1700">
                <a:ea typeface="宋体" panose="02010600030101010101" pitchFamily="2" charset="-122"/>
              </a:rPr>
              <a:t>梁</a:t>
            </a:r>
            <a:r>
              <a:rPr lang="en-US" altLang="zh-CN" sz="1700">
                <a:ea typeface="宋体" panose="02010600030101010101" pitchFamily="2" charset="-122"/>
              </a:rPr>
              <a:t>(502-557)</a:t>
            </a:r>
          </a:p>
          <a:p>
            <a:pPr lvl="2" eaLnBrk="1" hangingPunct="1">
              <a:lnSpc>
                <a:spcPct val="80000"/>
              </a:lnSpc>
            </a:pPr>
            <a:r>
              <a:rPr lang="en-US" altLang="zh-CN" sz="1700">
                <a:ea typeface="宋体" panose="02010600030101010101" pitchFamily="2" charset="-122"/>
              </a:rPr>
              <a:t>Chen </a:t>
            </a:r>
            <a:r>
              <a:rPr lang="zh-CN" altLang="en-US" sz="1700">
                <a:ea typeface="宋体" panose="02010600030101010101" pitchFamily="2" charset="-122"/>
              </a:rPr>
              <a:t>陈</a:t>
            </a:r>
            <a:r>
              <a:rPr lang="en-US" altLang="zh-CN" sz="1700">
                <a:ea typeface="宋体" panose="02010600030101010101" pitchFamily="2" charset="-122"/>
              </a:rPr>
              <a:t>(557-589)</a:t>
            </a:r>
          </a:p>
          <a:p>
            <a:pPr lvl="1" eaLnBrk="1" hangingPunct="1">
              <a:lnSpc>
                <a:spcPct val="80000"/>
              </a:lnSpc>
            </a:pPr>
            <a:r>
              <a:rPr lang="en-US" altLang="zh-CN" sz="2000">
                <a:ea typeface="宋体" panose="02010600030101010101" pitchFamily="2" charset="-122"/>
              </a:rPr>
              <a:t>Northern Dynasties</a:t>
            </a:r>
            <a:r>
              <a:rPr lang="zh-CN" altLang="en-US" sz="2000">
                <a:ea typeface="宋体" panose="02010600030101010101" pitchFamily="2" charset="-122"/>
              </a:rPr>
              <a:t>北朝</a:t>
            </a:r>
            <a:r>
              <a:rPr lang="en-US" altLang="zh-CN" sz="2000">
                <a:ea typeface="宋体" panose="02010600030101010101" pitchFamily="2" charset="-122"/>
              </a:rPr>
              <a:t> (386-581)</a:t>
            </a:r>
          </a:p>
          <a:p>
            <a:pPr lvl="2" eaLnBrk="1" hangingPunct="1">
              <a:lnSpc>
                <a:spcPct val="80000"/>
              </a:lnSpc>
            </a:pPr>
            <a:r>
              <a:rPr lang="en-GB" altLang="zh-CN" sz="1700">
                <a:ea typeface="宋体" panose="02010600030101010101" pitchFamily="2" charset="-122"/>
              </a:rPr>
              <a:t>Northern Wei</a:t>
            </a:r>
            <a:r>
              <a:rPr lang="zh-CN" altLang="en-US" sz="1700">
                <a:ea typeface="宋体" panose="02010600030101010101" pitchFamily="2" charset="-122"/>
              </a:rPr>
              <a:t>北魏 </a:t>
            </a:r>
            <a:r>
              <a:rPr lang="en-GB" altLang="zh-CN" sz="1700">
                <a:ea typeface="宋体" panose="02010600030101010101" pitchFamily="2" charset="-122"/>
              </a:rPr>
              <a:t>(386-534)</a:t>
            </a:r>
            <a:endParaRPr lang="en-US" altLang="zh-CN" sz="1700">
              <a:ea typeface="宋体" panose="02010600030101010101" pitchFamily="2" charset="-122"/>
            </a:endParaRPr>
          </a:p>
          <a:p>
            <a:pPr lvl="2" eaLnBrk="1" hangingPunct="1">
              <a:lnSpc>
                <a:spcPct val="80000"/>
              </a:lnSpc>
            </a:pPr>
            <a:r>
              <a:rPr lang="en-GB" altLang="zh-CN" sz="1700">
                <a:ea typeface="宋体" panose="02010600030101010101" pitchFamily="2" charset="-122"/>
              </a:rPr>
              <a:t>Eastern Wei</a:t>
            </a:r>
            <a:r>
              <a:rPr lang="zh-CN" altLang="en-US" sz="1700">
                <a:ea typeface="宋体" panose="02010600030101010101" pitchFamily="2" charset="-122"/>
              </a:rPr>
              <a:t>东魏 </a:t>
            </a:r>
            <a:r>
              <a:rPr lang="en-GB" altLang="zh-CN" sz="1700">
                <a:ea typeface="宋体" panose="02010600030101010101" pitchFamily="2" charset="-122"/>
              </a:rPr>
              <a:t>(534-550)</a:t>
            </a:r>
            <a:endParaRPr lang="en-US" altLang="zh-CN" sz="1700">
              <a:ea typeface="宋体" panose="02010600030101010101" pitchFamily="2" charset="-122"/>
            </a:endParaRPr>
          </a:p>
          <a:p>
            <a:pPr lvl="2" eaLnBrk="1" hangingPunct="1">
              <a:lnSpc>
                <a:spcPct val="80000"/>
              </a:lnSpc>
            </a:pPr>
            <a:r>
              <a:rPr lang="en-GB" altLang="zh-CN" sz="1700">
                <a:ea typeface="宋体" panose="02010600030101010101" pitchFamily="2" charset="-122"/>
              </a:rPr>
              <a:t>Western Wei </a:t>
            </a:r>
            <a:r>
              <a:rPr lang="zh-CN" altLang="en-US" sz="1700">
                <a:ea typeface="宋体" panose="02010600030101010101" pitchFamily="2" charset="-122"/>
              </a:rPr>
              <a:t>西魏 </a:t>
            </a:r>
            <a:r>
              <a:rPr lang="en-GB" altLang="zh-CN" sz="1700">
                <a:ea typeface="宋体" panose="02010600030101010101" pitchFamily="2" charset="-122"/>
              </a:rPr>
              <a:t>(535-556)</a:t>
            </a:r>
            <a:endParaRPr lang="en-US" altLang="zh-CN" sz="1700">
              <a:ea typeface="宋体" panose="02010600030101010101" pitchFamily="2" charset="-122"/>
            </a:endParaRPr>
          </a:p>
          <a:p>
            <a:pPr lvl="2" eaLnBrk="1" hangingPunct="1">
              <a:lnSpc>
                <a:spcPct val="80000"/>
              </a:lnSpc>
            </a:pPr>
            <a:r>
              <a:rPr lang="en-GB" altLang="zh-CN" sz="1700">
                <a:ea typeface="宋体" panose="02010600030101010101" pitchFamily="2" charset="-122"/>
              </a:rPr>
              <a:t>Northern Qi </a:t>
            </a:r>
            <a:r>
              <a:rPr lang="zh-CN" altLang="en-US" sz="1700">
                <a:ea typeface="宋体" panose="02010600030101010101" pitchFamily="2" charset="-122"/>
              </a:rPr>
              <a:t>北齐</a:t>
            </a:r>
            <a:r>
              <a:rPr lang="en-GB" altLang="zh-CN" sz="1700">
                <a:ea typeface="宋体" panose="02010600030101010101" pitchFamily="2" charset="-122"/>
              </a:rPr>
              <a:t>(550-577)</a:t>
            </a:r>
            <a:endParaRPr lang="en-US" altLang="zh-CN" sz="1700">
              <a:ea typeface="宋体" panose="02010600030101010101" pitchFamily="2" charset="-122"/>
            </a:endParaRPr>
          </a:p>
          <a:p>
            <a:pPr lvl="2" eaLnBrk="1" hangingPunct="1">
              <a:lnSpc>
                <a:spcPct val="80000"/>
              </a:lnSpc>
            </a:pPr>
            <a:r>
              <a:rPr lang="en-GB" altLang="zh-CN" sz="1700">
                <a:ea typeface="宋体" panose="02010600030101010101" pitchFamily="2" charset="-122"/>
              </a:rPr>
              <a:t>Northern Zhou </a:t>
            </a:r>
            <a:r>
              <a:rPr lang="zh-CN" altLang="en-US" sz="1700">
                <a:ea typeface="宋体" panose="02010600030101010101" pitchFamily="2" charset="-122"/>
              </a:rPr>
              <a:t>北周</a:t>
            </a:r>
            <a:r>
              <a:rPr lang="en-GB" altLang="zh-CN" sz="1700">
                <a:ea typeface="宋体" panose="02010600030101010101" pitchFamily="2" charset="-122"/>
              </a:rPr>
              <a:t>(557-581</a:t>
            </a:r>
            <a:endParaRPr lang="en-GB" altLang="en-US" sz="2500"/>
          </a:p>
        </p:txBody>
      </p:sp>
    </p:spTree>
    <p:extLst>
      <p:ext uri="{BB962C8B-B14F-4D97-AF65-F5344CB8AC3E}">
        <p14:creationId xmlns:p14="http://schemas.microsoft.com/office/powerpoint/2010/main" val="23449999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endParaRPr lang="en-US" altLang="en-US"/>
          </a:p>
        </p:txBody>
      </p:sp>
      <p:sp>
        <p:nvSpPr>
          <p:cNvPr id="7171" name="Rectangle 3"/>
          <p:cNvSpPr>
            <a:spLocks noGrp="1" noChangeArrowheads="1"/>
          </p:cNvSpPr>
          <p:nvPr>
            <p:ph type="body" idx="1"/>
          </p:nvPr>
        </p:nvSpPr>
        <p:spPr/>
        <p:txBody>
          <a:bodyPr/>
          <a:lstStyle/>
          <a:p>
            <a:pPr eaLnBrk="1" hangingPunct="1"/>
            <a:endParaRPr lang="en-US" altLang="en-US"/>
          </a:p>
        </p:txBody>
      </p:sp>
      <p:pic>
        <p:nvPicPr>
          <p:cNvPr id="7172" name="Picture 5" descr="nanbeichao南北朝"/>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0"/>
            <a:ext cx="7620000" cy="529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8" descr="nanbeicha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062" y="1737360"/>
            <a:ext cx="2809875"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45781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a:t>The Unification of China in 581</a:t>
            </a:r>
          </a:p>
        </p:txBody>
      </p:sp>
      <p:sp>
        <p:nvSpPr>
          <p:cNvPr id="8195" name="Content Placeholder 2"/>
          <p:cNvSpPr>
            <a:spLocks noGrp="1"/>
          </p:cNvSpPr>
          <p:nvPr>
            <p:ph idx="1"/>
          </p:nvPr>
        </p:nvSpPr>
        <p:spPr>
          <a:xfrm>
            <a:off x="1097280" y="1853513"/>
            <a:ext cx="10058400" cy="4506097"/>
          </a:xfrm>
        </p:spPr>
        <p:txBody>
          <a:bodyPr>
            <a:normAutofit/>
          </a:bodyPr>
          <a:lstStyle/>
          <a:p>
            <a:pPr lvl="1" eaLnBrk="1" hangingPunct="1">
              <a:lnSpc>
                <a:spcPct val="80000"/>
              </a:lnSpc>
              <a:buFont typeface="Wingdings" panose="05000000000000000000" pitchFamily="2" charset="2"/>
              <a:buNone/>
            </a:pPr>
            <a:r>
              <a:rPr lang="en-US" altLang="zh-CN" sz="2400" dirty="0">
                <a:ea typeface="宋体" panose="02010600030101010101" pitchFamily="2" charset="-122"/>
              </a:rPr>
              <a:t>In 386, the chief of the </a:t>
            </a:r>
            <a:r>
              <a:rPr lang="en-US" altLang="zh-CN" sz="2400" dirty="0" err="1">
                <a:ea typeface="宋体" panose="02010600030101010101" pitchFamily="2" charset="-122"/>
              </a:rPr>
              <a:t>Xianbei</a:t>
            </a:r>
            <a:r>
              <a:rPr lang="en-US" altLang="zh-CN" sz="2400" dirty="0">
                <a:ea typeface="宋体" panose="02010600030101010101" pitchFamily="2" charset="-122"/>
              </a:rPr>
              <a:t> (nomadic tribe)set up their regime of the </a:t>
            </a:r>
            <a:r>
              <a:rPr lang="zh-CN" altLang="en-US" sz="2400" dirty="0">
                <a:ea typeface="宋体" panose="02010600030101010101" pitchFamily="2" charset="-122"/>
              </a:rPr>
              <a:t>北魏</a:t>
            </a:r>
            <a:r>
              <a:rPr lang="en-US" altLang="zh-CN" sz="2400" dirty="0">
                <a:ea typeface="宋体" panose="02010600030101010101" pitchFamily="2" charset="-122"/>
              </a:rPr>
              <a:t> (the Northern Wei). </a:t>
            </a:r>
          </a:p>
          <a:p>
            <a:pPr eaLnBrk="1" hangingPunct="1">
              <a:lnSpc>
                <a:spcPct val="80000"/>
              </a:lnSpc>
            </a:pPr>
            <a:endParaRPr lang="en-US" altLang="zh-CN" sz="2400" dirty="0">
              <a:ea typeface="宋体" panose="02010600030101010101" pitchFamily="2" charset="-122"/>
            </a:endParaRPr>
          </a:p>
          <a:p>
            <a:pPr eaLnBrk="1" hangingPunct="1">
              <a:lnSpc>
                <a:spcPct val="80000"/>
              </a:lnSpc>
            </a:pPr>
            <a:r>
              <a:rPr lang="en-US" altLang="zh-CN" sz="2400" dirty="0">
                <a:ea typeface="宋体" panose="02010600030101010101" pitchFamily="2" charset="-122"/>
              </a:rPr>
              <a:t>In 439, the </a:t>
            </a:r>
            <a:r>
              <a:rPr lang="en-US" altLang="zh-CN" sz="2400" dirty="0" err="1">
                <a:ea typeface="宋体" panose="02010600030101010101" pitchFamily="2" charset="-122"/>
              </a:rPr>
              <a:t>Beiwei</a:t>
            </a:r>
            <a:r>
              <a:rPr lang="en-US" altLang="zh-CN" sz="2400" dirty="0">
                <a:ea typeface="宋体" panose="02010600030101010101" pitchFamily="2" charset="-122"/>
              </a:rPr>
              <a:t> Empire unified the region north of the Yellow River and settled the capital in present Datong</a:t>
            </a:r>
            <a:r>
              <a:rPr lang="zh-CN" altLang="en-US" sz="2400" dirty="0">
                <a:ea typeface="宋体" panose="02010600030101010101" pitchFamily="2" charset="-122"/>
              </a:rPr>
              <a:t>大同</a:t>
            </a:r>
            <a:r>
              <a:rPr lang="en-US" altLang="zh-CN" sz="2400" dirty="0">
                <a:ea typeface="宋体" panose="02010600030101010101" pitchFamily="2" charset="-122"/>
              </a:rPr>
              <a:t>, Shanxi Province, marking the beginning of the Northern Dynasties</a:t>
            </a:r>
            <a:r>
              <a:rPr lang="en-GB" altLang="zh-CN" sz="2400" dirty="0">
                <a:ea typeface="宋体" panose="02010600030101010101" pitchFamily="2" charset="-122"/>
              </a:rPr>
              <a:t> </a:t>
            </a:r>
          </a:p>
          <a:p>
            <a:pPr eaLnBrk="1" hangingPunct="1">
              <a:lnSpc>
                <a:spcPct val="80000"/>
              </a:lnSpc>
            </a:pPr>
            <a:endParaRPr lang="en-US" altLang="en-US" sz="2400" dirty="0"/>
          </a:p>
          <a:p>
            <a:pPr eaLnBrk="1" hangingPunct="1">
              <a:lnSpc>
                <a:spcPct val="80000"/>
              </a:lnSpc>
            </a:pPr>
            <a:r>
              <a:rPr lang="en-US" altLang="en-US" sz="2400" dirty="0"/>
              <a:t>In 577, </a:t>
            </a:r>
            <a:r>
              <a:rPr lang="en-US" altLang="en-US" sz="2400" dirty="0" err="1"/>
              <a:t>Beizhou</a:t>
            </a:r>
            <a:r>
              <a:rPr lang="en-US" altLang="en-US" sz="2400" dirty="0"/>
              <a:t> conquered </a:t>
            </a:r>
            <a:r>
              <a:rPr lang="en-US" altLang="en-US" sz="2400" dirty="0" err="1"/>
              <a:t>Beiqi</a:t>
            </a:r>
            <a:r>
              <a:rPr lang="en-US" altLang="en-US" sz="2400" dirty="0"/>
              <a:t>. </a:t>
            </a:r>
            <a:endParaRPr lang="en-US" altLang="zh-CN" sz="2400" dirty="0">
              <a:ea typeface="宋体" panose="02010600030101010101" pitchFamily="2" charset="-122"/>
            </a:endParaRPr>
          </a:p>
          <a:p>
            <a:pPr eaLnBrk="1" hangingPunct="1">
              <a:lnSpc>
                <a:spcPct val="80000"/>
              </a:lnSpc>
            </a:pPr>
            <a:endParaRPr lang="en-US" altLang="en-US" sz="2400" dirty="0"/>
          </a:p>
          <a:p>
            <a:pPr eaLnBrk="1" hangingPunct="1">
              <a:lnSpc>
                <a:spcPct val="80000"/>
              </a:lnSpc>
            </a:pPr>
            <a:r>
              <a:rPr lang="en-US" altLang="en-US" sz="2400" dirty="0"/>
              <a:t>In 581, a distant relative of the </a:t>
            </a:r>
            <a:r>
              <a:rPr lang="en-US" altLang="en-US" sz="2400" dirty="0" err="1"/>
              <a:t>Beizhou</a:t>
            </a:r>
            <a:r>
              <a:rPr lang="en-US" altLang="en-US" sz="2400" dirty="0"/>
              <a:t> royal family seized the state power and established the Sui Dynasty (581 - 618) after the unification of the country. </a:t>
            </a:r>
            <a:endParaRPr lang="en-GB" altLang="en-US" sz="2500" dirty="0"/>
          </a:p>
          <a:p>
            <a:endParaRPr lang="en-GB" altLang="en-US" dirty="0"/>
          </a:p>
        </p:txBody>
      </p:sp>
    </p:spTree>
    <p:extLst>
      <p:ext uri="{BB962C8B-B14F-4D97-AF65-F5344CB8AC3E}">
        <p14:creationId xmlns:p14="http://schemas.microsoft.com/office/powerpoint/2010/main" val="17480852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altLang="zh-CN" sz="3200">
                <a:ea typeface="宋体" panose="02010600030101010101" pitchFamily="2" charset="-122"/>
              </a:rPr>
              <a:t>The Northern Wei </a:t>
            </a:r>
            <a:r>
              <a:rPr lang="zh-CN" altLang="en-US" sz="3200">
                <a:ea typeface="宋体" panose="02010600030101010101" pitchFamily="2" charset="-122"/>
              </a:rPr>
              <a:t>北魏 </a:t>
            </a:r>
            <a:r>
              <a:rPr lang="en-US" altLang="zh-CN" sz="3200">
                <a:ea typeface="宋体" panose="02010600030101010101" pitchFamily="2" charset="-122"/>
              </a:rPr>
              <a:t>and Buddhism  </a:t>
            </a:r>
            <a:endParaRPr lang="en-GB" altLang="zh-CN" sz="3200">
              <a:ea typeface="宋体" panose="02010600030101010101" pitchFamily="2" charset="-122"/>
            </a:endParaRPr>
          </a:p>
        </p:txBody>
      </p:sp>
      <p:sp>
        <p:nvSpPr>
          <p:cNvPr id="9219" name="Rectangle 3"/>
          <p:cNvSpPr>
            <a:spLocks noGrp="1" noChangeArrowheads="1"/>
          </p:cNvSpPr>
          <p:nvPr>
            <p:ph type="body" idx="1"/>
          </p:nvPr>
        </p:nvSpPr>
        <p:spPr>
          <a:xfrm>
            <a:off x="1309817" y="1865871"/>
            <a:ext cx="9683578" cy="3754868"/>
          </a:xfrm>
        </p:spPr>
        <p:txBody>
          <a:bodyPr/>
          <a:lstStyle/>
          <a:p>
            <a:pPr eaLnBrk="1" hangingPunct="1"/>
            <a:r>
              <a:rPr lang="en-US" altLang="zh-CN" sz="2800" dirty="0">
                <a:ea typeface="宋体" panose="02010600030101010101" pitchFamily="2" charset="-122"/>
              </a:rPr>
              <a:t>In 439, the </a:t>
            </a:r>
            <a:r>
              <a:rPr lang="en-US" altLang="zh-CN" sz="2800" dirty="0" err="1">
                <a:ea typeface="宋体" panose="02010600030101010101" pitchFamily="2" charset="-122"/>
              </a:rPr>
              <a:t>Beiwei</a:t>
            </a:r>
            <a:r>
              <a:rPr lang="en-US" altLang="zh-CN" sz="2800" dirty="0">
                <a:ea typeface="宋体" panose="02010600030101010101" pitchFamily="2" charset="-122"/>
              </a:rPr>
              <a:t> Empire unified the region north of the Yellow River and Northern Dynasties started</a:t>
            </a:r>
            <a:endParaRPr lang="en-GB" altLang="en-US" sz="2800" dirty="0">
              <a:ea typeface="宋体" panose="02010600030101010101" pitchFamily="2" charset="-122"/>
            </a:endParaRPr>
          </a:p>
        </p:txBody>
      </p:sp>
      <p:pic>
        <p:nvPicPr>
          <p:cNvPr id="9220" name="Picture 5" descr="20060816213148c86b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4638" y="2901780"/>
            <a:ext cx="4762500" cy="345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7" descr="xin_2003040110388759151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6454" y="2644605"/>
            <a:ext cx="2587625" cy="37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691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a:t>Four Noble Truths of the Buddhism </a:t>
            </a:r>
          </a:p>
        </p:txBody>
      </p:sp>
      <p:sp>
        <p:nvSpPr>
          <p:cNvPr id="10243" name="Content Placeholder 2"/>
          <p:cNvSpPr>
            <a:spLocks noGrp="1"/>
          </p:cNvSpPr>
          <p:nvPr>
            <p:ph idx="1"/>
          </p:nvPr>
        </p:nvSpPr>
        <p:spPr>
          <a:xfrm>
            <a:off x="1594021" y="1927653"/>
            <a:ext cx="8823668" cy="4223951"/>
          </a:xfrm>
        </p:spPr>
        <p:txBody>
          <a:bodyPr/>
          <a:lstStyle/>
          <a:p>
            <a:r>
              <a:rPr lang="en-GB" altLang="en-US" sz="2400" dirty="0"/>
              <a:t>All life is inevitably sorrowful</a:t>
            </a:r>
          </a:p>
          <a:p>
            <a:endParaRPr lang="en-GB" altLang="en-US" sz="2400" dirty="0"/>
          </a:p>
          <a:p>
            <a:r>
              <a:rPr lang="en-GB" altLang="en-US" sz="2400" dirty="0"/>
              <a:t>That sorrow is due to craving</a:t>
            </a:r>
          </a:p>
          <a:p>
            <a:endParaRPr lang="en-GB" altLang="en-US" sz="2400" dirty="0"/>
          </a:p>
          <a:p>
            <a:r>
              <a:rPr lang="en-GB" altLang="en-US" sz="2400" dirty="0"/>
              <a:t>Sorrowful life can only be stopped by the stopping of craving</a:t>
            </a:r>
          </a:p>
          <a:p>
            <a:endParaRPr lang="en-GB" altLang="en-US" sz="2400" dirty="0"/>
          </a:p>
          <a:p>
            <a:r>
              <a:rPr lang="en-GB" altLang="en-US" sz="2400" dirty="0"/>
              <a:t>And this can only be done by a course of carefully disciplined and moral conduct, culminating in the life of concentration and meditation led by the Buddhist Monk. </a:t>
            </a:r>
          </a:p>
        </p:txBody>
      </p:sp>
    </p:spTree>
    <p:extLst>
      <p:ext uri="{BB962C8B-B14F-4D97-AF65-F5344CB8AC3E}">
        <p14:creationId xmlns:p14="http://schemas.microsoft.com/office/powerpoint/2010/main" val="9046439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br>
              <a:rPr lang="en-GB" altLang="en-US" b="1"/>
            </a:br>
            <a:br>
              <a:rPr lang="en-GB" altLang="en-US" b="1"/>
            </a:br>
            <a:br>
              <a:rPr lang="en-GB" altLang="en-US" b="1"/>
            </a:br>
            <a:br>
              <a:rPr lang="en-GB" altLang="en-US" b="1"/>
            </a:br>
            <a:r>
              <a:rPr lang="en-GB" altLang="en-US" b="1"/>
              <a:t>Longmen Grottoes (Luoyang) </a:t>
            </a:r>
            <a:br>
              <a:rPr lang="en-GB" altLang="en-US" b="1"/>
            </a:br>
            <a:r>
              <a:rPr lang="zh-CN" altLang="en-US" b="1">
                <a:ea typeface="宋体" panose="02010600030101010101" pitchFamily="2" charset="-122"/>
              </a:rPr>
              <a:t>洛阳</a:t>
            </a:r>
            <a:r>
              <a:rPr lang="en-US" altLang="zh-CN" b="1">
                <a:ea typeface="宋体" panose="02010600030101010101" pitchFamily="2" charset="-122"/>
              </a:rPr>
              <a:t>-</a:t>
            </a:r>
            <a:r>
              <a:rPr lang="zh-CN" altLang="en-US" b="1">
                <a:ea typeface="宋体" panose="02010600030101010101" pitchFamily="2" charset="-122"/>
              </a:rPr>
              <a:t>龙门石窟</a:t>
            </a:r>
            <a:endParaRPr lang="en-GB" altLang="en-US"/>
          </a:p>
        </p:txBody>
      </p:sp>
      <p:pic>
        <p:nvPicPr>
          <p:cNvPr id="11267" name="Content Placeholder 3" descr="龙门石窟.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373394" y="1737360"/>
            <a:ext cx="5094288" cy="4114800"/>
          </a:xfrm>
        </p:spPr>
      </p:pic>
    </p:spTree>
    <p:extLst>
      <p:ext uri="{BB962C8B-B14F-4D97-AF65-F5344CB8AC3E}">
        <p14:creationId xmlns:p14="http://schemas.microsoft.com/office/powerpoint/2010/main" val="21706162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a:t>Datong yungang</a:t>
            </a:r>
            <a:r>
              <a:rPr lang="en-GB" altLang="en-US" b="1"/>
              <a:t> Grottoes</a:t>
            </a:r>
            <a:r>
              <a:rPr lang="en-GB" altLang="en-US"/>
              <a:t> </a:t>
            </a:r>
            <a:br>
              <a:rPr lang="en-GB" altLang="en-US"/>
            </a:br>
            <a:r>
              <a:rPr lang="zh-CN" altLang="en-US">
                <a:ea typeface="宋体" panose="02010600030101010101" pitchFamily="2" charset="-122"/>
              </a:rPr>
              <a:t>大同</a:t>
            </a:r>
            <a:r>
              <a:rPr lang="en-US" altLang="zh-CN">
                <a:ea typeface="宋体" panose="02010600030101010101" pitchFamily="2" charset="-122"/>
              </a:rPr>
              <a:t>-</a:t>
            </a:r>
            <a:r>
              <a:rPr lang="zh-CN" altLang="en-US">
                <a:ea typeface="宋体" panose="02010600030101010101" pitchFamily="2" charset="-122"/>
              </a:rPr>
              <a:t>云冈石窟</a:t>
            </a:r>
            <a:endParaRPr lang="en-GB" altLang="en-US"/>
          </a:p>
        </p:txBody>
      </p:sp>
      <p:pic>
        <p:nvPicPr>
          <p:cNvPr id="12291" name="Content Placeholder 3" descr="大同云冈石窟.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470275" y="1827213"/>
            <a:ext cx="6161088" cy="4114800"/>
          </a:xfrm>
        </p:spPr>
      </p:pic>
    </p:spTree>
    <p:extLst>
      <p:ext uri="{BB962C8B-B14F-4D97-AF65-F5344CB8AC3E}">
        <p14:creationId xmlns:p14="http://schemas.microsoft.com/office/powerpoint/2010/main" val="26206624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zh-CN" altLang="en-US">
                <a:ea typeface="宋体" panose="02010600030101010101" pitchFamily="2" charset="-122"/>
              </a:rPr>
              <a:t>敦煌莫高窟</a:t>
            </a:r>
            <a:br>
              <a:rPr lang="en-GB" altLang="zh-CN">
                <a:ea typeface="宋体" panose="02010600030101010101" pitchFamily="2" charset="-122"/>
              </a:rPr>
            </a:br>
            <a:r>
              <a:rPr lang="en-GB" altLang="zh-CN">
                <a:ea typeface="宋体" panose="02010600030101010101" pitchFamily="2" charset="-122"/>
              </a:rPr>
              <a:t>Dunhuang Mogao</a:t>
            </a:r>
            <a:r>
              <a:rPr lang="en-GB" altLang="en-US" b="1"/>
              <a:t> Grottoes</a:t>
            </a:r>
            <a:r>
              <a:rPr lang="en-GB" altLang="zh-CN">
                <a:ea typeface="宋体" panose="02010600030101010101" pitchFamily="2" charset="-122"/>
              </a:rPr>
              <a:t> </a:t>
            </a:r>
            <a:endParaRPr lang="en-GB" altLang="en-US"/>
          </a:p>
        </p:txBody>
      </p:sp>
      <p:pic>
        <p:nvPicPr>
          <p:cNvPr id="13315" name="Content Placeholder 3" descr="敦煌莫高窟.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17690" y="1828801"/>
            <a:ext cx="6584950" cy="4392613"/>
          </a:xfrm>
        </p:spPr>
      </p:pic>
    </p:spTree>
    <p:extLst>
      <p:ext uri="{BB962C8B-B14F-4D97-AF65-F5344CB8AC3E}">
        <p14:creationId xmlns:p14="http://schemas.microsoft.com/office/powerpoint/2010/main" val="41884089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zh-CN" altLang="en-US">
                <a:ea typeface="宋体" panose="02010600030101010101" pitchFamily="2" charset="-122"/>
              </a:rPr>
              <a:t>天水麦积山石窟</a:t>
            </a:r>
            <a:endParaRPr lang="en-GB" altLang="en-US"/>
          </a:p>
        </p:txBody>
      </p:sp>
      <p:pic>
        <p:nvPicPr>
          <p:cNvPr id="14339" name="Content Placeholder 3" descr="天水 麦积山石窟.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161744" y="1737360"/>
            <a:ext cx="6218237" cy="4648200"/>
          </a:xfrm>
        </p:spPr>
      </p:pic>
    </p:spTree>
    <p:extLst>
      <p:ext uri="{BB962C8B-B14F-4D97-AF65-F5344CB8AC3E}">
        <p14:creationId xmlns:p14="http://schemas.microsoft.com/office/powerpoint/2010/main" val="41521437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b="1"/>
              <a:t>Sui Dynasty(581-618)</a:t>
            </a:r>
            <a:r>
              <a:rPr lang="en-US" altLang="en-US"/>
              <a:t> </a:t>
            </a:r>
            <a:endParaRPr lang="en-GB" altLang="en-US"/>
          </a:p>
        </p:txBody>
      </p:sp>
      <p:sp>
        <p:nvSpPr>
          <p:cNvPr id="15363" name="Rectangle 3"/>
          <p:cNvSpPr>
            <a:spLocks noGrp="1" noChangeArrowheads="1"/>
          </p:cNvSpPr>
          <p:nvPr>
            <p:ph type="body" idx="1"/>
          </p:nvPr>
        </p:nvSpPr>
        <p:spPr>
          <a:xfrm>
            <a:off x="1097280" y="1838611"/>
            <a:ext cx="9605319" cy="4605438"/>
          </a:xfrm>
        </p:spPr>
        <p:txBody>
          <a:bodyPr>
            <a:normAutofit/>
          </a:bodyPr>
          <a:lstStyle/>
          <a:p>
            <a:pPr>
              <a:lnSpc>
                <a:spcPct val="80000"/>
              </a:lnSpc>
              <a:buFont typeface="Arial" panose="020B0604020202020204" pitchFamily="34" charset="0"/>
              <a:buChar char="•"/>
            </a:pPr>
            <a:r>
              <a:rPr lang="en-US" altLang="zh-CN" sz="2400" dirty="0">
                <a:ea typeface="宋体" panose="02010600030101010101" pitchFamily="2" charset="-122"/>
              </a:rPr>
              <a:t>In 577, the Northern Zhou reunified the North China</a:t>
            </a:r>
            <a:r>
              <a:rPr lang="en-GB" altLang="zh-CN" sz="2400" dirty="0">
                <a:ea typeface="宋体" panose="02010600030101010101" pitchFamily="2" charset="-122"/>
              </a:rPr>
              <a:t> </a:t>
            </a:r>
          </a:p>
          <a:p>
            <a:pPr marL="0" indent="0">
              <a:lnSpc>
                <a:spcPct val="80000"/>
              </a:lnSpc>
              <a:buNone/>
            </a:pPr>
            <a:r>
              <a:rPr lang="en-US" altLang="en-US" sz="2400" dirty="0"/>
              <a:t> (under the reign of </a:t>
            </a:r>
            <a:r>
              <a:rPr lang="en-US" altLang="en-US" sz="2400" dirty="0" err="1"/>
              <a:t>Yuwen</a:t>
            </a:r>
            <a:r>
              <a:rPr lang="en-US" altLang="en-US" sz="2400" dirty="0"/>
              <a:t> family of the </a:t>
            </a:r>
            <a:r>
              <a:rPr lang="en-US" altLang="en-US" sz="2400" dirty="0" err="1"/>
              <a:t>Xianbei</a:t>
            </a:r>
            <a:r>
              <a:rPr lang="en-US" altLang="en-US" sz="2400" dirty="0"/>
              <a:t>). </a:t>
            </a:r>
          </a:p>
          <a:p>
            <a:pPr>
              <a:lnSpc>
                <a:spcPct val="80000"/>
              </a:lnSpc>
              <a:buFont typeface="Arial" panose="020B0604020202020204" pitchFamily="34" charset="0"/>
              <a:buChar char="•"/>
            </a:pPr>
            <a:r>
              <a:rPr lang="en-US" altLang="en-US" sz="2400" dirty="0"/>
              <a:t>In 581, </a:t>
            </a:r>
            <a:r>
              <a:rPr lang="en-US" altLang="en-US" sz="2400" dirty="0" err="1"/>
              <a:t>Yangjian</a:t>
            </a:r>
            <a:r>
              <a:rPr lang="en-US" altLang="en-US" sz="2400" dirty="0"/>
              <a:t> (a relative of the royal family) usurped the throne and renamed the empire the Sui Dynasty with </a:t>
            </a:r>
            <a:r>
              <a:rPr lang="en-US" altLang="en-US" sz="2400" dirty="0" err="1"/>
              <a:t>Chang'an</a:t>
            </a:r>
            <a:r>
              <a:rPr lang="en-US" altLang="en-US" sz="2400" dirty="0"/>
              <a:t> (present Xi'an City) as his capital city. </a:t>
            </a:r>
          </a:p>
          <a:p>
            <a:pPr>
              <a:lnSpc>
                <a:spcPct val="80000"/>
              </a:lnSpc>
              <a:buFont typeface="Arial" panose="020B0604020202020204" pitchFamily="34" charset="0"/>
              <a:buChar char="•"/>
            </a:pPr>
            <a:r>
              <a:rPr lang="en-US" altLang="en-US" sz="2400" dirty="0" err="1"/>
              <a:t>Yangjian</a:t>
            </a:r>
            <a:r>
              <a:rPr lang="en-US" altLang="en-US" sz="2400" dirty="0"/>
              <a:t> (Emperor Wen), after the founding of the empire, quickly carried out a series of military plans to unify the country. </a:t>
            </a:r>
          </a:p>
          <a:p>
            <a:pPr>
              <a:lnSpc>
                <a:spcPct val="80000"/>
              </a:lnSpc>
              <a:buFont typeface="Arial" panose="020B0604020202020204" pitchFamily="34" charset="0"/>
              <a:buChar char="•"/>
            </a:pPr>
            <a:r>
              <a:rPr lang="en-US" altLang="en-US" sz="2400" dirty="0"/>
              <a:t>In 589, Emperor Wen reunified the south and the north. </a:t>
            </a:r>
            <a:endParaRPr lang="en-US" altLang="en-US" sz="2400" dirty="0">
              <a:solidFill>
                <a:srgbClr val="FF0000"/>
              </a:solidFill>
            </a:endParaRPr>
          </a:p>
          <a:p>
            <a:pPr>
              <a:lnSpc>
                <a:spcPct val="80000"/>
              </a:lnSpc>
              <a:buFont typeface="Arial" panose="020B0604020202020204" pitchFamily="34" charset="0"/>
              <a:buChar char="•"/>
            </a:pPr>
            <a:r>
              <a:rPr lang="en-US" altLang="en-US" sz="2400" dirty="0">
                <a:solidFill>
                  <a:srgbClr val="FF0000"/>
                </a:solidFill>
              </a:rPr>
              <a:t>Sui Dynasty lasted for only 38 years with two generations, ended up in the hands of Yang </a:t>
            </a:r>
            <a:r>
              <a:rPr lang="en-US" altLang="en-US" sz="2400" dirty="0" err="1">
                <a:solidFill>
                  <a:srgbClr val="FF0000"/>
                </a:solidFill>
              </a:rPr>
              <a:t>Guang</a:t>
            </a:r>
            <a:r>
              <a:rPr lang="en-US" altLang="en-US" sz="2400" dirty="0">
                <a:solidFill>
                  <a:srgbClr val="FF0000"/>
                </a:solidFill>
              </a:rPr>
              <a:t> the Son of </a:t>
            </a:r>
            <a:r>
              <a:rPr lang="en-US" altLang="en-US" sz="2400" dirty="0" err="1">
                <a:solidFill>
                  <a:srgbClr val="FF0000"/>
                </a:solidFill>
              </a:rPr>
              <a:t>YangJian</a:t>
            </a:r>
            <a:r>
              <a:rPr lang="en-US" altLang="en-US" sz="2400" dirty="0">
                <a:solidFill>
                  <a:srgbClr val="FF0000"/>
                </a:solidFill>
              </a:rPr>
              <a:t>. </a:t>
            </a:r>
          </a:p>
          <a:p>
            <a:pPr>
              <a:lnSpc>
                <a:spcPct val="80000"/>
              </a:lnSpc>
              <a:buFont typeface="Arial" panose="020B0604020202020204" pitchFamily="34" charset="0"/>
              <a:buChar char="•"/>
            </a:pPr>
            <a:r>
              <a:rPr lang="en-US" altLang="en-US" sz="2400" dirty="0">
                <a:solidFill>
                  <a:srgbClr val="FF0000"/>
                </a:solidFill>
              </a:rPr>
              <a:t>History shows it was one of the short-lived Chinese dynasties. </a:t>
            </a:r>
            <a:endParaRPr lang="en-GB" altLang="en-US" sz="2400" dirty="0">
              <a:solidFill>
                <a:srgbClr val="FF0000"/>
              </a:solidFill>
            </a:endParaRPr>
          </a:p>
        </p:txBody>
      </p:sp>
      <p:pic>
        <p:nvPicPr>
          <p:cNvPr id="15364" name="Picture 4" descr="180px-Sui_Yangdi_Ta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48800" y="1"/>
            <a:ext cx="1714500"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71587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zh-CN" sz="3200" b="1">
                <a:ea typeface="宋体" panose="02010600030101010101" pitchFamily="2" charset="-122"/>
              </a:rPr>
              <a:t>The Mergence of Chinese </a:t>
            </a:r>
            <a:r>
              <a:rPr lang="en-US" altLang="en-US" sz="3200" b="1"/>
              <a:t>Culture </a:t>
            </a:r>
            <a:br>
              <a:rPr lang="en-US" altLang="en-US" sz="3200" b="1"/>
            </a:br>
            <a:endParaRPr lang="en-GB" altLang="en-US" sz="3200" b="1"/>
          </a:p>
        </p:txBody>
      </p:sp>
      <p:sp>
        <p:nvSpPr>
          <p:cNvPr id="16387" name="Rectangle 3"/>
          <p:cNvSpPr>
            <a:spLocks noGrp="1" noChangeArrowheads="1"/>
          </p:cNvSpPr>
          <p:nvPr>
            <p:ph type="body" idx="1"/>
          </p:nvPr>
        </p:nvSpPr>
        <p:spPr>
          <a:xfrm>
            <a:off x="1334530" y="1940010"/>
            <a:ext cx="9638270" cy="4689389"/>
          </a:xfrm>
        </p:spPr>
        <p:txBody>
          <a:bodyPr>
            <a:normAutofit/>
          </a:bodyPr>
          <a:lstStyle/>
          <a:p>
            <a:pPr eaLnBrk="1" hangingPunct="1">
              <a:lnSpc>
                <a:spcPct val="80000"/>
              </a:lnSpc>
            </a:pPr>
            <a:r>
              <a:rPr lang="en-US" altLang="en-US" sz="2400" dirty="0"/>
              <a:t>The Sui Dynasty was founded on the centuries of division. People from different tribes and areas were varied in their habits, cultures and customs. </a:t>
            </a:r>
            <a:endParaRPr lang="en-US" altLang="zh-CN" sz="2400" dirty="0">
              <a:ea typeface="宋体" panose="02010600030101010101" pitchFamily="2" charset="-122"/>
            </a:endParaRPr>
          </a:p>
        </p:txBody>
      </p:sp>
      <p:pic>
        <p:nvPicPr>
          <p:cNvPr id="16388" name="Picture 4" descr="200607091210163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3124200"/>
            <a:ext cx="3505200" cy="317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descr="20061222105429509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2743201"/>
            <a:ext cx="43434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34640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90800" y="301625"/>
            <a:ext cx="7772400" cy="1143000"/>
          </a:xfrm>
        </p:spPr>
        <p:txBody>
          <a:bodyPr/>
          <a:lstStyle/>
          <a:p>
            <a:pPr eaLnBrk="1" hangingPunct="1"/>
            <a:r>
              <a:rPr lang="en-US" altLang="zh-CN" sz="3200">
                <a:ea typeface="宋体" panose="02010600030101010101" pitchFamily="2" charset="-122"/>
              </a:rPr>
              <a:t>The Syncretism of Chinese Religion before Sui Dynasty </a:t>
            </a:r>
            <a:endParaRPr lang="en-GB" altLang="en-US" sz="3200"/>
          </a:p>
        </p:txBody>
      </p:sp>
      <p:sp>
        <p:nvSpPr>
          <p:cNvPr id="17411" name="Rectangle 3"/>
          <p:cNvSpPr>
            <a:spLocks noGrp="1" noChangeArrowheads="1"/>
          </p:cNvSpPr>
          <p:nvPr>
            <p:ph type="body" idx="1"/>
          </p:nvPr>
        </p:nvSpPr>
        <p:spPr>
          <a:xfrm>
            <a:off x="926758" y="1828800"/>
            <a:ext cx="10495005" cy="5029200"/>
          </a:xfrm>
        </p:spPr>
        <p:txBody>
          <a:bodyPr>
            <a:normAutofit/>
          </a:bodyPr>
          <a:lstStyle/>
          <a:p>
            <a:pPr eaLnBrk="1" hangingPunct="1">
              <a:lnSpc>
                <a:spcPct val="80000"/>
              </a:lnSpc>
              <a:buFont typeface="Arial" panose="020B0604020202020204" pitchFamily="34" charset="0"/>
              <a:buChar char="•"/>
            </a:pPr>
            <a:r>
              <a:rPr lang="en-GB" altLang="zh-CN" sz="2400" dirty="0">
                <a:ea typeface="宋体" panose="02010600030101010101" pitchFamily="2" charset="-122"/>
              </a:rPr>
              <a:t>Han Wei (Cao Cao): </a:t>
            </a:r>
            <a:r>
              <a:rPr lang="en-GB" altLang="zh-CN" sz="2400" dirty="0">
                <a:solidFill>
                  <a:srgbClr val="FF0000"/>
                </a:solidFill>
                <a:ea typeface="宋体" panose="02010600030101010101" pitchFamily="2" charset="-122"/>
              </a:rPr>
              <a:t>Morality </a:t>
            </a:r>
            <a:r>
              <a:rPr lang="en-GB" altLang="zh-CN" sz="2400" dirty="0">
                <a:ea typeface="宋体" panose="02010600030101010101" pitchFamily="2" charset="-122"/>
              </a:rPr>
              <a:t>and</a:t>
            </a:r>
            <a:r>
              <a:rPr lang="en-GB" altLang="zh-CN" sz="2400" dirty="0">
                <a:solidFill>
                  <a:srgbClr val="FF0000"/>
                </a:solidFill>
                <a:ea typeface="宋体" panose="02010600030101010101" pitchFamily="2" charset="-122"/>
              </a:rPr>
              <a:t> Law is integrated </a:t>
            </a:r>
            <a:r>
              <a:rPr lang="en-GB" altLang="zh-CN" sz="2400" dirty="0">
                <a:ea typeface="宋体" panose="02010600030101010101" pitchFamily="2" charset="-122"/>
              </a:rPr>
              <a:t>together, </a:t>
            </a:r>
            <a:r>
              <a:rPr lang="en-GB" altLang="zh-CN" sz="2400" dirty="0">
                <a:solidFill>
                  <a:srgbClr val="FF0000"/>
                </a:solidFill>
                <a:ea typeface="宋体" panose="02010600030101010101" pitchFamily="2" charset="-122"/>
              </a:rPr>
              <a:t>Legalism</a:t>
            </a:r>
            <a:r>
              <a:rPr lang="en-GB" altLang="zh-CN" sz="2400" dirty="0">
                <a:ea typeface="宋体" panose="02010600030101010101" pitchFamily="2" charset="-122"/>
              </a:rPr>
              <a:t> and </a:t>
            </a:r>
            <a:r>
              <a:rPr lang="en-GB" altLang="zh-CN" sz="2400" dirty="0">
                <a:solidFill>
                  <a:srgbClr val="FF0000"/>
                </a:solidFill>
                <a:ea typeface="宋体" panose="02010600030101010101" pitchFamily="2" charset="-122"/>
              </a:rPr>
              <a:t>Confucianism</a:t>
            </a:r>
            <a:r>
              <a:rPr lang="en-GB" altLang="zh-CN" sz="2400" dirty="0">
                <a:ea typeface="宋体" panose="02010600030101010101" pitchFamily="2" charset="-122"/>
              </a:rPr>
              <a:t> are combined emphasized </a:t>
            </a:r>
          </a:p>
          <a:p>
            <a:pPr eaLnBrk="1" hangingPunct="1">
              <a:lnSpc>
                <a:spcPct val="80000"/>
              </a:lnSpc>
              <a:buFont typeface="Arial" panose="020B0604020202020204" pitchFamily="34" charset="0"/>
              <a:buChar char="•"/>
            </a:pPr>
            <a:r>
              <a:rPr lang="en-GB" altLang="zh-CN" sz="2400" dirty="0">
                <a:ea typeface="宋体" panose="02010600030101010101" pitchFamily="2" charset="-122"/>
              </a:rPr>
              <a:t>During Wei and </a:t>
            </a:r>
            <a:r>
              <a:rPr lang="en-GB" altLang="zh-CN" sz="2400" dirty="0" err="1">
                <a:ea typeface="宋体" panose="02010600030101010101" pitchFamily="2" charset="-122"/>
              </a:rPr>
              <a:t>Jin</a:t>
            </a:r>
            <a:r>
              <a:rPr lang="en-GB" altLang="zh-CN" sz="2400" dirty="0">
                <a:ea typeface="宋体" panose="02010600030101010101" pitchFamily="2" charset="-122"/>
              </a:rPr>
              <a:t>, the combined</a:t>
            </a:r>
            <a:r>
              <a:rPr lang="en-GB" altLang="zh-CN" sz="2400" dirty="0">
                <a:solidFill>
                  <a:srgbClr val="FF0000"/>
                </a:solidFill>
                <a:ea typeface="宋体" panose="02010600030101010101" pitchFamily="2" charset="-122"/>
              </a:rPr>
              <a:t> Confucianism </a:t>
            </a:r>
            <a:r>
              <a:rPr lang="en-GB" altLang="zh-CN" sz="2400" dirty="0">
                <a:ea typeface="宋体" panose="02010600030101010101" pitchFamily="2" charset="-122"/>
              </a:rPr>
              <a:t>and </a:t>
            </a:r>
            <a:r>
              <a:rPr lang="en-GB" altLang="zh-CN" sz="2400" dirty="0">
                <a:solidFill>
                  <a:srgbClr val="FF0000"/>
                </a:solidFill>
                <a:ea typeface="宋体" panose="02010600030101010101" pitchFamily="2" charset="-122"/>
              </a:rPr>
              <a:t>Legalism </a:t>
            </a:r>
            <a:r>
              <a:rPr lang="en-GB" altLang="zh-CN" sz="2400" dirty="0">
                <a:ea typeface="宋体" panose="02010600030101010101" pitchFamily="2" charset="-122"/>
              </a:rPr>
              <a:t>were criticized by </a:t>
            </a:r>
            <a:r>
              <a:rPr lang="en-GB" altLang="zh-CN" sz="2400" dirty="0">
                <a:solidFill>
                  <a:srgbClr val="FF0000"/>
                </a:solidFill>
                <a:ea typeface="宋体" panose="02010600030101010101" pitchFamily="2" charset="-122"/>
              </a:rPr>
              <a:t>the Dark Learning,  </a:t>
            </a:r>
            <a:r>
              <a:rPr lang="en-GB" altLang="zh-CN" sz="2400" dirty="0">
                <a:ea typeface="宋体" panose="02010600030101010101" pitchFamily="2" charset="-122"/>
              </a:rPr>
              <a:t>then the </a:t>
            </a:r>
            <a:r>
              <a:rPr lang="en-GB" altLang="zh-CN" sz="2400" dirty="0">
                <a:solidFill>
                  <a:srgbClr val="FF0000"/>
                </a:solidFill>
                <a:ea typeface="宋体" panose="02010600030101010101" pitchFamily="2" charset="-122"/>
              </a:rPr>
              <a:t>Dark Learning </a:t>
            </a:r>
            <a:r>
              <a:rPr lang="en-GB" altLang="zh-CN" sz="2400" dirty="0">
                <a:ea typeface="宋体" panose="02010600030101010101" pitchFamily="2" charset="-122"/>
              </a:rPr>
              <a:t>had cause criticism  from both within and without </a:t>
            </a:r>
            <a:r>
              <a:rPr lang="en-GB" altLang="zh-CN" sz="2400" dirty="0">
                <a:solidFill>
                  <a:srgbClr val="FF0000"/>
                </a:solidFill>
                <a:ea typeface="宋体" panose="02010600030101010101" pitchFamily="2" charset="-122"/>
              </a:rPr>
              <a:t> </a:t>
            </a:r>
            <a:endParaRPr lang="en-GB" altLang="zh-CN" sz="2400" dirty="0">
              <a:ea typeface="宋体" panose="02010600030101010101" pitchFamily="2" charset="-122"/>
            </a:endParaRPr>
          </a:p>
          <a:p>
            <a:pPr eaLnBrk="1" hangingPunct="1">
              <a:lnSpc>
                <a:spcPct val="80000"/>
              </a:lnSpc>
              <a:buFont typeface="Arial" panose="020B0604020202020204" pitchFamily="34" charset="0"/>
              <a:buChar char="•"/>
            </a:pPr>
            <a:r>
              <a:rPr lang="en-GB" altLang="zh-CN" sz="2400" dirty="0">
                <a:ea typeface="宋体" panose="02010600030101010101" pitchFamily="2" charset="-122"/>
              </a:rPr>
              <a:t>In East </a:t>
            </a:r>
            <a:r>
              <a:rPr lang="en-GB" altLang="zh-CN" sz="2400" dirty="0" err="1">
                <a:ea typeface="宋体" panose="02010600030101010101" pitchFamily="2" charset="-122"/>
              </a:rPr>
              <a:t>Jin</a:t>
            </a:r>
            <a:r>
              <a:rPr lang="en-GB" altLang="zh-CN" sz="2400" dirty="0">
                <a:ea typeface="宋体" panose="02010600030101010101" pitchFamily="2" charset="-122"/>
              </a:rPr>
              <a:t>, Buddhism extended its influence by using the ideology, language and method of Daoist and Dark Learning. Integration </a:t>
            </a:r>
            <a:r>
              <a:rPr lang="en-GB" altLang="zh-CN" sz="2400" dirty="0">
                <a:solidFill>
                  <a:srgbClr val="FF0000"/>
                </a:solidFill>
                <a:ea typeface="宋体" panose="02010600030101010101" pitchFamily="2" charset="-122"/>
              </a:rPr>
              <a:t>of Dark learning </a:t>
            </a:r>
            <a:r>
              <a:rPr lang="en-GB" altLang="zh-CN" sz="2400" dirty="0">
                <a:ea typeface="宋体" panose="02010600030101010101" pitchFamily="2" charset="-122"/>
              </a:rPr>
              <a:t>and</a:t>
            </a:r>
            <a:r>
              <a:rPr lang="en-GB" altLang="zh-CN" sz="2400" dirty="0">
                <a:solidFill>
                  <a:srgbClr val="FF0000"/>
                </a:solidFill>
                <a:ea typeface="宋体" panose="02010600030101010101" pitchFamily="2" charset="-122"/>
              </a:rPr>
              <a:t> Buddhism</a:t>
            </a:r>
            <a:endParaRPr lang="en-GB" altLang="zh-CN" sz="2400" dirty="0">
              <a:ea typeface="宋体" panose="02010600030101010101" pitchFamily="2" charset="-122"/>
            </a:endParaRPr>
          </a:p>
          <a:p>
            <a:pPr eaLnBrk="1" hangingPunct="1">
              <a:lnSpc>
                <a:spcPct val="80000"/>
              </a:lnSpc>
              <a:buFont typeface="Arial" panose="020B0604020202020204" pitchFamily="34" charset="0"/>
              <a:buChar char="•"/>
            </a:pPr>
            <a:r>
              <a:rPr lang="en-GB" altLang="zh-CN" sz="2400" dirty="0">
                <a:ea typeface="宋体" panose="02010600030101010101" pitchFamily="2" charset="-122"/>
              </a:rPr>
              <a:t>In Northern and Southern Dynasties, Buddhism gradually permitted into Chinese society. </a:t>
            </a:r>
            <a:r>
              <a:rPr lang="en-GB" altLang="zh-CN" sz="2400" dirty="0">
                <a:solidFill>
                  <a:srgbClr val="FF0000"/>
                </a:solidFill>
                <a:ea typeface="宋体" panose="02010600030101010101" pitchFamily="2" charset="-122"/>
              </a:rPr>
              <a:t>Confucian scholar </a:t>
            </a:r>
            <a:r>
              <a:rPr lang="en-GB" altLang="zh-CN" sz="2400" dirty="0">
                <a:ea typeface="宋体" panose="02010600030101010101" pitchFamily="2" charset="-122"/>
              </a:rPr>
              <a:t>start their criticism to</a:t>
            </a:r>
            <a:r>
              <a:rPr lang="en-GB" altLang="zh-CN" sz="2400" dirty="0">
                <a:solidFill>
                  <a:srgbClr val="FF0000"/>
                </a:solidFill>
                <a:ea typeface="宋体" panose="02010600030101010101" pitchFamily="2" charset="-122"/>
              </a:rPr>
              <a:t> Buddhism.</a:t>
            </a:r>
            <a:endParaRPr lang="en-GB" altLang="zh-CN" sz="2400" dirty="0">
              <a:ea typeface="宋体" panose="02010600030101010101" pitchFamily="2" charset="-122"/>
            </a:endParaRPr>
          </a:p>
          <a:p>
            <a:pPr eaLnBrk="1" hangingPunct="1">
              <a:lnSpc>
                <a:spcPct val="80000"/>
              </a:lnSpc>
              <a:buFont typeface="Arial" panose="020B0604020202020204" pitchFamily="34" charset="0"/>
              <a:buChar char="•"/>
            </a:pPr>
            <a:r>
              <a:rPr lang="en-GB" altLang="zh-CN" sz="2400" dirty="0">
                <a:ea typeface="宋体" panose="02010600030101010101" pitchFamily="2" charset="-122"/>
              </a:rPr>
              <a:t>During the struggle against various ideas, the vitality of Confucianism appeared, both</a:t>
            </a:r>
            <a:r>
              <a:rPr lang="en-GB" altLang="zh-CN" sz="2400" dirty="0">
                <a:solidFill>
                  <a:srgbClr val="FF0000"/>
                </a:solidFill>
                <a:ea typeface="宋体" panose="02010600030101010101" pitchFamily="2" charset="-122"/>
              </a:rPr>
              <a:t> Daoism </a:t>
            </a:r>
            <a:r>
              <a:rPr lang="en-GB" altLang="zh-CN" sz="2400" dirty="0">
                <a:ea typeface="宋体" panose="02010600030101010101" pitchFamily="2" charset="-122"/>
              </a:rPr>
              <a:t>and</a:t>
            </a:r>
            <a:r>
              <a:rPr lang="en-GB" altLang="zh-CN" sz="2400" dirty="0">
                <a:solidFill>
                  <a:srgbClr val="FF0000"/>
                </a:solidFill>
                <a:ea typeface="宋体" panose="02010600030101010101" pitchFamily="2" charset="-122"/>
              </a:rPr>
              <a:t> Buddhism </a:t>
            </a:r>
            <a:r>
              <a:rPr lang="en-GB" altLang="zh-CN" sz="2400" dirty="0">
                <a:ea typeface="宋体" panose="02010600030101010101" pitchFamily="2" charset="-122"/>
              </a:rPr>
              <a:t>have to take</a:t>
            </a:r>
            <a:r>
              <a:rPr lang="en-GB" altLang="zh-CN" sz="2400" dirty="0">
                <a:solidFill>
                  <a:srgbClr val="FF0000"/>
                </a:solidFill>
                <a:ea typeface="宋体" panose="02010600030101010101" pitchFamily="2" charset="-122"/>
              </a:rPr>
              <a:t> Confucian ethical value </a:t>
            </a:r>
            <a:r>
              <a:rPr lang="en-GB" altLang="zh-CN" sz="2400" dirty="0">
                <a:ea typeface="宋体" panose="02010600030101010101" pitchFamily="2" charset="-122"/>
              </a:rPr>
              <a:t>into their traditions.</a:t>
            </a:r>
          </a:p>
        </p:txBody>
      </p:sp>
    </p:spTree>
    <p:extLst>
      <p:ext uri="{BB962C8B-B14F-4D97-AF65-F5344CB8AC3E}">
        <p14:creationId xmlns:p14="http://schemas.microsoft.com/office/powerpoint/2010/main" val="10114534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altLang="zh-CN">
                <a:ea typeface="宋体" panose="02010600030101010101" pitchFamily="2" charset="-122"/>
              </a:rPr>
              <a:t>Buddhism in Sui Dynasty </a:t>
            </a:r>
            <a:endParaRPr lang="en-GB" altLang="en-US"/>
          </a:p>
        </p:txBody>
      </p:sp>
      <p:sp>
        <p:nvSpPr>
          <p:cNvPr id="18435" name="Rectangle 3"/>
          <p:cNvSpPr>
            <a:spLocks noGrp="1" noChangeArrowheads="1"/>
          </p:cNvSpPr>
          <p:nvPr>
            <p:ph type="body" idx="1"/>
          </p:nvPr>
        </p:nvSpPr>
        <p:spPr>
          <a:xfrm>
            <a:off x="1342769" y="1946190"/>
            <a:ext cx="6734432" cy="4341813"/>
          </a:xfrm>
        </p:spPr>
        <p:txBody>
          <a:bodyPr/>
          <a:lstStyle/>
          <a:p>
            <a:pPr eaLnBrk="1" hangingPunct="1">
              <a:lnSpc>
                <a:spcPct val="90000"/>
              </a:lnSpc>
            </a:pPr>
            <a:r>
              <a:rPr lang="en-US" altLang="en-US" sz="2800" dirty="0"/>
              <a:t>By the time the Sui had the territorial unification of China,</a:t>
            </a:r>
            <a:r>
              <a:rPr lang="en-US" altLang="zh-CN" sz="2800" dirty="0">
                <a:ea typeface="宋体" panose="02010600030101010101" pitchFamily="2" charset="-122"/>
              </a:rPr>
              <a:t> in order to </a:t>
            </a:r>
            <a:r>
              <a:rPr lang="en-US" altLang="en-US" sz="2800" dirty="0"/>
              <a:t>unify the people from different backgrounds, the spread of Buddhism was highly encouraged. </a:t>
            </a:r>
            <a:endParaRPr lang="en-US" altLang="zh-CN" sz="2800" dirty="0">
              <a:ea typeface="宋体" panose="02010600030101010101" pitchFamily="2" charset="-122"/>
            </a:endParaRPr>
          </a:p>
          <a:p>
            <a:pPr eaLnBrk="1" hangingPunct="1">
              <a:lnSpc>
                <a:spcPct val="90000"/>
              </a:lnSpc>
            </a:pPr>
            <a:endParaRPr lang="en-US" altLang="en-US" sz="2800" dirty="0"/>
          </a:p>
          <a:p>
            <a:pPr eaLnBrk="1" hangingPunct="1">
              <a:lnSpc>
                <a:spcPct val="90000"/>
              </a:lnSpc>
            </a:pPr>
            <a:r>
              <a:rPr lang="en-US" altLang="en-US" sz="2800" dirty="0"/>
              <a:t>Under the patronage of the Sui, Chinese Buddhism blossomed. </a:t>
            </a:r>
            <a:endParaRPr lang="en-US" altLang="zh-CN" sz="2800" dirty="0">
              <a:ea typeface="宋体" panose="02010600030101010101" pitchFamily="2" charset="-122"/>
            </a:endParaRPr>
          </a:p>
          <a:p>
            <a:pPr eaLnBrk="1" hangingPunct="1">
              <a:lnSpc>
                <a:spcPct val="90000"/>
              </a:lnSpc>
            </a:pPr>
            <a:endParaRPr lang="en-US" altLang="zh-CN" sz="2800" dirty="0">
              <a:ea typeface="宋体" panose="02010600030101010101" pitchFamily="2" charset="-122"/>
            </a:endParaRPr>
          </a:p>
        </p:txBody>
      </p:sp>
      <p:pic>
        <p:nvPicPr>
          <p:cNvPr id="18436" name="Picture 5" descr="CD003169-0205">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00768" y="1946190"/>
            <a:ext cx="2819400" cy="348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885300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altLang="zh-CN">
                <a:ea typeface="宋体" panose="02010600030101010101" pitchFamily="2" charset="-122"/>
              </a:rPr>
              <a:t>Foreign Policy in Sui Dynasty </a:t>
            </a:r>
            <a:endParaRPr lang="en-GB" altLang="en-US"/>
          </a:p>
        </p:txBody>
      </p:sp>
      <p:sp>
        <p:nvSpPr>
          <p:cNvPr id="19459" name="Rectangle 3"/>
          <p:cNvSpPr>
            <a:spLocks noGrp="1" noChangeArrowheads="1"/>
          </p:cNvSpPr>
          <p:nvPr>
            <p:ph type="body" idx="1"/>
          </p:nvPr>
        </p:nvSpPr>
        <p:spPr>
          <a:xfrm>
            <a:off x="1225851" y="2055340"/>
            <a:ext cx="9339176" cy="5029200"/>
          </a:xfrm>
        </p:spPr>
        <p:txBody>
          <a:bodyPr>
            <a:normAutofit/>
          </a:bodyPr>
          <a:lstStyle/>
          <a:p>
            <a:pPr eaLnBrk="1" hangingPunct="1">
              <a:lnSpc>
                <a:spcPct val="90000"/>
              </a:lnSpc>
            </a:pPr>
            <a:r>
              <a:rPr lang="en-US" altLang="en-US" sz="2400" dirty="0"/>
              <a:t>With the prosperity of Chinese Buddhism, people in other countries came to China in succession to study the religion, turning China into a major center of Buddhist learning. </a:t>
            </a:r>
          </a:p>
          <a:p>
            <a:pPr eaLnBrk="1" hangingPunct="1">
              <a:lnSpc>
                <a:spcPct val="90000"/>
              </a:lnSpc>
            </a:pPr>
            <a:endParaRPr lang="en-US" altLang="zh-CN" sz="2400" dirty="0">
              <a:ea typeface="宋体" panose="02010600030101010101" pitchFamily="2" charset="-122"/>
            </a:endParaRPr>
          </a:p>
          <a:p>
            <a:pPr eaLnBrk="1" hangingPunct="1">
              <a:lnSpc>
                <a:spcPct val="90000"/>
              </a:lnSpc>
            </a:pPr>
            <a:r>
              <a:rPr lang="en-US" altLang="zh-CN" sz="2400" dirty="0">
                <a:ea typeface="宋体" panose="02010600030101010101" pitchFamily="2" charset="-122"/>
              </a:rPr>
              <a:t>The Sui Dynasty re-established these and with the Silk Road, promoted the exchange between China and the Western Asia, laying a solid foundation for a flourishing Tang Dynasty (618 - 907).</a:t>
            </a:r>
            <a:r>
              <a:rPr lang="en-GB" altLang="zh-CN" sz="2400" dirty="0">
                <a:ea typeface="宋体" panose="02010600030101010101" pitchFamily="2" charset="-122"/>
              </a:rPr>
              <a:t> </a:t>
            </a:r>
            <a:endParaRPr lang="en-GB" altLang="en-US" sz="2400" dirty="0"/>
          </a:p>
        </p:txBody>
      </p:sp>
    </p:spTree>
    <p:extLst>
      <p:ext uri="{BB962C8B-B14F-4D97-AF65-F5344CB8AC3E}">
        <p14:creationId xmlns:p14="http://schemas.microsoft.com/office/powerpoint/2010/main" val="14482760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zh-CN">
                <a:ea typeface="宋体" panose="02010600030101010101" pitchFamily="2" charset="-122"/>
              </a:rPr>
              <a:t>From Sui to Tang</a:t>
            </a:r>
            <a:endParaRPr lang="en-GB" altLang="en-US"/>
          </a:p>
        </p:txBody>
      </p:sp>
      <p:sp>
        <p:nvSpPr>
          <p:cNvPr id="20483" name="Rectangle 3"/>
          <p:cNvSpPr>
            <a:spLocks noGrp="1" noChangeArrowheads="1"/>
          </p:cNvSpPr>
          <p:nvPr>
            <p:ph type="body" idx="1"/>
          </p:nvPr>
        </p:nvSpPr>
        <p:spPr>
          <a:xfrm>
            <a:off x="1097280" y="1968843"/>
            <a:ext cx="10058400" cy="5105400"/>
          </a:xfrm>
        </p:spPr>
        <p:txBody>
          <a:bodyPr/>
          <a:lstStyle/>
          <a:p>
            <a:pPr eaLnBrk="1" hangingPunct="1">
              <a:lnSpc>
                <a:spcPct val="80000"/>
              </a:lnSpc>
            </a:pPr>
            <a:r>
              <a:rPr lang="en-US" altLang="zh-CN" sz="2400" dirty="0">
                <a:ea typeface="宋体" panose="02010600030101010101" pitchFamily="2" charset="-122"/>
              </a:rPr>
              <a:t>The Emperor Yang of the Sui Dynasty (581 - 618) proved to be unpopular due to his tyranny. Projects such as the Grand Canal, coupled with continual military campaigns and profligate spending made people hard to live. </a:t>
            </a:r>
          </a:p>
          <a:p>
            <a:pPr eaLnBrk="1" hangingPunct="1">
              <a:lnSpc>
                <a:spcPct val="80000"/>
              </a:lnSpc>
            </a:pPr>
            <a:endParaRPr lang="en-US" altLang="zh-CN" sz="2400" dirty="0">
              <a:ea typeface="宋体" panose="02010600030101010101" pitchFamily="2" charset="-122"/>
            </a:endParaRPr>
          </a:p>
          <a:p>
            <a:pPr eaLnBrk="1" hangingPunct="1">
              <a:lnSpc>
                <a:spcPct val="80000"/>
              </a:lnSpc>
            </a:pPr>
            <a:r>
              <a:rPr lang="en-US" altLang="zh-CN" sz="2400" dirty="0">
                <a:ea typeface="宋体" panose="02010600030101010101" pitchFamily="2" charset="-122"/>
              </a:rPr>
              <a:t>In 617, Li Yuan (an aristocratic official stationed in Taiyuan) declared Emperor Yang had retired and set Yang's son Emperor Gong upon the throne </a:t>
            </a:r>
            <a:r>
              <a:rPr lang="en-GB" altLang="zh-CN" sz="2400" dirty="0">
                <a:ea typeface="宋体" panose="02010600030101010101" pitchFamily="2" charset="-122"/>
              </a:rPr>
              <a:t>at </a:t>
            </a:r>
            <a:r>
              <a:rPr lang="en-GB" altLang="zh-CN" sz="2400" dirty="0" err="1">
                <a:ea typeface="宋体" panose="02010600030101010101" pitchFamily="2" charset="-122"/>
              </a:rPr>
              <a:t>Chang’an</a:t>
            </a:r>
            <a:endParaRPr lang="en-GB" altLang="zh-CN" sz="2400" dirty="0">
              <a:ea typeface="宋体" panose="02010600030101010101" pitchFamily="2" charset="-122"/>
            </a:endParaRPr>
          </a:p>
          <a:p>
            <a:pPr eaLnBrk="1" hangingPunct="1">
              <a:lnSpc>
                <a:spcPct val="80000"/>
              </a:lnSpc>
            </a:pPr>
            <a:endParaRPr lang="en-GB" altLang="zh-CN" sz="2400" dirty="0">
              <a:ea typeface="宋体" panose="02010600030101010101" pitchFamily="2" charset="-122"/>
            </a:endParaRPr>
          </a:p>
          <a:p>
            <a:pPr eaLnBrk="1" hangingPunct="1">
              <a:lnSpc>
                <a:spcPct val="80000"/>
              </a:lnSpc>
            </a:pPr>
            <a:r>
              <a:rPr lang="en-US" altLang="zh-CN" sz="2400" dirty="0">
                <a:ea typeface="宋体" panose="02010600030101010101" pitchFamily="2" charset="-122"/>
              </a:rPr>
              <a:t>618 Emperor Yang was assassinated by an aide, Li Yuan deposed the puppet Emperor and declared himself emperor </a:t>
            </a:r>
            <a:r>
              <a:rPr lang="en-US" altLang="zh-CN" sz="2400" dirty="0" err="1">
                <a:ea typeface="宋体" panose="02010600030101010101" pitchFamily="2" charset="-122"/>
              </a:rPr>
              <a:t>Gaozu</a:t>
            </a:r>
            <a:r>
              <a:rPr lang="en-US" altLang="zh-CN" sz="2400" dirty="0">
                <a:ea typeface="宋体" panose="02010600030101010101" pitchFamily="2" charset="-122"/>
              </a:rPr>
              <a:t> Of Tang Dynasty.  </a:t>
            </a:r>
          </a:p>
          <a:p>
            <a:pPr eaLnBrk="1" hangingPunct="1">
              <a:lnSpc>
                <a:spcPct val="80000"/>
              </a:lnSpc>
            </a:pPr>
            <a:endParaRPr lang="en-US" altLang="zh-CN" sz="1900" dirty="0">
              <a:ea typeface="宋体" panose="02010600030101010101" pitchFamily="2" charset="-122"/>
            </a:endParaRPr>
          </a:p>
        </p:txBody>
      </p:sp>
    </p:spTree>
    <p:extLst>
      <p:ext uri="{BB962C8B-B14F-4D97-AF65-F5344CB8AC3E}">
        <p14:creationId xmlns:p14="http://schemas.microsoft.com/office/powerpoint/2010/main" val="433855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endParaRPr lang="en-US" altLang="en-US"/>
          </a:p>
        </p:txBody>
      </p:sp>
      <p:sp>
        <p:nvSpPr>
          <p:cNvPr id="21507" name="Rectangle 3"/>
          <p:cNvSpPr>
            <a:spLocks noGrp="1" noChangeArrowheads="1"/>
          </p:cNvSpPr>
          <p:nvPr>
            <p:ph type="body" idx="1"/>
          </p:nvPr>
        </p:nvSpPr>
        <p:spPr/>
        <p:txBody>
          <a:bodyPr/>
          <a:lstStyle/>
          <a:p>
            <a:pPr eaLnBrk="1" hangingPunct="1"/>
            <a:endParaRPr lang="en-US" altLang="en-US"/>
          </a:p>
        </p:txBody>
      </p:sp>
      <p:pic>
        <p:nvPicPr>
          <p:cNvPr id="21508" name="Picture 5" descr="MDEzzMa439fmwO7UqA==_vpqmJkAW6iw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1" y="304800"/>
            <a:ext cx="2695575" cy="601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Text Box 6"/>
          <p:cNvSpPr txBox="1">
            <a:spLocks noChangeArrowheads="1"/>
          </p:cNvSpPr>
          <p:nvPr/>
        </p:nvSpPr>
        <p:spPr bwMode="auto">
          <a:xfrm>
            <a:off x="2286000" y="6432551"/>
            <a:ext cx="2743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cs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cs typeface="Arial" panose="020B0604020202020204" pitchFamily="34" charset="0"/>
              </a:defRPr>
            </a:lvl2pPr>
            <a:lvl3pPr marL="1143000" indent="-228600" eaLnBrk="0" hangingPunct="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cs typeface="Arial" panose="020B0604020202020204" pitchFamily="34" charset="0"/>
              </a:defRPr>
            </a:lvl3pPr>
            <a:lvl4pPr marL="1600200" indent="-228600" eaLnBrk="0" hangingPunct="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cs typeface="Arial" panose="020B0604020202020204" pitchFamily="34" charset="0"/>
              </a:defRPr>
            </a:lvl4pPr>
            <a:lvl5pPr marL="2057400" indent="-228600" eaLnBrk="0" hangingPunct="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9pPr>
          </a:lstStyle>
          <a:p>
            <a:pPr eaLnBrk="1" hangingPunct="1">
              <a:spcBef>
                <a:spcPct val="0"/>
              </a:spcBef>
              <a:buClrTx/>
              <a:buSzTx/>
              <a:buFontTx/>
              <a:buNone/>
            </a:pPr>
            <a:r>
              <a:rPr lang="en-US" altLang="zh-CN" sz="1800">
                <a:ea typeface="宋体" panose="02010600030101010101" pitchFamily="2" charset="-122"/>
              </a:rPr>
              <a:t>Tang Gao Zu Li Yuan</a:t>
            </a:r>
            <a:endParaRPr lang="en-GB" altLang="en-US" sz="1800"/>
          </a:p>
        </p:txBody>
      </p:sp>
      <p:pic>
        <p:nvPicPr>
          <p:cNvPr id="21510" name="Picture 8" descr="14">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48250" y="1143000"/>
            <a:ext cx="5619750"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1" name="Text Box 9"/>
          <p:cNvSpPr txBox="1">
            <a:spLocks noChangeArrowheads="1"/>
          </p:cNvSpPr>
          <p:nvPr/>
        </p:nvSpPr>
        <p:spPr bwMode="auto">
          <a:xfrm>
            <a:off x="6781800" y="5518151"/>
            <a:ext cx="3352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cs typeface="Arial" panose="020B0604020202020204" pitchFamily="34" charset="0"/>
              </a:defRPr>
            </a:lvl1pPr>
            <a:lvl2pPr marL="742950" indent="-285750" eaLnBrk="0" hangingPunct="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cs typeface="Arial" panose="020B0604020202020204" pitchFamily="34" charset="0"/>
              </a:defRPr>
            </a:lvl2pPr>
            <a:lvl3pPr marL="1143000" indent="-228600" eaLnBrk="0" hangingPunct="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cs typeface="Arial" panose="020B0604020202020204" pitchFamily="34" charset="0"/>
              </a:defRPr>
            </a:lvl3pPr>
            <a:lvl4pPr marL="1600200" indent="-228600" eaLnBrk="0" hangingPunct="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cs typeface="Arial" panose="020B0604020202020204" pitchFamily="34" charset="0"/>
              </a:defRPr>
            </a:lvl4pPr>
            <a:lvl5pPr marL="2057400" indent="-228600" eaLnBrk="0" hangingPunct="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cs typeface="Arial" panose="020B0604020202020204" pitchFamily="34" charset="0"/>
              </a:defRPr>
            </a:lvl9pPr>
          </a:lstStyle>
          <a:p>
            <a:pPr eaLnBrk="1" hangingPunct="1">
              <a:spcBef>
                <a:spcPct val="0"/>
              </a:spcBef>
              <a:buClrTx/>
              <a:buSzTx/>
              <a:buFontTx/>
              <a:buNone/>
            </a:pPr>
            <a:r>
              <a:rPr lang="en-US" altLang="zh-CN" sz="1800">
                <a:ea typeface="宋体" panose="02010600030101010101" pitchFamily="2" charset="-122"/>
              </a:rPr>
              <a:t>Tang Tai zong Li Shi min</a:t>
            </a:r>
            <a:endParaRPr lang="en-GB" altLang="en-US" sz="1800"/>
          </a:p>
        </p:txBody>
      </p:sp>
    </p:spTree>
    <p:extLst>
      <p:ext uri="{BB962C8B-B14F-4D97-AF65-F5344CB8AC3E}">
        <p14:creationId xmlns:p14="http://schemas.microsoft.com/office/powerpoint/2010/main" val="232856983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378</TotalTime>
  <Words>3600</Words>
  <Application>Microsoft Office PowerPoint</Application>
  <PresentationFormat>Widescreen</PresentationFormat>
  <Paragraphs>329</Paragraphs>
  <Slides>48</Slides>
  <Notes>1</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48</vt:i4>
      </vt:variant>
    </vt:vector>
  </HeadingPairs>
  <TitlesOfParts>
    <vt:vector size="64" baseType="lpstr">
      <vt:lpstr>標楷體</vt:lpstr>
      <vt:lpstr>InnMing-Medium-Identity-H</vt:lpstr>
      <vt:lpstr>LinGothic-Bold-Identity-H</vt:lpstr>
      <vt:lpstr>LinGothic-Medium-Identity-H</vt:lpstr>
      <vt:lpstr>新細明體</vt:lpstr>
      <vt:lpstr>宋体</vt:lpstr>
      <vt:lpstr>YenRound-Bold-Identity-H</vt:lpstr>
      <vt:lpstr>YenRound-Medium-Identity-H</vt:lpstr>
      <vt:lpstr>Arial</vt:lpstr>
      <vt:lpstr>Calibri</vt:lpstr>
      <vt:lpstr>Calibri Light</vt:lpstr>
      <vt:lpstr>Times New Roman</vt:lpstr>
      <vt:lpstr>Verdana</vt:lpstr>
      <vt:lpstr>Wingdings</vt:lpstr>
      <vt:lpstr>Wingdings 2</vt:lpstr>
      <vt:lpstr>Retrospect</vt:lpstr>
      <vt:lpstr>Three Kingdoms and the Unification of Western Jin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Sui Dynasty:</vt:lpstr>
      <vt:lpstr>Background of Sui and Tang Dynasties (Northern and Southern Dynasties) </vt:lpstr>
      <vt:lpstr>Southern Dynasties (420-589) </vt:lpstr>
      <vt:lpstr>Northern Dynasties (439-581)</vt:lpstr>
      <vt:lpstr>PowerPoint Presentation</vt:lpstr>
      <vt:lpstr>The Unification of China in 581</vt:lpstr>
      <vt:lpstr>The Northern Wei 北魏 and Buddhism  </vt:lpstr>
      <vt:lpstr>Four Noble Truths of the Buddhism </vt:lpstr>
      <vt:lpstr>    Longmen Grottoes (Luoyang)  洛阳-龙门石窟</vt:lpstr>
      <vt:lpstr>Datong yungang Grottoes  大同-云冈石窟</vt:lpstr>
      <vt:lpstr>敦煌莫高窟 Dunhuang Mogao Grottoes </vt:lpstr>
      <vt:lpstr>天水麦积山石窟</vt:lpstr>
      <vt:lpstr>Sui Dynasty(581-618) </vt:lpstr>
      <vt:lpstr>The Mergence of Chinese Culture  </vt:lpstr>
      <vt:lpstr>The Syncretism of Chinese Religion before Sui Dynasty </vt:lpstr>
      <vt:lpstr>Buddhism in Sui Dynasty </vt:lpstr>
      <vt:lpstr>Foreign Policy in Sui Dynasty </vt:lpstr>
      <vt:lpstr>From Sui to Tang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Yiying Jiao</dc:creator>
  <cp:lastModifiedBy>Yiying Jiao</cp:lastModifiedBy>
  <cp:revision>13</cp:revision>
  <dcterms:created xsi:type="dcterms:W3CDTF">2019-12-06T10:21:50Z</dcterms:created>
  <dcterms:modified xsi:type="dcterms:W3CDTF">2019-12-06T16:49:00Z</dcterms:modified>
</cp:coreProperties>
</file>