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6858000" cy="9144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367" autoAdjust="0"/>
    <p:restoredTop sz="90929"/>
  </p:normalViewPr>
  <p:slideViewPr>
    <p:cSldViewPr>
      <p:cViewPr>
        <p:scale>
          <a:sx n="100" d="100"/>
          <a:sy n="100" d="100"/>
        </p:scale>
        <p:origin x="-840" y="-78"/>
      </p:cViewPr>
      <p:guideLst>
        <p:guide orient="horz" pos="2880"/>
        <p:guide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143125" y="685800"/>
            <a:ext cx="257175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D60CC06-15CC-4DE7-90AF-846411602D42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664799A-BDA2-478F-AAC8-59B26B12118B}" type="slidenum">
              <a:rPr lang="en-GB"/>
              <a:pPr/>
              <a:t>1</a:t>
            </a:fld>
            <a:endParaRPr lang="en-GB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C7FAA96-30B9-4E67-88E3-137D5BC28E5B}" type="slidenum">
              <a:rPr lang="en-GB"/>
              <a:pPr/>
              <a:t>2</a:t>
            </a:fld>
            <a:endParaRPr lang="en-GB"/>
          </a:p>
        </p:txBody>
      </p:sp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1F46511-A428-48D8-93C4-9D67F4E82FCF}" type="slidenum">
              <a:rPr lang="en-GB"/>
              <a:pPr/>
              <a:t>3</a:t>
            </a:fld>
            <a:endParaRPr lang="en-GB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2AE1EFB-D083-4089-9234-1F2B76040117}" type="slidenum">
              <a:rPr lang="en-GB"/>
              <a:pPr/>
              <a:t>4</a:t>
            </a:fld>
            <a:endParaRPr lang="en-GB"/>
          </a:p>
        </p:txBody>
      </p:sp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5E01462-8849-42A0-A92A-8B5BEB23B0E4}" type="slidenum">
              <a:rPr lang="en-GB"/>
              <a:pPr/>
              <a:t>5</a:t>
            </a:fld>
            <a:endParaRPr lang="en-GB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038"/>
            <a:ext cx="5829300" cy="196056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141012-649A-455B-ADEB-DC95DE4C3A5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36B3BF-9DD3-492C-BBDE-396E182AA4E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338" y="5875338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338" y="3875088"/>
            <a:ext cx="5829300" cy="200025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15CFE4-1D6E-4D66-81D7-669905377B7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350" y="2641600"/>
            <a:ext cx="2838450" cy="5486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05200" y="2641600"/>
            <a:ext cx="2838450" cy="5486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D1CA1C-1EFF-42B4-983B-3CE2C697969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6713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288"/>
            <a:ext cx="3030538" cy="8540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900363"/>
            <a:ext cx="3030538" cy="52673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4563" y="2046288"/>
            <a:ext cx="3030537" cy="8540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4563" y="2900363"/>
            <a:ext cx="3030537" cy="52673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BBFF21-EB28-4039-9273-C2B4A325E29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716F9D-E0F3-4DD3-A0B0-BD0DF40205A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427C7A-08D4-4A54-968A-3712FC0E555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3538"/>
            <a:ext cx="2255838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8" y="363538"/>
            <a:ext cx="3833812" cy="78041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2938"/>
            <a:ext cx="2255838" cy="62547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FDB2F9-9477-41EE-9A4F-14C257674ED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613" y="6400800"/>
            <a:ext cx="4114800" cy="7556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613" y="81756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613" y="7156450"/>
            <a:ext cx="4114800" cy="10731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33E15D-9F58-43CD-AF5F-9C2E01EEC62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672493-0CBB-45E8-96B8-6733EF53B3B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886325" y="812800"/>
            <a:ext cx="1457325" cy="7315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4350" y="812800"/>
            <a:ext cx="4219575" cy="7315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5D64AA-5181-423D-BD81-9F3D71CCAA5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14350" y="812800"/>
            <a:ext cx="5829300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514350" y="2641600"/>
            <a:ext cx="58293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514350" y="8331200"/>
            <a:ext cx="14287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343150" y="8331200"/>
            <a:ext cx="21717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4914900" y="8331200"/>
            <a:ext cx="14287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2FABF0F-2FC8-4FE1-91EF-39431E5C7470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30073-19F6-4BF3-9E97-29FCECB804B2}" type="slidenum">
              <a:rPr lang="en-GB"/>
              <a:pPr/>
              <a:t>1</a:t>
            </a:fld>
            <a:endParaRPr lang="en-GB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476250" y="795338"/>
            <a:ext cx="5848350" cy="24669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r>
              <a:rPr lang="en-US" sz="1600" b="1" dirty="0">
                <a:solidFill>
                  <a:srgbClr val="0000FF"/>
                </a:solidFill>
              </a:rPr>
              <a:t>UNIVERSAL COUNTER</a:t>
            </a:r>
          </a:p>
          <a:p>
            <a:pPr eaLnBrk="0" hangingPunct="0"/>
            <a:endParaRPr lang="en-US" sz="1200" dirty="0"/>
          </a:p>
          <a:p>
            <a:pPr eaLnBrk="0" hangingPunct="0">
              <a:buFont typeface="Symbol" pitchFamily="18" charset="2"/>
              <a:buChar char="·"/>
            </a:pPr>
            <a:r>
              <a:rPr lang="en-US" sz="1600" b="1" dirty="0"/>
              <a:t>This section deals with counting and timing events.</a:t>
            </a:r>
          </a:p>
          <a:p>
            <a:pPr eaLnBrk="0" hangingPunct="0">
              <a:buFont typeface="Symbol" pitchFamily="18" charset="2"/>
              <a:buChar char="·"/>
            </a:pPr>
            <a:r>
              <a:rPr lang="en-US" sz="1600" b="1" dirty="0"/>
              <a:t>It has the ability to measure frequency, time and to be able to count events between two points in time.</a:t>
            </a:r>
          </a:p>
          <a:p>
            <a:pPr eaLnBrk="0" hangingPunct="0">
              <a:buFont typeface="Symbol" pitchFamily="18" charset="2"/>
              <a:buChar char="·"/>
            </a:pPr>
            <a:r>
              <a:rPr lang="en-US" sz="1600" b="1" dirty="0"/>
              <a:t>A counter may be started or stopped and this is achieved by inputting start and stop signals into the counter.</a:t>
            </a:r>
          </a:p>
          <a:p>
            <a:pPr eaLnBrk="0" hangingPunct="0">
              <a:buFont typeface="Symbol" pitchFamily="18" charset="2"/>
              <a:buChar char="·"/>
            </a:pPr>
            <a:r>
              <a:rPr lang="en-US" sz="1600" b="1" dirty="0"/>
              <a:t>As far as we are concerned, most of the time it is used to display the frequency of the </a:t>
            </a:r>
            <a:r>
              <a:rPr lang="en-US" sz="1600" b="1" dirty="0">
                <a:solidFill>
                  <a:srgbClr val="FF0000"/>
                </a:solidFill>
              </a:rPr>
              <a:t>FUNCTION GENERATOR </a:t>
            </a:r>
            <a:r>
              <a:rPr lang="en-US" sz="1600" b="1" dirty="0"/>
              <a:t>output.</a:t>
            </a:r>
          </a:p>
        </p:txBody>
      </p:sp>
      <p:pic>
        <p:nvPicPr>
          <p:cNvPr id="2054" name="Picture 6" descr="~AUT001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2971800"/>
            <a:ext cx="6294438" cy="273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5" name="Text Box 7"/>
          <p:cNvSpPr txBox="1">
            <a:spLocks noChangeArrowheads="1"/>
          </p:cNvSpPr>
          <p:nvPr/>
        </p:nvSpPr>
        <p:spPr bwMode="auto">
          <a:xfrm>
            <a:off x="304800" y="6019800"/>
            <a:ext cx="6343650" cy="28575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 sz="1200"/>
          </a:p>
          <a:p>
            <a:pPr eaLnBrk="0" hangingPunct="0"/>
            <a:r>
              <a:rPr lang="en-US" sz="1600" b="1"/>
              <a:t>1)</a:t>
            </a:r>
            <a:r>
              <a:rPr lang="en-US" sz="1600" b="1">
                <a:solidFill>
                  <a:srgbClr val="0000FF"/>
                </a:solidFill>
              </a:rPr>
              <a:t>DISPLAY:</a:t>
            </a:r>
            <a:r>
              <a:rPr lang="en-US" sz="1600" b="1"/>
              <a:t> Multi-function display . Display content defined by switch 28 on function generator panel.</a:t>
            </a:r>
          </a:p>
          <a:p>
            <a:pPr eaLnBrk="0" hangingPunct="0"/>
            <a:endParaRPr lang="en-US" sz="1600"/>
          </a:p>
          <a:p>
            <a:pPr eaLnBrk="0" hangingPunct="0"/>
            <a:r>
              <a:rPr lang="en-US" sz="1600" b="1"/>
              <a:t>2-12)</a:t>
            </a:r>
            <a:r>
              <a:rPr lang="en-US" sz="1600" b="1">
                <a:solidFill>
                  <a:srgbClr val="0000FF"/>
                </a:solidFill>
              </a:rPr>
              <a:t>Multiple selector. </a:t>
            </a:r>
            <a:r>
              <a:rPr lang="en-US" sz="1600" b="1"/>
              <a:t>Making time, frequency, count settings etc.</a:t>
            </a:r>
          </a:p>
          <a:p>
            <a:pPr eaLnBrk="0" hangingPunct="0"/>
            <a:endParaRPr lang="en-US" sz="1600" b="1"/>
          </a:p>
          <a:p>
            <a:pPr eaLnBrk="0" hangingPunct="0">
              <a:buClr>
                <a:srgbClr val="0000FF"/>
              </a:buClr>
              <a:buFont typeface="Times New Roman" pitchFamily="18" charset="0"/>
              <a:buChar char="1"/>
            </a:pPr>
            <a:r>
              <a:rPr lang="en-US" sz="1600" b="1">
                <a:solidFill>
                  <a:srgbClr val="0000FF"/>
                </a:solidFill>
              </a:rPr>
              <a:t>ChA,ChB,ChC:</a:t>
            </a:r>
            <a:r>
              <a:rPr lang="en-US" sz="1600" b="1"/>
              <a:t>  Different input channels.</a:t>
            </a:r>
          </a:p>
          <a:p>
            <a:pPr eaLnBrk="0" hangingPunct="0"/>
            <a:endParaRPr lang="en-US" sz="1200"/>
          </a:p>
          <a:p>
            <a:pPr eaLnBrk="0" hangingPunct="0"/>
            <a:endParaRPr lang="en-US" sz="16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EF5CE-44A2-4E08-9A4A-CB1F1771A667}" type="slidenum">
              <a:rPr lang="en-GB"/>
              <a:pPr/>
              <a:t>2</a:t>
            </a:fld>
            <a:endParaRPr lang="en-GB"/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704850" y="152400"/>
            <a:ext cx="6153150" cy="6858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endParaRPr lang="en-US" sz="1600" b="1">
              <a:solidFill>
                <a:srgbClr val="0000FF"/>
              </a:solidFill>
            </a:endParaRPr>
          </a:p>
          <a:p>
            <a:pPr algn="ctr" eaLnBrk="0" hangingPunct="0"/>
            <a:r>
              <a:rPr lang="en-US" sz="1600" b="1">
                <a:solidFill>
                  <a:srgbClr val="0000FF"/>
                </a:solidFill>
              </a:rPr>
              <a:t>FUNCTION GENERATOR</a:t>
            </a:r>
          </a:p>
        </p:txBody>
      </p:sp>
      <p:pic>
        <p:nvPicPr>
          <p:cNvPr id="4100" name="Picture 4" descr="~AUT001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990600"/>
            <a:ext cx="5934075" cy="291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762000" y="3581400"/>
            <a:ext cx="5457825" cy="46672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 sz="1200" b="1"/>
          </a:p>
          <a:p>
            <a:pPr eaLnBrk="0" hangingPunct="0">
              <a:buClr>
                <a:srgbClr val="0000FF"/>
              </a:buClr>
              <a:buFont typeface="Times New Roman" pitchFamily="18" charset="0"/>
              <a:buChar char="1"/>
            </a:pPr>
            <a:r>
              <a:rPr lang="en-US" sz="1600" b="1">
                <a:solidFill>
                  <a:srgbClr val="0000FF"/>
                </a:solidFill>
              </a:rPr>
              <a:t>6) VCF input</a:t>
            </a:r>
            <a:r>
              <a:rPr lang="en-US" sz="1600" b="1"/>
              <a:t> : Voltage Control of Frequency. This input has the ability to sweep the output of the signal generator over a range of frequencies.</a:t>
            </a:r>
          </a:p>
          <a:p>
            <a:pPr eaLnBrk="0" hangingPunct="0"/>
            <a:endParaRPr lang="en-US" sz="1600" b="1"/>
          </a:p>
          <a:p>
            <a:pPr eaLnBrk="0" hangingPunct="0">
              <a:buClr>
                <a:srgbClr val="0000FF"/>
              </a:buClr>
              <a:buFont typeface="Times New Roman" pitchFamily="18" charset="0"/>
              <a:buChar char="1"/>
            </a:pPr>
            <a:r>
              <a:rPr lang="en-US" sz="1600" b="1">
                <a:solidFill>
                  <a:srgbClr val="0000FF"/>
                </a:solidFill>
              </a:rPr>
              <a:t>7)    TTL output</a:t>
            </a:r>
            <a:r>
              <a:rPr lang="en-US" sz="1600" b="1"/>
              <a:t> : Transistor Transistor Logic. TTL devices respond to certain types of digital stimulus.</a:t>
            </a:r>
          </a:p>
          <a:p>
            <a:pPr eaLnBrk="0" hangingPunct="0"/>
            <a:endParaRPr lang="en-US" sz="1600" b="1"/>
          </a:p>
          <a:p>
            <a:pPr eaLnBrk="0" hangingPunct="0"/>
            <a:r>
              <a:rPr lang="en-US" sz="1600" b="1">
                <a:solidFill>
                  <a:srgbClr val="0000FF"/>
                </a:solidFill>
              </a:rPr>
              <a:t>18) 50 / 600Ω output : </a:t>
            </a:r>
            <a:r>
              <a:rPr lang="en-US" sz="1600" b="1"/>
              <a:t>This is the main function generator output. Output waveshape may be selected from sine, square or triangle.</a:t>
            </a:r>
          </a:p>
          <a:p>
            <a:pPr eaLnBrk="0" hangingPunct="0">
              <a:buClr>
                <a:srgbClr val="0000FF"/>
              </a:buClr>
              <a:buFont typeface="Times New Roman" pitchFamily="18" charset="0"/>
              <a:buChar char="2"/>
            </a:pPr>
            <a:r>
              <a:rPr lang="en-US" sz="1600" b="1">
                <a:solidFill>
                  <a:srgbClr val="0000FF"/>
                </a:solidFill>
              </a:rPr>
              <a:t>5) Function </a:t>
            </a:r>
            <a:r>
              <a:rPr lang="en-US" sz="1600" b="1"/>
              <a:t>: Switches between sine, square or triangle output.</a:t>
            </a:r>
          </a:p>
          <a:p>
            <a:pPr eaLnBrk="0" hangingPunct="0"/>
            <a:r>
              <a:rPr lang="en-US" sz="1600" b="1"/>
              <a:t>  </a:t>
            </a:r>
          </a:p>
          <a:p>
            <a:pPr eaLnBrk="0" hangingPunct="0">
              <a:buClr>
                <a:srgbClr val="0000FF"/>
              </a:buClr>
              <a:buFont typeface="Times New Roman" pitchFamily="18" charset="0"/>
              <a:buChar char="2"/>
            </a:pPr>
            <a:r>
              <a:rPr lang="en-US" sz="1600" b="1">
                <a:solidFill>
                  <a:srgbClr val="0000FF"/>
                </a:solidFill>
              </a:rPr>
              <a:t>6) Frequency : </a:t>
            </a:r>
            <a:r>
              <a:rPr lang="en-US" sz="1600" b="1"/>
              <a:t>Selects frequency range multiplier and is used in conjunction with number 24 the fine frequency control.</a:t>
            </a:r>
          </a:p>
          <a:p>
            <a:pPr eaLnBrk="0" hangingPunct="0"/>
            <a:endParaRPr lang="en-US" sz="1600" b="1">
              <a:solidFill>
                <a:srgbClr val="0000FF"/>
              </a:solidFill>
            </a:endParaRPr>
          </a:p>
          <a:p>
            <a:pPr eaLnBrk="0" hangingPunct="0"/>
            <a:endParaRPr lang="en-US" sz="1600"/>
          </a:p>
          <a:p>
            <a:pPr eaLnBrk="0" hangingPunct="0"/>
            <a:endParaRPr lang="en-US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5C1403-24BB-42DA-B5BA-8F6902E12BF0}" type="slidenum">
              <a:rPr lang="en-GB"/>
              <a:pPr/>
              <a:t>3</a:t>
            </a:fld>
            <a:endParaRPr lang="en-GB"/>
          </a:p>
        </p:txBody>
      </p:sp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762000" y="838200"/>
            <a:ext cx="5534025" cy="63055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r>
              <a:rPr lang="en-US" sz="1600" b="1"/>
              <a:t>27)</a:t>
            </a:r>
            <a:r>
              <a:rPr lang="en-US" sz="1600" b="1">
                <a:solidFill>
                  <a:srgbClr val="0000FF"/>
                </a:solidFill>
              </a:rPr>
              <a:t> 50 / 600 Ω:</a:t>
            </a:r>
            <a:r>
              <a:rPr lang="en-US" sz="1600" b="1"/>
              <a:t> Sets generator output resistance to either 50 or  600Ω</a:t>
            </a:r>
          </a:p>
          <a:p>
            <a:pPr eaLnBrk="0" hangingPunct="0"/>
            <a:endParaRPr lang="en-US" sz="1600" b="1"/>
          </a:p>
          <a:p>
            <a:pPr eaLnBrk="0" hangingPunct="0"/>
            <a:r>
              <a:rPr lang="en-US" sz="1600" b="1"/>
              <a:t>28) </a:t>
            </a:r>
            <a:r>
              <a:rPr lang="en-US" sz="1600" b="1">
                <a:solidFill>
                  <a:srgbClr val="0000FF"/>
                </a:solidFill>
              </a:rPr>
              <a:t>DISPLAY ; </a:t>
            </a:r>
            <a:r>
              <a:rPr lang="en-US" sz="1600" b="1"/>
              <a:t>Sets the digital display to frequency counter  input or function generator output.</a:t>
            </a:r>
            <a:endParaRPr lang="en-US" sz="1600" b="1">
              <a:solidFill>
                <a:srgbClr val="0000FF"/>
              </a:solidFill>
            </a:endParaRPr>
          </a:p>
          <a:p>
            <a:pPr eaLnBrk="0" hangingPunct="0"/>
            <a:endParaRPr lang="en-US" sz="1600"/>
          </a:p>
          <a:p>
            <a:pPr eaLnBrk="0" hangingPunct="0"/>
            <a:r>
              <a:rPr lang="en-US" sz="1600" b="1"/>
              <a:t>19) </a:t>
            </a:r>
            <a:r>
              <a:rPr lang="en-US" sz="1600" b="1">
                <a:solidFill>
                  <a:srgbClr val="0000FF"/>
                </a:solidFill>
              </a:rPr>
              <a:t>AMP: </a:t>
            </a:r>
            <a:r>
              <a:rPr lang="en-US" sz="1600" b="1"/>
              <a:t>Adjusts the amplitude of the output waveform. If pulled out , a 20dB ( divide by 10) attenuation is applied prior to amplitude adjustment.</a:t>
            </a:r>
          </a:p>
          <a:p>
            <a:pPr eaLnBrk="0" hangingPunct="0"/>
            <a:endParaRPr lang="en-US" sz="1600" b="1"/>
          </a:p>
          <a:p>
            <a:pPr eaLnBrk="0" hangingPunct="0"/>
            <a:r>
              <a:rPr lang="en-US" sz="1600" b="1"/>
              <a:t>20) </a:t>
            </a:r>
            <a:r>
              <a:rPr lang="en-US" sz="1600" b="1">
                <a:solidFill>
                  <a:srgbClr val="0000FF"/>
                </a:solidFill>
              </a:rPr>
              <a:t>OFFSET</a:t>
            </a:r>
            <a:r>
              <a:rPr lang="en-US" sz="1600" b="1"/>
              <a:t>: If pulled out this control adds either a positive or a negative d.c. shift or offset to the output waveform.</a:t>
            </a:r>
          </a:p>
          <a:p>
            <a:pPr eaLnBrk="0" hangingPunct="0"/>
            <a:endParaRPr lang="en-US" sz="1600" b="1"/>
          </a:p>
          <a:p>
            <a:pPr eaLnBrk="0" hangingPunct="0"/>
            <a:r>
              <a:rPr lang="en-US" sz="1600" b="1"/>
              <a:t>21) </a:t>
            </a:r>
            <a:r>
              <a:rPr lang="en-US" sz="1600" b="1">
                <a:solidFill>
                  <a:srgbClr val="0000FF"/>
                </a:solidFill>
              </a:rPr>
              <a:t>SYM:</a:t>
            </a:r>
            <a:r>
              <a:rPr lang="en-US" sz="1600" b="1"/>
              <a:t> If pulled out the symmetry of the waveform can be adjusted.</a:t>
            </a:r>
          </a:p>
          <a:p>
            <a:pPr eaLnBrk="0" hangingPunct="0"/>
            <a:endParaRPr lang="en-US" sz="1600" b="1"/>
          </a:p>
          <a:p>
            <a:pPr eaLnBrk="0" hangingPunct="0"/>
            <a:r>
              <a:rPr lang="en-US" sz="1600" b="1"/>
              <a:t>22) </a:t>
            </a:r>
            <a:r>
              <a:rPr lang="en-US" sz="1600" b="1">
                <a:solidFill>
                  <a:srgbClr val="0000FF"/>
                </a:solidFill>
              </a:rPr>
              <a:t>SWEEP width : </a:t>
            </a:r>
            <a:r>
              <a:rPr lang="en-US" sz="1600" b="1"/>
              <a:t>This allows the output frequency to be swept  smoothly between two values.</a:t>
            </a:r>
          </a:p>
          <a:p>
            <a:pPr eaLnBrk="0" hangingPunct="0"/>
            <a:endParaRPr lang="en-US" sz="1600" b="1"/>
          </a:p>
          <a:p>
            <a:pPr eaLnBrk="0" hangingPunct="0"/>
            <a:r>
              <a:rPr lang="en-US" sz="1600" b="1"/>
              <a:t>23) </a:t>
            </a:r>
            <a:r>
              <a:rPr lang="en-US" sz="1600" b="1">
                <a:solidFill>
                  <a:srgbClr val="0000FF"/>
                </a:solidFill>
              </a:rPr>
              <a:t>SWEEP rate :</a:t>
            </a:r>
            <a:r>
              <a:rPr lang="en-US" sz="1600" b="1"/>
              <a:t> This determines the rate at which the sweep repeats.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6B275-772E-4D2A-B9A9-B5116AD508F4}" type="slidenum">
              <a:rPr lang="en-GB"/>
              <a:pPr/>
              <a:t>4</a:t>
            </a:fld>
            <a:endParaRPr lang="en-GB"/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914400" y="381000"/>
            <a:ext cx="5181600" cy="5810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endParaRPr lang="en-US" sz="1600" b="1">
              <a:solidFill>
                <a:srgbClr val="0000FF"/>
              </a:solidFill>
            </a:endParaRPr>
          </a:p>
          <a:p>
            <a:pPr algn="ctr" eaLnBrk="0" hangingPunct="0"/>
            <a:r>
              <a:rPr lang="en-US" sz="1600" b="1">
                <a:solidFill>
                  <a:srgbClr val="0000FF"/>
                </a:solidFill>
              </a:rPr>
              <a:t>POWER SUPPLY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762000" y="3886200"/>
            <a:ext cx="5276850" cy="4829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 sz="1200" b="1"/>
          </a:p>
          <a:p>
            <a:pPr eaLnBrk="0" hangingPunct="0"/>
            <a:r>
              <a:rPr lang="en-US" sz="1600" b="1"/>
              <a:t>42)</a:t>
            </a:r>
            <a:r>
              <a:rPr lang="en-US" sz="1600" b="1">
                <a:solidFill>
                  <a:srgbClr val="0000FF"/>
                </a:solidFill>
              </a:rPr>
              <a:t>DPM:</a:t>
            </a:r>
            <a:r>
              <a:rPr lang="en-US" sz="1600" b="1"/>
              <a:t>Digital Panel meter that monitors the output voltage or current at the variable output terminals.</a:t>
            </a:r>
          </a:p>
          <a:p>
            <a:pPr eaLnBrk="0" hangingPunct="0"/>
            <a:endParaRPr lang="en-US" sz="1600" b="1"/>
          </a:p>
          <a:p>
            <a:pPr eaLnBrk="0" hangingPunct="0"/>
            <a:r>
              <a:rPr lang="en-US" sz="1600" b="1"/>
              <a:t>48)</a:t>
            </a:r>
            <a:r>
              <a:rPr lang="en-US" sz="1600" b="1">
                <a:solidFill>
                  <a:srgbClr val="0000FF"/>
                </a:solidFill>
              </a:rPr>
              <a:t>V/A:</a:t>
            </a:r>
            <a:r>
              <a:rPr lang="en-US" sz="1600" b="1"/>
              <a:t> Volts or amps meter selector.</a:t>
            </a:r>
          </a:p>
          <a:p>
            <a:pPr eaLnBrk="0" hangingPunct="0"/>
            <a:endParaRPr lang="en-US" sz="1600" b="1"/>
          </a:p>
          <a:p>
            <a:pPr eaLnBrk="0" hangingPunct="0"/>
            <a:r>
              <a:rPr lang="en-US" sz="1600" b="1"/>
              <a:t>49)</a:t>
            </a:r>
            <a:r>
              <a:rPr lang="en-US" sz="1600" b="1">
                <a:solidFill>
                  <a:srgbClr val="0000FF"/>
                </a:solidFill>
              </a:rPr>
              <a:t>cc: </a:t>
            </a:r>
            <a:r>
              <a:rPr lang="en-US" sz="1600" b="1"/>
              <a:t>Current control</a:t>
            </a:r>
            <a:r>
              <a:rPr lang="en-US" sz="1600" b="1">
                <a:solidFill>
                  <a:srgbClr val="0000FF"/>
                </a:solidFill>
              </a:rPr>
              <a:t>.</a:t>
            </a:r>
            <a:r>
              <a:rPr lang="en-US" sz="1600" b="1"/>
              <a:t>This is an LED that illuminates if too much current is demanded compared with what has been set as maximum output.</a:t>
            </a:r>
          </a:p>
          <a:p>
            <a:pPr eaLnBrk="0" hangingPunct="0"/>
            <a:endParaRPr lang="en-US" sz="1600" b="1"/>
          </a:p>
          <a:p>
            <a:pPr eaLnBrk="0" hangingPunct="0"/>
            <a:r>
              <a:rPr lang="en-US" sz="1600" b="1"/>
              <a:t>44)</a:t>
            </a:r>
            <a:r>
              <a:rPr lang="en-US" sz="1600" b="1">
                <a:solidFill>
                  <a:srgbClr val="0000FF"/>
                </a:solidFill>
              </a:rPr>
              <a:t>CURRENT: </a:t>
            </a:r>
            <a:r>
              <a:rPr lang="en-US" sz="1600" b="1"/>
              <a:t>This sets the maximum allowed current output. Also known as </a:t>
            </a:r>
            <a:r>
              <a:rPr lang="en-US" sz="1600" b="1">
                <a:solidFill>
                  <a:srgbClr val="0000FF"/>
                </a:solidFill>
              </a:rPr>
              <a:t>constant current limit.</a:t>
            </a:r>
          </a:p>
          <a:p>
            <a:pPr eaLnBrk="0" hangingPunct="0"/>
            <a:endParaRPr lang="en-US" sz="1600" b="1"/>
          </a:p>
          <a:p>
            <a:pPr eaLnBrk="0" hangingPunct="0"/>
            <a:r>
              <a:rPr lang="en-US" sz="1600" b="1"/>
              <a:t>43)</a:t>
            </a:r>
            <a:r>
              <a:rPr lang="en-US" sz="1600" b="1">
                <a:solidFill>
                  <a:srgbClr val="0000FF"/>
                </a:solidFill>
              </a:rPr>
              <a:t>VOLTAGE:</a:t>
            </a:r>
            <a:r>
              <a:rPr lang="en-US" sz="1600" b="1"/>
              <a:t> This sets the variable output voltage at terminals 47.</a:t>
            </a:r>
          </a:p>
          <a:p>
            <a:pPr eaLnBrk="0" hangingPunct="0"/>
            <a:endParaRPr lang="en-US" sz="1600" b="1"/>
          </a:p>
          <a:p>
            <a:pPr eaLnBrk="0" hangingPunct="0"/>
            <a:r>
              <a:rPr lang="en-US" sz="1600" b="1"/>
              <a:t>50)</a:t>
            </a:r>
            <a:r>
              <a:rPr lang="en-US" sz="1600" b="1">
                <a:solidFill>
                  <a:srgbClr val="0000FF"/>
                </a:solidFill>
              </a:rPr>
              <a:t>ON/OFF:</a:t>
            </a:r>
            <a:r>
              <a:rPr lang="en-US" sz="1600" b="1"/>
              <a:t> This turns on and off the power supply to the whole unit.</a:t>
            </a:r>
          </a:p>
        </p:txBody>
      </p:sp>
      <p:pic>
        <p:nvPicPr>
          <p:cNvPr id="6148" name="Picture 4" descr="~AUT001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00" y="1143000"/>
            <a:ext cx="5326063" cy="272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36214-1373-4007-920B-D747199AB5CE}" type="slidenum">
              <a:rPr lang="en-GB"/>
              <a:pPr/>
              <a:t>5</a:t>
            </a:fld>
            <a:endParaRPr lang="en-GB"/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1238250" y="928688"/>
            <a:ext cx="5267325" cy="50006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/>
            <a:endParaRPr lang="en-US" sz="1200"/>
          </a:p>
          <a:p>
            <a:pPr eaLnBrk="0" hangingPunct="0"/>
            <a:r>
              <a:rPr lang="en-US" sz="1600" b="1"/>
              <a:t>45)</a:t>
            </a:r>
            <a:r>
              <a:rPr lang="en-US" sz="1600" b="1">
                <a:solidFill>
                  <a:srgbClr val="0000FF"/>
                </a:solidFill>
              </a:rPr>
              <a:t>5V: </a:t>
            </a:r>
            <a:r>
              <a:rPr lang="en-US" sz="1600" b="1"/>
              <a:t>This is a fixed 5V floating supply. This is used for TTL type circuits.</a:t>
            </a:r>
          </a:p>
          <a:p>
            <a:pPr eaLnBrk="0" hangingPunct="0"/>
            <a:endParaRPr lang="en-US" sz="1600" b="1"/>
          </a:p>
          <a:p>
            <a:pPr eaLnBrk="0" hangingPunct="0"/>
            <a:r>
              <a:rPr lang="en-US" sz="1600" b="1"/>
              <a:t>46)</a:t>
            </a:r>
            <a:r>
              <a:rPr lang="en-US" sz="1600" b="1">
                <a:solidFill>
                  <a:srgbClr val="0000FF"/>
                </a:solidFill>
              </a:rPr>
              <a:t>15V:</a:t>
            </a:r>
            <a:r>
              <a:rPr lang="en-US" sz="1600" b="1"/>
              <a:t> This is a fixed 15 V floating supply.</a:t>
            </a:r>
          </a:p>
          <a:p>
            <a:pPr eaLnBrk="0" hangingPunct="0"/>
            <a:endParaRPr lang="en-US" sz="1600" b="1"/>
          </a:p>
          <a:p>
            <a:pPr eaLnBrk="0" hangingPunct="0"/>
            <a:r>
              <a:rPr lang="en-US" sz="1600" b="1"/>
              <a:t>47)</a:t>
            </a:r>
            <a:r>
              <a:rPr lang="en-US" sz="1600" b="1">
                <a:solidFill>
                  <a:srgbClr val="0000FF"/>
                </a:solidFill>
              </a:rPr>
              <a:t>0-30V: </a:t>
            </a:r>
            <a:r>
              <a:rPr lang="en-US" sz="1600" b="1"/>
              <a:t>This is a floating variable power supply limited to 30V. </a:t>
            </a:r>
          </a:p>
          <a:p>
            <a:pPr eaLnBrk="0" hangingPunct="0"/>
            <a:endParaRPr lang="en-US" sz="1600" b="1"/>
          </a:p>
          <a:p>
            <a:pPr eaLnBrk="0" hangingPunct="0"/>
            <a:r>
              <a:rPr lang="en-US" sz="1600" b="1"/>
              <a:t>51)</a:t>
            </a:r>
            <a:r>
              <a:rPr lang="en-US" sz="1600" b="1">
                <a:solidFill>
                  <a:srgbClr val="0000FF"/>
                </a:solidFill>
              </a:rPr>
              <a:t>GND: </a:t>
            </a:r>
            <a:r>
              <a:rPr lang="en-US" sz="1600" b="1"/>
              <a:t>This is a true ground or earth terminal.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1345</TotalTime>
  <Words>521</Words>
  <Application>Microsoft Office PowerPoint</Application>
  <PresentationFormat>On-screen Show (4:3)</PresentationFormat>
  <Paragraphs>69</Paragraphs>
  <Slides>5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Default Design</vt:lpstr>
      <vt:lpstr>Slide 1</vt:lpstr>
      <vt:lpstr>Slide 2</vt:lpstr>
      <vt:lpstr>Slide 3</vt:lpstr>
      <vt:lpstr>Slide 4</vt:lpstr>
      <vt:lpstr>Slide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Vanstone, Mike</dc:creator>
  <cp:lastModifiedBy>sc-mv</cp:lastModifiedBy>
  <cp:revision>6</cp:revision>
  <dcterms:created xsi:type="dcterms:W3CDTF">2006-01-06T18:17:17Z</dcterms:created>
  <dcterms:modified xsi:type="dcterms:W3CDTF">2015-11-26T13:32:32Z</dcterms:modified>
</cp:coreProperties>
</file>