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35" r:id="rId1"/>
  </p:sldMasterIdLst>
  <p:sldIdLst>
    <p:sldId id="259"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42"/>
    <p:restoredTop sz="94694"/>
  </p:normalViewPr>
  <p:slideViewPr>
    <p:cSldViewPr snapToGrid="0" snapToObjects="1">
      <p:cViewPr>
        <p:scale>
          <a:sx n="118" d="100"/>
          <a:sy n="118" d="100"/>
        </p:scale>
        <p:origin x="992" y="1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CAAC11-CF38-E949-A7B6-3F0E5F1CD78B}"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GB"/>
        </a:p>
      </dgm:t>
    </dgm:pt>
    <dgm:pt modelId="{3509865E-10F2-F047-BD4E-7493D9C3F52E}">
      <dgm:prSet custT="1"/>
      <dgm:spPr/>
      <dgm:t>
        <a:bodyPr/>
        <a:lstStyle/>
        <a:p>
          <a:r>
            <a:rPr lang="en-GB" sz="2800" dirty="0"/>
            <a:t>Did you know? </a:t>
          </a:r>
        </a:p>
      </dgm:t>
    </dgm:pt>
    <dgm:pt modelId="{96B2305A-C5E3-7141-B57D-8EC5364AE944}" type="parTrans" cxnId="{AD6726B3-70F7-F149-991B-0A654B506E22}">
      <dgm:prSet/>
      <dgm:spPr/>
      <dgm:t>
        <a:bodyPr/>
        <a:lstStyle/>
        <a:p>
          <a:endParaRPr lang="en-GB"/>
        </a:p>
      </dgm:t>
    </dgm:pt>
    <dgm:pt modelId="{EBD43EE3-689F-A345-A0A1-C49E596FE12C}" type="sibTrans" cxnId="{AD6726B3-70F7-F149-991B-0A654B506E22}">
      <dgm:prSet/>
      <dgm:spPr/>
      <dgm:t>
        <a:bodyPr/>
        <a:lstStyle/>
        <a:p>
          <a:endParaRPr lang="en-GB"/>
        </a:p>
      </dgm:t>
    </dgm:pt>
    <dgm:pt modelId="{1FBAC5C4-8730-3E4D-9E11-ADF8DBF4D061}">
      <dgm:prSet custT="1"/>
      <dgm:spPr/>
      <dgm:t>
        <a:bodyPr/>
        <a:lstStyle/>
        <a:p>
          <a:r>
            <a:rPr lang="en-GB" sz="2000" dirty="0"/>
            <a:t>TerraCycle is an organisation which focuses on </a:t>
          </a:r>
          <a:r>
            <a:rPr lang="en-GB" sz="2000" b="1" i="1" dirty="0"/>
            <a:t>“Eliminating the Idea of Waste® by recycling the non-recyclable”. </a:t>
          </a:r>
          <a:r>
            <a:rPr lang="en-GB" sz="2000" dirty="0"/>
            <a:t>This Idea was established by 19 year old Tom </a:t>
          </a:r>
          <a:r>
            <a:rPr lang="en-GB" sz="2000" dirty="0" err="1"/>
            <a:t>Szaky</a:t>
          </a:r>
          <a:r>
            <a:rPr lang="en-GB" sz="2000" dirty="0"/>
            <a:t> whom in 2010 came up with the idea of using food waste as fertiliser to feed their indoor plants. </a:t>
          </a:r>
        </a:p>
      </dgm:t>
    </dgm:pt>
    <dgm:pt modelId="{DB9B2776-5903-DE46-9A93-6E1BF22FFBBA}" type="parTrans" cxnId="{6409FA7E-789F-D64F-8565-DA8CE285E0C7}">
      <dgm:prSet/>
      <dgm:spPr/>
      <dgm:t>
        <a:bodyPr/>
        <a:lstStyle/>
        <a:p>
          <a:endParaRPr lang="en-GB"/>
        </a:p>
      </dgm:t>
    </dgm:pt>
    <dgm:pt modelId="{D6F5A591-19F0-0744-83BB-0070640E4571}" type="sibTrans" cxnId="{6409FA7E-789F-D64F-8565-DA8CE285E0C7}">
      <dgm:prSet/>
      <dgm:spPr/>
      <dgm:t>
        <a:bodyPr/>
        <a:lstStyle/>
        <a:p>
          <a:endParaRPr lang="en-GB"/>
        </a:p>
      </dgm:t>
    </dgm:pt>
    <dgm:pt modelId="{CACA879D-02D9-4F4B-BF5E-56A538FCFAA4}" type="pres">
      <dgm:prSet presAssocID="{1FCAAC11-CF38-E949-A7B6-3F0E5F1CD78B}" presName="linear" presStyleCnt="0">
        <dgm:presLayoutVars>
          <dgm:animLvl val="lvl"/>
          <dgm:resizeHandles val="exact"/>
        </dgm:presLayoutVars>
      </dgm:prSet>
      <dgm:spPr/>
    </dgm:pt>
    <dgm:pt modelId="{C0F8766A-E712-8C4E-A6F9-2EE56A38959D}" type="pres">
      <dgm:prSet presAssocID="{3509865E-10F2-F047-BD4E-7493D9C3F52E}" presName="parentText" presStyleLbl="node1" presStyleIdx="0" presStyleCnt="2" custScaleY="37136" custLinFactY="-6876" custLinFactNeighborY="-100000">
        <dgm:presLayoutVars>
          <dgm:chMax val="0"/>
          <dgm:bulletEnabled val="1"/>
        </dgm:presLayoutVars>
      </dgm:prSet>
      <dgm:spPr/>
    </dgm:pt>
    <dgm:pt modelId="{D3EAA5FF-DF5B-ED4C-8C89-ECEB4D150BE1}" type="pres">
      <dgm:prSet presAssocID="{EBD43EE3-689F-A345-A0A1-C49E596FE12C}" presName="spacer" presStyleCnt="0"/>
      <dgm:spPr/>
    </dgm:pt>
    <dgm:pt modelId="{39F5483B-5EF4-2746-8E15-889ACBC4BCFB}" type="pres">
      <dgm:prSet presAssocID="{1FBAC5C4-8730-3E4D-9E11-ADF8DBF4D061}" presName="parentText" presStyleLbl="node1" presStyleIdx="1" presStyleCnt="2" custScaleY="122909" custLinFactNeighborX="-2187" custLinFactNeighborY="-51029">
        <dgm:presLayoutVars>
          <dgm:chMax val="0"/>
          <dgm:bulletEnabled val="1"/>
        </dgm:presLayoutVars>
      </dgm:prSet>
      <dgm:spPr/>
    </dgm:pt>
  </dgm:ptLst>
  <dgm:cxnLst>
    <dgm:cxn modelId="{214EB61E-6D27-854A-A278-7DD10DB6F2B5}" type="presOf" srcId="{1FBAC5C4-8730-3E4D-9E11-ADF8DBF4D061}" destId="{39F5483B-5EF4-2746-8E15-889ACBC4BCFB}" srcOrd="0" destOrd="0" presId="urn:microsoft.com/office/officeart/2005/8/layout/vList2"/>
    <dgm:cxn modelId="{9712986B-2937-404C-A843-A74FDFA90549}" type="presOf" srcId="{3509865E-10F2-F047-BD4E-7493D9C3F52E}" destId="{C0F8766A-E712-8C4E-A6F9-2EE56A38959D}" srcOrd="0" destOrd="0" presId="urn:microsoft.com/office/officeart/2005/8/layout/vList2"/>
    <dgm:cxn modelId="{6409FA7E-789F-D64F-8565-DA8CE285E0C7}" srcId="{1FCAAC11-CF38-E949-A7B6-3F0E5F1CD78B}" destId="{1FBAC5C4-8730-3E4D-9E11-ADF8DBF4D061}" srcOrd="1" destOrd="0" parTransId="{DB9B2776-5903-DE46-9A93-6E1BF22FFBBA}" sibTransId="{D6F5A591-19F0-0744-83BB-0070640E4571}"/>
    <dgm:cxn modelId="{DBDE06B3-2D08-3A47-BD92-FBCEFDA1C91B}" type="presOf" srcId="{1FCAAC11-CF38-E949-A7B6-3F0E5F1CD78B}" destId="{CACA879D-02D9-4F4B-BF5E-56A538FCFAA4}" srcOrd="0" destOrd="0" presId="urn:microsoft.com/office/officeart/2005/8/layout/vList2"/>
    <dgm:cxn modelId="{AD6726B3-70F7-F149-991B-0A654B506E22}" srcId="{1FCAAC11-CF38-E949-A7B6-3F0E5F1CD78B}" destId="{3509865E-10F2-F047-BD4E-7493D9C3F52E}" srcOrd="0" destOrd="0" parTransId="{96B2305A-C5E3-7141-B57D-8EC5364AE944}" sibTransId="{EBD43EE3-689F-A345-A0A1-C49E596FE12C}"/>
    <dgm:cxn modelId="{63292634-97AA-2345-9355-AFF584D31A54}" type="presParOf" srcId="{CACA879D-02D9-4F4B-BF5E-56A538FCFAA4}" destId="{C0F8766A-E712-8C4E-A6F9-2EE56A38959D}" srcOrd="0" destOrd="0" presId="urn:microsoft.com/office/officeart/2005/8/layout/vList2"/>
    <dgm:cxn modelId="{08152E88-C6AB-D240-B49C-8F2D184F2FF1}" type="presParOf" srcId="{CACA879D-02D9-4F4B-BF5E-56A538FCFAA4}" destId="{D3EAA5FF-DF5B-ED4C-8C89-ECEB4D150BE1}" srcOrd="1" destOrd="0" presId="urn:microsoft.com/office/officeart/2005/8/layout/vList2"/>
    <dgm:cxn modelId="{EC3B27A4-95BB-E543-9C4A-3C1363FB4781}" type="presParOf" srcId="{CACA879D-02D9-4F4B-BF5E-56A538FCFAA4}" destId="{39F5483B-5EF4-2746-8E15-889ACBC4BCF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2A3C98-FE69-9C4A-83F3-D408FD91E9E8}" type="doc">
      <dgm:prSet loTypeId="urn:microsoft.com/office/officeart/2005/8/layout/matrix3" loCatId="matrix" qsTypeId="urn:microsoft.com/office/officeart/2005/8/quickstyle/simple5" qsCatId="simple" csTypeId="urn:microsoft.com/office/officeart/2005/8/colors/accent1_2" csCatId="accent1" phldr="1"/>
      <dgm:spPr/>
      <dgm:t>
        <a:bodyPr/>
        <a:lstStyle/>
        <a:p>
          <a:endParaRPr lang="en-GB"/>
        </a:p>
      </dgm:t>
    </dgm:pt>
    <dgm:pt modelId="{8AADBEEB-035A-924A-A28F-BF0B161598CF}">
      <dgm:prSet/>
      <dgm:spPr/>
      <dgm:t>
        <a:bodyPr/>
        <a:lstStyle/>
        <a:p>
          <a:r>
            <a:rPr lang="en-GB" dirty="0"/>
            <a:t>Reuse - reusing parts of a product such as a laptop to restore it to its original use </a:t>
          </a:r>
        </a:p>
      </dgm:t>
    </dgm:pt>
    <dgm:pt modelId="{E6D9F94C-74D5-DB4D-BDC0-07F7D7E87F72}" type="parTrans" cxnId="{9CD6E619-0271-894D-A35F-AE62209F8F6F}">
      <dgm:prSet/>
      <dgm:spPr/>
      <dgm:t>
        <a:bodyPr/>
        <a:lstStyle/>
        <a:p>
          <a:endParaRPr lang="en-GB"/>
        </a:p>
      </dgm:t>
    </dgm:pt>
    <dgm:pt modelId="{F762CC5B-DBA2-0647-8865-555A571634E4}" type="sibTrans" cxnId="{9CD6E619-0271-894D-A35F-AE62209F8F6F}">
      <dgm:prSet/>
      <dgm:spPr/>
      <dgm:t>
        <a:bodyPr/>
        <a:lstStyle/>
        <a:p>
          <a:endParaRPr lang="en-GB"/>
        </a:p>
      </dgm:t>
    </dgm:pt>
    <dgm:pt modelId="{47AFA83B-CBF1-224C-92C4-200F36EBAF18}">
      <dgm:prSet/>
      <dgm:spPr/>
      <dgm:t>
        <a:bodyPr/>
        <a:lstStyle/>
        <a:p>
          <a:r>
            <a:rPr lang="en-GB" dirty="0"/>
            <a:t>Upcycling - sewing waste such as crisp packaging together to create new products such as new shower curtains. </a:t>
          </a:r>
        </a:p>
      </dgm:t>
    </dgm:pt>
    <dgm:pt modelId="{726A3E02-B362-A645-9801-D35EED8A2E8C}" type="parTrans" cxnId="{3756476D-4A5F-ED4C-BC36-9A5C11D72D95}">
      <dgm:prSet/>
      <dgm:spPr/>
      <dgm:t>
        <a:bodyPr/>
        <a:lstStyle/>
        <a:p>
          <a:endParaRPr lang="en-GB"/>
        </a:p>
      </dgm:t>
    </dgm:pt>
    <dgm:pt modelId="{3E7AE51C-14B7-0F49-B5FE-3B5BFAFF79D7}" type="sibTrans" cxnId="{3756476D-4A5F-ED4C-BC36-9A5C11D72D95}">
      <dgm:prSet/>
      <dgm:spPr/>
      <dgm:t>
        <a:bodyPr/>
        <a:lstStyle/>
        <a:p>
          <a:endParaRPr lang="en-GB"/>
        </a:p>
      </dgm:t>
    </dgm:pt>
    <dgm:pt modelId="{AA5E6639-BC8E-9246-9FDA-C404D199F809}">
      <dgm:prSet/>
      <dgm:spPr/>
      <dgm:t>
        <a:bodyPr/>
        <a:lstStyle/>
        <a:p>
          <a:r>
            <a:rPr lang="en-GB"/>
            <a:t>Recreation - turning materials such as a pen back into its raw material substance so it can be recreated. </a:t>
          </a:r>
        </a:p>
      </dgm:t>
    </dgm:pt>
    <dgm:pt modelId="{B845C56B-36CB-AA47-81A9-05D03B5A361F}" type="parTrans" cxnId="{89C0E0D7-87A6-4C46-AED1-8F65CE616A47}">
      <dgm:prSet/>
      <dgm:spPr/>
      <dgm:t>
        <a:bodyPr/>
        <a:lstStyle/>
        <a:p>
          <a:endParaRPr lang="en-GB"/>
        </a:p>
      </dgm:t>
    </dgm:pt>
    <dgm:pt modelId="{3E72A8F0-2358-AD45-B291-438FB7906E22}" type="sibTrans" cxnId="{89C0E0D7-87A6-4C46-AED1-8F65CE616A47}">
      <dgm:prSet/>
      <dgm:spPr/>
      <dgm:t>
        <a:bodyPr/>
        <a:lstStyle/>
        <a:p>
          <a:endParaRPr lang="en-GB"/>
        </a:p>
      </dgm:t>
    </dgm:pt>
    <dgm:pt modelId="{006B9B0B-326B-6342-B6AE-BFF2A1AC32CE}">
      <dgm:prSet/>
      <dgm:spPr/>
      <dgm:t>
        <a:bodyPr/>
        <a:lstStyle/>
        <a:p>
          <a:r>
            <a:rPr lang="en-GB" dirty="0"/>
            <a:t>Closed Loops Solution - scientist creation to turn used products into new products and the final category is composting which is burying organic ingredients such as coffee to grow new plants </a:t>
          </a:r>
        </a:p>
      </dgm:t>
    </dgm:pt>
    <dgm:pt modelId="{A8C61559-C086-A148-A2A5-0415AEF27C19}" type="parTrans" cxnId="{8A38C5B9-89E0-D845-A573-5DD256C4C00E}">
      <dgm:prSet/>
      <dgm:spPr/>
      <dgm:t>
        <a:bodyPr/>
        <a:lstStyle/>
        <a:p>
          <a:endParaRPr lang="en-GB"/>
        </a:p>
      </dgm:t>
    </dgm:pt>
    <dgm:pt modelId="{6B9F5D4E-7F4F-A649-9642-16DB5405FA1B}" type="sibTrans" cxnId="{8A38C5B9-89E0-D845-A573-5DD256C4C00E}">
      <dgm:prSet/>
      <dgm:spPr/>
      <dgm:t>
        <a:bodyPr/>
        <a:lstStyle/>
        <a:p>
          <a:endParaRPr lang="en-GB"/>
        </a:p>
      </dgm:t>
    </dgm:pt>
    <dgm:pt modelId="{FEAA6D5E-3A77-8445-87D8-BFD8E4B9EC79}" type="pres">
      <dgm:prSet presAssocID="{FD2A3C98-FE69-9C4A-83F3-D408FD91E9E8}" presName="matrix" presStyleCnt="0">
        <dgm:presLayoutVars>
          <dgm:chMax val="1"/>
          <dgm:dir/>
          <dgm:resizeHandles val="exact"/>
        </dgm:presLayoutVars>
      </dgm:prSet>
      <dgm:spPr/>
    </dgm:pt>
    <dgm:pt modelId="{49733809-9094-124E-AE86-6C476C4B629C}" type="pres">
      <dgm:prSet presAssocID="{FD2A3C98-FE69-9C4A-83F3-D408FD91E9E8}" presName="diamond" presStyleLbl="bgShp" presStyleIdx="0" presStyleCnt="1"/>
      <dgm:spPr/>
    </dgm:pt>
    <dgm:pt modelId="{809CF823-891C-C045-A69D-01BF0363235D}" type="pres">
      <dgm:prSet presAssocID="{FD2A3C98-FE69-9C4A-83F3-D408FD91E9E8}" presName="quad1" presStyleLbl="node1" presStyleIdx="0" presStyleCnt="4">
        <dgm:presLayoutVars>
          <dgm:chMax val="0"/>
          <dgm:chPref val="0"/>
          <dgm:bulletEnabled val="1"/>
        </dgm:presLayoutVars>
      </dgm:prSet>
      <dgm:spPr/>
    </dgm:pt>
    <dgm:pt modelId="{B039DA6C-3183-FA4A-8C1B-5A892F2C6D86}" type="pres">
      <dgm:prSet presAssocID="{FD2A3C98-FE69-9C4A-83F3-D408FD91E9E8}" presName="quad2" presStyleLbl="node1" presStyleIdx="1" presStyleCnt="4">
        <dgm:presLayoutVars>
          <dgm:chMax val="0"/>
          <dgm:chPref val="0"/>
          <dgm:bulletEnabled val="1"/>
        </dgm:presLayoutVars>
      </dgm:prSet>
      <dgm:spPr/>
    </dgm:pt>
    <dgm:pt modelId="{69F352DC-7B9B-ED41-9AAD-AC834F4BEB8A}" type="pres">
      <dgm:prSet presAssocID="{FD2A3C98-FE69-9C4A-83F3-D408FD91E9E8}" presName="quad3" presStyleLbl="node1" presStyleIdx="2" presStyleCnt="4">
        <dgm:presLayoutVars>
          <dgm:chMax val="0"/>
          <dgm:chPref val="0"/>
          <dgm:bulletEnabled val="1"/>
        </dgm:presLayoutVars>
      </dgm:prSet>
      <dgm:spPr/>
    </dgm:pt>
    <dgm:pt modelId="{DC526511-0257-1049-9EC2-4BAD84F37921}" type="pres">
      <dgm:prSet presAssocID="{FD2A3C98-FE69-9C4A-83F3-D408FD91E9E8}" presName="quad4" presStyleLbl="node1" presStyleIdx="3" presStyleCnt="4">
        <dgm:presLayoutVars>
          <dgm:chMax val="0"/>
          <dgm:chPref val="0"/>
          <dgm:bulletEnabled val="1"/>
        </dgm:presLayoutVars>
      </dgm:prSet>
      <dgm:spPr/>
    </dgm:pt>
  </dgm:ptLst>
  <dgm:cxnLst>
    <dgm:cxn modelId="{F8BB5701-2EC1-FA43-89A5-788F4E29147B}" type="presOf" srcId="{8AADBEEB-035A-924A-A28F-BF0B161598CF}" destId="{809CF823-891C-C045-A69D-01BF0363235D}" srcOrd="0" destOrd="0" presId="urn:microsoft.com/office/officeart/2005/8/layout/matrix3"/>
    <dgm:cxn modelId="{9CD6E619-0271-894D-A35F-AE62209F8F6F}" srcId="{FD2A3C98-FE69-9C4A-83F3-D408FD91E9E8}" destId="{8AADBEEB-035A-924A-A28F-BF0B161598CF}" srcOrd="0" destOrd="0" parTransId="{E6D9F94C-74D5-DB4D-BDC0-07F7D7E87F72}" sibTransId="{F762CC5B-DBA2-0647-8865-555A571634E4}"/>
    <dgm:cxn modelId="{3394AC29-2E95-B94B-A651-6A55638EB510}" type="presOf" srcId="{006B9B0B-326B-6342-B6AE-BFF2A1AC32CE}" destId="{DC526511-0257-1049-9EC2-4BAD84F37921}" srcOrd="0" destOrd="0" presId="urn:microsoft.com/office/officeart/2005/8/layout/matrix3"/>
    <dgm:cxn modelId="{4EDA7352-3CCA-E749-8E49-6F3B28C9E8FD}" type="presOf" srcId="{47AFA83B-CBF1-224C-92C4-200F36EBAF18}" destId="{B039DA6C-3183-FA4A-8C1B-5A892F2C6D86}" srcOrd="0" destOrd="0" presId="urn:microsoft.com/office/officeart/2005/8/layout/matrix3"/>
    <dgm:cxn modelId="{3756476D-4A5F-ED4C-BC36-9A5C11D72D95}" srcId="{FD2A3C98-FE69-9C4A-83F3-D408FD91E9E8}" destId="{47AFA83B-CBF1-224C-92C4-200F36EBAF18}" srcOrd="1" destOrd="0" parTransId="{726A3E02-B362-A645-9801-D35EED8A2E8C}" sibTransId="{3E7AE51C-14B7-0F49-B5FE-3B5BFAFF79D7}"/>
    <dgm:cxn modelId="{8A38C5B9-89E0-D845-A573-5DD256C4C00E}" srcId="{FD2A3C98-FE69-9C4A-83F3-D408FD91E9E8}" destId="{006B9B0B-326B-6342-B6AE-BFF2A1AC32CE}" srcOrd="3" destOrd="0" parTransId="{A8C61559-C086-A148-A2A5-0415AEF27C19}" sibTransId="{6B9F5D4E-7F4F-A649-9642-16DB5405FA1B}"/>
    <dgm:cxn modelId="{57D8D8C5-BAE1-744A-9724-CC6E846B300E}" type="presOf" srcId="{FD2A3C98-FE69-9C4A-83F3-D408FD91E9E8}" destId="{FEAA6D5E-3A77-8445-87D8-BFD8E4B9EC79}" srcOrd="0" destOrd="0" presId="urn:microsoft.com/office/officeart/2005/8/layout/matrix3"/>
    <dgm:cxn modelId="{89C0E0D7-87A6-4C46-AED1-8F65CE616A47}" srcId="{FD2A3C98-FE69-9C4A-83F3-D408FD91E9E8}" destId="{AA5E6639-BC8E-9246-9FDA-C404D199F809}" srcOrd="2" destOrd="0" parTransId="{B845C56B-36CB-AA47-81A9-05D03B5A361F}" sibTransId="{3E72A8F0-2358-AD45-B291-438FB7906E22}"/>
    <dgm:cxn modelId="{26BC9CE8-CD40-5D49-BBB6-2780EC5A81B8}" type="presOf" srcId="{AA5E6639-BC8E-9246-9FDA-C404D199F809}" destId="{69F352DC-7B9B-ED41-9AAD-AC834F4BEB8A}" srcOrd="0" destOrd="0" presId="urn:microsoft.com/office/officeart/2005/8/layout/matrix3"/>
    <dgm:cxn modelId="{AF610EFF-AE49-E64A-9C13-1AA886E30C3B}" type="presParOf" srcId="{FEAA6D5E-3A77-8445-87D8-BFD8E4B9EC79}" destId="{49733809-9094-124E-AE86-6C476C4B629C}" srcOrd="0" destOrd="0" presId="urn:microsoft.com/office/officeart/2005/8/layout/matrix3"/>
    <dgm:cxn modelId="{F7350717-A9E9-214A-8D98-DDFB09FE3B93}" type="presParOf" srcId="{FEAA6D5E-3A77-8445-87D8-BFD8E4B9EC79}" destId="{809CF823-891C-C045-A69D-01BF0363235D}" srcOrd="1" destOrd="0" presId="urn:microsoft.com/office/officeart/2005/8/layout/matrix3"/>
    <dgm:cxn modelId="{68CFB65E-2A46-0F48-87C2-EEA9FA4DD243}" type="presParOf" srcId="{FEAA6D5E-3A77-8445-87D8-BFD8E4B9EC79}" destId="{B039DA6C-3183-FA4A-8C1B-5A892F2C6D86}" srcOrd="2" destOrd="0" presId="urn:microsoft.com/office/officeart/2005/8/layout/matrix3"/>
    <dgm:cxn modelId="{2468A558-24DF-EE4C-9019-886D277491BB}" type="presParOf" srcId="{FEAA6D5E-3A77-8445-87D8-BFD8E4B9EC79}" destId="{69F352DC-7B9B-ED41-9AAD-AC834F4BEB8A}" srcOrd="3" destOrd="0" presId="urn:microsoft.com/office/officeart/2005/8/layout/matrix3"/>
    <dgm:cxn modelId="{D594AEDB-8EEC-6F4D-8EA7-F4C9BA152095}" type="presParOf" srcId="{FEAA6D5E-3A77-8445-87D8-BFD8E4B9EC79}" destId="{DC526511-0257-1049-9EC2-4BAD84F37921}" srcOrd="4" destOrd="0" presId="urn:microsoft.com/office/officeart/2005/8/layout/matrix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8766A-E712-8C4E-A6F9-2EE56A38959D}">
      <dsp:nvSpPr>
        <dsp:cNvPr id="0" name=""/>
        <dsp:cNvSpPr/>
      </dsp:nvSpPr>
      <dsp:spPr>
        <a:xfrm>
          <a:off x="0" y="0"/>
          <a:ext cx="6531428" cy="756014"/>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Did you know? </a:t>
          </a:r>
        </a:p>
      </dsp:txBody>
      <dsp:txXfrm>
        <a:off x="36906" y="36906"/>
        <a:ext cx="6457616" cy="682202"/>
      </dsp:txXfrm>
    </dsp:sp>
    <dsp:sp modelId="{39F5483B-5EF4-2746-8E15-889ACBC4BCFB}">
      <dsp:nvSpPr>
        <dsp:cNvPr id="0" name=""/>
        <dsp:cNvSpPr/>
      </dsp:nvSpPr>
      <dsp:spPr>
        <a:xfrm>
          <a:off x="0" y="839697"/>
          <a:ext cx="6531428" cy="2502181"/>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TerraCycle is an organisation which focuses on </a:t>
          </a:r>
          <a:r>
            <a:rPr lang="en-GB" sz="2000" b="1" i="1" kern="1200" dirty="0"/>
            <a:t>“Eliminating the Idea of Waste® by recycling the non-recyclable”. </a:t>
          </a:r>
          <a:r>
            <a:rPr lang="en-GB" sz="2000" kern="1200" dirty="0"/>
            <a:t>This Idea was established by 19 year old Tom </a:t>
          </a:r>
          <a:r>
            <a:rPr lang="en-GB" sz="2000" kern="1200" dirty="0" err="1"/>
            <a:t>Szaky</a:t>
          </a:r>
          <a:r>
            <a:rPr lang="en-GB" sz="2000" kern="1200" dirty="0"/>
            <a:t> whom in 2010 came up with the idea of using food waste as fertiliser to feed their indoor plants. </a:t>
          </a:r>
        </a:p>
      </dsp:txBody>
      <dsp:txXfrm>
        <a:off x="122146" y="961843"/>
        <a:ext cx="6287136" cy="22578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33809-9094-124E-AE86-6C476C4B629C}">
      <dsp:nvSpPr>
        <dsp:cNvPr id="0" name=""/>
        <dsp:cNvSpPr/>
      </dsp:nvSpPr>
      <dsp:spPr>
        <a:xfrm>
          <a:off x="0" y="348179"/>
          <a:ext cx="4682600" cy="4682600"/>
        </a:xfrm>
        <a:prstGeom prst="diamond">
          <a:avLst/>
        </a:prstGeom>
        <a:solidFill>
          <a:schemeClr val="accent1">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809CF823-891C-C045-A69D-01BF0363235D}">
      <dsp:nvSpPr>
        <dsp:cNvPr id="0" name=""/>
        <dsp:cNvSpPr/>
      </dsp:nvSpPr>
      <dsp:spPr>
        <a:xfrm>
          <a:off x="444847" y="793026"/>
          <a:ext cx="1826214" cy="1826214"/>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Reuse - reusing parts of a product such as a laptop to restore it to its original use </a:t>
          </a:r>
        </a:p>
      </dsp:txBody>
      <dsp:txXfrm>
        <a:off x="533995" y="882174"/>
        <a:ext cx="1647918" cy="1647918"/>
      </dsp:txXfrm>
    </dsp:sp>
    <dsp:sp modelId="{B039DA6C-3183-FA4A-8C1B-5A892F2C6D86}">
      <dsp:nvSpPr>
        <dsp:cNvPr id="0" name=""/>
        <dsp:cNvSpPr/>
      </dsp:nvSpPr>
      <dsp:spPr>
        <a:xfrm>
          <a:off x="2411539" y="793026"/>
          <a:ext cx="1826214" cy="1826214"/>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Upcycling - sewing waste such as crisp packaging together to create new products such as new shower curtains. </a:t>
          </a:r>
        </a:p>
      </dsp:txBody>
      <dsp:txXfrm>
        <a:off x="2500687" y="882174"/>
        <a:ext cx="1647918" cy="1647918"/>
      </dsp:txXfrm>
    </dsp:sp>
    <dsp:sp modelId="{69F352DC-7B9B-ED41-9AAD-AC834F4BEB8A}">
      <dsp:nvSpPr>
        <dsp:cNvPr id="0" name=""/>
        <dsp:cNvSpPr/>
      </dsp:nvSpPr>
      <dsp:spPr>
        <a:xfrm>
          <a:off x="444847" y="2759718"/>
          <a:ext cx="1826214" cy="1826214"/>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Recreation - turning materials such as a pen back into its raw material substance so it can be recreated. </a:t>
          </a:r>
        </a:p>
      </dsp:txBody>
      <dsp:txXfrm>
        <a:off x="533995" y="2848866"/>
        <a:ext cx="1647918" cy="1647918"/>
      </dsp:txXfrm>
    </dsp:sp>
    <dsp:sp modelId="{DC526511-0257-1049-9EC2-4BAD84F37921}">
      <dsp:nvSpPr>
        <dsp:cNvPr id="0" name=""/>
        <dsp:cNvSpPr/>
      </dsp:nvSpPr>
      <dsp:spPr>
        <a:xfrm>
          <a:off x="2411539" y="2759718"/>
          <a:ext cx="1826214" cy="1826214"/>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Closed Loops Solution - scientist creation to turn used products into new products and the final category is composting which is burying organic ingredients such as coffee to grow new plants </a:t>
          </a:r>
        </a:p>
      </dsp:txBody>
      <dsp:txXfrm>
        <a:off x="2500687" y="2848866"/>
        <a:ext cx="1647918" cy="16479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smtClean="0"/>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70294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8624D31-43A5-475A-80CF-332C9F6DCF35}" type="datetimeFigureOut">
              <a:rPr lang="en-US" smtClean="0"/>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6800756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45432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8624D31-43A5-475A-80CF-332C9F6DCF35}" type="datetimeFigureOut">
              <a:rPr lang="en-US" smtClean="0"/>
              <a:t>12/8/19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7204606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8624D31-43A5-475A-80CF-332C9F6DCF35}" type="datetimeFigureOut">
              <a:rPr lang="en-US" smtClean="0"/>
              <a:t>12/8/19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7038246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t>12/8/19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51254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4136C-8742-45B2-AF27-D93DF72833A9}" type="datetimeFigureOut">
              <a:rPr lang="en-US" smtClean="0"/>
              <a:t>12/8/19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52550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8624D31-43A5-475A-80CF-332C9F6DCF35}" type="datetimeFigureOut">
              <a:rPr lang="en-US" smtClean="0"/>
              <a:t>12/8/19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3177357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t>12/8/19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04872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9795099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4885435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98624D31-43A5-475A-80CF-332C9F6DCF35}" type="datetimeFigureOut">
              <a:rPr lang="en-US" smtClean="0"/>
              <a:t>12/8/19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2319429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98624D31-43A5-475A-80CF-332C9F6DCF35}" type="datetimeFigureOut">
              <a:rPr lang="en-US" smtClean="0"/>
              <a:t>12/8/19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0928084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98624D31-43A5-475A-80CF-332C9F6DCF35}" type="datetimeFigureOut">
              <a:rPr lang="en-US" smtClean="0"/>
              <a:t>12/8/19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5672602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8624D31-43A5-475A-80CF-332C9F6DCF35}" type="datetimeFigureOut">
              <a:rPr lang="en-US" smtClean="0"/>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6790317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8624D31-43A5-475A-80CF-332C9F6DCF35}" type="datetimeFigureOut">
              <a:rPr lang="en-US" smtClean="0"/>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0101698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8624D31-43A5-475A-80CF-332C9F6DCF35}" type="datetimeFigureOut">
              <a:rPr lang="en-US" smtClean="0"/>
              <a:t>12/8/19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52353684"/>
      </p:ext>
    </p:extLst>
  </p:cSld>
  <p:clrMap bg1="lt1" tx1="dk1" bg2="lt2" tx2="dk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 id="2147483947" r:id="rId12"/>
    <p:sldLayoutId id="2147483948" r:id="rId13"/>
    <p:sldLayoutId id="2147483949" r:id="rId14"/>
    <p:sldLayoutId id="2147483950" r:id="rId15"/>
    <p:sldLayoutId id="2147483951" r:id="rId16"/>
  </p:sldLayoutIdLst>
  <p:hf sldNum="0" hdr="0" ftr="0" dt="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tiff"/><Relationship Id="rId13" Type="http://schemas.microsoft.com/office/2007/relationships/diagramDrawing" Target="../diagrams/drawing2.xm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diagramColors" Target="../diagrams/colors2.xml"/><Relationship Id="rId2" Type="http://schemas.openxmlformats.org/officeDocument/2006/relationships/image" Target="../media/image1.tiff"/><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QuickStyle" Target="../diagrams/quickStyle2.xml"/><Relationship Id="rId5" Type="http://schemas.openxmlformats.org/officeDocument/2006/relationships/diagramQuickStyle" Target="../diagrams/quickStyle1.xml"/><Relationship Id="rId10" Type="http://schemas.openxmlformats.org/officeDocument/2006/relationships/diagramLayout" Target="../diagrams/layout2.xml"/><Relationship Id="rId4" Type="http://schemas.openxmlformats.org/officeDocument/2006/relationships/diagramLayout" Target="../diagrams/layout1.xml"/><Relationship Id="rId9" Type="http://schemas.openxmlformats.org/officeDocument/2006/relationships/diagramData" Target="../diagrams/data2.xml"/><Relationship Id="rId14" Type="http://schemas.openxmlformats.org/officeDocument/2006/relationships/image" Target="../media/image3.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90C161-ECDC-FC48-8792-1B58045C1634}"/>
              </a:ext>
            </a:extLst>
          </p:cNvPr>
          <p:cNvPicPr>
            <a:picLocks noChangeAspect="1"/>
          </p:cNvPicPr>
          <p:nvPr/>
        </p:nvPicPr>
        <p:blipFill>
          <a:blip r:embed="rId2"/>
          <a:stretch>
            <a:fillRect/>
          </a:stretch>
        </p:blipFill>
        <p:spPr>
          <a:xfrm>
            <a:off x="0" y="0"/>
            <a:ext cx="6531428" cy="3429000"/>
          </a:xfrm>
          <a:prstGeom prst="rect">
            <a:avLst/>
          </a:prstGeom>
        </p:spPr>
      </p:pic>
      <p:graphicFrame>
        <p:nvGraphicFramePr>
          <p:cNvPr id="6" name="Diagram 5">
            <a:extLst>
              <a:ext uri="{FF2B5EF4-FFF2-40B4-BE49-F238E27FC236}">
                <a16:creationId xmlns:a16="http://schemas.microsoft.com/office/drawing/2014/main" id="{693C1CCC-0162-5E49-A23A-9C79B2D12F72}"/>
              </a:ext>
            </a:extLst>
          </p:cNvPr>
          <p:cNvGraphicFramePr/>
          <p:nvPr>
            <p:extLst>
              <p:ext uri="{D42A27DB-BD31-4B8C-83A1-F6EECF244321}">
                <p14:modId xmlns:p14="http://schemas.microsoft.com/office/powerpoint/2010/main" val="1934952906"/>
              </p:ext>
            </p:extLst>
          </p:nvPr>
        </p:nvGraphicFramePr>
        <p:xfrm>
          <a:off x="0" y="3552444"/>
          <a:ext cx="6531428" cy="342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DEBB6D15-D93A-3E40-99D0-331084A2F68D}"/>
              </a:ext>
            </a:extLst>
          </p:cNvPr>
          <p:cNvSpPr txBox="1"/>
          <p:nvPr/>
        </p:nvSpPr>
        <p:spPr>
          <a:xfrm>
            <a:off x="6711696" y="201168"/>
            <a:ext cx="5157216" cy="4555093"/>
          </a:xfrm>
          <a:prstGeom prst="rect">
            <a:avLst/>
          </a:prstGeom>
          <a:noFill/>
        </p:spPr>
        <p:txBody>
          <a:bodyPr wrap="square" rtlCol="0">
            <a:spAutoFit/>
          </a:bodyPr>
          <a:lstStyle/>
          <a:p>
            <a:r>
              <a:rPr lang="en-GB" sz="2000" b="1" u="sng" dirty="0"/>
              <a:t>What is sustainability?</a:t>
            </a:r>
          </a:p>
          <a:p>
            <a:endParaRPr lang="en-GB" dirty="0"/>
          </a:p>
          <a:p>
            <a:r>
              <a:rPr lang="en-GB" dirty="0"/>
              <a:t> </a:t>
            </a:r>
            <a:r>
              <a:rPr lang="en-GB" b="1" i="1" dirty="0"/>
              <a:t>“ability to maintain or support an activity or process over the long term”</a:t>
            </a:r>
            <a:r>
              <a:rPr lang="en-GB" dirty="0"/>
              <a:t> </a:t>
            </a:r>
          </a:p>
          <a:p>
            <a:endParaRPr lang="en-GB" dirty="0"/>
          </a:p>
          <a:p>
            <a:r>
              <a:rPr lang="en-GB" dirty="0"/>
              <a:t>TerraCycle offers free recycling programs nationally which are financed by brands manufactures and retailers who take part in the programmes. </a:t>
            </a:r>
          </a:p>
          <a:p>
            <a:endParaRPr lang="en-GB" dirty="0"/>
          </a:p>
          <a:p>
            <a:r>
              <a:rPr lang="en-GB" dirty="0"/>
              <a:t>Some you may know: </a:t>
            </a:r>
          </a:p>
          <a:p>
            <a:r>
              <a:rPr lang="en-GB" dirty="0"/>
              <a:t>TerraCycle  is working with PZ </a:t>
            </a:r>
            <a:r>
              <a:rPr lang="en-GB" dirty="0" err="1"/>
              <a:t>Cusson</a:t>
            </a:r>
            <a:r>
              <a:rPr lang="en-GB" dirty="0"/>
              <a:t> on their personal care brands better known as </a:t>
            </a:r>
            <a:r>
              <a:rPr lang="en-GB" dirty="0" err="1"/>
              <a:t>Carex</a:t>
            </a:r>
            <a:r>
              <a:rPr lang="en-GB" dirty="0"/>
              <a:t>, Bayley’s of Bond Street and Imperial Leather. </a:t>
            </a:r>
          </a:p>
          <a:p>
            <a:endParaRPr lang="en-GB" dirty="0"/>
          </a:p>
        </p:txBody>
      </p:sp>
      <p:pic>
        <p:nvPicPr>
          <p:cNvPr id="9" name="Picture 8">
            <a:extLst>
              <a:ext uri="{FF2B5EF4-FFF2-40B4-BE49-F238E27FC236}">
                <a16:creationId xmlns:a16="http://schemas.microsoft.com/office/drawing/2014/main" id="{571A2F68-6C45-6D4F-9C8D-A292F2BA1FDD}"/>
              </a:ext>
            </a:extLst>
          </p:cNvPr>
          <p:cNvPicPr>
            <a:picLocks noChangeAspect="1"/>
          </p:cNvPicPr>
          <p:nvPr/>
        </p:nvPicPr>
        <p:blipFill>
          <a:blip r:embed="rId8"/>
          <a:stretch>
            <a:fillRect/>
          </a:stretch>
        </p:blipFill>
        <p:spPr>
          <a:xfrm>
            <a:off x="6711696" y="4393438"/>
            <a:ext cx="2889504" cy="2464562"/>
          </a:xfrm>
          <a:prstGeom prst="rect">
            <a:avLst/>
          </a:prstGeom>
        </p:spPr>
      </p:pic>
      <p:sp>
        <p:nvSpPr>
          <p:cNvPr id="11" name="TextBox 10">
            <a:extLst>
              <a:ext uri="{FF2B5EF4-FFF2-40B4-BE49-F238E27FC236}">
                <a16:creationId xmlns:a16="http://schemas.microsoft.com/office/drawing/2014/main" id="{1A253C64-30CD-5345-AE96-CAC6D504CFA5}"/>
              </a:ext>
            </a:extLst>
          </p:cNvPr>
          <p:cNvSpPr txBox="1"/>
          <p:nvPr/>
        </p:nvSpPr>
        <p:spPr>
          <a:xfrm>
            <a:off x="9601200" y="4393438"/>
            <a:ext cx="2590800" cy="2308324"/>
          </a:xfrm>
          <a:prstGeom prst="rect">
            <a:avLst/>
          </a:prstGeom>
          <a:noFill/>
        </p:spPr>
        <p:txBody>
          <a:bodyPr wrap="square" rtlCol="0">
            <a:spAutoFit/>
          </a:bodyPr>
          <a:lstStyle/>
          <a:p>
            <a:r>
              <a:rPr lang="en-GB" dirty="0"/>
              <a:t>This partnership has encouraged PZ </a:t>
            </a:r>
            <a:r>
              <a:rPr lang="en-GB" dirty="0" err="1"/>
              <a:t>Cusson</a:t>
            </a:r>
            <a:r>
              <a:rPr lang="en-GB" dirty="0"/>
              <a:t> to commit to a plastic promise to reduce their plastic consumption in their products by 25% by 2020. </a:t>
            </a:r>
          </a:p>
        </p:txBody>
      </p:sp>
      <p:sp>
        <p:nvSpPr>
          <p:cNvPr id="2" name="Rectangle 1">
            <a:extLst>
              <a:ext uri="{FF2B5EF4-FFF2-40B4-BE49-F238E27FC236}">
                <a16:creationId xmlns:a16="http://schemas.microsoft.com/office/drawing/2014/main" id="{1F784331-84E3-4948-AE1D-A8618CAD6522}"/>
              </a:ext>
            </a:extLst>
          </p:cNvPr>
          <p:cNvSpPr/>
          <p:nvPr/>
        </p:nvSpPr>
        <p:spPr>
          <a:xfrm>
            <a:off x="-55300" y="0"/>
            <a:ext cx="12247300" cy="695172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404FC475-D48C-DD47-8A03-272228FE08DE}"/>
              </a:ext>
            </a:extLst>
          </p:cNvPr>
          <p:cNvSpPr/>
          <p:nvPr/>
        </p:nvSpPr>
        <p:spPr>
          <a:xfrm>
            <a:off x="-55300" y="0"/>
            <a:ext cx="4627300" cy="102412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What does TerraCycle do to the non recyclable waste collected?</a:t>
            </a:r>
          </a:p>
        </p:txBody>
      </p:sp>
      <p:graphicFrame>
        <p:nvGraphicFramePr>
          <p:cNvPr id="17" name="Diagram 16">
            <a:extLst>
              <a:ext uri="{FF2B5EF4-FFF2-40B4-BE49-F238E27FC236}">
                <a16:creationId xmlns:a16="http://schemas.microsoft.com/office/drawing/2014/main" id="{EC4D621D-489A-8D4B-8FF6-8C26156CC644}"/>
              </a:ext>
            </a:extLst>
          </p:cNvPr>
          <p:cNvGraphicFramePr/>
          <p:nvPr>
            <p:extLst>
              <p:ext uri="{D42A27DB-BD31-4B8C-83A1-F6EECF244321}">
                <p14:modId xmlns:p14="http://schemas.microsoft.com/office/powerpoint/2010/main" val="595280579"/>
              </p:ext>
            </p:extLst>
          </p:nvPr>
        </p:nvGraphicFramePr>
        <p:xfrm>
          <a:off x="-55300" y="1572768"/>
          <a:ext cx="4682600" cy="537895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8" name="TextBox 17">
            <a:extLst>
              <a:ext uri="{FF2B5EF4-FFF2-40B4-BE49-F238E27FC236}">
                <a16:creationId xmlns:a16="http://schemas.microsoft.com/office/drawing/2014/main" id="{169580FF-BBC2-FF4E-85E4-8864E779A937}"/>
              </a:ext>
            </a:extLst>
          </p:cNvPr>
          <p:cNvSpPr txBox="1"/>
          <p:nvPr/>
        </p:nvSpPr>
        <p:spPr>
          <a:xfrm>
            <a:off x="4752268" y="214993"/>
            <a:ext cx="2373086" cy="6186309"/>
          </a:xfrm>
          <a:prstGeom prst="rect">
            <a:avLst/>
          </a:prstGeom>
          <a:noFill/>
        </p:spPr>
        <p:txBody>
          <a:bodyPr wrap="square" rtlCol="0">
            <a:spAutoFit/>
          </a:bodyPr>
          <a:lstStyle/>
          <a:p>
            <a:r>
              <a:rPr lang="en-GB" b="1" dirty="0"/>
              <a:t>How is TerraCycle contributing to Sustainability? </a:t>
            </a:r>
          </a:p>
          <a:p>
            <a:endParaRPr lang="en-GB" dirty="0"/>
          </a:p>
          <a:p>
            <a:r>
              <a:rPr lang="en-GB" sz="1200" dirty="0"/>
              <a:t>Important since was being completed nationally in the United Kingdom then this would be that the UK would not have to send any of its waste to landfills which have the disadvantage of releasing dangerous gases, non-biodegradable products being in landfill meaning they will never decay and also lack of capacity remaining in the UK. </a:t>
            </a:r>
          </a:p>
          <a:p>
            <a:endParaRPr lang="en-GB" sz="2000" dirty="0">
              <a:solidFill>
                <a:schemeClr val="bg1"/>
              </a:solidFill>
            </a:endParaRPr>
          </a:p>
          <a:p>
            <a:r>
              <a:rPr lang="en-GB" sz="1200" dirty="0"/>
              <a:t>This means that TerraCycle contributing to a circular economy where goods and services are being continually used and purchased by consumers. Being an organisation that contributes into a circular economy shows proof of how advance TerraCycle is in terms of making a difference to sustainability</a:t>
            </a:r>
            <a:r>
              <a:rPr lang="en-GB" sz="1400" dirty="0"/>
              <a:t> </a:t>
            </a:r>
            <a:endParaRPr lang="en-GB" sz="1400" dirty="0">
              <a:solidFill>
                <a:schemeClr val="bg1"/>
              </a:solidFill>
            </a:endParaRPr>
          </a:p>
        </p:txBody>
      </p:sp>
      <p:pic>
        <p:nvPicPr>
          <p:cNvPr id="20" name="Picture 19">
            <a:extLst>
              <a:ext uri="{FF2B5EF4-FFF2-40B4-BE49-F238E27FC236}">
                <a16:creationId xmlns:a16="http://schemas.microsoft.com/office/drawing/2014/main" id="{2406B6EB-F9A1-7F46-A953-3A08E943A59A}"/>
              </a:ext>
            </a:extLst>
          </p:cNvPr>
          <p:cNvPicPr>
            <a:picLocks noChangeAspect="1"/>
          </p:cNvPicPr>
          <p:nvPr/>
        </p:nvPicPr>
        <p:blipFill>
          <a:blip r:embed="rId14"/>
          <a:stretch>
            <a:fillRect/>
          </a:stretch>
        </p:blipFill>
        <p:spPr>
          <a:xfrm>
            <a:off x="7805057" y="133596"/>
            <a:ext cx="3820886" cy="1911413"/>
          </a:xfrm>
          <a:prstGeom prst="rect">
            <a:avLst/>
          </a:prstGeom>
        </p:spPr>
      </p:pic>
      <p:sp>
        <p:nvSpPr>
          <p:cNvPr id="21" name="Rounded Rectangle 20">
            <a:extLst>
              <a:ext uri="{FF2B5EF4-FFF2-40B4-BE49-F238E27FC236}">
                <a16:creationId xmlns:a16="http://schemas.microsoft.com/office/drawing/2014/main" id="{26BD9BA5-8F4D-C549-871A-394FED56D9F4}"/>
              </a:ext>
            </a:extLst>
          </p:cNvPr>
          <p:cNvSpPr/>
          <p:nvPr/>
        </p:nvSpPr>
        <p:spPr>
          <a:xfrm>
            <a:off x="7358743" y="2438400"/>
            <a:ext cx="4604657" cy="441960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My opinion and conclusion: </a:t>
            </a:r>
          </a:p>
          <a:p>
            <a:pPr algn="ctr"/>
            <a:endParaRPr lang="en-GB" sz="1200" dirty="0"/>
          </a:p>
          <a:p>
            <a:pPr algn="ctr"/>
            <a:r>
              <a:rPr lang="en-GB" sz="1200" dirty="0"/>
              <a:t>The evidence in this presentation is important since it helps builds up an understanding of the work carried out by TerraCycle so people can form their own opinion on whether or not the organisation is making a contribution too sustainability. I think the evidence provide a solid rational to prove that TerraCycle is making an influential impact worldwide on how consumers can dispose of their waste.</a:t>
            </a:r>
          </a:p>
          <a:p>
            <a:pPr algn="ctr"/>
            <a:endParaRPr lang="en-GB" sz="1200" dirty="0"/>
          </a:p>
          <a:p>
            <a:pPr algn="ctr"/>
            <a:r>
              <a:rPr lang="en-GB" sz="1200" dirty="0"/>
              <a:t>To conclude, I feel that TerraCycle is making a strong contribution to sustainability since the organisation is tackling problems that will occur to countries across the world in relation to waste issues such as countries such as the UK running out of landfill space, pollution in oceans and more. By promoting a circular economy, I believe TerraCycle will help find solutions to worldwide problems of waste disposal </a:t>
            </a:r>
          </a:p>
        </p:txBody>
      </p:sp>
    </p:spTree>
    <p:extLst>
      <p:ext uri="{BB962C8B-B14F-4D97-AF65-F5344CB8AC3E}">
        <p14:creationId xmlns:p14="http://schemas.microsoft.com/office/powerpoint/2010/main" val="629625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additive="base">
                                        <p:cTn id="37" dur="500" fill="hold"/>
                                        <p:tgtEl>
                                          <p:spTgt spid="2"/>
                                        </p:tgtEl>
                                        <p:attrNameLst>
                                          <p:attrName>ppt_x</p:attrName>
                                        </p:attrNameLst>
                                      </p:cBhvr>
                                      <p:tavLst>
                                        <p:tav tm="0">
                                          <p:val>
                                            <p:strVal val="#ppt_x"/>
                                          </p:val>
                                        </p:tav>
                                        <p:tav tm="100000">
                                          <p:val>
                                            <p:strVal val="#ppt_x"/>
                                          </p:val>
                                        </p:tav>
                                      </p:tavLst>
                                    </p:anim>
                                    <p:anim calcmode="lin" valueType="num">
                                      <p:cBhvr additive="base">
                                        <p:cTn id="3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 calcmode="lin" valueType="num">
                                      <p:cBhvr additive="base">
                                        <p:cTn id="55" dur="500" fill="hold"/>
                                        <p:tgtEl>
                                          <p:spTgt spid="18"/>
                                        </p:tgtEl>
                                        <p:attrNameLst>
                                          <p:attrName>ppt_x</p:attrName>
                                        </p:attrNameLst>
                                      </p:cBhvr>
                                      <p:tavLst>
                                        <p:tav tm="0">
                                          <p:val>
                                            <p:strVal val="#ppt_x"/>
                                          </p:val>
                                        </p:tav>
                                        <p:tav tm="100000">
                                          <p:val>
                                            <p:strVal val="#ppt_x"/>
                                          </p:val>
                                        </p:tav>
                                      </p:tavLst>
                                    </p:anim>
                                    <p:anim calcmode="lin" valueType="num">
                                      <p:cBhvr additive="base">
                                        <p:cTn id="5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additive="base">
                                        <p:cTn id="61" dur="500" fill="hold"/>
                                        <p:tgtEl>
                                          <p:spTgt spid="20"/>
                                        </p:tgtEl>
                                        <p:attrNameLst>
                                          <p:attrName>ppt_x</p:attrName>
                                        </p:attrNameLst>
                                      </p:cBhvr>
                                      <p:tavLst>
                                        <p:tav tm="0">
                                          <p:val>
                                            <p:strVal val="#ppt_x"/>
                                          </p:val>
                                        </p:tav>
                                        <p:tav tm="100000">
                                          <p:val>
                                            <p:strVal val="#ppt_x"/>
                                          </p:val>
                                        </p:tav>
                                      </p:tavLst>
                                    </p:anim>
                                    <p:anim calcmode="lin" valueType="num">
                                      <p:cBhvr additive="base">
                                        <p:cTn id="6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500" fill="hold"/>
                                        <p:tgtEl>
                                          <p:spTgt spid="21"/>
                                        </p:tgtEl>
                                        <p:attrNameLst>
                                          <p:attrName>ppt_x</p:attrName>
                                        </p:attrNameLst>
                                      </p:cBhvr>
                                      <p:tavLst>
                                        <p:tav tm="0">
                                          <p:val>
                                            <p:strVal val="#ppt_x"/>
                                          </p:val>
                                        </p:tav>
                                        <p:tav tm="100000">
                                          <p:val>
                                            <p:strVal val="#ppt_x"/>
                                          </p:val>
                                        </p:tav>
                                      </p:tavLst>
                                    </p:anim>
                                    <p:anim calcmode="lin" valueType="num">
                                      <p:cBhvr additive="base">
                                        <p:cTn id="6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7" grpId="0"/>
      <p:bldP spid="11" grpId="0"/>
      <p:bldP spid="2" grpId="0" animBg="1"/>
      <p:bldP spid="13" grpId="0" animBg="1"/>
      <p:bldGraphic spid="17" grpId="0">
        <p:bldAsOne/>
      </p:bldGraphic>
      <p:bldP spid="18" grpId="0"/>
      <p:bldP spid="21" grpId="0" animBg="1"/>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{4D8875F1-52E7-B740-B51D-AFA2FB7EEFE6}tf10001069</Template>
  <TotalTime>1390</TotalTime>
  <Words>502</Words>
  <Application>Microsoft Macintosh PowerPoint</Application>
  <PresentationFormat>Widescreen</PresentationFormat>
  <Paragraphs>26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Wisp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Samuel Rossiter (1910129)</dc:creator>
  <cp:lastModifiedBy>Samuel Rossiter (1910129)</cp:lastModifiedBy>
  <cp:revision>12</cp:revision>
  <cp:lastPrinted>2019-10-12T14:22:58Z</cp:lastPrinted>
  <dcterms:created xsi:type="dcterms:W3CDTF">2019-10-12T14:22:47Z</dcterms:created>
  <dcterms:modified xsi:type="dcterms:W3CDTF">2019-12-08T19:07:08Z</dcterms:modified>
</cp:coreProperties>
</file>