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0" r:id="rId2"/>
  </p:sldMasterIdLst>
  <p:notesMasterIdLst>
    <p:notesMasterId r:id="rId14"/>
  </p:notesMasterIdLst>
  <p:sldIdLst>
    <p:sldId id="258" r:id="rId3"/>
    <p:sldId id="273" r:id="rId4"/>
    <p:sldId id="274" r:id="rId5"/>
    <p:sldId id="275" r:id="rId6"/>
    <p:sldId id="280" r:id="rId7"/>
    <p:sldId id="279" r:id="rId8"/>
    <p:sldId id="283" r:id="rId9"/>
    <p:sldId id="256" r:id="rId10"/>
    <p:sldId id="276" r:id="rId11"/>
    <p:sldId id="281" r:id="rId12"/>
    <p:sldId id="28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54D284-5EC2-4B82-BF96-6C37B79801D2}" v="4" dt="2026-10-11T22:21:49.9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74" d="100"/>
          <a:sy n="74" d="100"/>
        </p:scale>
        <p:origin x="95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826329-A098-440C-A955-E2D32A343C6E}" type="datetimeFigureOut">
              <a:rPr lang="en-US" smtClean="0"/>
              <a:t>10/11/2026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2CCF3B-8EF3-4F06-9646-09D729A9690D}" type="slidenum">
              <a:rPr lang="en-US" smtClean="0"/>
              <a:t>‹#›</a:t>
            </a:fld>
            <a:endParaRPr lang="en-US" dirty="0"/>
          </a:p>
        </p:txBody>
      </p:sp>
    </p:spTree>
    <p:extLst>
      <p:ext uri="{BB962C8B-B14F-4D97-AF65-F5344CB8AC3E}">
        <p14:creationId xmlns:p14="http://schemas.microsoft.com/office/powerpoint/2010/main" val="4154837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8</a:t>
            </a:fld>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95EB-40D3-8473-A871-17C5D3279F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8CE67C1-51F0-0B10-A855-83DCF1207F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7897516-E405-0B0E-6C2B-CF210B10AF8C}"/>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6F29BC6B-6F0E-E969-B55D-74D7120CC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BDF174C-2215-634B-CBE1-42BC3C759FAE}"/>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3588326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BC97-1D66-0992-C756-95419ED9CA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22573F-933B-0F29-DCF9-8AD8F64793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BAB835-33FD-F2A2-4A40-EB6E9B446EE5}"/>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51498C9B-364B-FB4E-23F0-1A0E1E8638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3A250CE-5452-7D38-110C-7E2454C82BF0}"/>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51126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C642F-39CB-BB44-EAE8-1AB26D7B31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21FBF92-8216-A809-7265-E437842046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F4B1EF-BD15-5E13-1569-14A5EF8F0925}"/>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79371916-9554-8934-D798-48F73E543DE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C91A3EB-EF33-FC7D-5E89-4417410DE40E}"/>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2453944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6FA6F-A815-61F3-1DC4-7A00321E51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155F72B-CD7F-4486-4E96-8C483297B9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167296-B06A-75E1-0BEF-8BCCD396E4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2B61CFE-9BC3-D737-52AB-FF3F0173A8D2}"/>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6" name="Footer Placeholder 5">
            <a:extLst>
              <a:ext uri="{FF2B5EF4-FFF2-40B4-BE49-F238E27FC236}">
                <a16:creationId xmlns:a16="http://schemas.microsoft.com/office/drawing/2014/main" id="{B7181B87-5183-2CA2-E4AB-97B9C27E56F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AD7885A-518C-7F5F-254F-FED142FB6DD3}"/>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3064757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8E361-569E-8D0D-4D6E-19DB242EF38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51B4180-5A88-6E96-C688-3A939A2C9A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B145C7-EC1F-7DBD-EE43-1F9A712DF2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7F4A4BF-8E2C-D56E-04F2-8A3D0A7A5F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6056AA-891D-BA2F-3374-AF2600191A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C52927-EDCC-EC06-A089-9E5864900808}"/>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8" name="Footer Placeholder 7">
            <a:extLst>
              <a:ext uri="{FF2B5EF4-FFF2-40B4-BE49-F238E27FC236}">
                <a16:creationId xmlns:a16="http://schemas.microsoft.com/office/drawing/2014/main" id="{198E2F95-9130-B210-DFF6-C0B26568F91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1791A9B-6B6F-4794-EEFF-D825168FCFD8}"/>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1056679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110A3-6EF8-B384-8E65-CC3E6FD14D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94ECF7D-62F5-DD9D-F383-E09C96ADF54D}"/>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4" name="Footer Placeholder 3">
            <a:extLst>
              <a:ext uri="{FF2B5EF4-FFF2-40B4-BE49-F238E27FC236}">
                <a16:creationId xmlns:a16="http://schemas.microsoft.com/office/drawing/2014/main" id="{A9A8170F-6439-5532-F45D-6512A2BDD57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E6B14AD-5355-C424-3D45-5EBFC6D6DE40}"/>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1269489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FD477F-CBCF-8183-E5BC-D97B852138A8}"/>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3" name="Footer Placeholder 2">
            <a:extLst>
              <a:ext uri="{FF2B5EF4-FFF2-40B4-BE49-F238E27FC236}">
                <a16:creationId xmlns:a16="http://schemas.microsoft.com/office/drawing/2014/main" id="{DF8D50BA-EADC-8496-6775-39765EF6A4E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80F06A9-A69C-944E-A34B-2DE8563C133B}"/>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1241826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D6647-674C-94C3-2510-A67F31EF20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623BFCA-EC57-7D3B-635F-257B81D8B8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1E1CD3-230E-2A3D-EF40-1C7D5F3EA6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FD5775-1D93-FF82-C969-987FC056B396}"/>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6" name="Footer Placeholder 5">
            <a:extLst>
              <a:ext uri="{FF2B5EF4-FFF2-40B4-BE49-F238E27FC236}">
                <a16:creationId xmlns:a16="http://schemas.microsoft.com/office/drawing/2014/main" id="{165B3F82-861B-1D19-A33C-C02C319DCD6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360067F-0227-872D-5802-8359E4E8AD0A}"/>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761658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18A2F-91E6-F4AF-BFBA-D31159614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41861FF-1708-DF40-AFC0-3BED0BC3E4C8}"/>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A63290A-517E-4BDD-48BE-B9243B1085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4FA24B-74F8-8163-6D9D-5F46ED2CBB78}"/>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6" name="Footer Placeholder 5">
            <a:extLst>
              <a:ext uri="{FF2B5EF4-FFF2-40B4-BE49-F238E27FC236}">
                <a16:creationId xmlns:a16="http://schemas.microsoft.com/office/drawing/2014/main" id="{2B9B68A9-0F27-4A67-CDDB-6B8BB7E0AF0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52F5A3D-A4B9-48F6-9B62-66828E66648D}"/>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185505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14E16-CCC0-4267-85FE-378AD4235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3AB0E1F-5841-D947-2C4D-4D2A8D340D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F688E8-ABBC-75A9-9EEA-CA0E1015AB59}"/>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03132C80-724E-721A-C281-839BADDCDCF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BB125E-2FE0-C811-9FB8-96123DE9F3BD}"/>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523477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606503-1F4E-7E67-5613-C0BF636A0F1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10F90BB-B860-6885-1468-B5063E5A048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356829-DF3C-0009-264F-61FDA1F410C7}"/>
              </a:ext>
            </a:extLst>
          </p:cNvPr>
          <p:cNvSpPr>
            <a:spLocks noGrp="1"/>
          </p:cNvSpPr>
          <p:nvPr>
            <p:ph type="dt" sz="half" idx="10"/>
          </p:nvPr>
        </p:nvSpPr>
        <p:spPr/>
        <p:txBody>
          <a:body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0D8A6450-CD2A-E9E0-9B31-DEC3F4C5CE4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E794435-73B0-23FF-920C-FCB2894CFAEE}"/>
              </a:ext>
            </a:extLst>
          </p:cNvPr>
          <p:cNvSpPr>
            <a:spLocks noGrp="1"/>
          </p:cNvSpPr>
          <p:nvPr>
            <p:ph type="sldNum" sz="quarter" idx="12"/>
          </p:nvPr>
        </p:nvSpPr>
        <p:spPr/>
        <p:txBody>
          <a:bodyPr/>
          <a:lstStyle/>
          <a:p>
            <a:fld id="{E27195D6-0580-4F6D-844C-225760FAC386}" type="slidenum">
              <a:rPr lang="en-US" smtClean="0"/>
              <a:t>‹#›</a:t>
            </a:fld>
            <a:endParaRPr lang="en-US" dirty="0"/>
          </a:p>
        </p:txBody>
      </p:sp>
    </p:spTree>
    <p:extLst>
      <p:ext uri="{BB962C8B-B14F-4D97-AF65-F5344CB8AC3E}">
        <p14:creationId xmlns:p14="http://schemas.microsoft.com/office/powerpoint/2010/main" val="26058972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0761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2B57B9-3A8E-158D-FF39-397D96762F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03BA6C4-1473-C2E6-17B2-0525EDE668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92ACF6-421A-92EF-D1C0-DABE698D7C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E492DB-F44B-4473-A7D5-1AA8420B3914}" type="datetimeFigureOut">
              <a:rPr lang="en-US" smtClean="0"/>
              <a:t>10/11/2026</a:t>
            </a:fld>
            <a:endParaRPr lang="en-US" dirty="0"/>
          </a:p>
        </p:txBody>
      </p:sp>
      <p:sp>
        <p:nvSpPr>
          <p:cNvPr id="5" name="Footer Placeholder 4">
            <a:extLst>
              <a:ext uri="{FF2B5EF4-FFF2-40B4-BE49-F238E27FC236}">
                <a16:creationId xmlns:a16="http://schemas.microsoft.com/office/drawing/2014/main" id="{F79EC6D6-018E-61EF-8030-95B77C10AF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57D5DAA-1AEA-42E2-B4ED-B32DCA79C2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195D6-0580-4F6D-844C-225760FAC386}" type="slidenum">
              <a:rPr lang="en-US" smtClean="0"/>
              <a:t>‹#›</a:t>
            </a:fld>
            <a:endParaRPr lang="en-US" dirty="0"/>
          </a:p>
        </p:txBody>
      </p:sp>
    </p:spTree>
    <p:extLst>
      <p:ext uri="{BB962C8B-B14F-4D97-AF65-F5344CB8AC3E}">
        <p14:creationId xmlns:p14="http://schemas.microsoft.com/office/powerpoint/2010/main" val="20115042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0122139"/>
      </p:ext>
    </p:extLst>
  </p:cSld>
  <p:clrMap bg1="lt1" tx1="dk1" bg2="lt2" tx2="dk2" accent1="accent1" accent2="accent2" accent3="accent3" accent4="accent4" accent5="accent5" accent6="accent6" hlink="hlink" folHlink="folHlink"/>
  <p:sldLayoutIdLst>
    <p:sldLayoutId id="2147483661"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2EF5A94-2786-BF44-CCAA-88E895874643}"/>
              </a:ext>
            </a:extLst>
          </p:cNvPr>
          <p:cNvSpPr>
            <a:spLocks noGrp="1"/>
          </p:cNvSpPr>
          <p:nvPr>
            <p:ph type="title"/>
          </p:nvPr>
        </p:nvSpPr>
        <p:spPr>
          <a:xfrm>
            <a:off x="838200" y="365125"/>
            <a:ext cx="10515600" cy="541111"/>
          </a:xfrm>
        </p:spPr>
        <p:txBody>
          <a:bodyPr>
            <a:normAutofit/>
          </a:bodyPr>
          <a:lstStyle/>
          <a:p>
            <a:pPr algn="ctr"/>
            <a:r>
              <a:rPr lang="en-US" sz="2800" b="1" dirty="0">
                <a:latin typeface="Arial" panose="020B0604020202020204" pitchFamily="34" charset="0"/>
                <a:cs typeface="Arial" panose="020B0604020202020204" pitchFamily="34" charset="0"/>
              </a:rPr>
              <a:t>Bowlby’s Attachment Theory: Application to Early Childhood</a:t>
            </a:r>
          </a:p>
        </p:txBody>
      </p:sp>
      <p:sp>
        <p:nvSpPr>
          <p:cNvPr id="13" name="Content Placeholder 12">
            <a:extLst>
              <a:ext uri="{FF2B5EF4-FFF2-40B4-BE49-F238E27FC236}">
                <a16:creationId xmlns:a16="http://schemas.microsoft.com/office/drawing/2014/main" id="{A8A1813C-517C-5EEF-9595-CB8496D9EA3B}"/>
              </a:ext>
            </a:extLst>
          </p:cNvPr>
          <p:cNvSpPr txBox="1">
            <a:spLocks noGrp="1"/>
          </p:cNvSpPr>
          <p:nvPr>
            <p:ph idx="1"/>
          </p:nvPr>
        </p:nvSpPr>
        <p:spPr>
          <a:xfrm>
            <a:off x="1262743" y="2098449"/>
            <a:ext cx="8885464" cy="2745367"/>
          </a:xfrm>
          <a:prstGeom prst="rect">
            <a:avLst/>
          </a:prstGeom>
          <a:noFill/>
        </p:spPr>
        <p:txBody>
          <a:bodyPr wrap="square" rtlCol="0">
            <a:spAutoFit/>
          </a:bodyPr>
          <a:lstStyle/>
          <a:p>
            <a:pPr marL="0" lvl="0" indent="0" algn="ctr">
              <a:buNone/>
            </a:pPr>
            <a:r>
              <a:rPr lang="en-US" sz="1800" b="1">
                <a:latin typeface="Arial" panose="020B0604020202020204" pitchFamily="34" charset="0"/>
                <a:cs typeface="Arial" panose="020B0604020202020204" pitchFamily="34" charset="0"/>
              </a:rPr>
              <a:t>Name </a:t>
            </a:r>
            <a:r>
              <a:rPr lang="en-US" sz="1800" b="1" dirty="0">
                <a:latin typeface="Arial" panose="020B0604020202020204" pitchFamily="34" charset="0"/>
                <a:cs typeface="Arial" panose="020B0604020202020204" pitchFamily="34" charset="0"/>
              </a:rPr>
              <a:t>: Jannatul Ferdous</a:t>
            </a:r>
          </a:p>
          <a:p>
            <a:pPr marL="0" lvl="0" indent="0" algn="ctr">
              <a:buNone/>
            </a:pPr>
            <a:r>
              <a:rPr lang="en-US" sz="1800" b="1" dirty="0">
                <a:latin typeface="Arial" panose="020B0604020202020204" pitchFamily="34" charset="0"/>
                <a:cs typeface="Arial" panose="020B0604020202020204" pitchFamily="34" charset="0"/>
              </a:rPr>
              <a:t>Student number : 2519627</a:t>
            </a:r>
          </a:p>
          <a:p>
            <a:pPr marL="0" lvl="0" indent="0" algn="ctr">
              <a:buNone/>
            </a:pPr>
            <a:r>
              <a:rPr lang="en-US" sz="1800" b="1" dirty="0">
                <a:latin typeface="Arial" panose="020B0604020202020204" pitchFamily="34" charset="0"/>
                <a:cs typeface="Arial" panose="020B0604020202020204" pitchFamily="34" charset="0"/>
              </a:rPr>
              <a:t>Module code: LCHS4010 </a:t>
            </a:r>
          </a:p>
          <a:p>
            <a:pPr marL="0" lvl="0" indent="0" algn="ctr">
              <a:buNone/>
            </a:pPr>
            <a:r>
              <a:rPr lang="en-US" sz="1800" b="1" dirty="0">
                <a:latin typeface="Arial" panose="020B0604020202020204" pitchFamily="34" charset="0"/>
                <a:cs typeface="Arial" panose="020B0604020202020204" pitchFamily="34" charset="0"/>
              </a:rPr>
              <a:t>Module title: Psychology in Health and Social Care </a:t>
            </a:r>
          </a:p>
          <a:p>
            <a:pPr marL="0" lvl="0" indent="0" algn="ctr">
              <a:buNone/>
            </a:pPr>
            <a:r>
              <a:rPr lang="en-US" sz="1800" b="1" dirty="0">
                <a:latin typeface="Arial" panose="020B0604020202020204" pitchFamily="34" charset="0"/>
                <a:cs typeface="Arial" panose="020B0604020202020204" pitchFamily="34" charset="0"/>
              </a:rPr>
              <a:t>Lecturer's name: Rizwan Nadim</a:t>
            </a:r>
          </a:p>
          <a:p>
            <a:pPr marL="0" lvl="0" indent="0" algn="ctr">
              <a:buNone/>
            </a:pPr>
            <a:r>
              <a:rPr lang="en-US" sz="1800" b="1" dirty="0">
                <a:latin typeface="Arial" panose="020B0604020202020204" pitchFamily="34" charset="0"/>
                <a:cs typeface="Arial" panose="020B0604020202020204" pitchFamily="34" charset="0"/>
              </a:rPr>
              <a:t>Assignment title : Bowlby’s Attachment Theory: Application to Early Childhood</a:t>
            </a:r>
          </a:p>
          <a:p>
            <a:pPr algn="ctr"/>
            <a:endParaRPr lang="en-US" dirty="0"/>
          </a:p>
        </p:txBody>
      </p:sp>
    </p:spTree>
    <p:extLst>
      <p:ext uri="{BB962C8B-B14F-4D97-AF65-F5344CB8AC3E}">
        <p14:creationId xmlns:p14="http://schemas.microsoft.com/office/powerpoint/2010/main" val="2360588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B3245-156C-E59B-AB62-264F59AD55B7}"/>
              </a:ext>
            </a:extLst>
          </p:cNvPr>
          <p:cNvSpPr>
            <a:spLocks noGrp="1"/>
          </p:cNvSpPr>
          <p:nvPr>
            <p:ph type="title"/>
          </p:nvPr>
        </p:nvSpPr>
        <p:spPr>
          <a:xfrm>
            <a:off x="146957" y="365126"/>
            <a:ext cx="11797393" cy="745218"/>
          </a:xfrm>
        </p:spPr>
        <p:txBody>
          <a:bodyPr>
            <a:normAutofit/>
          </a:bodyPr>
          <a:lstStyle/>
          <a:p>
            <a:pPr algn="ctr"/>
            <a:r>
              <a:rPr lang="en-US" sz="3200" b="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6CC18C1B-3486-DBBA-090D-5EDB9B6589FC}"/>
              </a:ext>
            </a:extLst>
          </p:cNvPr>
          <p:cNvSpPr>
            <a:spLocks noGrp="1"/>
          </p:cNvSpPr>
          <p:nvPr>
            <p:ph idx="1"/>
          </p:nvPr>
        </p:nvSpPr>
        <p:spPr>
          <a:xfrm>
            <a:off x="65315" y="1624693"/>
            <a:ext cx="11125200" cy="5233307"/>
          </a:xfrm>
        </p:spPr>
        <p:txBody>
          <a:bodyPr>
            <a:normAutofit/>
          </a:bodyPr>
          <a:lstStyle/>
          <a:p>
            <a:pPr marL="0" indent="0">
              <a:buNone/>
            </a:pPr>
            <a:r>
              <a:rPr lang="en-US" sz="2000" dirty="0">
                <a:latin typeface="Arial" panose="020B0604020202020204" pitchFamily="34" charset="0"/>
                <a:cs typeface="Arial" panose="020B0604020202020204" pitchFamily="34" charset="0"/>
              </a:rPr>
              <a:t>Shona is a 3-year-old child who has recently joined our nursery setting. She is showing signs of anxiety when separated from her carers, has limited verbal communication, and finds it difficult to engage in group play.</a:t>
            </a:r>
          </a:p>
          <a:p>
            <a:pPr marL="0" indent="0">
              <a:buNone/>
            </a:pPr>
            <a:endParaRPr lang="en-US" dirty="0"/>
          </a:p>
        </p:txBody>
      </p:sp>
      <p:sp>
        <p:nvSpPr>
          <p:cNvPr id="4" name="Oval 3">
            <a:extLst>
              <a:ext uri="{FF2B5EF4-FFF2-40B4-BE49-F238E27FC236}">
                <a16:creationId xmlns:a16="http://schemas.microsoft.com/office/drawing/2014/main" id="{97EEE5B9-7DCD-31AA-F1AE-1BDEFFA85A13}"/>
              </a:ext>
            </a:extLst>
          </p:cNvPr>
          <p:cNvSpPr/>
          <p:nvPr/>
        </p:nvSpPr>
        <p:spPr>
          <a:xfrm>
            <a:off x="5298621" y="2269671"/>
            <a:ext cx="5682343" cy="4306661"/>
          </a:xfrm>
          <a:prstGeom prst="ellipse">
            <a:avLst/>
          </a:prstGeom>
          <a:ln>
            <a:solidFill>
              <a:schemeClr val="tx1">
                <a:lumMod val="95000"/>
                <a:lumOff val="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For this presentation, I have chosen ‘Bowlby's Attachment Theory’. This theory is highly relevant to Shona's case because it focuses on the importance of early relationships and how a child's sense of security affects their emotional and social development. Understanding Shona's attachment needs will help me explain her current behaviour and propose practical strategies to support her within the nursery.</a:t>
            </a:r>
          </a:p>
          <a:p>
            <a:pPr algn="ctr"/>
            <a:endParaRPr lang="en-US" dirty="0"/>
          </a:p>
        </p:txBody>
      </p:sp>
      <p:pic>
        <p:nvPicPr>
          <p:cNvPr id="6" name="Picture 5">
            <a:extLst>
              <a:ext uri="{FF2B5EF4-FFF2-40B4-BE49-F238E27FC236}">
                <a16:creationId xmlns:a16="http://schemas.microsoft.com/office/drawing/2014/main" id="{AF45298B-7427-956C-4101-673788B823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9419" y="2840150"/>
            <a:ext cx="3266736" cy="3266736"/>
          </a:xfrm>
          <a:prstGeom prst="rect">
            <a:avLst/>
          </a:prstGeom>
        </p:spPr>
      </p:pic>
      <p:sp>
        <p:nvSpPr>
          <p:cNvPr id="5" name="TextBox 4">
            <a:extLst>
              <a:ext uri="{FF2B5EF4-FFF2-40B4-BE49-F238E27FC236}">
                <a16:creationId xmlns:a16="http://schemas.microsoft.com/office/drawing/2014/main" id="{F5A16ECB-9DDE-2DB0-E27A-D8590485D777}"/>
              </a:ext>
            </a:extLst>
          </p:cNvPr>
          <p:cNvSpPr txBox="1"/>
          <p:nvPr/>
        </p:nvSpPr>
        <p:spPr>
          <a:xfrm>
            <a:off x="2253342" y="6106886"/>
            <a:ext cx="1053193" cy="276999"/>
          </a:xfrm>
          <a:prstGeom prst="rect">
            <a:avLst/>
          </a:prstGeom>
          <a:noFill/>
        </p:spPr>
        <p:txBody>
          <a:bodyPr wrap="square" rtlCol="0">
            <a:spAutoFit/>
          </a:bodyPr>
          <a:lstStyle/>
          <a:p>
            <a:r>
              <a:rPr lang="en-US" sz="1200" dirty="0"/>
              <a:t>Source : SCCR</a:t>
            </a:r>
          </a:p>
        </p:txBody>
      </p:sp>
    </p:spTree>
    <p:extLst>
      <p:ext uri="{BB962C8B-B14F-4D97-AF65-F5344CB8AC3E}">
        <p14:creationId xmlns:p14="http://schemas.microsoft.com/office/powerpoint/2010/main" val="846407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D8868-930A-A401-99C2-1130CF758220}"/>
              </a:ext>
            </a:extLst>
          </p:cNvPr>
          <p:cNvSpPr>
            <a:spLocks noGrp="1"/>
          </p:cNvSpPr>
          <p:nvPr>
            <p:ph type="title"/>
          </p:nvPr>
        </p:nvSpPr>
        <p:spPr>
          <a:xfrm>
            <a:off x="236764" y="422276"/>
            <a:ext cx="11748406" cy="916668"/>
          </a:xfrm>
        </p:spPr>
        <p:txBody>
          <a:bodyPr>
            <a:normAutofit/>
          </a:bodyPr>
          <a:lstStyle/>
          <a:p>
            <a:pPr algn="ctr"/>
            <a:r>
              <a:rPr lang="en-US" sz="3200" b="1" dirty="0">
                <a:solidFill>
                  <a:prstClr val="black"/>
                </a:solidFill>
                <a:latin typeface="Arial" panose="020B0604020202020204" pitchFamily="34" charset="0"/>
                <a:cs typeface="Arial" panose="020B0604020202020204" pitchFamily="34" charset="0"/>
              </a:rPr>
              <a:t>Bowlby’s Attachment Theory</a:t>
            </a:r>
            <a:endParaRPr lang="en-US" sz="3200" b="1"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2E197DE3-BDAB-0D34-787A-18A64407F00C}"/>
              </a:ext>
            </a:extLst>
          </p:cNvPr>
          <p:cNvSpPr/>
          <p:nvPr/>
        </p:nvSpPr>
        <p:spPr>
          <a:xfrm>
            <a:off x="659436" y="1551214"/>
            <a:ext cx="3185942" cy="4155622"/>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Theory background:</a:t>
            </a:r>
            <a:r>
              <a:rPr lang="en-US" sz="2000" dirty="0"/>
              <a:t> Bowlby began research in the mid-1940s to understand children's separation anxiety from primary caregivers.</a:t>
            </a:r>
            <a:r>
              <a:rPr lang="en-US" dirty="0"/>
              <a:t> Bowlby said babies are born with a natural need to stay close to their caregiver. It is not just about getting food. It is about feeling safe.</a:t>
            </a:r>
            <a:r>
              <a:rPr lang="en-US" sz="2000" dirty="0"/>
              <a:t> </a:t>
            </a:r>
          </a:p>
        </p:txBody>
      </p:sp>
      <p:sp>
        <p:nvSpPr>
          <p:cNvPr id="29" name="Rectangle: Rounded Corners 28">
            <a:extLst>
              <a:ext uri="{FF2B5EF4-FFF2-40B4-BE49-F238E27FC236}">
                <a16:creationId xmlns:a16="http://schemas.microsoft.com/office/drawing/2014/main" id="{F219AE09-1B43-2EA7-B736-2840DD14EA62}"/>
              </a:ext>
            </a:extLst>
          </p:cNvPr>
          <p:cNvSpPr/>
          <p:nvPr/>
        </p:nvSpPr>
        <p:spPr>
          <a:xfrm>
            <a:off x="4554311" y="1551214"/>
            <a:ext cx="3053442" cy="415562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Main concepts: </a:t>
            </a:r>
          </a:p>
          <a:p>
            <a:pPr algn="ctr"/>
            <a:r>
              <a:rPr lang="en-US" sz="2000" dirty="0"/>
              <a:t>The earliest and most critical bonds </a:t>
            </a:r>
            <a:r>
              <a:rPr lang="en-US" sz="2000" dirty="0">
                <a:latin typeface="Arial" panose="020B0604020202020204" pitchFamily="34" charset="0"/>
                <a:cs typeface="Arial" panose="020B0604020202020204" pitchFamily="34" charset="0"/>
              </a:rPr>
              <a:t>form</a:t>
            </a:r>
            <a:r>
              <a:rPr lang="en-US" sz="2000" dirty="0"/>
              <a:t> with the mother or primary caregiver.</a:t>
            </a:r>
            <a:r>
              <a:rPr lang="en-US" dirty="0"/>
              <a:t> When a caregiver responds warmly and regularly, the child starts to feel safe and secure.</a:t>
            </a:r>
            <a:r>
              <a:rPr lang="en-US" sz="2000" dirty="0"/>
              <a:t>.</a:t>
            </a:r>
          </a:p>
        </p:txBody>
      </p:sp>
      <p:sp>
        <p:nvSpPr>
          <p:cNvPr id="30" name="Rectangle: Rounded Corners 29">
            <a:extLst>
              <a:ext uri="{FF2B5EF4-FFF2-40B4-BE49-F238E27FC236}">
                <a16:creationId xmlns:a16="http://schemas.microsoft.com/office/drawing/2014/main" id="{766429F9-CA93-708E-081C-B33A9294A8FC}"/>
              </a:ext>
            </a:extLst>
          </p:cNvPr>
          <p:cNvSpPr/>
          <p:nvPr/>
        </p:nvSpPr>
        <p:spPr>
          <a:xfrm>
            <a:off x="8316686" y="1551214"/>
            <a:ext cx="3053442" cy="415562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Key principles:  </a:t>
            </a:r>
          </a:p>
          <a:p>
            <a:pPr algn="ctr"/>
            <a:r>
              <a:rPr lang="en-US" dirty="0"/>
              <a:t>The kind of care a child gets early on shapes how they attach to others. A strong, secure bond helps children feel good about themselves. It also gives them confidence to explore and build good relationships later in life.</a:t>
            </a:r>
            <a:br>
              <a:rPr lang="en-US" dirty="0"/>
            </a:br>
            <a:endParaRPr lang="en-US" dirty="0"/>
          </a:p>
        </p:txBody>
      </p:sp>
      <p:sp>
        <p:nvSpPr>
          <p:cNvPr id="3" name="TextBox 2">
            <a:extLst>
              <a:ext uri="{FF2B5EF4-FFF2-40B4-BE49-F238E27FC236}">
                <a16:creationId xmlns:a16="http://schemas.microsoft.com/office/drawing/2014/main" id="{9063E0CB-0976-8030-0DAA-29AF2602B2B8}"/>
              </a:ext>
            </a:extLst>
          </p:cNvPr>
          <p:cNvSpPr txBox="1"/>
          <p:nvPr/>
        </p:nvSpPr>
        <p:spPr>
          <a:xfrm>
            <a:off x="3682092" y="5845628"/>
            <a:ext cx="8588087" cy="369332"/>
          </a:xfrm>
          <a:prstGeom prst="rect">
            <a:avLst/>
          </a:prstGeom>
          <a:noFill/>
        </p:spPr>
        <p:txBody>
          <a:bodyPr wrap="square" rtlCol="0">
            <a:spAutoFit/>
          </a:bodyPr>
          <a:lstStyle/>
          <a:p>
            <a:r>
              <a:rPr lang="en-US" sz="1400" dirty="0">
                <a:highlight>
                  <a:srgbClr val="008080"/>
                </a:highlight>
              </a:rPr>
              <a:t>(</a:t>
            </a:r>
            <a:r>
              <a:rPr lang="en-US" sz="1400" i="1" dirty="0">
                <a:highlight>
                  <a:srgbClr val="008080"/>
                </a:highlight>
              </a:rPr>
              <a:t>Journal of Organizational &amp; Educational Leadership | College of Education | Gardner-Webb University</a:t>
            </a:r>
            <a:r>
              <a:rPr lang="en-US" sz="1400" dirty="0">
                <a:highlight>
                  <a:srgbClr val="008080"/>
                </a:highlight>
              </a:rPr>
              <a:t>, no date</a:t>
            </a:r>
            <a:r>
              <a:rPr lang="en-US" dirty="0">
                <a:highlight>
                  <a:srgbClr val="008080"/>
                </a:highlight>
              </a:rPr>
              <a:t>)</a:t>
            </a:r>
          </a:p>
        </p:txBody>
      </p:sp>
    </p:spTree>
    <p:extLst>
      <p:ext uri="{BB962C8B-B14F-4D97-AF65-F5344CB8AC3E}">
        <p14:creationId xmlns:p14="http://schemas.microsoft.com/office/powerpoint/2010/main" val="1006698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186AF37-3555-F8E5-8A86-6D8287E2E4F8}"/>
              </a:ext>
            </a:extLst>
          </p:cNvPr>
          <p:cNvSpPr/>
          <p:nvPr/>
        </p:nvSpPr>
        <p:spPr>
          <a:xfrm>
            <a:off x="759279" y="1885950"/>
            <a:ext cx="3526971" cy="338817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a:latin typeface="Arial" panose="020B0604020202020204" pitchFamily="34" charset="0"/>
                <a:cs typeface="Arial" panose="020B0604020202020204" pitchFamily="34" charset="0"/>
              </a:rPr>
              <a:t>Early childhood relevance</a:t>
            </a:r>
          </a:p>
          <a:p>
            <a:pPr algn="ctr"/>
            <a:r>
              <a:rPr lang="en-US" sz="2400"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Children are born needing to feel close to someone. When they get warm, positive care in early years, it helps them feel good emotionally. This can last their whole life.</a:t>
            </a:r>
            <a:endParaRPr lang="en-US" sz="24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0DC7CD5-D3B2-0BC9-D2E5-DA4C8EED198E}"/>
              </a:ext>
            </a:extLst>
          </p:cNvPr>
          <p:cNvSpPr txBox="1"/>
          <p:nvPr/>
        </p:nvSpPr>
        <p:spPr>
          <a:xfrm>
            <a:off x="5219700" y="2201359"/>
            <a:ext cx="6213021" cy="3046988"/>
          </a:xfrm>
          <a:prstGeom prst="rect">
            <a:avLst/>
          </a:prstGeom>
          <a:noFill/>
        </p:spPr>
        <p:txBody>
          <a:bodyPr wrap="square" rtlCol="0">
            <a:spAutoFit/>
          </a:bodyPr>
          <a:lstStyle/>
          <a:p>
            <a:r>
              <a:rPr lang="en-US" sz="2400" dirty="0"/>
              <a:t>1.</a:t>
            </a:r>
            <a:r>
              <a:rPr lang="en-US" sz="2400" dirty="0">
                <a:latin typeface="Arial" panose="020B0604020202020204" pitchFamily="34" charset="0"/>
                <a:cs typeface="Arial" panose="020B0604020202020204" pitchFamily="34" charset="0"/>
              </a:rPr>
              <a:t>Early infant – Caregiver relationship</a:t>
            </a:r>
          </a:p>
          <a:p>
            <a:pPr marL="342900" indent="-342900">
              <a:buAutoNum type="arabicPeriod"/>
            </a:pPr>
            <a:r>
              <a:rPr lang="en-US" sz="2400" dirty="0">
                <a:latin typeface="Arial" panose="020B0604020202020204" pitchFamily="34" charset="0"/>
                <a:cs typeface="Arial" panose="020B0604020202020204" pitchFamily="34" charset="0"/>
              </a:rPr>
              <a:t>Sense of security</a:t>
            </a:r>
          </a:p>
          <a:p>
            <a:pPr marL="342900" indent="-342900">
              <a:buAutoNum type="arabicPeriod"/>
            </a:pPr>
            <a:r>
              <a:rPr lang="en-US" sz="2400" dirty="0">
                <a:latin typeface="Arial" panose="020B0604020202020204" pitchFamily="34" charset="0"/>
                <a:cs typeface="Arial" panose="020B0604020202020204" pitchFamily="34" charset="0"/>
              </a:rPr>
              <a:t>Emotional wellbeing </a:t>
            </a:r>
          </a:p>
          <a:p>
            <a:pPr marL="342900" indent="-342900">
              <a:buAutoNum type="arabicPeriod"/>
            </a:pPr>
            <a:r>
              <a:rPr lang="en-US" sz="2400" dirty="0">
                <a:latin typeface="Arial" panose="020B0604020202020204" pitchFamily="34" charset="0"/>
                <a:cs typeface="Arial" panose="020B0604020202020204" pitchFamily="34" charset="0"/>
              </a:rPr>
              <a:t>Relationship with parents</a:t>
            </a:r>
          </a:p>
          <a:p>
            <a:pPr marL="342900" indent="-342900">
              <a:buAutoNum type="arabicPeriod"/>
            </a:pPr>
            <a:r>
              <a:rPr lang="en-US" sz="2400" dirty="0">
                <a:latin typeface="Arial" panose="020B0604020202020204" pitchFamily="34" charset="0"/>
                <a:cs typeface="Arial" panose="020B0604020202020204" pitchFamily="34" charset="0"/>
              </a:rPr>
              <a:t>Foundational theory </a:t>
            </a:r>
          </a:p>
          <a:p>
            <a:endParaRPr lang="en-US" sz="2400" dirty="0">
              <a:latin typeface="Arial" panose="020B0604020202020204" pitchFamily="34" charset="0"/>
              <a:cs typeface="Arial" panose="020B0604020202020204" pitchFamily="34" charset="0"/>
            </a:endParaRPr>
          </a:p>
          <a:p>
            <a:pPr marL="342900" indent="-342900">
              <a:buAutoNum type="arabicPeriod"/>
            </a:pPr>
            <a:endParaRPr lang="en-US" sz="2400" dirty="0"/>
          </a:p>
          <a:p>
            <a:endParaRPr lang="en-US" sz="2400" dirty="0"/>
          </a:p>
        </p:txBody>
      </p:sp>
      <p:pic>
        <p:nvPicPr>
          <p:cNvPr id="6" name="Picture 5">
            <a:extLst>
              <a:ext uri="{FF2B5EF4-FFF2-40B4-BE49-F238E27FC236}">
                <a16:creationId xmlns:a16="http://schemas.microsoft.com/office/drawing/2014/main" id="{F915DE3B-F1F6-2C95-3CA2-E719D81FE1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70773" y="2699960"/>
            <a:ext cx="2574169" cy="2574169"/>
          </a:xfrm>
          <a:prstGeom prst="rect">
            <a:avLst/>
          </a:prstGeom>
        </p:spPr>
      </p:pic>
      <p:sp>
        <p:nvSpPr>
          <p:cNvPr id="5" name="TextBox 4">
            <a:extLst>
              <a:ext uri="{FF2B5EF4-FFF2-40B4-BE49-F238E27FC236}">
                <a16:creationId xmlns:a16="http://schemas.microsoft.com/office/drawing/2014/main" id="{4629B8DB-442A-03F7-611C-77FC061195A6}"/>
              </a:ext>
            </a:extLst>
          </p:cNvPr>
          <p:cNvSpPr txBox="1"/>
          <p:nvPr/>
        </p:nvSpPr>
        <p:spPr>
          <a:xfrm>
            <a:off x="3098627" y="775607"/>
            <a:ext cx="5112875" cy="523220"/>
          </a:xfrm>
          <a:prstGeom prst="rect">
            <a:avLst/>
          </a:prstGeom>
          <a:noFill/>
        </p:spPr>
        <p:txBody>
          <a:bodyPr wrap="none" rtlCol="0">
            <a:spAutoFit/>
          </a:bodyPr>
          <a:lstStyle/>
          <a:p>
            <a:pPr algn="ctr"/>
            <a:r>
              <a:rPr lang="en-US" sz="2800" b="1" dirty="0">
                <a:solidFill>
                  <a:prstClr val="black"/>
                </a:solidFill>
                <a:latin typeface="Arial" panose="020B0604020202020204" pitchFamily="34" charset="0"/>
                <a:cs typeface="Arial" panose="020B0604020202020204" pitchFamily="34" charset="0"/>
              </a:rPr>
              <a:t>Bowlby’s Attachment Theory</a:t>
            </a:r>
            <a:endParaRPr lang="en-US" sz="28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A8421E4-DF20-3FC3-EB16-2A9AC83122BE}"/>
              </a:ext>
            </a:extLst>
          </p:cNvPr>
          <p:cNvSpPr txBox="1"/>
          <p:nvPr/>
        </p:nvSpPr>
        <p:spPr>
          <a:xfrm>
            <a:off x="9870621" y="6310992"/>
            <a:ext cx="2016193" cy="369332"/>
          </a:xfrm>
          <a:prstGeom prst="rect">
            <a:avLst/>
          </a:prstGeom>
          <a:noFill/>
        </p:spPr>
        <p:txBody>
          <a:bodyPr wrap="none" rtlCol="0">
            <a:spAutoFit/>
          </a:bodyPr>
          <a:lstStyle/>
          <a:p>
            <a:r>
              <a:rPr lang="en-US" dirty="0">
                <a:highlight>
                  <a:srgbClr val="008080"/>
                </a:highlight>
              </a:rPr>
              <a:t>(Dagan </a:t>
            </a:r>
            <a:r>
              <a:rPr lang="en-US" i="1" dirty="0">
                <a:highlight>
                  <a:srgbClr val="008080"/>
                </a:highlight>
              </a:rPr>
              <a:t>et al.</a:t>
            </a:r>
            <a:r>
              <a:rPr lang="en-US" dirty="0">
                <a:highlight>
                  <a:srgbClr val="008080"/>
                </a:highlight>
              </a:rPr>
              <a:t>, 2023)</a:t>
            </a:r>
          </a:p>
        </p:txBody>
      </p:sp>
    </p:spTree>
    <p:extLst>
      <p:ext uri="{BB962C8B-B14F-4D97-AF65-F5344CB8AC3E}">
        <p14:creationId xmlns:p14="http://schemas.microsoft.com/office/powerpoint/2010/main" val="3374985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A3D08C-CD5E-3C37-7605-E5CB2FCD94B0}"/>
              </a:ext>
            </a:extLst>
          </p:cNvPr>
          <p:cNvSpPr txBox="1"/>
          <p:nvPr/>
        </p:nvSpPr>
        <p:spPr>
          <a:xfrm>
            <a:off x="3551664" y="489858"/>
            <a:ext cx="3600451" cy="523220"/>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Application to Shona</a:t>
            </a:r>
          </a:p>
        </p:txBody>
      </p:sp>
      <p:sp>
        <p:nvSpPr>
          <p:cNvPr id="10" name="Rectangle 9">
            <a:extLst>
              <a:ext uri="{FF2B5EF4-FFF2-40B4-BE49-F238E27FC236}">
                <a16:creationId xmlns:a16="http://schemas.microsoft.com/office/drawing/2014/main" id="{DFA2031F-4167-DD0F-3C5B-E895FB3F29E6}"/>
              </a:ext>
            </a:extLst>
          </p:cNvPr>
          <p:cNvSpPr/>
          <p:nvPr/>
        </p:nvSpPr>
        <p:spPr>
          <a:xfrm>
            <a:off x="2853619" y="2189190"/>
            <a:ext cx="4996543" cy="1264302"/>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dirty="0">
                <a:solidFill>
                  <a:schemeClr val="tx1"/>
                </a:solidFill>
              </a:rPr>
              <a:t>If a child does not feel fully secure, they may worry a lot about whether their carer is there. This can make it harder for them to join in and learn new words.</a:t>
            </a:r>
            <a:endParaRPr lang="en-US" dirty="0">
              <a:solidFill>
                <a:schemeClr val="tx1"/>
              </a:solidFill>
              <a:latin typeface="Arial" panose="020B0604020202020204" pitchFamily="34" charset="0"/>
              <a:cs typeface="Arial" panose="020B0604020202020204" pitchFamily="34" charset="0"/>
            </a:endParaRPr>
          </a:p>
        </p:txBody>
      </p:sp>
      <p:sp>
        <p:nvSpPr>
          <p:cNvPr id="11" name="Oval 10">
            <a:extLst>
              <a:ext uri="{FF2B5EF4-FFF2-40B4-BE49-F238E27FC236}">
                <a16:creationId xmlns:a16="http://schemas.microsoft.com/office/drawing/2014/main" id="{A8313D6E-CB63-5B60-0033-7DF3603BEDC7}"/>
              </a:ext>
            </a:extLst>
          </p:cNvPr>
          <p:cNvSpPr/>
          <p:nvPr/>
        </p:nvSpPr>
        <p:spPr>
          <a:xfrm>
            <a:off x="92528" y="2287162"/>
            <a:ext cx="1953950" cy="1141838"/>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Shona’s issue </a:t>
            </a:r>
          </a:p>
        </p:txBody>
      </p:sp>
      <p:sp>
        <p:nvSpPr>
          <p:cNvPr id="12" name="Arrow: Right 11">
            <a:extLst>
              <a:ext uri="{FF2B5EF4-FFF2-40B4-BE49-F238E27FC236}">
                <a16:creationId xmlns:a16="http://schemas.microsoft.com/office/drawing/2014/main" id="{EB75EA31-8EBB-D9C4-59C3-C27C8E3B4BCC}"/>
              </a:ext>
            </a:extLst>
          </p:cNvPr>
          <p:cNvSpPr/>
          <p:nvPr/>
        </p:nvSpPr>
        <p:spPr>
          <a:xfrm>
            <a:off x="2128513" y="2667309"/>
            <a:ext cx="688521" cy="3347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A48542A9-1F0C-8F04-D83F-9B5659AB1B7B}"/>
              </a:ext>
            </a:extLst>
          </p:cNvPr>
          <p:cNvSpPr/>
          <p:nvPr/>
        </p:nvSpPr>
        <p:spPr>
          <a:xfrm>
            <a:off x="92528" y="4400528"/>
            <a:ext cx="1953950" cy="1313287"/>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r>
              <a:rPr lang="en-US" dirty="0">
                <a:solidFill>
                  <a:schemeClr val="tx1"/>
                </a:solidFill>
                <a:latin typeface="Arial" panose="020B0604020202020204" pitchFamily="34" charset="0"/>
                <a:cs typeface="Arial" panose="020B0604020202020204" pitchFamily="34" charset="0"/>
              </a:rPr>
              <a:t>Limited communica-tion </a:t>
            </a:r>
          </a:p>
        </p:txBody>
      </p:sp>
      <p:pic>
        <p:nvPicPr>
          <p:cNvPr id="15" name="Picture 14">
            <a:extLst>
              <a:ext uri="{FF2B5EF4-FFF2-40B4-BE49-F238E27FC236}">
                <a16:creationId xmlns:a16="http://schemas.microsoft.com/office/drawing/2014/main" id="{29F8AC06-0C5D-69F1-D975-1D60BB567AD6}"/>
              </a:ext>
            </a:extLst>
          </p:cNvPr>
          <p:cNvPicPr>
            <a:picLocks noChangeAspect="1"/>
          </p:cNvPicPr>
          <p:nvPr/>
        </p:nvPicPr>
        <p:blipFill>
          <a:blip r:embed="rId3"/>
          <a:stretch>
            <a:fillRect/>
          </a:stretch>
        </p:blipFill>
        <p:spPr>
          <a:xfrm>
            <a:off x="2101841" y="4909557"/>
            <a:ext cx="707197" cy="371888"/>
          </a:xfrm>
          <a:prstGeom prst="rect">
            <a:avLst/>
          </a:prstGeom>
        </p:spPr>
      </p:pic>
      <p:sp>
        <p:nvSpPr>
          <p:cNvPr id="16" name="Rectangle 15">
            <a:extLst>
              <a:ext uri="{FF2B5EF4-FFF2-40B4-BE49-F238E27FC236}">
                <a16:creationId xmlns:a16="http://schemas.microsoft.com/office/drawing/2014/main" id="{0C6CB653-1487-7146-F61D-A2F3C50D2243}"/>
              </a:ext>
            </a:extLst>
          </p:cNvPr>
          <p:cNvSpPr/>
          <p:nvPr/>
        </p:nvSpPr>
        <p:spPr>
          <a:xfrm>
            <a:off x="2853619" y="4685696"/>
            <a:ext cx="4996543" cy="1028119"/>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Children with two secure attachments tend to have better language skills than those with only one or no secure attachments</a:t>
            </a:r>
          </a:p>
        </p:txBody>
      </p:sp>
      <p:sp>
        <p:nvSpPr>
          <p:cNvPr id="18" name="Rectangle: Rounded Corners 17">
            <a:extLst>
              <a:ext uri="{FF2B5EF4-FFF2-40B4-BE49-F238E27FC236}">
                <a16:creationId xmlns:a16="http://schemas.microsoft.com/office/drawing/2014/main" id="{6B4B9750-E574-5624-31F8-2978881839E2}"/>
              </a:ext>
            </a:extLst>
          </p:cNvPr>
          <p:cNvSpPr/>
          <p:nvPr/>
        </p:nvSpPr>
        <p:spPr>
          <a:xfrm>
            <a:off x="8539121" y="1632263"/>
            <a:ext cx="3396343" cy="2451635"/>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latin typeface="Arial" panose="020B0604020202020204" pitchFamily="34" charset="0"/>
                <a:cs typeface="Arial" panose="020B0604020202020204" pitchFamily="34" charset="0"/>
              </a:rPr>
              <a:t>Practitioners apply Bowlby’s attachment theory by the key person can act as a "safe base" for Shona. This means giving gentle coaching in the moment and using video feedback to help carers notice and respond to Shona's feelings.</a:t>
            </a:r>
          </a:p>
        </p:txBody>
      </p:sp>
      <p:sp>
        <p:nvSpPr>
          <p:cNvPr id="19" name="TextBox 18">
            <a:extLst>
              <a:ext uri="{FF2B5EF4-FFF2-40B4-BE49-F238E27FC236}">
                <a16:creationId xmlns:a16="http://schemas.microsoft.com/office/drawing/2014/main" id="{56BDD052-694C-0F63-3557-BFBF3CA90283}"/>
              </a:ext>
            </a:extLst>
          </p:cNvPr>
          <p:cNvSpPr txBox="1"/>
          <p:nvPr/>
        </p:nvSpPr>
        <p:spPr>
          <a:xfrm>
            <a:off x="8502182" y="1270678"/>
            <a:ext cx="3174459" cy="400110"/>
          </a:xfrm>
          <a:prstGeom prst="rect">
            <a:avLst/>
          </a:prstGeom>
          <a:noFill/>
        </p:spPr>
        <p:txBody>
          <a:bodyPr wrap="none" rtlCol="0">
            <a:spAutoFit/>
          </a:bodyPr>
          <a:lstStyle/>
          <a:p>
            <a:r>
              <a:rPr lang="en-US" sz="2000" b="1" dirty="0"/>
              <a:t>Bowlby’s Theory in Practice:</a:t>
            </a:r>
          </a:p>
        </p:txBody>
      </p:sp>
      <p:sp>
        <p:nvSpPr>
          <p:cNvPr id="20" name="Arrow: Right 19">
            <a:extLst>
              <a:ext uri="{FF2B5EF4-FFF2-40B4-BE49-F238E27FC236}">
                <a16:creationId xmlns:a16="http://schemas.microsoft.com/office/drawing/2014/main" id="{FEC3ACE8-C6CA-60B8-77EA-EEDFBD7E7D4C}"/>
              </a:ext>
            </a:extLst>
          </p:cNvPr>
          <p:cNvSpPr/>
          <p:nvPr/>
        </p:nvSpPr>
        <p:spPr>
          <a:xfrm>
            <a:off x="7842089" y="2700183"/>
            <a:ext cx="815214" cy="2423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Rounded Corners 20">
            <a:extLst>
              <a:ext uri="{FF2B5EF4-FFF2-40B4-BE49-F238E27FC236}">
                <a16:creationId xmlns:a16="http://schemas.microsoft.com/office/drawing/2014/main" id="{B1CC5307-7E57-291D-F9FC-DA220101F6C3}"/>
              </a:ext>
            </a:extLst>
          </p:cNvPr>
          <p:cNvSpPr/>
          <p:nvPr/>
        </p:nvSpPr>
        <p:spPr>
          <a:xfrm>
            <a:off x="8583779" y="4212772"/>
            <a:ext cx="3351685" cy="2359478"/>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Short programs (about 8 to 10 weeks) can help children handle their feelings better and improve their thinking skills. This works best when carers get proper training and time to talk and reflect together</a:t>
            </a:r>
          </a:p>
        </p:txBody>
      </p:sp>
      <p:sp>
        <p:nvSpPr>
          <p:cNvPr id="23" name="Arrow: Right 22">
            <a:extLst>
              <a:ext uri="{FF2B5EF4-FFF2-40B4-BE49-F238E27FC236}">
                <a16:creationId xmlns:a16="http://schemas.microsoft.com/office/drawing/2014/main" id="{804E2160-31EC-4EEE-9CFD-FBF378199E27}"/>
              </a:ext>
            </a:extLst>
          </p:cNvPr>
          <p:cNvSpPr/>
          <p:nvPr/>
        </p:nvSpPr>
        <p:spPr>
          <a:xfrm>
            <a:off x="7850162" y="5093471"/>
            <a:ext cx="815214" cy="2423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AFBB5023-1021-5E80-67AB-3F867EF85A9C}"/>
              </a:ext>
            </a:extLst>
          </p:cNvPr>
          <p:cNvSpPr txBox="1"/>
          <p:nvPr/>
        </p:nvSpPr>
        <p:spPr>
          <a:xfrm>
            <a:off x="8345" y="6368142"/>
            <a:ext cx="5306784" cy="369332"/>
          </a:xfrm>
          <a:prstGeom prst="rect">
            <a:avLst/>
          </a:prstGeom>
          <a:noFill/>
        </p:spPr>
        <p:txBody>
          <a:bodyPr wrap="square" rtlCol="0">
            <a:spAutoFit/>
          </a:bodyPr>
          <a:lstStyle/>
          <a:p>
            <a:r>
              <a:rPr lang="en-US" dirty="0">
                <a:highlight>
                  <a:srgbClr val="008080"/>
                </a:highlight>
              </a:rPr>
              <a:t>(</a:t>
            </a:r>
            <a:r>
              <a:rPr lang="en-US" sz="1600" dirty="0">
                <a:highlight>
                  <a:srgbClr val="008080"/>
                </a:highlight>
              </a:rPr>
              <a:t>Hong, Alvarez-Rodriguez and Villodas, 2026)</a:t>
            </a:r>
          </a:p>
        </p:txBody>
      </p:sp>
      <p:sp>
        <p:nvSpPr>
          <p:cNvPr id="25" name="TextBox 24">
            <a:extLst>
              <a:ext uri="{FF2B5EF4-FFF2-40B4-BE49-F238E27FC236}">
                <a16:creationId xmlns:a16="http://schemas.microsoft.com/office/drawing/2014/main" id="{FE0090FB-43C4-BBC0-3F96-F0F56A8A4C51}"/>
              </a:ext>
            </a:extLst>
          </p:cNvPr>
          <p:cNvSpPr txBox="1"/>
          <p:nvPr/>
        </p:nvSpPr>
        <p:spPr>
          <a:xfrm>
            <a:off x="9900273" y="6572250"/>
            <a:ext cx="2046266" cy="338554"/>
          </a:xfrm>
          <a:prstGeom prst="rect">
            <a:avLst/>
          </a:prstGeom>
          <a:noFill/>
        </p:spPr>
        <p:txBody>
          <a:bodyPr wrap="none" rtlCol="0">
            <a:spAutoFit/>
          </a:bodyPr>
          <a:lstStyle/>
          <a:p>
            <a:r>
              <a:rPr lang="en-US" sz="1600" dirty="0">
                <a:highlight>
                  <a:srgbClr val="008080"/>
                </a:highlight>
              </a:rPr>
              <a:t>(Deneault </a:t>
            </a:r>
            <a:r>
              <a:rPr lang="en-US" sz="1600" i="1" dirty="0">
                <a:highlight>
                  <a:srgbClr val="008080"/>
                </a:highlight>
              </a:rPr>
              <a:t>et al.</a:t>
            </a:r>
            <a:r>
              <a:rPr lang="en-US" sz="1600" dirty="0">
                <a:highlight>
                  <a:srgbClr val="008080"/>
                </a:highlight>
              </a:rPr>
              <a:t>,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FB250-F2E1-E4B2-3B7C-C0ECC4E878F9}"/>
              </a:ext>
            </a:extLst>
          </p:cNvPr>
          <p:cNvSpPr>
            <a:spLocks noGrp="1"/>
          </p:cNvSpPr>
          <p:nvPr>
            <p:ph type="title"/>
          </p:nvPr>
        </p:nvSpPr>
        <p:spPr>
          <a:xfrm>
            <a:off x="838200" y="195943"/>
            <a:ext cx="10515600" cy="808037"/>
          </a:xfrm>
        </p:spPr>
        <p:txBody>
          <a:bodyPr>
            <a:noAutofit/>
          </a:bodyPr>
          <a:lstStyle/>
          <a:p>
            <a:pPr marL="0" marR="0" lvl="0" indent="0" algn="ctr" defTabSz="914400" rtl="0" eaLnBrk="1" fontAlgn="auto" latinLnBrk="0" hangingPunct="1">
              <a:lnSpc>
                <a:spcPct val="100000"/>
              </a:lnSpc>
              <a:spcBef>
                <a:spcPts val="0"/>
              </a:spcBef>
              <a:spcAft>
                <a:spcPts val="0"/>
              </a:spcAft>
              <a:tabLst/>
              <a:defRPr/>
            </a:pPr>
            <a:b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Critical Evaluation and Strengths</a:t>
            </a:r>
            <a:b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br>
            <a:endParaRPr lang="en-US" sz="2800" dirty="0"/>
          </a:p>
        </p:txBody>
      </p:sp>
      <p:graphicFrame>
        <p:nvGraphicFramePr>
          <p:cNvPr id="8" name="Content Placeholder 7">
            <a:extLst>
              <a:ext uri="{FF2B5EF4-FFF2-40B4-BE49-F238E27FC236}">
                <a16:creationId xmlns:a16="http://schemas.microsoft.com/office/drawing/2014/main" id="{F7B3B5AD-3EF0-6714-1B4C-29953D29C755}"/>
              </a:ext>
            </a:extLst>
          </p:cNvPr>
          <p:cNvGraphicFramePr>
            <a:graphicFrameLocks noGrp="1"/>
          </p:cNvGraphicFramePr>
          <p:nvPr>
            <p:ph idx="1"/>
            <p:extLst>
              <p:ext uri="{D42A27DB-BD31-4B8C-83A1-F6EECF244321}">
                <p14:modId xmlns:p14="http://schemas.microsoft.com/office/powerpoint/2010/main" val="258014454"/>
              </p:ext>
            </p:extLst>
          </p:nvPr>
        </p:nvGraphicFramePr>
        <p:xfrm>
          <a:off x="904876" y="1835785"/>
          <a:ext cx="10448925" cy="731520"/>
        </p:xfrm>
        <a:graphic>
          <a:graphicData uri="http://schemas.openxmlformats.org/drawingml/2006/table">
            <a:tbl>
              <a:tblPr firstRow="1" bandRow="1">
                <a:tableStyleId>{5C22544A-7EE6-4342-B048-85BDC9FD1C3A}</a:tableStyleId>
              </a:tblPr>
              <a:tblGrid>
                <a:gridCol w="2089785">
                  <a:extLst>
                    <a:ext uri="{9D8B030D-6E8A-4147-A177-3AD203B41FA5}">
                      <a16:colId xmlns:a16="http://schemas.microsoft.com/office/drawing/2014/main" val="3527532883"/>
                    </a:ext>
                  </a:extLst>
                </a:gridCol>
                <a:gridCol w="2089785">
                  <a:extLst>
                    <a:ext uri="{9D8B030D-6E8A-4147-A177-3AD203B41FA5}">
                      <a16:colId xmlns:a16="http://schemas.microsoft.com/office/drawing/2014/main" val="3193302287"/>
                    </a:ext>
                  </a:extLst>
                </a:gridCol>
                <a:gridCol w="2089785">
                  <a:extLst>
                    <a:ext uri="{9D8B030D-6E8A-4147-A177-3AD203B41FA5}">
                      <a16:colId xmlns:a16="http://schemas.microsoft.com/office/drawing/2014/main" val="679457764"/>
                    </a:ext>
                  </a:extLst>
                </a:gridCol>
                <a:gridCol w="2089785">
                  <a:extLst>
                    <a:ext uri="{9D8B030D-6E8A-4147-A177-3AD203B41FA5}">
                      <a16:colId xmlns:a16="http://schemas.microsoft.com/office/drawing/2014/main" val="643848472"/>
                    </a:ext>
                  </a:extLst>
                </a:gridCol>
                <a:gridCol w="2089785">
                  <a:extLst>
                    <a:ext uri="{9D8B030D-6E8A-4147-A177-3AD203B41FA5}">
                      <a16:colId xmlns:a16="http://schemas.microsoft.com/office/drawing/2014/main" val="3595602472"/>
                    </a:ext>
                  </a:extLst>
                </a:gridCol>
              </a:tblGrid>
              <a:tr h="184666">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50156923"/>
                  </a:ext>
                </a:extLst>
              </a:tr>
              <a:tr h="184666">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618342512"/>
                  </a:ext>
                </a:extLst>
              </a:tr>
            </a:tbl>
          </a:graphicData>
        </a:graphic>
      </p:graphicFrame>
      <p:sp>
        <p:nvSpPr>
          <p:cNvPr id="4" name="Rectangle: Rounded Corners 3">
            <a:extLst>
              <a:ext uri="{FF2B5EF4-FFF2-40B4-BE49-F238E27FC236}">
                <a16:creationId xmlns:a16="http://schemas.microsoft.com/office/drawing/2014/main" id="{59BCD995-3CC3-9932-E0BC-8FAA4630DD5C}"/>
              </a:ext>
            </a:extLst>
          </p:cNvPr>
          <p:cNvSpPr/>
          <p:nvPr/>
        </p:nvSpPr>
        <p:spPr>
          <a:xfrm>
            <a:off x="936174" y="2825071"/>
            <a:ext cx="4405990" cy="302894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latin typeface="Arial" panose="020B0604020202020204" pitchFamily="34" charset="0"/>
                <a:cs typeface="Arial" panose="020B0604020202020204" pitchFamily="34" charset="0"/>
              </a:rPr>
              <a:t>Bowlby's theory helps us understand how early relationships shape a child's development. It focuses on the "secure base" idea and the importance of warm, responsive care. It also reminds us that children can have more than one attachment figure, not just the mother. And it shows that feeling secure helps children become more independent.</a:t>
            </a:r>
          </a:p>
        </p:txBody>
      </p:sp>
      <p:sp>
        <p:nvSpPr>
          <p:cNvPr id="5" name="Rectangle: Rounded Corners 4">
            <a:extLst>
              <a:ext uri="{FF2B5EF4-FFF2-40B4-BE49-F238E27FC236}">
                <a16:creationId xmlns:a16="http://schemas.microsoft.com/office/drawing/2014/main" id="{D531CFB4-3D97-E913-4D90-D841407BDAA2}"/>
              </a:ext>
            </a:extLst>
          </p:cNvPr>
          <p:cNvSpPr/>
          <p:nvPr/>
        </p:nvSpPr>
        <p:spPr>
          <a:xfrm>
            <a:off x="6427335" y="2825071"/>
            <a:ext cx="4405990" cy="3028949"/>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latin typeface="Arial" panose="020B0604020202020204" pitchFamily="34" charset="0"/>
                <a:cs typeface="Arial" panose="020B0604020202020204" pitchFamily="34" charset="0"/>
              </a:rPr>
              <a:t>It is hard to use this theory in real practice because many people misunderstand it. For example, some think attachment is fixed for life, or that being insecurely attached means a child has a disorder. Also, the tools used to measure attachment are not specific enough for individual diagnosis. And some so-called "attachment therapies" are not based on evidence and can even be harmful.</a:t>
            </a:r>
          </a:p>
        </p:txBody>
      </p:sp>
      <p:sp>
        <p:nvSpPr>
          <p:cNvPr id="6" name="Rectangle 5">
            <a:extLst>
              <a:ext uri="{FF2B5EF4-FFF2-40B4-BE49-F238E27FC236}">
                <a16:creationId xmlns:a16="http://schemas.microsoft.com/office/drawing/2014/main" id="{16FD583B-AEB5-EA8F-020C-DDA41DD42462}"/>
              </a:ext>
            </a:extLst>
          </p:cNvPr>
          <p:cNvSpPr/>
          <p:nvPr/>
        </p:nvSpPr>
        <p:spPr>
          <a:xfrm>
            <a:off x="904876" y="1993787"/>
            <a:ext cx="3630386" cy="524668"/>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highlight>
                  <a:srgbClr val="C0C0C0"/>
                </a:highlight>
                <a:latin typeface="Arial" panose="020B0604020202020204" pitchFamily="34" charset="0"/>
                <a:cs typeface="Arial" panose="020B0604020202020204" pitchFamily="34" charset="0"/>
              </a:rPr>
              <a:t>Strengths </a:t>
            </a:r>
          </a:p>
        </p:txBody>
      </p:sp>
      <p:sp>
        <p:nvSpPr>
          <p:cNvPr id="7" name="Rectangle 6">
            <a:extLst>
              <a:ext uri="{FF2B5EF4-FFF2-40B4-BE49-F238E27FC236}">
                <a16:creationId xmlns:a16="http://schemas.microsoft.com/office/drawing/2014/main" id="{916AF5CE-695F-D46E-8675-7AE10A76E419}"/>
              </a:ext>
            </a:extLst>
          </p:cNvPr>
          <p:cNvSpPr/>
          <p:nvPr/>
        </p:nvSpPr>
        <p:spPr>
          <a:xfrm>
            <a:off x="6890658" y="2061823"/>
            <a:ext cx="3759651" cy="524668"/>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highlight>
                  <a:srgbClr val="C0C0C0"/>
                </a:highlight>
                <a:latin typeface="Arial" panose="020B0604020202020204" pitchFamily="34" charset="0"/>
                <a:cs typeface="Arial" panose="020B0604020202020204" pitchFamily="34" charset="0"/>
              </a:rPr>
              <a:t>Limitations</a:t>
            </a:r>
          </a:p>
        </p:txBody>
      </p:sp>
      <p:sp>
        <p:nvSpPr>
          <p:cNvPr id="9" name="TextBox 8">
            <a:extLst>
              <a:ext uri="{FF2B5EF4-FFF2-40B4-BE49-F238E27FC236}">
                <a16:creationId xmlns:a16="http://schemas.microsoft.com/office/drawing/2014/main" id="{CB5E7A24-FDAB-8CD3-B346-CB5E785DBCB4}"/>
              </a:ext>
            </a:extLst>
          </p:cNvPr>
          <p:cNvSpPr txBox="1"/>
          <p:nvPr/>
        </p:nvSpPr>
        <p:spPr>
          <a:xfrm>
            <a:off x="9274628" y="6213022"/>
            <a:ext cx="1868204" cy="369332"/>
          </a:xfrm>
          <a:prstGeom prst="rect">
            <a:avLst/>
          </a:prstGeom>
          <a:noFill/>
        </p:spPr>
        <p:txBody>
          <a:bodyPr wrap="none" rtlCol="0">
            <a:spAutoFit/>
          </a:bodyPr>
          <a:lstStyle/>
          <a:p>
            <a:r>
              <a:rPr lang="en-US" dirty="0">
                <a:highlight>
                  <a:srgbClr val="008080"/>
                </a:highlight>
              </a:rPr>
              <a:t>(Opie </a:t>
            </a:r>
            <a:r>
              <a:rPr lang="en-US" i="1" dirty="0">
                <a:highlight>
                  <a:srgbClr val="008080"/>
                </a:highlight>
              </a:rPr>
              <a:t>et al.</a:t>
            </a:r>
            <a:r>
              <a:rPr lang="en-US" dirty="0">
                <a:highlight>
                  <a:srgbClr val="008080"/>
                </a:highlight>
              </a:rPr>
              <a:t>, 2026)</a:t>
            </a:r>
          </a:p>
        </p:txBody>
      </p:sp>
    </p:spTree>
    <p:extLst>
      <p:ext uri="{BB962C8B-B14F-4D97-AF65-F5344CB8AC3E}">
        <p14:creationId xmlns:p14="http://schemas.microsoft.com/office/powerpoint/2010/main" val="2825216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13EF46-6558-843D-3652-129DB8B80D58}"/>
              </a:ext>
            </a:extLst>
          </p:cNvPr>
          <p:cNvSpPr txBox="1"/>
          <p:nvPr/>
        </p:nvSpPr>
        <p:spPr>
          <a:xfrm>
            <a:off x="2555422" y="66901"/>
            <a:ext cx="7834004" cy="523220"/>
          </a:xfrm>
          <a:prstGeom prst="rect">
            <a:avLst/>
          </a:prstGeom>
          <a:noFill/>
        </p:spPr>
        <p:txBody>
          <a:bodyPr wrap="none" rtlCol="0">
            <a:spAutoFit/>
          </a:bodyPr>
          <a:lstStyle/>
          <a:p>
            <a:pPr algn="ctr"/>
            <a:r>
              <a:rPr lang="en-US" sz="2800" b="1" dirty="0"/>
              <a:t>Two Theories of Development: Piaget and Vygotsky</a:t>
            </a:r>
          </a:p>
        </p:txBody>
      </p:sp>
      <p:sp>
        <p:nvSpPr>
          <p:cNvPr id="3" name="Rectangle: Rounded Corners 2">
            <a:extLst>
              <a:ext uri="{FF2B5EF4-FFF2-40B4-BE49-F238E27FC236}">
                <a16:creationId xmlns:a16="http://schemas.microsoft.com/office/drawing/2014/main" id="{95A613FE-FEDD-24A8-30FF-965418867D28}"/>
              </a:ext>
            </a:extLst>
          </p:cNvPr>
          <p:cNvSpPr/>
          <p:nvPr/>
        </p:nvSpPr>
        <p:spPr>
          <a:xfrm>
            <a:off x="371848" y="912461"/>
            <a:ext cx="6094266" cy="3669845"/>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lvl="0"/>
            <a:r>
              <a:rPr lang="en-US" sz="2400" b="1" dirty="0">
                <a:highlight>
                  <a:srgbClr val="808000"/>
                </a:highlight>
              </a:rPr>
              <a:t>Jean Piaget: Cognitive Development Theory</a:t>
            </a:r>
          </a:p>
          <a:p>
            <a:pPr marL="457200" lvl="0" indent="-457200">
              <a:buFont typeface="+mj-lt"/>
              <a:buAutoNum type="arabicPeriod"/>
            </a:pPr>
            <a:r>
              <a:rPr lang="en-US" sz="2000" dirty="0"/>
              <a:t>Children learn in fixed stages. Knowledge comes from action and experience .</a:t>
            </a:r>
          </a:p>
          <a:p>
            <a:pPr marL="457200" lvl="0" indent="-457200">
              <a:buFont typeface="+mj-lt"/>
              <a:buAutoNum type="arabicPeriod"/>
            </a:pPr>
            <a:r>
              <a:rPr lang="en-US" sz="2000" dirty="0"/>
              <a:t>Children build knowledge on their own by interacting with the physical world .</a:t>
            </a:r>
          </a:p>
          <a:p>
            <a:pPr marL="457200" lvl="0" indent="-457200">
              <a:buFont typeface="+mj-lt"/>
              <a:buAutoNum type="arabicPeriod"/>
            </a:pPr>
            <a:r>
              <a:rPr lang="en-US" sz="2000" dirty="0"/>
              <a:t>Learning happens through assimilation and accommodation.</a:t>
            </a:r>
          </a:p>
          <a:p>
            <a:pPr marL="457200" lvl="0" indent="-457200">
              <a:buFont typeface="+mj-lt"/>
              <a:buAutoNum type="arabicPeriod"/>
            </a:pPr>
            <a:r>
              <a:rPr lang="en-US" sz="2000" dirty="0"/>
              <a:t>Adults set up the environment, but they do not directly teach the child .</a:t>
            </a:r>
          </a:p>
          <a:p>
            <a:pPr marL="457200" lvl="0" indent="-457200">
              <a:buFont typeface="+mj-lt"/>
              <a:buAutoNum type="arabicPeriod"/>
            </a:pPr>
            <a:r>
              <a:rPr lang="en-US" sz="2000" dirty="0"/>
              <a:t>The goal is independent, logical thinking .</a:t>
            </a:r>
          </a:p>
          <a:p>
            <a:pPr algn="ctr"/>
            <a:endParaRPr lang="en-US" dirty="0"/>
          </a:p>
        </p:txBody>
      </p:sp>
      <p:sp>
        <p:nvSpPr>
          <p:cNvPr id="4" name="Rectangle: Rounded Corners 3">
            <a:extLst>
              <a:ext uri="{FF2B5EF4-FFF2-40B4-BE49-F238E27FC236}">
                <a16:creationId xmlns:a16="http://schemas.microsoft.com/office/drawing/2014/main" id="{5D4949D4-20D4-8EB1-7E67-68E6B4C6606B}"/>
              </a:ext>
            </a:extLst>
          </p:cNvPr>
          <p:cNvSpPr/>
          <p:nvPr/>
        </p:nvSpPr>
        <p:spPr>
          <a:xfrm>
            <a:off x="6719207" y="912461"/>
            <a:ext cx="5254213" cy="3669845"/>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b="1" dirty="0">
                <a:highlight>
                  <a:srgbClr val="808000"/>
                </a:highlight>
              </a:rPr>
              <a:t>Lev Vygotsky: Sociocultural Theory</a:t>
            </a:r>
          </a:p>
          <a:p>
            <a:pPr algn="ctr"/>
            <a:endParaRPr lang="en-US" sz="2400" b="1" dirty="0"/>
          </a:p>
          <a:p>
            <a:pPr marL="457200" indent="-457200" algn="ctr">
              <a:buFont typeface="+mj-lt"/>
              <a:buAutoNum type="arabicPeriod"/>
            </a:pPr>
            <a:r>
              <a:rPr lang="en-US" sz="2000" dirty="0"/>
              <a:t>Learning is social and cultural. It happens through language and tools .</a:t>
            </a:r>
          </a:p>
          <a:p>
            <a:pPr marL="457200" indent="-457200" algn="ctr">
              <a:buFont typeface="+mj-lt"/>
              <a:buAutoNum type="arabicPeriod"/>
            </a:pPr>
            <a:r>
              <a:rPr lang="en-US" sz="2000" dirty="0"/>
              <a:t>Adults guide and support learning within the Zone of Proximal Development (ZPD) </a:t>
            </a:r>
          </a:p>
          <a:p>
            <a:pPr marL="457200" indent="-457200" algn="ctr">
              <a:buFont typeface="+mj-lt"/>
              <a:buAutoNum type="arabicPeriod"/>
            </a:pPr>
            <a:r>
              <a:rPr lang="en-US" sz="2000" dirty="0"/>
              <a:t>Growth depends on cultural practices, not one universal path .</a:t>
            </a:r>
          </a:p>
          <a:p>
            <a:pPr marL="457200" indent="-457200" algn="ctr">
              <a:buFont typeface="+mj-lt"/>
              <a:buAutoNum type="arabicPeriod"/>
            </a:pPr>
            <a:r>
              <a:rPr lang="en-US" sz="2000" dirty="0"/>
              <a:t>The goal is to learn cultural tools and control one's own behaviour.</a:t>
            </a:r>
          </a:p>
        </p:txBody>
      </p:sp>
      <p:sp>
        <p:nvSpPr>
          <p:cNvPr id="5" name="TextBox 4">
            <a:extLst>
              <a:ext uri="{FF2B5EF4-FFF2-40B4-BE49-F238E27FC236}">
                <a16:creationId xmlns:a16="http://schemas.microsoft.com/office/drawing/2014/main" id="{82239B82-4C87-10AA-E123-E5CF05333EBF}"/>
              </a:ext>
            </a:extLst>
          </p:cNvPr>
          <p:cNvSpPr txBox="1"/>
          <p:nvPr/>
        </p:nvSpPr>
        <p:spPr>
          <a:xfrm>
            <a:off x="4602993" y="4255937"/>
            <a:ext cx="1739602" cy="369332"/>
          </a:xfrm>
          <a:prstGeom prst="rect">
            <a:avLst/>
          </a:prstGeom>
          <a:noFill/>
        </p:spPr>
        <p:txBody>
          <a:bodyPr wrap="square" rtlCol="0">
            <a:spAutoFit/>
          </a:bodyPr>
          <a:lstStyle/>
          <a:p>
            <a:r>
              <a:rPr lang="en-US" dirty="0">
                <a:highlight>
                  <a:srgbClr val="C0C0C0"/>
                </a:highlight>
              </a:rPr>
              <a:t>(Wu, 2025).</a:t>
            </a:r>
          </a:p>
        </p:txBody>
      </p:sp>
      <p:sp>
        <p:nvSpPr>
          <p:cNvPr id="6" name="TextBox 5">
            <a:extLst>
              <a:ext uri="{FF2B5EF4-FFF2-40B4-BE49-F238E27FC236}">
                <a16:creationId xmlns:a16="http://schemas.microsoft.com/office/drawing/2014/main" id="{7E96F52E-7219-D1F0-AB11-7EC24F48FC5F}"/>
              </a:ext>
            </a:extLst>
          </p:cNvPr>
          <p:cNvSpPr txBox="1"/>
          <p:nvPr/>
        </p:nvSpPr>
        <p:spPr>
          <a:xfrm>
            <a:off x="10278835" y="4255937"/>
            <a:ext cx="1851371" cy="369332"/>
          </a:xfrm>
          <a:prstGeom prst="rect">
            <a:avLst/>
          </a:prstGeom>
          <a:noFill/>
        </p:spPr>
        <p:txBody>
          <a:bodyPr wrap="square" rtlCol="0">
            <a:spAutoFit/>
          </a:bodyPr>
          <a:lstStyle/>
          <a:p>
            <a:r>
              <a:rPr lang="en-US" dirty="0">
                <a:highlight>
                  <a:srgbClr val="C0C0C0"/>
                </a:highlight>
              </a:rPr>
              <a:t>(Wu, 2025).</a:t>
            </a:r>
          </a:p>
        </p:txBody>
      </p:sp>
      <p:sp>
        <p:nvSpPr>
          <p:cNvPr id="8" name="Rectangle 7">
            <a:extLst>
              <a:ext uri="{FF2B5EF4-FFF2-40B4-BE49-F238E27FC236}">
                <a16:creationId xmlns:a16="http://schemas.microsoft.com/office/drawing/2014/main" id="{1964323F-ADA6-5AA5-D3BA-10355799FC0C}"/>
              </a:ext>
            </a:extLst>
          </p:cNvPr>
          <p:cNvSpPr/>
          <p:nvPr/>
        </p:nvSpPr>
        <p:spPr>
          <a:xfrm>
            <a:off x="371847" y="4904646"/>
            <a:ext cx="11523517" cy="164102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solidFill>
                  <a:schemeClr val="tx1"/>
                </a:solidFill>
                <a:highlight>
                  <a:srgbClr val="808000"/>
                </a:highlight>
              </a:rPr>
              <a:t>Application to Older People</a:t>
            </a:r>
          </a:p>
          <a:p>
            <a:pPr algn="ctr"/>
            <a:r>
              <a:rPr lang="en-US" dirty="0"/>
              <a:t>Piaget: Older people use old knowledge and change their thinking to fit new places like care homes, and carers can help them by giving them time to learn new daily routines, but Piaget only studied children so it does not fully explain old age.</a:t>
            </a:r>
          </a:p>
          <a:p>
            <a:pPr algn="ctr"/>
            <a:endParaRPr lang="en-US" dirty="0"/>
          </a:p>
          <a:p>
            <a:pPr algn="ctr"/>
            <a:r>
              <a:rPr lang="en-US" dirty="0"/>
              <a:t>Vygotsky: Older people learn new things by talking and working with others, and carers can help them step by step, which keeps their mind active and helps them feel less lonely.</a:t>
            </a:r>
          </a:p>
          <a:p>
            <a:pPr algn="ctr"/>
            <a:endParaRPr lang="en-US" dirty="0"/>
          </a:p>
        </p:txBody>
      </p:sp>
    </p:spTree>
    <p:extLst>
      <p:ext uri="{BB962C8B-B14F-4D97-AF65-F5344CB8AC3E}">
        <p14:creationId xmlns:p14="http://schemas.microsoft.com/office/powerpoint/2010/main" val="3673280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0"/>
          <p:cNvGraphicFramePr>
            <a:graphicFrameLocks noGrp="1"/>
          </p:cNvGraphicFramePr>
          <p:nvPr>
            <p:extLst>
              <p:ext uri="{D42A27DB-BD31-4B8C-83A1-F6EECF244321}">
                <p14:modId xmlns:p14="http://schemas.microsoft.com/office/powerpoint/2010/main" val="4079324579"/>
              </p:ext>
            </p:extLst>
          </p:nvPr>
        </p:nvGraphicFramePr>
        <p:xfrm>
          <a:off x="74839" y="881743"/>
          <a:ext cx="11673567" cy="5803250"/>
        </p:xfrm>
        <a:graphic>
          <a:graphicData uri="http://schemas.openxmlformats.org/drawingml/2006/table">
            <a:tbl>
              <a:tblPr/>
              <a:tblGrid>
                <a:gridCol w="1247556">
                  <a:extLst>
                    <a:ext uri="{9D8B030D-6E8A-4147-A177-3AD203B41FA5}">
                      <a16:colId xmlns:a16="http://schemas.microsoft.com/office/drawing/2014/main" val="20000"/>
                    </a:ext>
                  </a:extLst>
                </a:gridCol>
                <a:gridCol w="2320907">
                  <a:extLst>
                    <a:ext uri="{9D8B030D-6E8A-4147-A177-3AD203B41FA5}">
                      <a16:colId xmlns:a16="http://schemas.microsoft.com/office/drawing/2014/main" val="20001"/>
                    </a:ext>
                  </a:extLst>
                </a:gridCol>
                <a:gridCol w="2881678">
                  <a:extLst>
                    <a:ext uri="{9D8B030D-6E8A-4147-A177-3AD203B41FA5}">
                      <a16:colId xmlns:a16="http://schemas.microsoft.com/office/drawing/2014/main" val="20002"/>
                    </a:ext>
                  </a:extLst>
                </a:gridCol>
                <a:gridCol w="2611713">
                  <a:extLst>
                    <a:ext uri="{9D8B030D-6E8A-4147-A177-3AD203B41FA5}">
                      <a16:colId xmlns:a16="http://schemas.microsoft.com/office/drawing/2014/main" val="20003"/>
                    </a:ext>
                  </a:extLst>
                </a:gridCol>
                <a:gridCol w="2611713">
                  <a:extLst>
                    <a:ext uri="{9D8B030D-6E8A-4147-A177-3AD203B41FA5}">
                      <a16:colId xmlns:a16="http://schemas.microsoft.com/office/drawing/2014/main" val="20004"/>
                    </a:ext>
                  </a:extLst>
                </a:gridCol>
              </a:tblGrid>
              <a:tr h="691116">
                <a:tc>
                  <a:txBody>
                    <a:bodyP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Theorist</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tc>
                  <a:txBody>
                    <a:bodyPr/>
                    <a:lstStyle/>
                    <a:p>
                      <a:pPr marL="0" indent="0">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What They Focus On</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tc>
                  <a:txBody>
                    <a:bodyPr/>
                    <a:lstStyle/>
                    <a:p>
                      <a:pPr marL="0" indent="0" algn="ct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How Development Happens</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tc>
                  <a:txBody>
                    <a:bodyPr/>
                    <a:lstStyle/>
                    <a:p>
                      <a:pPr marL="0" indent="0" algn="ct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What Adults Do</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tc>
                  <a:txBody>
                    <a:bodyPr/>
                    <a:lstStyle/>
                    <a:p>
                      <a:pPr marL="0" indent="0" algn="ctr">
                        <a:buNone/>
                      </a:pPr>
                      <a:r>
                        <a:rPr lang="en-US" sz="1600" b="1" dirty="0">
                          <a:solidFill>
                            <a:srgbClr val="FFFFFF"/>
                          </a:solidFill>
                          <a:latin typeface="Arial" panose="020B0604020202020204" pitchFamily="34" charset="0"/>
                          <a:ea typeface="Calibri" pitchFamily="34" charset="-122"/>
                          <a:cs typeface="Arial" panose="020B0604020202020204" pitchFamily="34" charset="0"/>
                        </a:rPr>
                        <a:t>What Success Looks Like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1F3A5F"/>
                    </a:solidFill>
                  </a:tcPr>
                </a:tc>
                <a:extLst>
                  <a:ext uri="{0D108BD9-81ED-4DB2-BD59-A6C34878D82A}">
                    <a16:rowId xmlns:a16="http://schemas.microsoft.com/office/drawing/2014/main" val="10000"/>
                  </a:ext>
                </a:extLst>
              </a:tr>
              <a:tr h="1594884">
                <a:tc>
                  <a:txBody>
                    <a:bodyPr/>
                    <a:lstStyle/>
                    <a:p>
                      <a:pPr marL="0" indent="0">
                        <a:buNone/>
                      </a:pPr>
                      <a:r>
                        <a:rPr lang="en-US" sz="1600" b="1" dirty="0">
                          <a:solidFill>
                            <a:srgbClr val="222222"/>
                          </a:solidFill>
                          <a:highlight>
                            <a:srgbClr val="C0C0C0"/>
                          </a:highlight>
                          <a:latin typeface="Arial" panose="020B0604020202020204" pitchFamily="34" charset="0"/>
                          <a:ea typeface="Calibri" pitchFamily="34" charset="-122"/>
                          <a:cs typeface="Arial" panose="020B0604020202020204" pitchFamily="34" charset="0"/>
                        </a:rPr>
                        <a:t>Piaget</a:t>
                      </a:r>
                      <a:endParaRPr lang="en-US" sz="1600" dirty="0">
                        <a:highlight>
                          <a:srgbClr val="C0C0C0"/>
                        </a:highlight>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How kids think and learn</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b="0" i="0" kern="1200" dirty="0">
                          <a:solidFill>
                            <a:schemeClr val="tx1"/>
                          </a:solidFill>
                          <a:effectLst/>
                          <a:latin typeface="Arial" panose="020B0604020202020204" pitchFamily="34" charset="0"/>
                          <a:ea typeface="+mn-ea"/>
                          <a:cs typeface="Arial" panose="020B0604020202020204" pitchFamily="34" charset="0"/>
                        </a:rPr>
                        <a:t>Children learn by doing. They explore and figure things out through play. Adults mostly set up activities but do not teach directly.</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latin typeface="Arial" panose="020B0604020202020204" pitchFamily="34" charset="0"/>
                          <a:ea typeface="Calibri" charset="0"/>
                          <a:cs typeface="Arial" panose="020B0604020202020204" pitchFamily="34" charset="0"/>
                        </a:rPr>
                        <a:t>Adults set up the space but don't really teach directly, </a:t>
                      </a: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Being able to think logically and solve problems independently</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116419">
                <a:tc>
                  <a:txBody>
                    <a:bodyPr/>
                    <a:lstStyle/>
                    <a:p>
                      <a:pPr marL="0" indent="0">
                        <a:buNone/>
                      </a:pPr>
                      <a:r>
                        <a:rPr lang="en-US" sz="1600" b="1" dirty="0">
                          <a:solidFill>
                            <a:srgbClr val="222222"/>
                          </a:solidFill>
                          <a:highlight>
                            <a:srgbClr val="C0C0C0"/>
                          </a:highlight>
                          <a:latin typeface="Arial" panose="020B0604020202020204" pitchFamily="34" charset="0"/>
                          <a:ea typeface="Calibri" pitchFamily="34" charset="-122"/>
                          <a:cs typeface="Arial" panose="020B0604020202020204" pitchFamily="34" charset="0"/>
                        </a:rPr>
                        <a:t>Vygotsky</a:t>
                      </a:r>
                      <a:endParaRPr lang="en-US" sz="1600" dirty="0">
                        <a:highlight>
                          <a:srgbClr val="C0C0C0"/>
                        </a:highlight>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How culture and society shape learning</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b="0" i="0" kern="1200" dirty="0">
                          <a:solidFill>
                            <a:schemeClr val="tx1"/>
                          </a:solidFill>
                          <a:effectLst/>
                          <a:latin typeface="Arial" panose="020B0604020202020204" pitchFamily="34" charset="0"/>
                          <a:ea typeface="+mn-ea"/>
                          <a:cs typeface="Arial" panose="020B0604020202020204" pitchFamily="34" charset="0"/>
                        </a:rPr>
                        <a:t>Children learn by talking and working with others. Adults guide them and slowly step back as they improve.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Adults guide, help, and slowly pull back as kids get better</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Kids can manage themselves and use what they've learned from others</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extLst>
                  <a:ext uri="{0D108BD9-81ED-4DB2-BD59-A6C34878D82A}">
                    <a16:rowId xmlns:a16="http://schemas.microsoft.com/office/drawing/2014/main" val="10002"/>
                  </a:ext>
                </a:extLst>
              </a:tr>
              <a:tr h="1355651">
                <a:tc>
                  <a:txBody>
                    <a:bodyPr/>
                    <a:lstStyle/>
                    <a:p>
                      <a:pPr marL="0" indent="0">
                        <a:buNone/>
                      </a:pPr>
                      <a:r>
                        <a:rPr lang="en-US" sz="1600" b="1" dirty="0">
                          <a:solidFill>
                            <a:srgbClr val="222222"/>
                          </a:solidFill>
                          <a:highlight>
                            <a:srgbClr val="C0C0C0"/>
                          </a:highlight>
                          <a:latin typeface="Arial" panose="020B0604020202020204" pitchFamily="34" charset="0"/>
                          <a:ea typeface="Calibri" pitchFamily="34" charset="-122"/>
                          <a:cs typeface="Arial" panose="020B0604020202020204" pitchFamily="34" charset="0"/>
                        </a:rPr>
                        <a:t>Bowlby</a:t>
                      </a:r>
                      <a:endParaRPr lang="en-US" sz="1600" dirty="0">
                        <a:highlight>
                          <a:srgbClr val="C0C0C0"/>
                        </a:highlight>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Emotional bonds between kids and caregivers</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b="0" i="0" kern="1200" dirty="0">
                          <a:solidFill>
                            <a:schemeClr val="tx1"/>
                          </a:solidFill>
                          <a:effectLst/>
                          <a:latin typeface="Arial" panose="020B0604020202020204" pitchFamily="34" charset="0"/>
                          <a:ea typeface="+mn-ea"/>
                          <a:cs typeface="Arial" panose="020B0604020202020204" pitchFamily="34" charset="0"/>
                        </a:rPr>
                        <a:t>Babies are born wanting to stay close to a carer for safety. When carers give them a safe feeling, children feel confident to explore.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Caregivers give kids a safe feeling so they can go explore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Feeling emotionally secure and mentally healthy later in life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956930">
                <a:tc>
                  <a:txBody>
                    <a:bodyPr/>
                    <a:lstStyle/>
                    <a:p>
                      <a:pPr marL="0" indent="0">
                        <a:buNone/>
                      </a:pPr>
                      <a:r>
                        <a:rPr lang="en-US" sz="1600" b="1" dirty="0">
                          <a:solidFill>
                            <a:srgbClr val="222222"/>
                          </a:solidFill>
                          <a:highlight>
                            <a:srgbClr val="C0C0C0"/>
                          </a:highlight>
                          <a:latin typeface="Arial" panose="020B0604020202020204" pitchFamily="34" charset="0"/>
                          <a:ea typeface="Calibri" pitchFamily="34" charset="-122"/>
                          <a:cs typeface="Arial" panose="020B0604020202020204" pitchFamily="34" charset="0"/>
                        </a:rPr>
                        <a:t>Baumrind</a:t>
                      </a:r>
                      <a:endParaRPr lang="en-US" sz="1600" dirty="0">
                        <a:highlight>
                          <a:srgbClr val="C0C0C0"/>
                        </a:highlight>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How parents discipline and raise kids</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Kids learn from how their parents treat them and respond to them</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b="0" i="1" kern="1200" dirty="0">
                          <a:solidFill>
                            <a:schemeClr val="tx1"/>
                          </a:solidFill>
                          <a:effectLst/>
                          <a:latin typeface="Arial" panose="020B0604020202020204" pitchFamily="34" charset="0"/>
                          <a:ea typeface="+mn-ea"/>
                          <a:cs typeface="Arial" panose="020B0604020202020204" pitchFamily="34" charset="0"/>
                        </a:rPr>
                        <a:t>Parents balance being strict with being warm and loving</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tc>
                  <a:txBody>
                    <a:bodyPr/>
                    <a:lstStyle/>
                    <a:p>
                      <a:pPr marL="0" indent="0">
                        <a:buNone/>
                      </a:pPr>
                      <a:r>
                        <a:rPr lang="en-US" sz="1600" dirty="0">
                          <a:solidFill>
                            <a:srgbClr val="222222"/>
                          </a:solidFill>
                          <a:latin typeface="Arial" panose="020B0604020202020204" pitchFamily="34" charset="0"/>
                          <a:ea typeface="Calibri" pitchFamily="34" charset="-122"/>
                          <a:cs typeface="Arial" panose="020B0604020202020204" pitchFamily="34" charset="0"/>
                        </a:rPr>
                        <a:t>Kids grow up responsible, independent, and driven to achieve</a:t>
                      </a:r>
                      <a:endParaRPr lang="en-US" sz="1600" dirty="0">
                        <a:latin typeface="Arial" panose="020B0604020202020204" pitchFamily="34" charset="0"/>
                        <a:ea typeface="Calibri" charset="0"/>
                        <a:cs typeface="Arial" panose="020B0604020202020204" pitchFamily="34" charset="0"/>
                      </a:endParaRPr>
                    </a:p>
                  </a:txBody>
                  <a:tcPr marL="109728" marR="109728" marT="91440" marB="91440"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3F6FA"/>
                    </a:solidFill>
                  </a:tcPr>
                </a:tc>
                <a:extLst>
                  <a:ext uri="{0D108BD9-81ED-4DB2-BD59-A6C34878D82A}">
                    <a16:rowId xmlns:a16="http://schemas.microsoft.com/office/drawing/2014/main" val="10004"/>
                  </a:ext>
                </a:extLst>
              </a:tr>
            </a:tbl>
          </a:graphicData>
        </a:graphic>
      </p:graphicFrame>
      <p:sp>
        <p:nvSpPr>
          <p:cNvPr id="3" name="TextBox 2">
            <a:extLst>
              <a:ext uri="{FF2B5EF4-FFF2-40B4-BE49-F238E27FC236}">
                <a16:creationId xmlns:a16="http://schemas.microsoft.com/office/drawing/2014/main" id="{94E5A2EA-5C91-DE8B-F47A-0FCBA4803BEE}"/>
              </a:ext>
            </a:extLst>
          </p:cNvPr>
          <p:cNvSpPr txBox="1"/>
          <p:nvPr/>
        </p:nvSpPr>
        <p:spPr>
          <a:xfrm>
            <a:off x="3024965" y="261256"/>
            <a:ext cx="6950942" cy="461665"/>
          </a:xfrm>
          <a:prstGeom prst="rect">
            <a:avLst/>
          </a:prstGeom>
          <a:noFill/>
        </p:spPr>
        <p:txBody>
          <a:bodyPr wrap="none" rtlCol="0">
            <a:spAutoFit/>
          </a:bodyPr>
          <a:lstStyle/>
          <a:p>
            <a:pPr algn="ctr"/>
            <a:r>
              <a:rPr lang="en-US" sz="2400" b="1" dirty="0">
                <a:latin typeface="Arial" panose="020B0604020202020204" pitchFamily="34" charset="0"/>
                <a:cs typeface="Arial" panose="020B0604020202020204" pitchFamily="34" charset="0"/>
              </a:rPr>
              <a:t>Comparison with other psychological theories</a:t>
            </a:r>
          </a:p>
        </p:txBody>
      </p:sp>
      <p:pic>
        <p:nvPicPr>
          <p:cNvPr id="5" name="Picture 4">
            <a:extLst>
              <a:ext uri="{FF2B5EF4-FFF2-40B4-BE49-F238E27FC236}">
                <a16:creationId xmlns:a16="http://schemas.microsoft.com/office/drawing/2014/main" id="{F394C79F-2FC9-2BC5-3137-B84EDCA54356}"/>
              </a:ext>
            </a:extLst>
          </p:cNvPr>
          <p:cNvPicPr>
            <a:picLocks noChangeAspect="1"/>
          </p:cNvPicPr>
          <p:nvPr/>
        </p:nvPicPr>
        <p:blipFill>
          <a:blip r:embed="rId3"/>
          <a:stretch>
            <a:fillRect/>
          </a:stretch>
        </p:blipFill>
        <p:spPr>
          <a:xfrm>
            <a:off x="10439868" y="6362189"/>
            <a:ext cx="1505843" cy="48162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D29AE-8818-8AFE-2255-BEFC6D9B4484}"/>
              </a:ext>
            </a:extLst>
          </p:cNvPr>
          <p:cNvSpPr>
            <a:spLocks noGrp="1"/>
          </p:cNvSpPr>
          <p:nvPr>
            <p:ph type="title"/>
          </p:nvPr>
        </p:nvSpPr>
        <p:spPr>
          <a:xfrm>
            <a:off x="625929" y="203314"/>
            <a:ext cx="10515600" cy="1325563"/>
          </a:xfrm>
        </p:spPr>
        <p:txBody>
          <a:bodyPr>
            <a:normAutofit/>
          </a:bodyPr>
          <a:lstStyle/>
          <a:p>
            <a:pPr algn="ctr"/>
            <a:r>
              <a:rPr lang="en-US" sz="2800" b="1" dirty="0">
                <a:latin typeface="Arial" panose="020B0604020202020204" pitchFamily="34" charset="0"/>
                <a:cs typeface="Arial" panose="020B0604020202020204" pitchFamily="34" charset="0"/>
              </a:rPr>
              <a:t>Nature vs Nurture </a:t>
            </a:r>
          </a:p>
        </p:txBody>
      </p:sp>
      <p:sp>
        <p:nvSpPr>
          <p:cNvPr id="5" name="Rectangle 4">
            <a:extLst>
              <a:ext uri="{FF2B5EF4-FFF2-40B4-BE49-F238E27FC236}">
                <a16:creationId xmlns:a16="http://schemas.microsoft.com/office/drawing/2014/main" id="{D983AD17-1BDE-79A0-C1A4-56D58C5E3DA0}"/>
              </a:ext>
            </a:extLst>
          </p:cNvPr>
          <p:cNvSpPr/>
          <p:nvPr/>
        </p:nvSpPr>
        <p:spPr>
          <a:xfrm>
            <a:off x="1159329" y="1903754"/>
            <a:ext cx="9797142" cy="1076210"/>
          </a:xfrm>
          <a:prstGeom prst="rect">
            <a:avLst/>
          </a:prstGeom>
          <a:ln w="19050">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spcBef>
                <a:spcPts val="1200"/>
              </a:spcBef>
            </a:pPr>
            <a:r>
              <a:rPr lang="en-US" sz="2000" b="1" dirty="0">
                <a:solidFill>
                  <a:srgbClr val="0F1115"/>
                </a:solidFill>
                <a:latin typeface="quote-cjk-patch"/>
              </a:rPr>
              <a:t>Nature or Biological Basis: </a:t>
            </a:r>
            <a:r>
              <a:rPr lang="en-US" sz="2000" dirty="0">
                <a:latin typeface="Arial" panose="020B0604020202020204" pitchFamily="34" charset="0"/>
                <a:cs typeface="Arial" panose="020B0604020202020204" pitchFamily="34" charset="0"/>
              </a:rPr>
              <a:t>Bowlby said babies are born with a natural need to bond with their carer. This bond is important for survival.</a:t>
            </a:r>
            <a:endParaRPr lang="en-US" sz="2000" dirty="0">
              <a:solidFill>
                <a:srgbClr val="0F1115"/>
              </a:solidFill>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CC7BAC04-87FF-226D-AAD2-1FCBD4966D45}"/>
              </a:ext>
            </a:extLst>
          </p:cNvPr>
          <p:cNvSpPr/>
          <p:nvPr/>
        </p:nvSpPr>
        <p:spPr>
          <a:xfrm>
            <a:off x="1159329" y="3290207"/>
            <a:ext cx="9797142" cy="914400"/>
          </a:xfrm>
          <a:prstGeom prst="rect">
            <a:avLst/>
          </a:prstGeom>
          <a:ln w="12700">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Nurture or Environmental Influence</a:t>
            </a:r>
            <a:r>
              <a:rPr lang="en-US" sz="2000" dirty="0"/>
              <a:t>: </a:t>
            </a:r>
            <a:r>
              <a:rPr lang="en-US" sz="2000" dirty="0">
                <a:latin typeface="Arial" panose="020B0604020202020204" pitchFamily="34" charset="0"/>
                <a:cs typeface="Arial" panose="020B0604020202020204" pitchFamily="34" charset="0"/>
              </a:rPr>
              <a:t>The kind of care a child gets every day — whether it is warm and responsive or not — shapes how they attach to others. .</a:t>
            </a:r>
          </a:p>
        </p:txBody>
      </p:sp>
      <p:sp>
        <p:nvSpPr>
          <p:cNvPr id="18" name="Rectangle 17">
            <a:extLst>
              <a:ext uri="{FF2B5EF4-FFF2-40B4-BE49-F238E27FC236}">
                <a16:creationId xmlns:a16="http://schemas.microsoft.com/office/drawing/2014/main" id="{7FE1D56E-32CC-B375-0B8C-A367AA91FD70}"/>
              </a:ext>
            </a:extLst>
          </p:cNvPr>
          <p:cNvSpPr/>
          <p:nvPr/>
        </p:nvSpPr>
        <p:spPr>
          <a:xfrm>
            <a:off x="1121229" y="4604657"/>
            <a:ext cx="9797142" cy="914400"/>
          </a:xfrm>
          <a:prstGeom prst="rect">
            <a:avLst/>
          </a:prstGeom>
          <a:ln w="12700">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t>The Interaction</a:t>
            </a:r>
            <a:r>
              <a:rPr lang="en-US" sz="2000" dirty="0"/>
              <a:t>: </a:t>
            </a:r>
            <a:r>
              <a:rPr lang="en-US" sz="2000" dirty="0">
                <a:latin typeface="Arial" panose="020B0604020202020204" pitchFamily="34" charset="0"/>
                <a:cs typeface="Arial" panose="020B0604020202020204" pitchFamily="34" charset="0"/>
              </a:rPr>
              <a:t>Attachment theory connects nature and nurture. It shows that a child's natural traits and their daily experiences together shape how they grow and develop.</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3DDBEB4-0926-23EE-DF50-6E4D0CE24932}"/>
              </a:ext>
            </a:extLst>
          </p:cNvPr>
          <p:cNvSpPr txBox="1"/>
          <p:nvPr/>
        </p:nvSpPr>
        <p:spPr>
          <a:xfrm>
            <a:off x="8672948" y="5893933"/>
            <a:ext cx="2245423" cy="369332"/>
          </a:xfrm>
          <a:prstGeom prst="rect">
            <a:avLst/>
          </a:prstGeom>
          <a:noFill/>
        </p:spPr>
        <p:txBody>
          <a:bodyPr wrap="none" rtlCol="0">
            <a:spAutoFit/>
          </a:bodyPr>
          <a:lstStyle/>
          <a:p>
            <a:r>
              <a:rPr lang="en-US" dirty="0">
                <a:highlight>
                  <a:srgbClr val="008080"/>
                </a:highlight>
              </a:rPr>
              <a:t>(Madigan </a:t>
            </a:r>
            <a:r>
              <a:rPr lang="en-US" i="1" dirty="0">
                <a:highlight>
                  <a:srgbClr val="008080"/>
                </a:highlight>
              </a:rPr>
              <a:t>et al.</a:t>
            </a:r>
            <a:r>
              <a:rPr lang="en-US" dirty="0">
                <a:highlight>
                  <a:srgbClr val="008080"/>
                </a:highlight>
              </a:rPr>
              <a:t>, 2024)</a:t>
            </a:r>
          </a:p>
        </p:txBody>
      </p:sp>
    </p:spTree>
    <p:extLst>
      <p:ext uri="{BB962C8B-B14F-4D97-AF65-F5344CB8AC3E}">
        <p14:creationId xmlns:p14="http://schemas.microsoft.com/office/powerpoint/2010/main" val="1649020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7BA80-7011-BA7D-CCC3-5E35C0E43A24}"/>
              </a:ext>
            </a:extLst>
          </p:cNvPr>
          <p:cNvSpPr>
            <a:spLocks noGrp="1"/>
          </p:cNvSpPr>
          <p:nvPr>
            <p:ph type="title"/>
          </p:nvPr>
        </p:nvSpPr>
        <p:spPr>
          <a:xfrm>
            <a:off x="838200" y="758483"/>
            <a:ext cx="10515600" cy="539637"/>
          </a:xfrm>
        </p:spPr>
        <p:txBody>
          <a:bodyPr>
            <a:normAutofit fontScale="90000"/>
          </a:bodyPr>
          <a:lstStyle/>
          <a:p>
            <a:pPr algn="ctr"/>
            <a:r>
              <a:rPr lang="en-US" sz="3100" b="1" dirty="0">
                <a:latin typeface="Arial" panose="020B0604020202020204" pitchFamily="34" charset="0"/>
                <a:cs typeface="Arial" panose="020B0604020202020204" pitchFamily="34" charset="0"/>
              </a:rPr>
              <a:t>Conclusion</a:t>
            </a:r>
            <a:r>
              <a:rPr lang="en-US" b="1" dirty="0"/>
              <a:t> </a:t>
            </a:r>
          </a:p>
        </p:txBody>
      </p:sp>
      <p:sp>
        <p:nvSpPr>
          <p:cNvPr id="3" name="Content Placeholder 2">
            <a:extLst>
              <a:ext uri="{FF2B5EF4-FFF2-40B4-BE49-F238E27FC236}">
                <a16:creationId xmlns:a16="http://schemas.microsoft.com/office/drawing/2014/main" id="{E9D9419A-565B-7C69-23C1-B799AA148706}"/>
              </a:ext>
            </a:extLst>
          </p:cNvPr>
          <p:cNvSpPr>
            <a:spLocks noGrp="1"/>
          </p:cNvSpPr>
          <p:nvPr>
            <p:ph idx="1"/>
          </p:nvPr>
        </p:nvSpPr>
        <p:spPr>
          <a:xfrm>
            <a:off x="989239" y="1967591"/>
            <a:ext cx="10213522" cy="4131923"/>
          </a:xfrm>
        </p:spPr>
        <p:txBody>
          <a:bodyPr/>
          <a:lstStyle/>
          <a:p>
            <a:pPr marL="0" indent="0">
              <a:buNone/>
            </a:pPr>
            <a:endParaRPr lang="en-US" dirty="0"/>
          </a:p>
        </p:txBody>
      </p:sp>
      <p:sp>
        <p:nvSpPr>
          <p:cNvPr id="4" name="Rectangle 3">
            <a:extLst>
              <a:ext uri="{FF2B5EF4-FFF2-40B4-BE49-F238E27FC236}">
                <a16:creationId xmlns:a16="http://schemas.microsoft.com/office/drawing/2014/main" id="{4514E0CF-5A85-A5C9-A8EB-C6A21F6CCA37}"/>
              </a:ext>
            </a:extLst>
          </p:cNvPr>
          <p:cNvSpPr/>
          <p:nvPr/>
        </p:nvSpPr>
        <p:spPr>
          <a:xfrm>
            <a:off x="989239" y="1967592"/>
            <a:ext cx="10213522" cy="4131924"/>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2400" dirty="0">
                <a:solidFill>
                  <a:schemeClr val="tx1"/>
                </a:solidFill>
                <a:highlight>
                  <a:srgbClr val="C0C0C0"/>
                </a:highlight>
                <a:latin typeface="Arial" panose="020B0604020202020204" pitchFamily="34" charset="0"/>
                <a:cs typeface="Arial" panose="020B0604020202020204" pitchFamily="34" charset="0"/>
              </a:rPr>
              <a:t>Understanding Shona: </a:t>
            </a:r>
            <a:r>
              <a:rPr lang="en-US" sz="2400" dirty="0">
                <a:solidFill>
                  <a:schemeClr val="tx1"/>
                </a:solidFill>
                <a:latin typeface="Arial" panose="020B0604020202020204" pitchFamily="34" charset="0"/>
                <a:cs typeface="Arial" panose="020B0604020202020204" pitchFamily="34" charset="0"/>
              </a:rPr>
              <a:t>Bowlby's theory helps us see that Shona's anxiety comes from needing a safe, secure relationship before she can explore and play.</a:t>
            </a:r>
          </a:p>
          <a:p>
            <a:pPr algn="ctr"/>
            <a:r>
              <a:rPr lang="en-US" sz="2400" dirty="0">
                <a:solidFill>
                  <a:schemeClr val="tx1"/>
                </a:solidFill>
                <a:highlight>
                  <a:srgbClr val="C0C0C0"/>
                </a:highlight>
                <a:latin typeface="Arial" panose="020B0604020202020204" pitchFamily="34" charset="0"/>
                <a:cs typeface="Arial" panose="020B0604020202020204" pitchFamily="34" charset="0"/>
              </a:rPr>
              <a:t>Support Needed: </a:t>
            </a:r>
            <a:r>
              <a:rPr lang="en-US" sz="2400" dirty="0">
                <a:solidFill>
                  <a:schemeClr val="tx1"/>
                </a:solidFill>
                <a:latin typeface="Arial" panose="020B0604020202020204" pitchFamily="34" charset="0"/>
                <a:cs typeface="Arial" panose="020B0604020202020204" pitchFamily="34" charset="0"/>
              </a:rPr>
              <a:t>She needs a key person in the nursery who gives her consistent, warm care to help her feel safe and build confidence.</a:t>
            </a:r>
          </a:p>
          <a:p>
            <a:pPr algn="ctr"/>
            <a:r>
              <a:rPr lang="en-US" sz="2400" dirty="0">
                <a:solidFill>
                  <a:schemeClr val="tx1"/>
                </a:solidFill>
                <a:highlight>
                  <a:srgbClr val="C0C0C0"/>
                </a:highlight>
                <a:latin typeface="Arial" panose="020B0604020202020204" pitchFamily="34" charset="0"/>
                <a:cs typeface="Arial" panose="020B0604020202020204" pitchFamily="34" charset="0"/>
              </a:rPr>
              <a:t>Is the Theory Enough?: </a:t>
            </a:r>
            <a:r>
              <a:rPr lang="en-US" sz="2400" dirty="0">
                <a:solidFill>
                  <a:schemeClr val="tx1"/>
                </a:solidFill>
                <a:latin typeface="Arial" panose="020B0604020202020204" pitchFamily="34" charset="0"/>
                <a:cs typeface="Arial" panose="020B0604020202020204" pitchFamily="34" charset="0"/>
              </a:rPr>
              <a:t>Attachment theory is useful for guiding support, but it does not explain everything. Other factors like language and thinking skills also matter, so I think we should  use it alongside other theories</a:t>
            </a:r>
            <a:r>
              <a:rPr lang="en-US" sz="2400" dirty="0">
                <a:solidFill>
                  <a:schemeClr val="tx1"/>
                </a:solidFill>
              </a:rPr>
              <a:t>.</a:t>
            </a:r>
          </a:p>
        </p:txBody>
      </p:sp>
    </p:spTree>
    <p:extLst>
      <p:ext uri="{BB962C8B-B14F-4D97-AF65-F5344CB8AC3E}">
        <p14:creationId xmlns:p14="http://schemas.microsoft.com/office/powerpoint/2010/main" val="2414784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47F2-6BF5-062C-9A57-91268CF3D5D3}"/>
              </a:ext>
            </a:extLst>
          </p:cNvPr>
          <p:cNvSpPr>
            <a:spLocks noGrp="1"/>
          </p:cNvSpPr>
          <p:nvPr>
            <p:ph type="title"/>
          </p:nvPr>
        </p:nvSpPr>
        <p:spPr>
          <a:xfrm>
            <a:off x="838200" y="365126"/>
            <a:ext cx="10515600" cy="573768"/>
          </a:xfrm>
        </p:spPr>
        <p:txBody>
          <a:bodyPr>
            <a:normAutofit/>
          </a:bodyPr>
          <a:lstStyle/>
          <a:p>
            <a:pPr algn="ctr"/>
            <a:r>
              <a:rPr lang="en-US" sz="28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200E0C8-6D76-48F1-3F70-B0E2AEE14B98}"/>
              </a:ext>
            </a:extLst>
          </p:cNvPr>
          <p:cNvSpPr>
            <a:spLocks noGrp="1"/>
          </p:cNvSpPr>
          <p:nvPr>
            <p:ph idx="1"/>
          </p:nvPr>
        </p:nvSpPr>
        <p:spPr>
          <a:xfrm>
            <a:off x="838200" y="1012370"/>
            <a:ext cx="10515600" cy="5666015"/>
          </a:xfrm>
        </p:spPr>
        <p:txBody>
          <a:bodyPr>
            <a:normAutofit fontScale="62500" lnSpcReduction="20000"/>
          </a:bodyPr>
          <a:lstStyle/>
          <a:p>
            <a:r>
              <a:rPr lang="en-US" dirty="0"/>
              <a:t>Dagan, O. </a:t>
            </a:r>
            <a:r>
              <a:rPr lang="en-US" i="1" dirty="0"/>
              <a:t>et al.</a:t>
            </a:r>
            <a:r>
              <a:rPr lang="en-US" dirty="0"/>
              <a:t> (2023) 'Configurations of mother–child and father–child attachment relationships as predictors of child language competence: An individual participant data meta-analysis,' </a:t>
            </a:r>
            <a:r>
              <a:rPr lang="en-US" i="1" dirty="0"/>
              <a:t>Child Development</a:t>
            </a:r>
            <a:r>
              <a:rPr lang="en-US" dirty="0"/>
              <a:t>, 95(1), pp. 50–69. https://doi.org/10.1111/cdev.13998.</a:t>
            </a:r>
          </a:p>
          <a:p>
            <a:r>
              <a:rPr lang="en-US" dirty="0"/>
              <a:t>Deneault, A.-A. </a:t>
            </a:r>
            <a:r>
              <a:rPr lang="en-US" i="1" dirty="0"/>
              <a:t>et al.</a:t>
            </a:r>
            <a:r>
              <a:rPr lang="en-US" dirty="0"/>
              <a:t> (2023) 'A meta-analysis of the distribution of preschool and early childhood attachment as assessed in the strange situation procedure and its modified versions,' </a:t>
            </a:r>
            <a:r>
              <a:rPr lang="en-US" i="1" dirty="0"/>
              <a:t>Attachment &amp; Human Development</a:t>
            </a:r>
            <a:r>
              <a:rPr lang="en-US" dirty="0"/>
              <a:t>, 25(2), pp. 322–351. https://doi.org/10.1080/14616734.2023.2187852.</a:t>
            </a:r>
          </a:p>
          <a:p>
            <a:r>
              <a:rPr lang="en-US" dirty="0"/>
              <a:t>Deneault, A.-A., Hammond, S.I. and Madigan, S. (2022) 'A meta-analysis of child–parent attachment in early childhood and prosociality.,' </a:t>
            </a:r>
            <a:r>
              <a:rPr lang="en-US" i="1" dirty="0"/>
              <a:t>Developmental Psychology</a:t>
            </a:r>
            <a:r>
              <a:rPr lang="en-US" dirty="0"/>
              <a:t>, 59(2), pp. 236–255. https://doi.org/10.1037/dev0001484.</a:t>
            </a:r>
          </a:p>
          <a:p>
            <a:r>
              <a:rPr lang="en-US" dirty="0"/>
              <a:t>Hong, K., Alvarez-Rodriguez, R. and Villodas, M.T. (2026) 'Effectiveness of Attachment-Based Interventions for Maltreated Children’s Well-Being: A Systematic Review,' </a:t>
            </a:r>
            <a:r>
              <a:rPr lang="en-US" i="1" dirty="0"/>
              <a:t>Clinical Child and Family Psychology Review</a:t>
            </a:r>
            <a:r>
              <a:rPr lang="en-US" dirty="0"/>
              <a:t>, 29(1), pp. 128–151. https://doi.org/10.1007/s10567-026-00556-8.</a:t>
            </a:r>
          </a:p>
          <a:p>
            <a:r>
              <a:rPr lang="en-US" i="1" dirty="0"/>
              <a:t>Journal of Organizational &amp; Educational Leadership | College of Education | Gardner-Webb University</a:t>
            </a:r>
            <a:r>
              <a:rPr lang="en-US" dirty="0"/>
              <a:t> (no date). https://digitalcommons.gardner-webb.edu/joel?utm_source=digitalcommons.gardner-webb.edu%2Fjoel%2Fvol8%2Fiss3%2F1&amp;utm_medium=PDF&amp;utm_campaign=PDFCoverPages.</a:t>
            </a:r>
          </a:p>
          <a:p>
            <a:r>
              <a:rPr lang="en-US" dirty="0"/>
              <a:t>Madigan, S. </a:t>
            </a:r>
            <a:r>
              <a:rPr lang="en-US" i="1" dirty="0"/>
              <a:t>et al.</a:t>
            </a:r>
            <a:r>
              <a:rPr lang="en-US" dirty="0"/>
              <a:t> (2024) 'Maternal and paternal sensitivity: Key determinants of child attachment security examined through meta-analysis.,' </a:t>
            </a:r>
            <a:r>
              <a:rPr lang="en-US" i="1" dirty="0"/>
              <a:t>Psychological Bulletin</a:t>
            </a:r>
            <a:r>
              <a:rPr lang="en-US" dirty="0"/>
              <a:t>, 150(7), pp. 839–872. https://doi.org/10.1037/bul0000433.</a:t>
            </a:r>
          </a:p>
          <a:p>
            <a:r>
              <a:rPr lang="en-US" dirty="0"/>
              <a:t>Opie, J.E. </a:t>
            </a:r>
            <a:r>
              <a:rPr lang="en-US" i="1" dirty="0"/>
              <a:t>et al.</a:t>
            </a:r>
            <a:r>
              <a:rPr lang="en-US" dirty="0"/>
              <a:t> (2026) 'Practitioner Review: Clinical insights from attachment theory and research for professionals working with young children and their families,' </a:t>
            </a:r>
            <a:r>
              <a:rPr lang="en-US" i="1" dirty="0"/>
              <a:t>Journal of Child Psychology and Psychiatry</a:t>
            </a:r>
            <a:r>
              <a:rPr lang="en-US" dirty="0"/>
              <a:t>, 67(5), pp. 723–739. https://doi.org/10.1111/jcpp.70126.</a:t>
            </a:r>
          </a:p>
          <a:p>
            <a:r>
              <a:rPr lang="en-US" dirty="0"/>
              <a:t>Wu, Z. (2025) 'Comparing foundational theories of child development: Baumrind, Piaget, Bowlby, and Vygotsky,' </a:t>
            </a:r>
            <a:r>
              <a:rPr lang="en-US" i="1" dirty="0"/>
              <a:t>Lecture Notes in Education Psychology and Public Media</a:t>
            </a:r>
            <a:r>
              <a:rPr lang="en-US" dirty="0"/>
              <a:t>, 111(1), pp. 140–144. https://doi.org/10.54254/2753-7048/2025.nd26686.</a:t>
            </a:r>
          </a:p>
          <a:p>
            <a:pPr marL="0" indent="0">
              <a:buNone/>
            </a:pPr>
            <a:endParaRPr lang="en-US" dirty="0"/>
          </a:p>
        </p:txBody>
      </p:sp>
    </p:spTree>
    <p:extLst>
      <p:ext uri="{BB962C8B-B14F-4D97-AF65-F5344CB8AC3E}">
        <p14:creationId xmlns:p14="http://schemas.microsoft.com/office/powerpoint/2010/main" val="2311747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1735</Words>
  <Application>Microsoft Office PowerPoint</Application>
  <PresentationFormat>Widescreen</PresentationFormat>
  <Paragraphs>110</Paragraphs>
  <Slides>11</Slides>
  <Notes>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11</vt:i4>
      </vt:variant>
    </vt:vector>
  </HeadingPairs>
  <TitlesOfParts>
    <vt:vector size="17" baseType="lpstr">
      <vt:lpstr>Arial</vt:lpstr>
      <vt:lpstr>Calibri</vt:lpstr>
      <vt:lpstr>Calibri Light</vt:lpstr>
      <vt:lpstr>quote-cjk-patch</vt:lpstr>
      <vt:lpstr>Office Theme</vt:lpstr>
      <vt:lpstr>1_Office Theme</vt:lpstr>
      <vt:lpstr>Bowlby’s Attachment Theory: Application to Early Childhood</vt:lpstr>
      <vt:lpstr>Introduction </vt:lpstr>
      <vt:lpstr>Bowlby’s Attachment Theory</vt:lpstr>
      <vt:lpstr>PowerPoint Presentation</vt:lpstr>
      <vt:lpstr>PowerPoint Presentation</vt:lpstr>
      <vt:lpstr> Critical Evaluation and Strengths </vt:lpstr>
      <vt:lpstr>PowerPoint Presentation</vt:lpstr>
      <vt:lpstr>PowerPoint Presentation</vt:lpstr>
      <vt:lpstr>Nature vs Nurture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2026-10-10T18:25:56Z</dcterms:created>
  <dcterms:modified xsi:type="dcterms:W3CDTF">2026-10-11T22:35:59Z</dcterms:modified>
</cp:coreProperties>
</file>