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1.xml" ContentType="application/vnd.openxmlformats-officedocument.presentationml.tags+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3.xml" ContentType="application/vnd.openxmlformats-officedocument.presentationml.tags+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44"/>
  </p:notesMasterIdLst>
  <p:sldIdLst>
    <p:sldId id="272" r:id="rId2"/>
    <p:sldId id="273" r:id="rId3"/>
    <p:sldId id="256" r:id="rId4"/>
    <p:sldId id="257" r:id="rId5"/>
    <p:sldId id="274" r:id="rId6"/>
    <p:sldId id="263" r:id="rId7"/>
    <p:sldId id="259" r:id="rId8"/>
    <p:sldId id="264" r:id="rId9"/>
    <p:sldId id="265" r:id="rId10"/>
    <p:sldId id="260" r:id="rId11"/>
    <p:sldId id="307" r:id="rId12"/>
    <p:sldId id="275" r:id="rId13"/>
    <p:sldId id="276" r:id="rId14"/>
    <p:sldId id="277" r:id="rId15"/>
    <p:sldId id="304" r:id="rId16"/>
    <p:sldId id="278" r:id="rId17"/>
    <p:sldId id="279" r:id="rId18"/>
    <p:sldId id="280" r:id="rId19"/>
    <p:sldId id="308" r:id="rId20"/>
    <p:sldId id="281" r:id="rId21"/>
    <p:sldId id="282" r:id="rId22"/>
    <p:sldId id="283" r:id="rId23"/>
    <p:sldId id="284" r:id="rId24"/>
    <p:sldId id="285" r:id="rId25"/>
    <p:sldId id="286" r:id="rId26"/>
    <p:sldId id="287" r:id="rId27"/>
    <p:sldId id="288" r:id="rId28"/>
    <p:sldId id="309" r:id="rId29"/>
    <p:sldId id="306" r:id="rId30"/>
    <p:sldId id="310" r:id="rId31"/>
    <p:sldId id="292" r:id="rId32"/>
    <p:sldId id="293" r:id="rId33"/>
    <p:sldId id="294" r:id="rId34"/>
    <p:sldId id="295" r:id="rId35"/>
    <p:sldId id="296" r:id="rId36"/>
    <p:sldId id="297" r:id="rId37"/>
    <p:sldId id="298" r:id="rId38"/>
    <p:sldId id="299" r:id="rId39"/>
    <p:sldId id="300" r:id="rId40"/>
    <p:sldId id="301" r:id="rId41"/>
    <p:sldId id="302" r:id="rId42"/>
    <p:sldId id="303" r:id="rId4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949581-3EFA-4DC6-B668-5C1435D63F2F}" v="18" dt="2024-06-11T11:16:53.4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81508" autoAdjust="0"/>
  </p:normalViewPr>
  <p:slideViewPr>
    <p:cSldViewPr snapToGrid="0">
      <p:cViewPr>
        <p:scale>
          <a:sx n="76" d="100"/>
          <a:sy n="76" d="100"/>
        </p:scale>
        <p:origin x="369"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1949581-3EFA-4DC6-B668-5C1435D63F2F}"/>
    <pc:docChg chg="undo custSel addSld delSld modSld">
      <pc:chgData name="Laura Knight" userId="fcc6b1b8-7f69-4c06-9fd3-1a1553b3cd99" providerId="ADAL" clId="{E1949581-3EFA-4DC6-B668-5C1435D63F2F}" dt="2024-06-11T11:17:22.805" v="3434" actId="13926"/>
      <pc:docMkLst>
        <pc:docMk/>
      </pc:docMkLst>
      <pc:sldChg chg="addSp delSp modSp mod modTransition modAnim">
        <pc:chgData name="Laura Knight" userId="fcc6b1b8-7f69-4c06-9fd3-1a1553b3cd99" providerId="ADAL" clId="{E1949581-3EFA-4DC6-B668-5C1435D63F2F}" dt="2024-06-11T08:39:55.586" v="41"/>
        <pc:sldMkLst>
          <pc:docMk/>
          <pc:sldMk cId="2311294454" sldId="259"/>
        </pc:sldMkLst>
        <pc:spChg chg="mod">
          <ac:chgData name="Laura Knight" userId="fcc6b1b8-7f69-4c06-9fd3-1a1553b3cd99" providerId="ADAL" clId="{E1949581-3EFA-4DC6-B668-5C1435D63F2F}" dt="2024-06-11T08:37:34.147" v="38" actId="20577"/>
          <ac:spMkLst>
            <pc:docMk/>
            <pc:sldMk cId="2311294454" sldId="259"/>
            <ac:spMk id="3" creationId="{00000000-0000-0000-0000-000000000000}"/>
          </ac:spMkLst>
        </pc:spChg>
        <pc:picChg chg="del">
          <ac:chgData name="Laura Knight" userId="fcc6b1b8-7f69-4c06-9fd3-1a1553b3cd99" providerId="ADAL" clId="{E1949581-3EFA-4DC6-B668-5C1435D63F2F}" dt="2024-06-11T08:37:48.860" v="40"/>
          <ac:picMkLst>
            <pc:docMk/>
            <pc:sldMk cId="2311294454" sldId="259"/>
            <ac:picMk id="7" creationId="{26B1E3C2-8F51-4EFB-9B35-7BA5CDFCC188}"/>
          </ac:picMkLst>
        </pc:picChg>
        <pc:picChg chg="add del mod">
          <ac:chgData name="Laura Knight" userId="fcc6b1b8-7f69-4c06-9fd3-1a1553b3cd99" providerId="ADAL" clId="{E1949581-3EFA-4DC6-B668-5C1435D63F2F}" dt="2024-06-11T08:39:55.586" v="41"/>
          <ac:picMkLst>
            <pc:docMk/>
            <pc:sldMk cId="2311294454" sldId="259"/>
            <ac:picMk id="10" creationId="{E2E54847-9B91-1E9B-7623-B4C3A55136D5}"/>
          </ac:picMkLst>
        </pc:picChg>
        <pc:picChg chg="add mod">
          <ac:chgData name="Laura Knight" userId="fcc6b1b8-7f69-4c06-9fd3-1a1553b3cd99" providerId="ADAL" clId="{E1949581-3EFA-4DC6-B668-5C1435D63F2F}" dt="2024-06-11T08:39:55.586" v="41"/>
          <ac:picMkLst>
            <pc:docMk/>
            <pc:sldMk cId="2311294454" sldId="259"/>
            <ac:picMk id="11" creationId="{8F87B224-6557-327E-2EEC-6EB73DFB2337}"/>
          </ac:picMkLst>
        </pc:picChg>
      </pc:sldChg>
      <pc:sldChg chg="addSp delSp modSp mod modTransition modAnim">
        <pc:chgData name="Laura Knight" userId="fcc6b1b8-7f69-4c06-9fd3-1a1553b3cd99" providerId="ADAL" clId="{E1949581-3EFA-4DC6-B668-5C1435D63F2F}" dt="2024-06-11T08:37:19.899" v="27"/>
        <pc:sldMkLst>
          <pc:docMk/>
          <pc:sldMk cId="2355038325" sldId="263"/>
        </pc:sldMkLst>
        <pc:spChg chg="mod">
          <ac:chgData name="Laura Knight" userId="fcc6b1b8-7f69-4c06-9fd3-1a1553b3cd99" providerId="ADAL" clId="{E1949581-3EFA-4DC6-B668-5C1435D63F2F}" dt="2024-06-11T08:35:37.641" v="24" actId="20577"/>
          <ac:spMkLst>
            <pc:docMk/>
            <pc:sldMk cId="2355038325" sldId="263"/>
            <ac:spMk id="3" creationId="{00000000-0000-0000-0000-000000000000}"/>
          </ac:spMkLst>
        </pc:spChg>
        <pc:graphicFrameChg chg="modGraphic">
          <ac:chgData name="Laura Knight" userId="fcc6b1b8-7f69-4c06-9fd3-1a1553b3cd99" providerId="ADAL" clId="{E1949581-3EFA-4DC6-B668-5C1435D63F2F}" dt="2024-06-11T08:35:13.482" v="19" actId="20577"/>
          <ac:graphicFrameMkLst>
            <pc:docMk/>
            <pc:sldMk cId="2355038325" sldId="263"/>
            <ac:graphicFrameMk id="4" creationId="{00000000-0000-0000-0000-000000000000}"/>
          </ac:graphicFrameMkLst>
        </pc:graphicFrameChg>
        <pc:picChg chg="del">
          <ac:chgData name="Laura Knight" userId="fcc6b1b8-7f69-4c06-9fd3-1a1553b3cd99" providerId="ADAL" clId="{E1949581-3EFA-4DC6-B668-5C1435D63F2F}" dt="2024-06-11T08:35:49.708" v="26"/>
          <ac:picMkLst>
            <pc:docMk/>
            <pc:sldMk cId="2355038325" sldId="263"/>
            <ac:picMk id="5" creationId="{D0F60A4B-FC9D-47E3-A64A-FB94E09E44ED}"/>
          </ac:picMkLst>
        </pc:picChg>
        <pc:picChg chg="add del mod ord">
          <ac:chgData name="Laura Knight" userId="fcc6b1b8-7f69-4c06-9fd3-1a1553b3cd99" providerId="ADAL" clId="{E1949581-3EFA-4DC6-B668-5C1435D63F2F}" dt="2024-06-11T08:37:19.899" v="27"/>
          <ac:picMkLst>
            <pc:docMk/>
            <pc:sldMk cId="2355038325" sldId="263"/>
            <ac:picMk id="7" creationId="{9F2848DE-7CE5-020E-ECB5-EA1DAC491049}"/>
          </ac:picMkLst>
        </pc:picChg>
        <pc:picChg chg="add mod">
          <ac:chgData name="Laura Knight" userId="fcc6b1b8-7f69-4c06-9fd3-1a1553b3cd99" providerId="ADAL" clId="{E1949581-3EFA-4DC6-B668-5C1435D63F2F}" dt="2024-06-11T08:37:19.899" v="27"/>
          <ac:picMkLst>
            <pc:docMk/>
            <pc:sldMk cId="2355038325" sldId="263"/>
            <ac:picMk id="8" creationId="{CD0DED8D-64F8-9A48-CE3F-B445F9E72F54}"/>
          </ac:picMkLst>
        </pc:picChg>
      </pc:sldChg>
      <pc:sldChg chg="addSp delSp modSp mod modTransition modAnim modNotesTx">
        <pc:chgData name="Laura Knight" userId="fcc6b1b8-7f69-4c06-9fd3-1a1553b3cd99" providerId="ADAL" clId="{E1949581-3EFA-4DC6-B668-5C1435D63F2F}" dt="2024-06-11T08:44:40.257" v="88"/>
        <pc:sldMkLst>
          <pc:docMk/>
          <pc:sldMk cId="604793301" sldId="264"/>
        </pc:sldMkLst>
        <pc:spChg chg="mod">
          <ac:chgData name="Laura Knight" userId="fcc6b1b8-7f69-4c06-9fd3-1a1553b3cd99" providerId="ADAL" clId="{E1949581-3EFA-4DC6-B668-5C1435D63F2F}" dt="2024-06-11T08:40:30.682" v="64" actId="20577"/>
          <ac:spMkLst>
            <pc:docMk/>
            <pc:sldMk cId="604793301" sldId="264"/>
            <ac:spMk id="3" creationId="{00000000-0000-0000-0000-000000000000}"/>
          </ac:spMkLst>
        </pc:spChg>
        <pc:picChg chg="del">
          <ac:chgData name="Laura Knight" userId="fcc6b1b8-7f69-4c06-9fd3-1a1553b3cd99" providerId="ADAL" clId="{E1949581-3EFA-4DC6-B668-5C1435D63F2F}" dt="2024-06-11T08:40:58.312" v="87"/>
          <ac:picMkLst>
            <pc:docMk/>
            <pc:sldMk cId="604793301" sldId="264"/>
            <ac:picMk id="5" creationId="{43BEA836-2EAE-4186-BFD0-F988A69725C4}"/>
          </ac:picMkLst>
        </pc:picChg>
        <pc:picChg chg="add del mod">
          <ac:chgData name="Laura Knight" userId="fcc6b1b8-7f69-4c06-9fd3-1a1553b3cd99" providerId="ADAL" clId="{E1949581-3EFA-4DC6-B668-5C1435D63F2F}" dt="2024-06-11T08:44:40.257" v="88"/>
          <ac:picMkLst>
            <pc:docMk/>
            <pc:sldMk cId="604793301" sldId="264"/>
            <ac:picMk id="8" creationId="{9BB3AEA5-88B8-A6BE-01D0-FF9E25AE6F78}"/>
          </ac:picMkLst>
        </pc:picChg>
        <pc:picChg chg="add mod">
          <ac:chgData name="Laura Knight" userId="fcc6b1b8-7f69-4c06-9fd3-1a1553b3cd99" providerId="ADAL" clId="{E1949581-3EFA-4DC6-B668-5C1435D63F2F}" dt="2024-06-11T08:44:40.257" v="88"/>
          <ac:picMkLst>
            <pc:docMk/>
            <pc:sldMk cId="604793301" sldId="264"/>
            <ac:picMk id="9" creationId="{02BC442C-2760-9AFB-9C39-AE9B30730A94}"/>
          </ac:picMkLst>
        </pc:picChg>
      </pc:sldChg>
      <pc:sldChg chg="del">
        <pc:chgData name="Laura Knight" userId="fcc6b1b8-7f69-4c06-9fd3-1a1553b3cd99" providerId="ADAL" clId="{E1949581-3EFA-4DC6-B668-5C1435D63F2F}" dt="2024-06-11T08:33:00.774" v="0" actId="47"/>
        <pc:sldMkLst>
          <pc:docMk/>
          <pc:sldMk cId="3735539494" sldId="270"/>
        </pc:sldMkLst>
      </pc:sldChg>
      <pc:sldChg chg="modSp mod">
        <pc:chgData name="Laura Knight" userId="fcc6b1b8-7f69-4c06-9fd3-1a1553b3cd99" providerId="ADAL" clId="{E1949581-3EFA-4DC6-B668-5C1435D63F2F}" dt="2024-06-11T09:02:34.584" v="634" actId="20577"/>
        <pc:sldMkLst>
          <pc:docMk/>
          <pc:sldMk cId="457570518" sldId="276"/>
        </pc:sldMkLst>
        <pc:spChg chg="mod">
          <ac:chgData name="Laura Knight" userId="fcc6b1b8-7f69-4c06-9fd3-1a1553b3cd99" providerId="ADAL" clId="{E1949581-3EFA-4DC6-B668-5C1435D63F2F}" dt="2024-06-11T09:02:34.584" v="634" actId="20577"/>
          <ac:spMkLst>
            <pc:docMk/>
            <pc:sldMk cId="457570518" sldId="276"/>
            <ac:spMk id="29698" creationId="{00000000-0000-0000-0000-000000000000}"/>
          </ac:spMkLst>
        </pc:spChg>
      </pc:sldChg>
      <pc:sldChg chg="addSp delSp modSp mod modTransition modAnim">
        <pc:chgData name="Laura Knight" userId="fcc6b1b8-7f69-4c06-9fd3-1a1553b3cd99" providerId="ADAL" clId="{E1949581-3EFA-4DC6-B668-5C1435D63F2F}" dt="2024-06-11T09:18:26.713" v="1409"/>
        <pc:sldMkLst>
          <pc:docMk/>
          <pc:sldMk cId="2435771014" sldId="278"/>
        </pc:sldMkLst>
        <pc:spChg chg="mod">
          <ac:chgData name="Laura Knight" userId="fcc6b1b8-7f69-4c06-9fd3-1a1553b3cd99" providerId="ADAL" clId="{E1949581-3EFA-4DC6-B668-5C1435D63F2F}" dt="2024-06-11T09:09:01.912" v="1273" actId="1076"/>
          <ac:spMkLst>
            <pc:docMk/>
            <pc:sldMk cId="2435771014" sldId="278"/>
            <ac:spMk id="3" creationId="{00000000-0000-0000-0000-000000000000}"/>
          </ac:spMkLst>
        </pc:spChg>
        <pc:picChg chg="del">
          <ac:chgData name="Laura Knight" userId="fcc6b1b8-7f69-4c06-9fd3-1a1553b3cd99" providerId="ADAL" clId="{E1949581-3EFA-4DC6-B668-5C1435D63F2F}" dt="2024-06-11T09:17:38.029" v="1408"/>
          <ac:picMkLst>
            <pc:docMk/>
            <pc:sldMk cId="2435771014" sldId="278"/>
            <ac:picMk id="6" creationId="{1D4F7EB0-B0B8-44FE-BC13-1410F0102291}"/>
          </ac:picMkLst>
        </pc:picChg>
        <pc:picChg chg="add del mod">
          <ac:chgData name="Laura Knight" userId="fcc6b1b8-7f69-4c06-9fd3-1a1553b3cd99" providerId="ADAL" clId="{E1949581-3EFA-4DC6-B668-5C1435D63F2F}" dt="2024-06-11T09:18:26.713" v="1409"/>
          <ac:picMkLst>
            <pc:docMk/>
            <pc:sldMk cId="2435771014" sldId="278"/>
            <ac:picMk id="9" creationId="{52422BD1-DA7B-FF04-9CC7-3002147E981E}"/>
          </ac:picMkLst>
        </pc:picChg>
        <pc:picChg chg="add mod">
          <ac:chgData name="Laura Knight" userId="fcc6b1b8-7f69-4c06-9fd3-1a1553b3cd99" providerId="ADAL" clId="{E1949581-3EFA-4DC6-B668-5C1435D63F2F}" dt="2024-06-11T09:18:26.713" v="1409"/>
          <ac:picMkLst>
            <pc:docMk/>
            <pc:sldMk cId="2435771014" sldId="278"/>
            <ac:picMk id="10" creationId="{1211B09C-9DA5-96E2-8D51-A2787EB82DDB}"/>
          </ac:picMkLst>
        </pc:picChg>
      </pc:sldChg>
      <pc:sldChg chg="modSp mod">
        <pc:chgData name="Laura Knight" userId="fcc6b1b8-7f69-4c06-9fd3-1a1553b3cd99" providerId="ADAL" clId="{E1949581-3EFA-4DC6-B668-5C1435D63F2F}" dt="2024-06-11T09:15:56.123" v="1330" actId="33524"/>
        <pc:sldMkLst>
          <pc:docMk/>
          <pc:sldMk cId="1615040856" sldId="279"/>
        </pc:sldMkLst>
        <pc:spChg chg="mod">
          <ac:chgData name="Laura Knight" userId="fcc6b1b8-7f69-4c06-9fd3-1a1553b3cd99" providerId="ADAL" clId="{E1949581-3EFA-4DC6-B668-5C1435D63F2F}" dt="2024-06-11T09:15:56.123" v="1330" actId="33524"/>
          <ac:spMkLst>
            <pc:docMk/>
            <pc:sldMk cId="1615040856" sldId="279"/>
            <ac:spMk id="3" creationId="{00000000-0000-0000-0000-000000000000}"/>
          </ac:spMkLst>
        </pc:spChg>
      </pc:sldChg>
      <pc:sldChg chg="modSp mod">
        <pc:chgData name="Laura Knight" userId="fcc6b1b8-7f69-4c06-9fd3-1a1553b3cd99" providerId="ADAL" clId="{E1949581-3EFA-4DC6-B668-5C1435D63F2F}" dt="2024-06-11T09:20:17.927" v="1431" actId="5793"/>
        <pc:sldMkLst>
          <pc:docMk/>
          <pc:sldMk cId="87637806" sldId="280"/>
        </pc:sldMkLst>
        <pc:spChg chg="mod">
          <ac:chgData name="Laura Knight" userId="fcc6b1b8-7f69-4c06-9fd3-1a1553b3cd99" providerId="ADAL" clId="{E1949581-3EFA-4DC6-B668-5C1435D63F2F}" dt="2024-06-11T09:17:07.339" v="1406" actId="20577"/>
          <ac:spMkLst>
            <pc:docMk/>
            <pc:sldMk cId="87637806" sldId="280"/>
            <ac:spMk id="2" creationId="{00000000-0000-0000-0000-000000000000}"/>
          </ac:spMkLst>
        </pc:spChg>
        <pc:spChg chg="mod">
          <ac:chgData name="Laura Knight" userId="fcc6b1b8-7f69-4c06-9fd3-1a1553b3cd99" providerId="ADAL" clId="{E1949581-3EFA-4DC6-B668-5C1435D63F2F}" dt="2024-06-11T09:20:17.927" v="1431" actId="5793"/>
          <ac:spMkLst>
            <pc:docMk/>
            <pc:sldMk cId="87637806" sldId="280"/>
            <ac:spMk id="3" creationId="{00000000-0000-0000-0000-000000000000}"/>
          </ac:spMkLst>
        </pc:spChg>
      </pc:sldChg>
      <pc:sldChg chg="add del">
        <pc:chgData name="Laura Knight" userId="fcc6b1b8-7f69-4c06-9fd3-1a1553b3cd99" providerId="ADAL" clId="{E1949581-3EFA-4DC6-B668-5C1435D63F2F}" dt="2024-06-11T10:30:57.343" v="1812" actId="47"/>
        <pc:sldMkLst>
          <pc:docMk/>
          <pc:sldMk cId="2465313374" sldId="281"/>
        </pc:sldMkLst>
      </pc:sldChg>
      <pc:sldChg chg="modSp mod">
        <pc:chgData name="Laura Knight" userId="fcc6b1b8-7f69-4c06-9fd3-1a1553b3cd99" providerId="ADAL" clId="{E1949581-3EFA-4DC6-B668-5C1435D63F2F}" dt="2024-06-11T10:33:16.971" v="1953" actId="20577"/>
        <pc:sldMkLst>
          <pc:docMk/>
          <pc:sldMk cId="2350819416" sldId="287"/>
        </pc:sldMkLst>
        <pc:spChg chg="mod">
          <ac:chgData name="Laura Knight" userId="fcc6b1b8-7f69-4c06-9fd3-1a1553b3cd99" providerId="ADAL" clId="{E1949581-3EFA-4DC6-B668-5C1435D63F2F}" dt="2024-06-11T10:33:16.971" v="1953" actId="20577"/>
          <ac:spMkLst>
            <pc:docMk/>
            <pc:sldMk cId="2350819416" sldId="287"/>
            <ac:spMk id="3" creationId="{00000000-0000-0000-0000-000000000000}"/>
          </ac:spMkLst>
        </pc:spChg>
      </pc:sldChg>
      <pc:sldChg chg="modSp mod">
        <pc:chgData name="Laura Knight" userId="fcc6b1b8-7f69-4c06-9fd3-1a1553b3cd99" providerId="ADAL" clId="{E1949581-3EFA-4DC6-B668-5C1435D63F2F}" dt="2024-06-11T10:34:58.353" v="2000" actId="20577"/>
        <pc:sldMkLst>
          <pc:docMk/>
          <pc:sldMk cId="2017321388" sldId="288"/>
        </pc:sldMkLst>
        <pc:spChg chg="mod">
          <ac:chgData name="Laura Knight" userId="fcc6b1b8-7f69-4c06-9fd3-1a1553b3cd99" providerId="ADAL" clId="{E1949581-3EFA-4DC6-B668-5C1435D63F2F}" dt="2024-06-11T10:34:58.353" v="2000" actId="20577"/>
          <ac:spMkLst>
            <pc:docMk/>
            <pc:sldMk cId="2017321388" sldId="288"/>
            <ac:spMk id="3" creationId="{00000000-0000-0000-0000-000000000000}"/>
          </ac:spMkLst>
        </pc:spChg>
      </pc:sldChg>
      <pc:sldChg chg="del">
        <pc:chgData name="Laura Knight" userId="fcc6b1b8-7f69-4c06-9fd3-1a1553b3cd99" providerId="ADAL" clId="{E1949581-3EFA-4DC6-B668-5C1435D63F2F}" dt="2024-06-11T10:56:07.082" v="2403" actId="47"/>
        <pc:sldMkLst>
          <pc:docMk/>
          <pc:sldMk cId="1710182154" sldId="289"/>
        </pc:sldMkLst>
      </pc:sldChg>
      <pc:sldChg chg="del">
        <pc:chgData name="Laura Knight" userId="fcc6b1b8-7f69-4c06-9fd3-1a1553b3cd99" providerId="ADAL" clId="{E1949581-3EFA-4DC6-B668-5C1435D63F2F}" dt="2024-06-11T10:56:08.202" v="2404" actId="47"/>
        <pc:sldMkLst>
          <pc:docMk/>
          <pc:sldMk cId="925690869" sldId="290"/>
        </pc:sldMkLst>
      </pc:sldChg>
      <pc:sldChg chg="del">
        <pc:chgData name="Laura Knight" userId="fcc6b1b8-7f69-4c06-9fd3-1a1553b3cd99" providerId="ADAL" clId="{E1949581-3EFA-4DC6-B668-5C1435D63F2F}" dt="2024-06-11T10:56:13.852" v="2405" actId="47"/>
        <pc:sldMkLst>
          <pc:docMk/>
          <pc:sldMk cId="107450762" sldId="291"/>
        </pc:sldMkLst>
      </pc:sldChg>
      <pc:sldChg chg="addSp modSp mod">
        <pc:chgData name="Laura Knight" userId="fcc6b1b8-7f69-4c06-9fd3-1a1553b3cd99" providerId="ADAL" clId="{E1949581-3EFA-4DC6-B668-5C1435D63F2F}" dt="2024-06-11T11:17:22.805" v="3434" actId="13926"/>
        <pc:sldMkLst>
          <pc:docMk/>
          <pc:sldMk cId="2508264384" sldId="298"/>
        </pc:sldMkLst>
        <pc:spChg chg="add mod">
          <ac:chgData name="Laura Knight" userId="fcc6b1b8-7f69-4c06-9fd3-1a1553b3cd99" providerId="ADAL" clId="{E1949581-3EFA-4DC6-B668-5C1435D63F2F}" dt="2024-06-11T11:17:22.805" v="3434" actId="13926"/>
          <ac:spMkLst>
            <pc:docMk/>
            <pc:sldMk cId="2508264384" sldId="298"/>
            <ac:spMk id="7" creationId="{EE6A0283-39EE-ABD1-9C8E-F6DD84BE9FDC}"/>
          </ac:spMkLst>
        </pc:spChg>
      </pc:sldChg>
      <pc:sldChg chg="addSp delSp modSp mod modTransition modAnim">
        <pc:chgData name="Laura Knight" userId="fcc6b1b8-7f69-4c06-9fd3-1a1553b3cd99" providerId="ADAL" clId="{E1949581-3EFA-4DC6-B668-5C1435D63F2F}" dt="2024-06-11T09:08:16.666" v="1180"/>
        <pc:sldMkLst>
          <pc:docMk/>
          <pc:sldMk cId="2186945342" sldId="304"/>
        </pc:sldMkLst>
        <pc:spChg chg="mod">
          <ac:chgData name="Laura Knight" userId="fcc6b1b8-7f69-4c06-9fd3-1a1553b3cd99" providerId="ADAL" clId="{E1949581-3EFA-4DC6-B668-5C1435D63F2F}" dt="2024-06-11T09:06:43.958" v="1177" actId="33524"/>
          <ac:spMkLst>
            <pc:docMk/>
            <pc:sldMk cId="2186945342" sldId="304"/>
            <ac:spMk id="3" creationId="{00000000-0000-0000-0000-000000000000}"/>
          </ac:spMkLst>
        </pc:spChg>
        <pc:picChg chg="del">
          <ac:chgData name="Laura Knight" userId="fcc6b1b8-7f69-4c06-9fd3-1a1553b3cd99" providerId="ADAL" clId="{E1949581-3EFA-4DC6-B668-5C1435D63F2F}" dt="2024-06-11T09:07:30.474" v="1179"/>
          <ac:picMkLst>
            <pc:docMk/>
            <pc:sldMk cId="2186945342" sldId="304"/>
            <ac:picMk id="4" creationId="{3D471793-2D54-4C55-A026-0447306C720A}"/>
          </ac:picMkLst>
        </pc:picChg>
        <pc:picChg chg="add del mod">
          <ac:chgData name="Laura Knight" userId="fcc6b1b8-7f69-4c06-9fd3-1a1553b3cd99" providerId="ADAL" clId="{E1949581-3EFA-4DC6-B668-5C1435D63F2F}" dt="2024-06-11T09:08:16.666" v="1180"/>
          <ac:picMkLst>
            <pc:docMk/>
            <pc:sldMk cId="2186945342" sldId="304"/>
            <ac:picMk id="6" creationId="{3AA139F0-4026-C24A-D4AC-E0E6ABD1A378}"/>
          </ac:picMkLst>
        </pc:picChg>
        <pc:picChg chg="add mod">
          <ac:chgData name="Laura Knight" userId="fcc6b1b8-7f69-4c06-9fd3-1a1553b3cd99" providerId="ADAL" clId="{E1949581-3EFA-4DC6-B668-5C1435D63F2F}" dt="2024-06-11T09:08:16.666" v="1180"/>
          <ac:picMkLst>
            <pc:docMk/>
            <pc:sldMk cId="2186945342" sldId="304"/>
            <ac:picMk id="7" creationId="{24A2F93A-1ECD-A195-1DE8-CFC93D5EB70A}"/>
          </ac:picMkLst>
        </pc:picChg>
      </pc:sldChg>
      <pc:sldChg chg="addSp delSp modSp mod modTransition modAnim">
        <pc:chgData name="Laura Knight" userId="fcc6b1b8-7f69-4c06-9fd3-1a1553b3cd99" providerId="ADAL" clId="{E1949581-3EFA-4DC6-B668-5C1435D63F2F}" dt="2024-06-11T11:08:19.632" v="3316"/>
        <pc:sldMkLst>
          <pc:docMk/>
          <pc:sldMk cId="3906875074" sldId="306"/>
        </pc:sldMkLst>
        <pc:picChg chg="del">
          <ac:chgData name="Laura Knight" userId="fcc6b1b8-7f69-4c06-9fd3-1a1553b3cd99" providerId="ADAL" clId="{E1949581-3EFA-4DC6-B668-5C1435D63F2F}" dt="2024-06-11T11:07:41.325" v="3312"/>
          <ac:picMkLst>
            <pc:docMk/>
            <pc:sldMk cId="3906875074" sldId="306"/>
            <ac:picMk id="4" creationId="{6FFAE2D9-BBEC-4DDF-8DDC-B2B8348945DD}"/>
          </ac:picMkLst>
        </pc:picChg>
        <pc:picChg chg="add del mod">
          <ac:chgData name="Laura Knight" userId="fcc6b1b8-7f69-4c06-9fd3-1a1553b3cd99" providerId="ADAL" clId="{E1949581-3EFA-4DC6-B668-5C1435D63F2F}" dt="2024-06-11T11:07:58.609" v="3313"/>
          <ac:picMkLst>
            <pc:docMk/>
            <pc:sldMk cId="3906875074" sldId="306"/>
            <ac:picMk id="7" creationId="{FB015774-FC54-4A71-E7C7-2A0FD39DFBE5}"/>
          </ac:picMkLst>
        </pc:picChg>
        <pc:picChg chg="add del mod">
          <ac:chgData name="Laura Knight" userId="fcc6b1b8-7f69-4c06-9fd3-1a1553b3cd99" providerId="ADAL" clId="{E1949581-3EFA-4DC6-B668-5C1435D63F2F}" dt="2024-06-11T11:08:01.826" v="3315"/>
          <ac:picMkLst>
            <pc:docMk/>
            <pc:sldMk cId="3906875074" sldId="306"/>
            <ac:picMk id="8" creationId="{A1720EB3-AE5D-218B-897F-9D025660FC74}"/>
          </ac:picMkLst>
        </pc:picChg>
        <pc:picChg chg="add del mod ord">
          <ac:chgData name="Laura Knight" userId="fcc6b1b8-7f69-4c06-9fd3-1a1553b3cd99" providerId="ADAL" clId="{E1949581-3EFA-4DC6-B668-5C1435D63F2F}" dt="2024-06-11T11:08:19.632" v="3316"/>
          <ac:picMkLst>
            <pc:docMk/>
            <pc:sldMk cId="3906875074" sldId="306"/>
            <ac:picMk id="11" creationId="{D8E1379B-1215-3888-FD39-1666DD67F9B1}"/>
          </ac:picMkLst>
        </pc:picChg>
        <pc:picChg chg="add mod">
          <ac:chgData name="Laura Knight" userId="fcc6b1b8-7f69-4c06-9fd3-1a1553b3cd99" providerId="ADAL" clId="{E1949581-3EFA-4DC6-B668-5C1435D63F2F}" dt="2024-06-11T11:08:19.632" v="3316"/>
          <ac:picMkLst>
            <pc:docMk/>
            <pc:sldMk cId="3906875074" sldId="306"/>
            <ac:picMk id="12" creationId="{F06F6723-C1F6-4096-00C9-17730AF6EBC6}"/>
          </ac:picMkLst>
        </pc:picChg>
      </pc:sldChg>
      <pc:sldChg chg="addSp modSp">
        <pc:chgData name="Laura Knight" userId="fcc6b1b8-7f69-4c06-9fd3-1a1553b3cd99" providerId="ADAL" clId="{E1949581-3EFA-4DC6-B668-5C1435D63F2F}" dt="2024-06-11T08:50:26.604" v="89"/>
        <pc:sldMkLst>
          <pc:docMk/>
          <pc:sldMk cId="2117298736" sldId="307"/>
        </pc:sldMkLst>
        <pc:picChg chg="add mod">
          <ac:chgData name="Laura Knight" userId="fcc6b1b8-7f69-4c06-9fd3-1a1553b3cd99" providerId="ADAL" clId="{E1949581-3EFA-4DC6-B668-5C1435D63F2F}" dt="2024-06-11T08:50:26.604" v="89"/>
          <ac:picMkLst>
            <pc:docMk/>
            <pc:sldMk cId="2117298736" sldId="307"/>
            <ac:picMk id="6" creationId="{BD47F90F-B611-053B-4DA0-0742A6B24717}"/>
          </ac:picMkLst>
        </pc:picChg>
      </pc:sldChg>
      <pc:sldChg chg="modSp new mod">
        <pc:chgData name="Laura Knight" userId="fcc6b1b8-7f69-4c06-9fd3-1a1553b3cd99" providerId="ADAL" clId="{E1949581-3EFA-4DC6-B668-5C1435D63F2F}" dt="2024-06-11T09:22:16.947" v="1810" actId="20577"/>
        <pc:sldMkLst>
          <pc:docMk/>
          <pc:sldMk cId="254126677" sldId="308"/>
        </pc:sldMkLst>
        <pc:spChg chg="mod">
          <ac:chgData name="Laura Knight" userId="fcc6b1b8-7f69-4c06-9fd3-1a1553b3cd99" providerId="ADAL" clId="{E1949581-3EFA-4DC6-B668-5C1435D63F2F}" dt="2024-06-11T09:21:28.607" v="1641" actId="1076"/>
          <ac:spMkLst>
            <pc:docMk/>
            <pc:sldMk cId="254126677" sldId="308"/>
            <ac:spMk id="2" creationId="{1D69C26B-D675-C732-8E58-AB039ADB3D08}"/>
          </ac:spMkLst>
        </pc:spChg>
        <pc:spChg chg="mod">
          <ac:chgData name="Laura Knight" userId="fcc6b1b8-7f69-4c06-9fd3-1a1553b3cd99" providerId="ADAL" clId="{E1949581-3EFA-4DC6-B668-5C1435D63F2F}" dt="2024-06-11T09:22:16.947" v="1810" actId="20577"/>
          <ac:spMkLst>
            <pc:docMk/>
            <pc:sldMk cId="254126677" sldId="308"/>
            <ac:spMk id="3" creationId="{99224388-BBD8-DB28-5677-3BFC79727D6A}"/>
          </ac:spMkLst>
        </pc:spChg>
      </pc:sldChg>
      <pc:sldChg chg="addSp modSp new mod">
        <pc:chgData name="Laura Knight" userId="fcc6b1b8-7f69-4c06-9fd3-1a1553b3cd99" providerId="ADAL" clId="{E1949581-3EFA-4DC6-B668-5C1435D63F2F}" dt="2024-06-11T10:59:45.315" v="2409"/>
        <pc:sldMkLst>
          <pc:docMk/>
          <pc:sldMk cId="1127198612" sldId="309"/>
        </pc:sldMkLst>
        <pc:spChg chg="mod">
          <ac:chgData name="Laura Knight" userId="fcc6b1b8-7f69-4c06-9fd3-1a1553b3cd99" providerId="ADAL" clId="{E1949581-3EFA-4DC6-B668-5C1435D63F2F}" dt="2024-06-11T10:56:21.019" v="2407" actId="20577"/>
          <ac:spMkLst>
            <pc:docMk/>
            <pc:sldMk cId="1127198612" sldId="309"/>
            <ac:spMk id="2" creationId="{823AB4CF-7FCC-9C8D-94B5-050307B11C6E}"/>
          </ac:spMkLst>
        </pc:spChg>
        <pc:spChg chg="mod">
          <ac:chgData name="Laura Knight" userId="fcc6b1b8-7f69-4c06-9fd3-1a1553b3cd99" providerId="ADAL" clId="{E1949581-3EFA-4DC6-B668-5C1435D63F2F}" dt="2024-06-11T10:56:23.899" v="2408" actId="20577"/>
          <ac:spMkLst>
            <pc:docMk/>
            <pc:sldMk cId="1127198612" sldId="309"/>
            <ac:spMk id="3" creationId="{CE520F48-A723-3945-0DC9-F653936FF8D1}"/>
          </ac:spMkLst>
        </pc:spChg>
        <pc:picChg chg="add mod">
          <ac:chgData name="Laura Knight" userId="fcc6b1b8-7f69-4c06-9fd3-1a1553b3cd99" providerId="ADAL" clId="{E1949581-3EFA-4DC6-B668-5C1435D63F2F}" dt="2024-06-11T10:59:45.315" v="2409"/>
          <ac:picMkLst>
            <pc:docMk/>
            <pc:sldMk cId="1127198612" sldId="309"/>
            <ac:picMk id="6" creationId="{B1039961-4E30-A862-E63E-BFAD947A5A57}"/>
          </ac:picMkLst>
        </pc:picChg>
      </pc:sldChg>
      <pc:sldChg chg="addSp modSp new mod">
        <pc:chgData name="Laura Knight" userId="fcc6b1b8-7f69-4c06-9fd3-1a1553b3cd99" providerId="ADAL" clId="{E1949581-3EFA-4DC6-B668-5C1435D63F2F}" dt="2024-06-11T11:09:46.083" v="3317"/>
        <pc:sldMkLst>
          <pc:docMk/>
          <pc:sldMk cId="2835028995" sldId="310"/>
        </pc:sldMkLst>
        <pc:spChg chg="mod">
          <ac:chgData name="Laura Knight" userId="fcc6b1b8-7f69-4c06-9fd3-1a1553b3cd99" providerId="ADAL" clId="{E1949581-3EFA-4DC6-B668-5C1435D63F2F}" dt="2024-06-11T11:02:46.387" v="2465" actId="20577"/>
          <ac:spMkLst>
            <pc:docMk/>
            <pc:sldMk cId="2835028995" sldId="310"/>
            <ac:spMk id="2" creationId="{7E6D1E28-CC04-A631-2648-578968F821EB}"/>
          </ac:spMkLst>
        </pc:spChg>
        <pc:spChg chg="mod">
          <ac:chgData name="Laura Knight" userId="fcc6b1b8-7f69-4c06-9fd3-1a1553b3cd99" providerId="ADAL" clId="{E1949581-3EFA-4DC6-B668-5C1435D63F2F}" dt="2024-06-11T11:06:51.549" v="3310" actId="20577"/>
          <ac:spMkLst>
            <pc:docMk/>
            <pc:sldMk cId="2835028995" sldId="310"/>
            <ac:spMk id="3" creationId="{C58755EC-B84D-4C8B-9F77-06EACDE04F9A}"/>
          </ac:spMkLst>
        </pc:spChg>
        <pc:picChg chg="add mod">
          <ac:chgData name="Laura Knight" userId="fcc6b1b8-7f69-4c06-9fd3-1a1553b3cd99" providerId="ADAL" clId="{E1949581-3EFA-4DC6-B668-5C1435D63F2F}" dt="2024-06-11T11:09:46.083" v="3317"/>
          <ac:picMkLst>
            <pc:docMk/>
            <pc:sldMk cId="2835028995" sldId="310"/>
            <ac:picMk id="7" creationId="{434C5FA8-071B-4A4F-39C8-0A7BB5AF7EA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FEF664-6062-4FBA-903C-839F967D564A}" type="doc">
      <dgm:prSet loTypeId="urn:microsoft.com/office/officeart/2008/layout/NameandTitleOrganizationalChart" loCatId="hierarchy" qsTypeId="urn:microsoft.com/office/officeart/2005/8/quickstyle/3d4" qsCatId="3D" csTypeId="urn:microsoft.com/office/officeart/2005/8/colors/accent1_2" csCatId="accent1" phldr="1"/>
      <dgm:spPr/>
      <dgm:t>
        <a:bodyPr/>
        <a:lstStyle/>
        <a:p>
          <a:endParaRPr lang="en-US"/>
        </a:p>
      </dgm:t>
    </dgm:pt>
    <dgm:pt modelId="{2BB0E066-4032-4A4C-A11D-EC325437FCA0}">
      <dgm:prSet phldrT="[Text]" custT="1"/>
      <dgm:spPr/>
      <dgm:t>
        <a:bodyPr/>
        <a:lstStyle/>
        <a:p>
          <a:r>
            <a:rPr lang="en-US" sz="3600" dirty="0"/>
            <a:t>Homicide</a:t>
          </a:r>
        </a:p>
      </dgm:t>
    </dgm:pt>
    <dgm:pt modelId="{C4C4CDE4-F75B-49DE-9CAD-983269C055CE}" type="parTrans" cxnId="{961511C2-4BB7-4927-B2F7-F54CBDD4757B}">
      <dgm:prSet/>
      <dgm:spPr/>
      <dgm:t>
        <a:bodyPr/>
        <a:lstStyle/>
        <a:p>
          <a:endParaRPr lang="en-US"/>
        </a:p>
      </dgm:t>
    </dgm:pt>
    <dgm:pt modelId="{F72521EC-A976-4A36-97D2-CD5A30C5D6C3}" type="sibTrans" cxnId="{961511C2-4BB7-4927-B2F7-F54CBDD4757B}">
      <dgm:prSet custT="1"/>
      <dgm:spPr/>
      <dgm:t>
        <a:bodyPr/>
        <a:lstStyle/>
        <a:p>
          <a:pPr algn="ctr"/>
          <a:r>
            <a:rPr lang="en-US" sz="2000" dirty="0"/>
            <a:t>Overarching Term </a:t>
          </a:r>
        </a:p>
      </dgm:t>
    </dgm:pt>
    <dgm:pt modelId="{FA420FFE-468D-4DEE-82B1-F0F74B56130E}">
      <dgm:prSet phldrT="[Text]" custT="1"/>
      <dgm:spPr/>
      <dgm:t>
        <a:bodyPr/>
        <a:lstStyle/>
        <a:p>
          <a:r>
            <a:rPr lang="en-US" sz="2800" dirty="0"/>
            <a:t>Murder</a:t>
          </a:r>
        </a:p>
      </dgm:t>
    </dgm:pt>
    <dgm:pt modelId="{3E435855-8DCF-42F8-9842-F673127AC207}" type="parTrans" cxnId="{1B79FD8D-6763-4D78-BF92-BF571D047ED2}">
      <dgm:prSet/>
      <dgm:spPr/>
      <dgm:t>
        <a:bodyPr/>
        <a:lstStyle/>
        <a:p>
          <a:endParaRPr lang="en-US"/>
        </a:p>
      </dgm:t>
    </dgm:pt>
    <dgm:pt modelId="{2FD1D72D-D270-4134-90D9-11FB39B6CCD1}" type="sibTrans" cxnId="{1B79FD8D-6763-4D78-BF92-BF571D047ED2}">
      <dgm:prSet/>
      <dgm:spPr/>
      <dgm:t>
        <a:bodyPr/>
        <a:lstStyle/>
        <a:p>
          <a:pPr algn="ctr"/>
          <a:r>
            <a:rPr lang="en-US" dirty="0"/>
            <a:t>Intent to Kill / GBH</a:t>
          </a:r>
        </a:p>
      </dgm:t>
    </dgm:pt>
    <dgm:pt modelId="{047FF54E-F9E8-4F5C-B2E1-DC58797040A2}">
      <dgm:prSet phldrT="[Text]" custT="1"/>
      <dgm:spPr/>
      <dgm:t>
        <a:bodyPr/>
        <a:lstStyle/>
        <a:p>
          <a:r>
            <a:rPr lang="en-US" sz="2800" dirty="0"/>
            <a:t>Manslaughter</a:t>
          </a:r>
        </a:p>
      </dgm:t>
    </dgm:pt>
    <dgm:pt modelId="{31C64700-84BC-433E-8BCB-7ABACBFA4199}" type="parTrans" cxnId="{FEDF53EA-ED3C-4B5D-BA82-7900136602A6}">
      <dgm:prSet/>
      <dgm:spPr/>
      <dgm:t>
        <a:bodyPr/>
        <a:lstStyle/>
        <a:p>
          <a:endParaRPr lang="en-US"/>
        </a:p>
      </dgm:t>
    </dgm:pt>
    <dgm:pt modelId="{64772F75-931C-4F6C-96DE-73E4D58C5E3B}" type="sibTrans" cxnId="{FEDF53EA-ED3C-4B5D-BA82-7900136602A6}">
      <dgm:prSet/>
      <dgm:spPr/>
      <dgm:t>
        <a:bodyPr/>
        <a:lstStyle/>
        <a:p>
          <a:endParaRPr lang="en-US"/>
        </a:p>
      </dgm:t>
    </dgm:pt>
    <dgm:pt modelId="{BBD2452E-D7CE-4B6A-A749-CF87117207A5}">
      <dgm:prSet custT="1"/>
      <dgm:spPr/>
      <dgm:t>
        <a:bodyPr/>
        <a:lstStyle/>
        <a:p>
          <a:r>
            <a:rPr lang="en-US" sz="2400" dirty="0"/>
            <a:t>Loss of Control &amp;</a:t>
          </a:r>
          <a:br>
            <a:rPr lang="en-US" sz="2400" dirty="0"/>
          </a:br>
          <a:r>
            <a:rPr lang="en-US" sz="2400" dirty="0"/>
            <a:t>Diminished Responsibility</a:t>
          </a:r>
        </a:p>
      </dgm:t>
    </dgm:pt>
    <dgm:pt modelId="{DF6EC160-F3AF-4DBF-9CC5-20CA656BDE01}" type="parTrans" cxnId="{DBC885B5-29D9-4E12-9E22-B0A712BDB51E}">
      <dgm:prSet/>
      <dgm:spPr/>
      <dgm:t>
        <a:bodyPr/>
        <a:lstStyle/>
        <a:p>
          <a:endParaRPr lang="en-US"/>
        </a:p>
      </dgm:t>
    </dgm:pt>
    <dgm:pt modelId="{600BF832-993F-4D52-9288-CE40900135E8}" type="sibTrans" cxnId="{DBC885B5-29D9-4E12-9E22-B0A712BDB51E}">
      <dgm:prSet custT="1"/>
      <dgm:spPr/>
      <dgm:t>
        <a:bodyPr/>
        <a:lstStyle/>
        <a:p>
          <a:pPr algn="ctr"/>
          <a:r>
            <a:rPr lang="en-US" sz="2000" dirty="0"/>
            <a:t>Partial </a:t>
          </a:r>
          <a:r>
            <a:rPr lang="en-US" sz="2000" dirty="0" err="1"/>
            <a:t>Defences</a:t>
          </a:r>
          <a:endParaRPr lang="en-US" sz="2000" dirty="0"/>
        </a:p>
      </dgm:t>
    </dgm:pt>
    <dgm:pt modelId="{F3218886-A2FC-4F30-B8BD-3303AE785C98}">
      <dgm:prSet custT="1"/>
      <dgm:spPr/>
      <dgm:t>
        <a:bodyPr/>
        <a:lstStyle/>
        <a:p>
          <a:r>
            <a:rPr lang="en-US" sz="2400" dirty="0"/>
            <a:t>Voluntary Manslaughter</a:t>
          </a:r>
        </a:p>
      </dgm:t>
    </dgm:pt>
    <dgm:pt modelId="{46FB1CC9-9875-4970-AC4F-2434E78C3402}" type="parTrans" cxnId="{1D4DE86B-ECC7-4F02-B19C-0CB3B666511D}">
      <dgm:prSet/>
      <dgm:spPr/>
      <dgm:t>
        <a:bodyPr/>
        <a:lstStyle/>
        <a:p>
          <a:endParaRPr lang="en-US"/>
        </a:p>
      </dgm:t>
    </dgm:pt>
    <dgm:pt modelId="{BE1FBD8B-6F13-40B9-92AA-C2FE75298565}" type="sibTrans" cxnId="{1D4DE86B-ECC7-4F02-B19C-0CB3B666511D}">
      <dgm:prSet custT="1"/>
      <dgm:spPr/>
      <dgm:t>
        <a:bodyPr/>
        <a:lstStyle/>
        <a:p>
          <a:pPr algn="ctr"/>
          <a:r>
            <a:rPr lang="en-US" sz="2000" dirty="0"/>
            <a:t>Partial </a:t>
          </a:r>
          <a:r>
            <a:rPr lang="en-US" sz="2000" dirty="0" err="1"/>
            <a:t>Defences</a:t>
          </a:r>
          <a:endParaRPr lang="en-US" sz="2000" dirty="0"/>
        </a:p>
      </dgm:t>
    </dgm:pt>
    <dgm:pt modelId="{BABDE1BB-ACEC-476B-8582-FFDAF09CF868}">
      <dgm:prSet custT="1"/>
      <dgm:spPr/>
      <dgm:t>
        <a:bodyPr/>
        <a:lstStyle/>
        <a:p>
          <a:r>
            <a:rPr lang="en-US" sz="2400" dirty="0"/>
            <a:t>Involuntary Manslaughter</a:t>
          </a:r>
        </a:p>
      </dgm:t>
    </dgm:pt>
    <dgm:pt modelId="{BF54EE6F-FA73-4A3B-84C2-000D2A73C39A}" type="parTrans" cxnId="{306D7E37-400C-4E64-B1FF-C0FDEF73A721}">
      <dgm:prSet/>
      <dgm:spPr/>
      <dgm:t>
        <a:bodyPr/>
        <a:lstStyle/>
        <a:p>
          <a:endParaRPr lang="en-US"/>
        </a:p>
      </dgm:t>
    </dgm:pt>
    <dgm:pt modelId="{334A5980-4783-4192-86E3-F712E013F013}" type="sibTrans" cxnId="{306D7E37-400C-4E64-B1FF-C0FDEF73A721}">
      <dgm:prSet custT="1"/>
      <dgm:spPr/>
      <dgm:t>
        <a:bodyPr/>
        <a:lstStyle/>
        <a:p>
          <a:pPr algn="ctr"/>
          <a:r>
            <a:rPr lang="en-US" sz="2000" dirty="0"/>
            <a:t>AR but no MR</a:t>
          </a:r>
        </a:p>
      </dgm:t>
    </dgm:pt>
    <dgm:pt modelId="{4F6FCC55-6701-4BE1-8B50-CA0508D8BE01}" type="pres">
      <dgm:prSet presAssocID="{CFFEF664-6062-4FBA-903C-839F967D564A}" presName="hierChild1" presStyleCnt="0">
        <dgm:presLayoutVars>
          <dgm:orgChart val="1"/>
          <dgm:chPref val="1"/>
          <dgm:dir/>
          <dgm:animOne val="branch"/>
          <dgm:animLvl val="lvl"/>
          <dgm:resizeHandles/>
        </dgm:presLayoutVars>
      </dgm:prSet>
      <dgm:spPr/>
    </dgm:pt>
    <dgm:pt modelId="{1FB584CC-9CCB-430E-B59A-372A26CAA07F}" type="pres">
      <dgm:prSet presAssocID="{2BB0E066-4032-4A4C-A11D-EC325437FCA0}" presName="hierRoot1" presStyleCnt="0">
        <dgm:presLayoutVars>
          <dgm:hierBranch val="init"/>
        </dgm:presLayoutVars>
      </dgm:prSet>
      <dgm:spPr/>
    </dgm:pt>
    <dgm:pt modelId="{8BFC115F-C1E4-4F01-A280-E21CAD2B2F3A}" type="pres">
      <dgm:prSet presAssocID="{2BB0E066-4032-4A4C-A11D-EC325437FCA0}" presName="rootComposite1" presStyleCnt="0"/>
      <dgm:spPr/>
    </dgm:pt>
    <dgm:pt modelId="{6F1E6C9D-9AF8-4F1F-A1FD-22241EFACB1B}" type="pres">
      <dgm:prSet presAssocID="{2BB0E066-4032-4A4C-A11D-EC325437FCA0}" presName="rootText1" presStyleLbl="node0" presStyleIdx="0" presStyleCnt="1">
        <dgm:presLayoutVars>
          <dgm:chMax/>
          <dgm:chPref val="3"/>
        </dgm:presLayoutVars>
      </dgm:prSet>
      <dgm:spPr/>
    </dgm:pt>
    <dgm:pt modelId="{C031666D-30E7-4F0E-B5B1-68282227ABC3}" type="pres">
      <dgm:prSet presAssocID="{2BB0E066-4032-4A4C-A11D-EC325437FCA0}" presName="titleText1" presStyleLbl="fgAcc0" presStyleIdx="0" presStyleCnt="1">
        <dgm:presLayoutVars>
          <dgm:chMax val="0"/>
          <dgm:chPref val="0"/>
        </dgm:presLayoutVars>
      </dgm:prSet>
      <dgm:spPr/>
    </dgm:pt>
    <dgm:pt modelId="{239D3EB2-61B1-4440-91C9-A39AC86A997B}" type="pres">
      <dgm:prSet presAssocID="{2BB0E066-4032-4A4C-A11D-EC325437FCA0}" presName="rootConnector1" presStyleLbl="node1" presStyleIdx="0" presStyleCnt="5"/>
      <dgm:spPr/>
    </dgm:pt>
    <dgm:pt modelId="{292B4474-56FC-4046-9731-3854BF13A8B8}" type="pres">
      <dgm:prSet presAssocID="{2BB0E066-4032-4A4C-A11D-EC325437FCA0}" presName="hierChild2" presStyleCnt="0"/>
      <dgm:spPr/>
    </dgm:pt>
    <dgm:pt modelId="{9AE4A958-AECF-43FA-9D6A-FD691E69BD73}" type="pres">
      <dgm:prSet presAssocID="{3E435855-8DCF-42F8-9842-F673127AC207}" presName="Name37" presStyleLbl="parChTrans1D2" presStyleIdx="0" presStyleCnt="2"/>
      <dgm:spPr/>
    </dgm:pt>
    <dgm:pt modelId="{22610951-7FFD-445B-B200-9E91FA4BC7EF}" type="pres">
      <dgm:prSet presAssocID="{FA420FFE-468D-4DEE-82B1-F0F74B56130E}" presName="hierRoot2" presStyleCnt="0">
        <dgm:presLayoutVars>
          <dgm:hierBranch val="init"/>
        </dgm:presLayoutVars>
      </dgm:prSet>
      <dgm:spPr/>
    </dgm:pt>
    <dgm:pt modelId="{23A2F693-B90C-428A-A27B-729251091D1F}" type="pres">
      <dgm:prSet presAssocID="{FA420FFE-468D-4DEE-82B1-F0F74B56130E}" presName="rootComposite" presStyleCnt="0"/>
      <dgm:spPr/>
    </dgm:pt>
    <dgm:pt modelId="{0ACDC9C7-4CBE-4F9B-B52D-AA026C0583A7}" type="pres">
      <dgm:prSet presAssocID="{FA420FFE-468D-4DEE-82B1-F0F74B56130E}" presName="rootText" presStyleLbl="node1" presStyleIdx="0" presStyleCnt="5">
        <dgm:presLayoutVars>
          <dgm:chMax/>
          <dgm:chPref val="3"/>
        </dgm:presLayoutVars>
      </dgm:prSet>
      <dgm:spPr/>
    </dgm:pt>
    <dgm:pt modelId="{60DC09D8-55EA-467B-8153-DB2337A99ACB}" type="pres">
      <dgm:prSet presAssocID="{FA420FFE-468D-4DEE-82B1-F0F74B56130E}" presName="titleText2" presStyleLbl="fgAcc1" presStyleIdx="0" presStyleCnt="5">
        <dgm:presLayoutVars>
          <dgm:chMax val="0"/>
          <dgm:chPref val="0"/>
        </dgm:presLayoutVars>
      </dgm:prSet>
      <dgm:spPr/>
    </dgm:pt>
    <dgm:pt modelId="{50828F21-E4A1-4C7A-B403-BA0302E923CC}" type="pres">
      <dgm:prSet presAssocID="{FA420FFE-468D-4DEE-82B1-F0F74B56130E}" presName="rootConnector" presStyleLbl="node2" presStyleIdx="0" presStyleCnt="0"/>
      <dgm:spPr/>
    </dgm:pt>
    <dgm:pt modelId="{A9576D04-284C-41A1-BD33-EEEC349AE272}" type="pres">
      <dgm:prSet presAssocID="{FA420FFE-468D-4DEE-82B1-F0F74B56130E}" presName="hierChild4" presStyleCnt="0"/>
      <dgm:spPr/>
    </dgm:pt>
    <dgm:pt modelId="{2764B08D-78C4-48E0-B68E-E48739FB362B}" type="pres">
      <dgm:prSet presAssocID="{DF6EC160-F3AF-4DBF-9CC5-20CA656BDE01}" presName="Name37" presStyleLbl="parChTrans1D3" presStyleIdx="0" presStyleCnt="3"/>
      <dgm:spPr/>
    </dgm:pt>
    <dgm:pt modelId="{D9FD3E88-DD46-4143-A329-A7B5F1AF4F56}" type="pres">
      <dgm:prSet presAssocID="{BBD2452E-D7CE-4B6A-A749-CF87117207A5}" presName="hierRoot2" presStyleCnt="0">
        <dgm:presLayoutVars>
          <dgm:hierBranch val="init"/>
        </dgm:presLayoutVars>
      </dgm:prSet>
      <dgm:spPr/>
    </dgm:pt>
    <dgm:pt modelId="{77B8D768-0AD9-40FF-9BA9-980079B3365B}" type="pres">
      <dgm:prSet presAssocID="{BBD2452E-D7CE-4B6A-A749-CF87117207A5}" presName="rootComposite" presStyleCnt="0"/>
      <dgm:spPr/>
    </dgm:pt>
    <dgm:pt modelId="{76025948-B2DA-4AF9-8E7C-E946C7684B75}" type="pres">
      <dgm:prSet presAssocID="{BBD2452E-D7CE-4B6A-A749-CF87117207A5}" presName="rootText" presStyleLbl="node1" presStyleIdx="1" presStyleCnt="5">
        <dgm:presLayoutVars>
          <dgm:chMax/>
          <dgm:chPref val="3"/>
        </dgm:presLayoutVars>
      </dgm:prSet>
      <dgm:spPr/>
    </dgm:pt>
    <dgm:pt modelId="{67323C74-DE54-4A9A-9CEE-DCC38FF7BE0B}" type="pres">
      <dgm:prSet presAssocID="{BBD2452E-D7CE-4B6A-A749-CF87117207A5}" presName="titleText2" presStyleLbl="fgAcc1" presStyleIdx="1" presStyleCnt="5">
        <dgm:presLayoutVars>
          <dgm:chMax val="0"/>
          <dgm:chPref val="0"/>
        </dgm:presLayoutVars>
      </dgm:prSet>
      <dgm:spPr/>
    </dgm:pt>
    <dgm:pt modelId="{37F299DF-7D83-4C31-B2AC-B25FF7871A49}" type="pres">
      <dgm:prSet presAssocID="{BBD2452E-D7CE-4B6A-A749-CF87117207A5}" presName="rootConnector" presStyleLbl="node3" presStyleIdx="0" presStyleCnt="0"/>
      <dgm:spPr/>
    </dgm:pt>
    <dgm:pt modelId="{080D8D5C-8566-4EAB-8F9D-58F3FB2D903C}" type="pres">
      <dgm:prSet presAssocID="{BBD2452E-D7CE-4B6A-A749-CF87117207A5}" presName="hierChild4" presStyleCnt="0"/>
      <dgm:spPr/>
    </dgm:pt>
    <dgm:pt modelId="{35C6D818-8B85-4D83-8CCF-BB974DCED731}" type="pres">
      <dgm:prSet presAssocID="{BBD2452E-D7CE-4B6A-A749-CF87117207A5}" presName="hierChild5" presStyleCnt="0"/>
      <dgm:spPr/>
    </dgm:pt>
    <dgm:pt modelId="{84ECBC32-5D0C-4BE8-A231-64847AB4226A}" type="pres">
      <dgm:prSet presAssocID="{FA420FFE-468D-4DEE-82B1-F0F74B56130E}" presName="hierChild5" presStyleCnt="0"/>
      <dgm:spPr/>
    </dgm:pt>
    <dgm:pt modelId="{F5BED34F-E2BA-4C7B-BCDF-2C5F3514A884}" type="pres">
      <dgm:prSet presAssocID="{31C64700-84BC-433E-8BCB-7ABACBFA4199}" presName="Name37" presStyleLbl="parChTrans1D2" presStyleIdx="1" presStyleCnt="2"/>
      <dgm:spPr/>
    </dgm:pt>
    <dgm:pt modelId="{35207129-3865-4564-AF8F-7C9629822E6E}" type="pres">
      <dgm:prSet presAssocID="{047FF54E-F9E8-4F5C-B2E1-DC58797040A2}" presName="hierRoot2" presStyleCnt="0">
        <dgm:presLayoutVars>
          <dgm:hierBranch val="init"/>
        </dgm:presLayoutVars>
      </dgm:prSet>
      <dgm:spPr/>
    </dgm:pt>
    <dgm:pt modelId="{73A27327-0EF2-40BA-B9F8-212E769E9AD7}" type="pres">
      <dgm:prSet presAssocID="{047FF54E-F9E8-4F5C-B2E1-DC58797040A2}" presName="rootComposite" presStyleCnt="0"/>
      <dgm:spPr/>
    </dgm:pt>
    <dgm:pt modelId="{62916E1E-420E-43FD-9CA1-9ACAC444D2F0}" type="pres">
      <dgm:prSet presAssocID="{047FF54E-F9E8-4F5C-B2E1-DC58797040A2}" presName="rootText" presStyleLbl="node1" presStyleIdx="2" presStyleCnt="5">
        <dgm:presLayoutVars>
          <dgm:chMax/>
          <dgm:chPref val="3"/>
        </dgm:presLayoutVars>
      </dgm:prSet>
      <dgm:spPr/>
    </dgm:pt>
    <dgm:pt modelId="{A10932B3-557B-4BEE-8CE2-622CB1E989DF}" type="pres">
      <dgm:prSet presAssocID="{047FF54E-F9E8-4F5C-B2E1-DC58797040A2}" presName="titleText2" presStyleLbl="fgAcc1" presStyleIdx="2" presStyleCnt="5">
        <dgm:presLayoutVars>
          <dgm:chMax val="0"/>
          <dgm:chPref val="0"/>
        </dgm:presLayoutVars>
      </dgm:prSet>
      <dgm:spPr/>
    </dgm:pt>
    <dgm:pt modelId="{4D591CBA-8658-49EB-96F4-943DB1D7BFD4}" type="pres">
      <dgm:prSet presAssocID="{047FF54E-F9E8-4F5C-B2E1-DC58797040A2}" presName="rootConnector" presStyleLbl="node2" presStyleIdx="0" presStyleCnt="0"/>
      <dgm:spPr/>
    </dgm:pt>
    <dgm:pt modelId="{59D73CC8-43F1-43F0-9883-A84C3E66DAF9}" type="pres">
      <dgm:prSet presAssocID="{047FF54E-F9E8-4F5C-B2E1-DC58797040A2}" presName="hierChild4" presStyleCnt="0"/>
      <dgm:spPr/>
    </dgm:pt>
    <dgm:pt modelId="{7CFF439C-472C-4C35-A067-12264DB8CF6A}" type="pres">
      <dgm:prSet presAssocID="{46FB1CC9-9875-4970-AC4F-2434E78C3402}" presName="Name37" presStyleLbl="parChTrans1D3" presStyleIdx="1" presStyleCnt="3"/>
      <dgm:spPr/>
    </dgm:pt>
    <dgm:pt modelId="{88AC456D-D0CC-4972-9D4C-B609FFBE5758}" type="pres">
      <dgm:prSet presAssocID="{F3218886-A2FC-4F30-B8BD-3303AE785C98}" presName="hierRoot2" presStyleCnt="0">
        <dgm:presLayoutVars>
          <dgm:hierBranch val="init"/>
        </dgm:presLayoutVars>
      </dgm:prSet>
      <dgm:spPr/>
    </dgm:pt>
    <dgm:pt modelId="{3ADC569B-F447-4A5F-AEC6-B82A5763A2CD}" type="pres">
      <dgm:prSet presAssocID="{F3218886-A2FC-4F30-B8BD-3303AE785C98}" presName="rootComposite" presStyleCnt="0"/>
      <dgm:spPr/>
    </dgm:pt>
    <dgm:pt modelId="{FE4E5884-0DAA-4CEB-B8DC-5DAD13B9D9A8}" type="pres">
      <dgm:prSet presAssocID="{F3218886-A2FC-4F30-B8BD-3303AE785C98}" presName="rootText" presStyleLbl="node1" presStyleIdx="3" presStyleCnt="5">
        <dgm:presLayoutVars>
          <dgm:chMax/>
          <dgm:chPref val="3"/>
        </dgm:presLayoutVars>
      </dgm:prSet>
      <dgm:spPr/>
    </dgm:pt>
    <dgm:pt modelId="{5B8E87AC-2904-4DDF-9D1D-BCA1FF0608AF}" type="pres">
      <dgm:prSet presAssocID="{F3218886-A2FC-4F30-B8BD-3303AE785C98}" presName="titleText2" presStyleLbl="fgAcc1" presStyleIdx="3" presStyleCnt="5">
        <dgm:presLayoutVars>
          <dgm:chMax val="0"/>
          <dgm:chPref val="0"/>
        </dgm:presLayoutVars>
      </dgm:prSet>
      <dgm:spPr/>
    </dgm:pt>
    <dgm:pt modelId="{E1891C10-77C0-4368-99BC-F15B471CBBCE}" type="pres">
      <dgm:prSet presAssocID="{F3218886-A2FC-4F30-B8BD-3303AE785C98}" presName="rootConnector" presStyleLbl="node3" presStyleIdx="0" presStyleCnt="0"/>
      <dgm:spPr/>
    </dgm:pt>
    <dgm:pt modelId="{AAE24087-F084-46AA-B045-6EB01B670A19}" type="pres">
      <dgm:prSet presAssocID="{F3218886-A2FC-4F30-B8BD-3303AE785C98}" presName="hierChild4" presStyleCnt="0"/>
      <dgm:spPr/>
    </dgm:pt>
    <dgm:pt modelId="{A9535362-267E-4B71-BAA4-C6B7900CCB2D}" type="pres">
      <dgm:prSet presAssocID="{F3218886-A2FC-4F30-B8BD-3303AE785C98}" presName="hierChild5" presStyleCnt="0"/>
      <dgm:spPr/>
    </dgm:pt>
    <dgm:pt modelId="{185157F9-1BD9-4D65-B211-FD3A6B99E637}" type="pres">
      <dgm:prSet presAssocID="{BF54EE6F-FA73-4A3B-84C2-000D2A73C39A}" presName="Name37" presStyleLbl="parChTrans1D3" presStyleIdx="2" presStyleCnt="3"/>
      <dgm:spPr/>
    </dgm:pt>
    <dgm:pt modelId="{49B372A6-E2F3-43AC-97F3-2D24D80215A0}" type="pres">
      <dgm:prSet presAssocID="{BABDE1BB-ACEC-476B-8582-FFDAF09CF868}" presName="hierRoot2" presStyleCnt="0">
        <dgm:presLayoutVars>
          <dgm:hierBranch val="init"/>
        </dgm:presLayoutVars>
      </dgm:prSet>
      <dgm:spPr/>
    </dgm:pt>
    <dgm:pt modelId="{099EBB94-A2B8-42BF-B19F-F1AAB819DF62}" type="pres">
      <dgm:prSet presAssocID="{BABDE1BB-ACEC-476B-8582-FFDAF09CF868}" presName="rootComposite" presStyleCnt="0"/>
      <dgm:spPr/>
    </dgm:pt>
    <dgm:pt modelId="{309C4AD2-EB37-486A-A510-8F28F36767DC}" type="pres">
      <dgm:prSet presAssocID="{BABDE1BB-ACEC-476B-8582-FFDAF09CF868}" presName="rootText" presStyleLbl="node1" presStyleIdx="4" presStyleCnt="5">
        <dgm:presLayoutVars>
          <dgm:chMax/>
          <dgm:chPref val="3"/>
        </dgm:presLayoutVars>
      </dgm:prSet>
      <dgm:spPr/>
    </dgm:pt>
    <dgm:pt modelId="{8E4D387C-DFDB-4A48-864F-BF141C3C2FA7}" type="pres">
      <dgm:prSet presAssocID="{BABDE1BB-ACEC-476B-8582-FFDAF09CF868}" presName="titleText2" presStyleLbl="fgAcc1" presStyleIdx="4" presStyleCnt="5">
        <dgm:presLayoutVars>
          <dgm:chMax val="0"/>
          <dgm:chPref val="0"/>
        </dgm:presLayoutVars>
      </dgm:prSet>
      <dgm:spPr/>
    </dgm:pt>
    <dgm:pt modelId="{D0E11DD7-D599-4E8D-8AF2-A7AA2016677A}" type="pres">
      <dgm:prSet presAssocID="{BABDE1BB-ACEC-476B-8582-FFDAF09CF868}" presName="rootConnector" presStyleLbl="node3" presStyleIdx="0" presStyleCnt="0"/>
      <dgm:spPr/>
    </dgm:pt>
    <dgm:pt modelId="{A576C73F-DCFE-44BA-B9B2-CF648262D80E}" type="pres">
      <dgm:prSet presAssocID="{BABDE1BB-ACEC-476B-8582-FFDAF09CF868}" presName="hierChild4" presStyleCnt="0"/>
      <dgm:spPr/>
    </dgm:pt>
    <dgm:pt modelId="{7F52E17F-516D-4F12-97B2-E5E9E572BE41}" type="pres">
      <dgm:prSet presAssocID="{BABDE1BB-ACEC-476B-8582-FFDAF09CF868}" presName="hierChild5" presStyleCnt="0"/>
      <dgm:spPr/>
    </dgm:pt>
    <dgm:pt modelId="{2D0BB8BB-8675-4EFC-B01D-B905881ACEF4}" type="pres">
      <dgm:prSet presAssocID="{047FF54E-F9E8-4F5C-B2E1-DC58797040A2}" presName="hierChild5" presStyleCnt="0"/>
      <dgm:spPr/>
    </dgm:pt>
    <dgm:pt modelId="{DA9B2FD8-32A0-44C1-870E-7414AC35445F}" type="pres">
      <dgm:prSet presAssocID="{2BB0E066-4032-4A4C-A11D-EC325437FCA0}" presName="hierChild3" presStyleCnt="0"/>
      <dgm:spPr/>
    </dgm:pt>
  </dgm:ptLst>
  <dgm:cxnLst>
    <dgm:cxn modelId="{30943E21-E870-4926-AC93-AF7F70CA7A90}" type="presOf" srcId="{3E435855-8DCF-42F8-9842-F673127AC207}" destId="{9AE4A958-AECF-43FA-9D6A-FD691E69BD73}" srcOrd="0" destOrd="0" presId="urn:microsoft.com/office/officeart/2008/layout/NameandTitleOrganizationalChart"/>
    <dgm:cxn modelId="{51855323-DD11-44CD-AA98-FB81B2E5AE17}" type="presOf" srcId="{2BB0E066-4032-4A4C-A11D-EC325437FCA0}" destId="{6F1E6C9D-9AF8-4F1F-A1FD-22241EFACB1B}" srcOrd="0" destOrd="0" presId="urn:microsoft.com/office/officeart/2008/layout/NameandTitleOrganizationalChart"/>
    <dgm:cxn modelId="{8FE0952A-6012-44B7-ABF4-566AFE4C6799}" type="presOf" srcId="{334A5980-4783-4192-86E3-F712E013F013}" destId="{8E4D387C-DFDB-4A48-864F-BF141C3C2FA7}" srcOrd="0" destOrd="0" presId="urn:microsoft.com/office/officeart/2008/layout/NameandTitleOrganizationalChart"/>
    <dgm:cxn modelId="{3B5A6E2E-D374-4A48-98F3-E85F9F0A0E50}" type="presOf" srcId="{BABDE1BB-ACEC-476B-8582-FFDAF09CF868}" destId="{D0E11DD7-D599-4E8D-8AF2-A7AA2016677A}" srcOrd="1" destOrd="0" presId="urn:microsoft.com/office/officeart/2008/layout/NameandTitleOrganizationalChart"/>
    <dgm:cxn modelId="{306D7E37-400C-4E64-B1FF-C0FDEF73A721}" srcId="{047FF54E-F9E8-4F5C-B2E1-DC58797040A2}" destId="{BABDE1BB-ACEC-476B-8582-FFDAF09CF868}" srcOrd="1" destOrd="0" parTransId="{BF54EE6F-FA73-4A3B-84C2-000D2A73C39A}" sibTransId="{334A5980-4783-4192-86E3-F712E013F013}"/>
    <dgm:cxn modelId="{0A7B0464-6021-43AE-8B8D-00662F3FD46D}" type="presOf" srcId="{BABDE1BB-ACEC-476B-8582-FFDAF09CF868}" destId="{309C4AD2-EB37-486A-A510-8F28F36767DC}" srcOrd="0" destOrd="0" presId="urn:microsoft.com/office/officeart/2008/layout/NameandTitleOrganizationalChart"/>
    <dgm:cxn modelId="{1D4DE86B-ECC7-4F02-B19C-0CB3B666511D}" srcId="{047FF54E-F9E8-4F5C-B2E1-DC58797040A2}" destId="{F3218886-A2FC-4F30-B8BD-3303AE785C98}" srcOrd="0" destOrd="0" parTransId="{46FB1CC9-9875-4970-AC4F-2434E78C3402}" sibTransId="{BE1FBD8B-6F13-40B9-92AA-C2FE75298565}"/>
    <dgm:cxn modelId="{12FC5073-CBA4-4826-8BC1-49C649FC0FF3}" type="presOf" srcId="{FA420FFE-468D-4DEE-82B1-F0F74B56130E}" destId="{50828F21-E4A1-4C7A-B403-BA0302E923CC}" srcOrd="1" destOrd="0" presId="urn:microsoft.com/office/officeart/2008/layout/NameandTitleOrganizationalChart"/>
    <dgm:cxn modelId="{2617FF59-6049-4BC5-A4F4-819CC49BCEAE}" type="presOf" srcId="{31C64700-84BC-433E-8BCB-7ABACBFA4199}" destId="{F5BED34F-E2BA-4C7B-BCDF-2C5F3514A884}" srcOrd="0" destOrd="0" presId="urn:microsoft.com/office/officeart/2008/layout/NameandTitleOrganizationalChart"/>
    <dgm:cxn modelId="{E6340D80-6B5D-430E-A33E-3F8D05DE1391}" type="presOf" srcId="{BF54EE6F-FA73-4A3B-84C2-000D2A73C39A}" destId="{185157F9-1BD9-4D65-B211-FD3A6B99E637}" srcOrd="0" destOrd="0" presId="urn:microsoft.com/office/officeart/2008/layout/NameandTitleOrganizationalChart"/>
    <dgm:cxn modelId="{D18B8A83-82F5-49E1-B77D-47C549923647}" type="presOf" srcId="{BBD2452E-D7CE-4B6A-A749-CF87117207A5}" destId="{37F299DF-7D83-4C31-B2AC-B25FF7871A49}" srcOrd="1" destOrd="0" presId="urn:microsoft.com/office/officeart/2008/layout/NameandTitleOrganizationalChart"/>
    <dgm:cxn modelId="{9BB59287-A6DD-4FFA-9438-022C9DE43107}" type="presOf" srcId="{46FB1CC9-9875-4970-AC4F-2434E78C3402}" destId="{7CFF439C-472C-4C35-A067-12264DB8CF6A}" srcOrd="0" destOrd="0" presId="urn:microsoft.com/office/officeart/2008/layout/NameandTitleOrganizationalChart"/>
    <dgm:cxn modelId="{1B79FD8D-6763-4D78-BF92-BF571D047ED2}" srcId="{2BB0E066-4032-4A4C-A11D-EC325437FCA0}" destId="{FA420FFE-468D-4DEE-82B1-F0F74B56130E}" srcOrd="0" destOrd="0" parTransId="{3E435855-8DCF-42F8-9842-F673127AC207}" sibTransId="{2FD1D72D-D270-4134-90D9-11FB39B6CCD1}"/>
    <dgm:cxn modelId="{01FB9194-B5B4-46F4-A5C5-BB0C47D7D3CF}" type="presOf" srcId="{600BF832-993F-4D52-9288-CE40900135E8}" destId="{67323C74-DE54-4A9A-9CEE-DCC38FF7BE0B}" srcOrd="0" destOrd="0" presId="urn:microsoft.com/office/officeart/2008/layout/NameandTitleOrganizationalChart"/>
    <dgm:cxn modelId="{0C2FE79A-E132-4E27-BF0E-859754468362}" type="presOf" srcId="{BBD2452E-D7CE-4B6A-A749-CF87117207A5}" destId="{76025948-B2DA-4AF9-8E7C-E946C7684B75}" srcOrd="0" destOrd="0" presId="urn:microsoft.com/office/officeart/2008/layout/NameandTitleOrganizationalChart"/>
    <dgm:cxn modelId="{FEBF0E9B-7721-41AB-B728-565C771DA51A}" type="presOf" srcId="{DF6EC160-F3AF-4DBF-9CC5-20CA656BDE01}" destId="{2764B08D-78C4-48E0-B68E-E48739FB362B}" srcOrd="0" destOrd="0" presId="urn:microsoft.com/office/officeart/2008/layout/NameandTitleOrganizationalChart"/>
    <dgm:cxn modelId="{02C2F49F-5478-41DB-A17D-B31E2D7A5B02}" type="presOf" srcId="{FA420FFE-468D-4DEE-82B1-F0F74B56130E}" destId="{0ACDC9C7-4CBE-4F9B-B52D-AA026C0583A7}" srcOrd="0" destOrd="0" presId="urn:microsoft.com/office/officeart/2008/layout/NameandTitleOrganizationalChart"/>
    <dgm:cxn modelId="{F88F42A2-F495-4FB5-9F80-4DFF970D9A01}" type="presOf" srcId="{CFFEF664-6062-4FBA-903C-839F967D564A}" destId="{4F6FCC55-6701-4BE1-8B50-CA0508D8BE01}" srcOrd="0" destOrd="0" presId="urn:microsoft.com/office/officeart/2008/layout/NameandTitleOrganizationalChart"/>
    <dgm:cxn modelId="{DBC885B5-29D9-4E12-9E22-B0A712BDB51E}" srcId="{FA420FFE-468D-4DEE-82B1-F0F74B56130E}" destId="{BBD2452E-D7CE-4B6A-A749-CF87117207A5}" srcOrd="0" destOrd="0" parTransId="{DF6EC160-F3AF-4DBF-9CC5-20CA656BDE01}" sibTransId="{600BF832-993F-4D52-9288-CE40900135E8}"/>
    <dgm:cxn modelId="{7DE5DFBD-5D4E-4F11-B49C-C77915A7247F}" type="presOf" srcId="{64772F75-931C-4F6C-96DE-73E4D58C5E3B}" destId="{A10932B3-557B-4BEE-8CE2-622CB1E989DF}" srcOrd="0" destOrd="0" presId="urn:microsoft.com/office/officeart/2008/layout/NameandTitleOrganizationalChart"/>
    <dgm:cxn modelId="{FD2714C1-3658-48F1-98BF-9DB7CE74DD24}" type="presOf" srcId="{F3218886-A2FC-4F30-B8BD-3303AE785C98}" destId="{FE4E5884-0DAA-4CEB-B8DC-5DAD13B9D9A8}" srcOrd="0" destOrd="0" presId="urn:microsoft.com/office/officeart/2008/layout/NameandTitleOrganizationalChart"/>
    <dgm:cxn modelId="{961511C2-4BB7-4927-B2F7-F54CBDD4757B}" srcId="{CFFEF664-6062-4FBA-903C-839F967D564A}" destId="{2BB0E066-4032-4A4C-A11D-EC325437FCA0}" srcOrd="0" destOrd="0" parTransId="{C4C4CDE4-F75B-49DE-9CAD-983269C055CE}" sibTransId="{F72521EC-A976-4A36-97D2-CD5A30C5D6C3}"/>
    <dgm:cxn modelId="{9C416AC8-CBBC-48D7-AA07-12541335190C}" type="presOf" srcId="{F72521EC-A976-4A36-97D2-CD5A30C5D6C3}" destId="{C031666D-30E7-4F0E-B5B1-68282227ABC3}" srcOrd="0" destOrd="0" presId="urn:microsoft.com/office/officeart/2008/layout/NameandTitleOrganizationalChart"/>
    <dgm:cxn modelId="{F72A00D6-4A36-4F3F-A7AF-F7FF59849FB6}" type="presOf" srcId="{2BB0E066-4032-4A4C-A11D-EC325437FCA0}" destId="{239D3EB2-61B1-4440-91C9-A39AC86A997B}" srcOrd="1" destOrd="0" presId="urn:microsoft.com/office/officeart/2008/layout/NameandTitleOrganizationalChart"/>
    <dgm:cxn modelId="{3068EFE2-FB7A-45E0-A50B-5806D16A422F}" type="presOf" srcId="{F3218886-A2FC-4F30-B8BD-3303AE785C98}" destId="{E1891C10-77C0-4368-99BC-F15B471CBBCE}" srcOrd="1" destOrd="0" presId="urn:microsoft.com/office/officeart/2008/layout/NameandTitleOrganizationalChart"/>
    <dgm:cxn modelId="{2E6B6DE6-E661-4D80-B724-5A95CF448033}" type="presOf" srcId="{047FF54E-F9E8-4F5C-B2E1-DC58797040A2}" destId="{62916E1E-420E-43FD-9CA1-9ACAC444D2F0}" srcOrd="0" destOrd="0" presId="urn:microsoft.com/office/officeart/2008/layout/NameandTitleOrganizationalChart"/>
    <dgm:cxn modelId="{FEDF53EA-ED3C-4B5D-BA82-7900136602A6}" srcId="{2BB0E066-4032-4A4C-A11D-EC325437FCA0}" destId="{047FF54E-F9E8-4F5C-B2E1-DC58797040A2}" srcOrd="1" destOrd="0" parTransId="{31C64700-84BC-433E-8BCB-7ABACBFA4199}" sibTransId="{64772F75-931C-4F6C-96DE-73E4D58C5E3B}"/>
    <dgm:cxn modelId="{B6C18BF0-B76F-47A1-B905-D738E0EE03C9}" type="presOf" srcId="{BE1FBD8B-6F13-40B9-92AA-C2FE75298565}" destId="{5B8E87AC-2904-4DDF-9D1D-BCA1FF0608AF}" srcOrd="0" destOrd="0" presId="urn:microsoft.com/office/officeart/2008/layout/NameandTitleOrganizationalChart"/>
    <dgm:cxn modelId="{F2EC46F1-D3FC-4490-91EF-0B6ABC754D6E}" type="presOf" srcId="{047FF54E-F9E8-4F5C-B2E1-DC58797040A2}" destId="{4D591CBA-8658-49EB-96F4-943DB1D7BFD4}" srcOrd="1" destOrd="0" presId="urn:microsoft.com/office/officeart/2008/layout/NameandTitleOrganizationalChart"/>
    <dgm:cxn modelId="{9046E4F7-0D0D-492C-A3EE-BF59B416ED81}" type="presOf" srcId="{2FD1D72D-D270-4134-90D9-11FB39B6CCD1}" destId="{60DC09D8-55EA-467B-8153-DB2337A99ACB}" srcOrd="0" destOrd="0" presId="urn:microsoft.com/office/officeart/2008/layout/NameandTitleOrganizationalChart"/>
    <dgm:cxn modelId="{8AB3EF98-1215-4A7E-8CC3-D20857DF0606}" type="presParOf" srcId="{4F6FCC55-6701-4BE1-8B50-CA0508D8BE01}" destId="{1FB584CC-9CCB-430E-B59A-372A26CAA07F}" srcOrd="0" destOrd="0" presId="urn:microsoft.com/office/officeart/2008/layout/NameandTitleOrganizationalChart"/>
    <dgm:cxn modelId="{C58C7C7E-A9A7-45C0-B3A3-7F3A7E2642E4}" type="presParOf" srcId="{1FB584CC-9CCB-430E-B59A-372A26CAA07F}" destId="{8BFC115F-C1E4-4F01-A280-E21CAD2B2F3A}" srcOrd="0" destOrd="0" presId="urn:microsoft.com/office/officeart/2008/layout/NameandTitleOrganizationalChart"/>
    <dgm:cxn modelId="{55903BBC-000E-477A-AE23-C3A91C2F13B3}" type="presParOf" srcId="{8BFC115F-C1E4-4F01-A280-E21CAD2B2F3A}" destId="{6F1E6C9D-9AF8-4F1F-A1FD-22241EFACB1B}" srcOrd="0" destOrd="0" presId="urn:microsoft.com/office/officeart/2008/layout/NameandTitleOrganizationalChart"/>
    <dgm:cxn modelId="{49CA1FB8-48D2-4C03-A795-AD0E89871006}" type="presParOf" srcId="{8BFC115F-C1E4-4F01-A280-E21CAD2B2F3A}" destId="{C031666D-30E7-4F0E-B5B1-68282227ABC3}" srcOrd="1" destOrd="0" presId="urn:microsoft.com/office/officeart/2008/layout/NameandTitleOrganizationalChart"/>
    <dgm:cxn modelId="{FCD4942E-0F4B-4327-8A7D-63E794F07C81}" type="presParOf" srcId="{8BFC115F-C1E4-4F01-A280-E21CAD2B2F3A}" destId="{239D3EB2-61B1-4440-91C9-A39AC86A997B}" srcOrd="2" destOrd="0" presId="urn:microsoft.com/office/officeart/2008/layout/NameandTitleOrganizationalChart"/>
    <dgm:cxn modelId="{B1C82EAD-EE22-44FD-A309-5056601EF627}" type="presParOf" srcId="{1FB584CC-9CCB-430E-B59A-372A26CAA07F}" destId="{292B4474-56FC-4046-9731-3854BF13A8B8}" srcOrd="1" destOrd="0" presId="urn:microsoft.com/office/officeart/2008/layout/NameandTitleOrganizationalChart"/>
    <dgm:cxn modelId="{507FA1E7-99AE-4CA4-805A-77531A88A05E}" type="presParOf" srcId="{292B4474-56FC-4046-9731-3854BF13A8B8}" destId="{9AE4A958-AECF-43FA-9D6A-FD691E69BD73}" srcOrd="0" destOrd="0" presId="urn:microsoft.com/office/officeart/2008/layout/NameandTitleOrganizationalChart"/>
    <dgm:cxn modelId="{B0E6A3B5-3C2B-4B87-BA5E-D8A553685B0D}" type="presParOf" srcId="{292B4474-56FC-4046-9731-3854BF13A8B8}" destId="{22610951-7FFD-445B-B200-9E91FA4BC7EF}" srcOrd="1" destOrd="0" presId="urn:microsoft.com/office/officeart/2008/layout/NameandTitleOrganizationalChart"/>
    <dgm:cxn modelId="{320054DC-B406-42CC-9F45-67C07F32831C}" type="presParOf" srcId="{22610951-7FFD-445B-B200-9E91FA4BC7EF}" destId="{23A2F693-B90C-428A-A27B-729251091D1F}" srcOrd="0" destOrd="0" presId="urn:microsoft.com/office/officeart/2008/layout/NameandTitleOrganizationalChart"/>
    <dgm:cxn modelId="{37D8B2F7-0B67-47A9-9F39-6086E72221A9}" type="presParOf" srcId="{23A2F693-B90C-428A-A27B-729251091D1F}" destId="{0ACDC9C7-4CBE-4F9B-B52D-AA026C0583A7}" srcOrd="0" destOrd="0" presId="urn:microsoft.com/office/officeart/2008/layout/NameandTitleOrganizationalChart"/>
    <dgm:cxn modelId="{469F82C2-D2CC-4017-B013-EA17FCA57758}" type="presParOf" srcId="{23A2F693-B90C-428A-A27B-729251091D1F}" destId="{60DC09D8-55EA-467B-8153-DB2337A99ACB}" srcOrd="1" destOrd="0" presId="urn:microsoft.com/office/officeart/2008/layout/NameandTitleOrganizationalChart"/>
    <dgm:cxn modelId="{D9E74DAD-6530-4FCD-B5B2-2C98B4B56E5A}" type="presParOf" srcId="{23A2F693-B90C-428A-A27B-729251091D1F}" destId="{50828F21-E4A1-4C7A-B403-BA0302E923CC}" srcOrd="2" destOrd="0" presId="urn:microsoft.com/office/officeart/2008/layout/NameandTitleOrganizationalChart"/>
    <dgm:cxn modelId="{5C17FFEA-433F-418C-881D-DC60147BB113}" type="presParOf" srcId="{22610951-7FFD-445B-B200-9E91FA4BC7EF}" destId="{A9576D04-284C-41A1-BD33-EEEC349AE272}" srcOrd="1" destOrd="0" presId="urn:microsoft.com/office/officeart/2008/layout/NameandTitleOrganizationalChart"/>
    <dgm:cxn modelId="{F455A15B-681B-457B-8891-C98D17187286}" type="presParOf" srcId="{A9576D04-284C-41A1-BD33-EEEC349AE272}" destId="{2764B08D-78C4-48E0-B68E-E48739FB362B}" srcOrd="0" destOrd="0" presId="urn:microsoft.com/office/officeart/2008/layout/NameandTitleOrganizationalChart"/>
    <dgm:cxn modelId="{03267C2B-F76C-4BD2-AB05-5E716CF79D0A}" type="presParOf" srcId="{A9576D04-284C-41A1-BD33-EEEC349AE272}" destId="{D9FD3E88-DD46-4143-A329-A7B5F1AF4F56}" srcOrd="1" destOrd="0" presId="urn:microsoft.com/office/officeart/2008/layout/NameandTitleOrganizationalChart"/>
    <dgm:cxn modelId="{B1270A80-E2BF-424D-A34B-5563E12422B8}" type="presParOf" srcId="{D9FD3E88-DD46-4143-A329-A7B5F1AF4F56}" destId="{77B8D768-0AD9-40FF-9BA9-980079B3365B}" srcOrd="0" destOrd="0" presId="urn:microsoft.com/office/officeart/2008/layout/NameandTitleOrganizationalChart"/>
    <dgm:cxn modelId="{05B23A64-A44B-49FD-9738-0ABF02056F5D}" type="presParOf" srcId="{77B8D768-0AD9-40FF-9BA9-980079B3365B}" destId="{76025948-B2DA-4AF9-8E7C-E946C7684B75}" srcOrd="0" destOrd="0" presId="urn:microsoft.com/office/officeart/2008/layout/NameandTitleOrganizationalChart"/>
    <dgm:cxn modelId="{BD9A7B56-031A-4D53-B895-C5EF8E95A444}" type="presParOf" srcId="{77B8D768-0AD9-40FF-9BA9-980079B3365B}" destId="{67323C74-DE54-4A9A-9CEE-DCC38FF7BE0B}" srcOrd="1" destOrd="0" presId="urn:microsoft.com/office/officeart/2008/layout/NameandTitleOrganizationalChart"/>
    <dgm:cxn modelId="{0203696B-2F1B-41E6-A2EE-4F2770DA532D}" type="presParOf" srcId="{77B8D768-0AD9-40FF-9BA9-980079B3365B}" destId="{37F299DF-7D83-4C31-B2AC-B25FF7871A49}" srcOrd="2" destOrd="0" presId="urn:microsoft.com/office/officeart/2008/layout/NameandTitleOrganizationalChart"/>
    <dgm:cxn modelId="{DF4F8C47-F01B-4469-BD6F-E7EDDDE9250E}" type="presParOf" srcId="{D9FD3E88-DD46-4143-A329-A7B5F1AF4F56}" destId="{080D8D5C-8566-4EAB-8F9D-58F3FB2D903C}" srcOrd="1" destOrd="0" presId="urn:microsoft.com/office/officeart/2008/layout/NameandTitleOrganizationalChart"/>
    <dgm:cxn modelId="{167B3EB0-6E20-4B85-B798-C96AB948AEBE}" type="presParOf" srcId="{D9FD3E88-DD46-4143-A329-A7B5F1AF4F56}" destId="{35C6D818-8B85-4D83-8CCF-BB974DCED731}" srcOrd="2" destOrd="0" presId="urn:microsoft.com/office/officeart/2008/layout/NameandTitleOrganizationalChart"/>
    <dgm:cxn modelId="{C9328E52-0503-4EF9-AC43-AC30B4F7CD48}" type="presParOf" srcId="{22610951-7FFD-445B-B200-9E91FA4BC7EF}" destId="{84ECBC32-5D0C-4BE8-A231-64847AB4226A}" srcOrd="2" destOrd="0" presId="urn:microsoft.com/office/officeart/2008/layout/NameandTitleOrganizationalChart"/>
    <dgm:cxn modelId="{B7D3D94E-BD2A-4B83-A02C-B25761C59D31}" type="presParOf" srcId="{292B4474-56FC-4046-9731-3854BF13A8B8}" destId="{F5BED34F-E2BA-4C7B-BCDF-2C5F3514A884}" srcOrd="2" destOrd="0" presId="urn:microsoft.com/office/officeart/2008/layout/NameandTitleOrganizationalChart"/>
    <dgm:cxn modelId="{DB836891-CD0C-4451-8931-14A2A4BD39CA}" type="presParOf" srcId="{292B4474-56FC-4046-9731-3854BF13A8B8}" destId="{35207129-3865-4564-AF8F-7C9629822E6E}" srcOrd="3" destOrd="0" presId="urn:microsoft.com/office/officeart/2008/layout/NameandTitleOrganizationalChart"/>
    <dgm:cxn modelId="{15E7259A-00B8-4FE3-8490-2AFD8E362317}" type="presParOf" srcId="{35207129-3865-4564-AF8F-7C9629822E6E}" destId="{73A27327-0EF2-40BA-B9F8-212E769E9AD7}" srcOrd="0" destOrd="0" presId="urn:microsoft.com/office/officeart/2008/layout/NameandTitleOrganizationalChart"/>
    <dgm:cxn modelId="{BDC5D612-9688-4273-9115-0F35ADEDFDCD}" type="presParOf" srcId="{73A27327-0EF2-40BA-B9F8-212E769E9AD7}" destId="{62916E1E-420E-43FD-9CA1-9ACAC444D2F0}" srcOrd="0" destOrd="0" presId="urn:microsoft.com/office/officeart/2008/layout/NameandTitleOrganizationalChart"/>
    <dgm:cxn modelId="{543A779D-B9C9-45B7-BE8E-B16D8B0B4653}" type="presParOf" srcId="{73A27327-0EF2-40BA-B9F8-212E769E9AD7}" destId="{A10932B3-557B-4BEE-8CE2-622CB1E989DF}" srcOrd="1" destOrd="0" presId="urn:microsoft.com/office/officeart/2008/layout/NameandTitleOrganizationalChart"/>
    <dgm:cxn modelId="{6A87D10C-A8FF-46F5-B7D6-CCAD82543367}" type="presParOf" srcId="{73A27327-0EF2-40BA-B9F8-212E769E9AD7}" destId="{4D591CBA-8658-49EB-96F4-943DB1D7BFD4}" srcOrd="2" destOrd="0" presId="urn:microsoft.com/office/officeart/2008/layout/NameandTitleOrganizationalChart"/>
    <dgm:cxn modelId="{0EA98493-B3A5-4ECB-82A5-53F0F4764014}" type="presParOf" srcId="{35207129-3865-4564-AF8F-7C9629822E6E}" destId="{59D73CC8-43F1-43F0-9883-A84C3E66DAF9}" srcOrd="1" destOrd="0" presId="urn:microsoft.com/office/officeart/2008/layout/NameandTitleOrganizationalChart"/>
    <dgm:cxn modelId="{39F132D5-B4E5-4F1A-BFF5-42DF3FF75629}" type="presParOf" srcId="{59D73CC8-43F1-43F0-9883-A84C3E66DAF9}" destId="{7CFF439C-472C-4C35-A067-12264DB8CF6A}" srcOrd="0" destOrd="0" presId="urn:microsoft.com/office/officeart/2008/layout/NameandTitleOrganizationalChart"/>
    <dgm:cxn modelId="{05819234-EBED-498F-B200-F3CE03E2D172}" type="presParOf" srcId="{59D73CC8-43F1-43F0-9883-A84C3E66DAF9}" destId="{88AC456D-D0CC-4972-9D4C-B609FFBE5758}" srcOrd="1" destOrd="0" presId="urn:microsoft.com/office/officeart/2008/layout/NameandTitleOrganizationalChart"/>
    <dgm:cxn modelId="{B907DCD7-0EED-4A70-9446-445200B0D7E1}" type="presParOf" srcId="{88AC456D-D0CC-4972-9D4C-B609FFBE5758}" destId="{3ADC569B-F447-4A5F-AEC6-B82A5763A2CD}" srcOrd="0" destOrd="0" presId="urn:microsoft.com/office/officeart/2008/layout/NameandTitleOrganizationalChart"/>
    <dgm:cxn modelId="{5A9CCCFA-A618-4790-ADD0-50193358F0D4}" type="presParOf" srcId="{3ADC569B-F447-4A5F-AEC6-B82A5763A2CD}" destId="{FE4E5884-0DAA-4CEB-B8DC-5DAD13B9D9A8}" srcOrd="0" destOrd="0" presId="urn:microsoft.com/office/officeart/2008/layout/NameandTitleOrganizationalChart"/>
    <dgm:cxn modelId="{1D78178F-29E4-4255-BB27-C969C8CCF0C2}" type="presParOf" srcId="{3ADC569B-F447-4A5F-AEC6-B82A5763A2CD}" destId="{5B8E87AC-2904-4DDF-9D1D-BCA1FF0608AF}" srcOrd="1" destOrd="0" presId="urn:microsoft.com/office/officeart/2008/layout/NameandTitleOrganizationalChart"/>
    <dgm:cxn modelId="{419B98D2-08AA-446E-9BDB-603DD59D30CD}" type="presParOf" srcId="{3ADC569B-F447-4A5F-AEC6-B82A5763A2CD}" destId="{E1891C10-77C0-4368-99BC-F15B471CBBCE}" srcOrd="2" destOrd="0" presId="urn:microsoft.com/office/officeart/2008/layout/NameandTitleOrganizationalChart"/>
    <dgm:cxn modelId="{E5FEB61C-7A49-4CE3-A367-0D48D1056F19}" type="presParOf" srcId="{88AC456D-D0CC-4972-9D4C-B609FFBE5758}" destId="{AAE24087-F084-46AA-B045-6EB01B670A19}" srcOrd="1" destOrd="0" presId="urn:microsoft.com/office/officeart/2008/layout/NameandTitleOrganizationalChart"/>
    <dgm:cxn modelId="{1050573E-7541-497F-B1A9-4B365CF6D942}" type="presParOf" srcId="{88AC456D-D0CC-4972-9D4C-B609FFBE5758}" destId="{A9535362-267E-4B71-BAA4-C6B7900CCB2D}" srcOrd="2" destOrd="0" presId="urn:microsoft.com/office/officeart/2008/layout/NameandTitleOrganizationalChart"/>
    <dgm:cxn modelId="{05D588BF-E8F7-48F9-9C2F-EE17F3C155B8}" type="presParOf" srcId="{59D73CC8-43F1-43F0-9883-A84C3E66DAF9}" destId="{185157F9-1BD9-4D65-B211-FD3A6B99E637}" srcOrd="2" destOrd="0" presId="urn:microsoft.com/office/officeart/2008/layout/NameandTitleOrganizationalChart"/>
    <dgm:cxn modelId="{4AE3591B-9200-49FB-AAAF-3E32EBA178F8}" type="presParOf" srcId="{59D73CC8-43F1-43F0-9883-A84C3E66DAF9}" destId="{49B372A6-E2F3-43AC-97F3-2D24D80215A0}" srcOrd="3" destOrd="0" presId="urn:microsoft.com/office/officeart/2008/layout/NameandTitleOrganizationalChart"/>
    <dgm:cxn modelId="{374B3BF3-BDC0-4C20-B3C5-E89584255A48}" type="presParOf" srcId="{49B372A6-E2F3-43AC-97F3-2D24D80215A0}" destId="{099EBB94-A2B8-42BF-B19F-F1AAB819DF62}" srcOrd="0" destOrd="0" presId="urn:microsoft.com/office/officeart/2008/layout/NameandTitleOrganizationalChart"/>
    <dgm:cxn modelId="{259A7203-F771-4B2E-8F5B-8FC75F291729}" type="presParOf" srcId="{099EBB94-A2B8-42BF-B19F-F1AAB819DF62}" destId="{309C4AD2-EB37-486A-A510-8F28F36767DC}" srcOrd="0" destOrd="0" presId="urn:microsoft.com/office/officeart/2008/layout/NameandTitleOrganizationalChart"/>
    <dgm:cxn modelId="{385540D6-4187-4FD9-8ECE-29F6DDC7B5D3}" type="presParOf" srcId="{099EBB94-A2B8-42BF-B19F-F1AAB819DF62}" destId="{8E4D387C-DFDB-4A48-864F-BF141C3C2FA7}" srcOrd="1" destOrd="0" presId="urn:microsoft.com/office/officeart/2008/layout/NameandTitleOrganizationalChart"/>
    <dgm:cxn modelId="{40C57C48-C8DF-4741-8110-3AD967FA4589}" type="presParOf" srcId="{099EBB94-A2B8-42BF-B19F-F1AAB819DF62}" destId="{D0E11DD7-D599-4E8D-8AF2-A7AA2016677A}" srcOrd="2" destOrd="0" presId="urn:microsoft.com/office/officeart/2008/layout/NameandTitleOrganizationalChart"/>
    <dgm:cxn modelId="{0FC0DA65-042B-435F-9D4F-54FCB15BE6E2}" type="presParOf" srcId="{49B372A6-E2F3-43AC-97F3-2D24D80215A0}" destId="{A576C73F-DCFE-44BA-B9B2-CF648262D80E}" srcOrd="1" destOrd="0" presId="urn:microsoft.com/office/officeart/2008/layout/NameandTitleOrganizationalChart"/>
    <dgm:cxn modelId="{1E1D3206-39B3-48B0-8DDD-CA2253E9DE90}" type="presParOf" srcId="{49B372A6-E2F3-43AC-97F3-2D24D80215A0}" destId="{7F52E17F-516D-4F12-97B2-E5E9E572BE41}" srcOrd="2" destOrd="0" presId="urn:microsoft.com/office/officeart/2008/layout/NameandTitleOrganizationalChart"/>
    <dgm:cxn modelId="{2599AA58-87FC-47B4-8BC2-015D1F5AC3EF}" type="presParOf" srcId="{35207129-3865-4564-AF8F-7C9629822E6E}" destId="{2D0BB8BB-8675-4EFC-B01D-B905881ACEF4}" srcOrd="2" destOrd="0" presId="urn:microsoft.com/office/officeart/2008/layout/NameandTitleOrganizationalChart"/>
    <dgm:cxn modelId="{91B772ED-408B-40DA-8B66-A29D09CCE069}" type="presParOf" srcId="{1FB584CC-9CCB-430E-B59A-372A26CAA07F}" destId="{DA9B2FD8-32A0-44C1-870E-7414AC35445F}" srcOrd="2" destOrd="0" presId="urn:microsoft.com/office/officeart/2008/layout/NameandTitleOrganizationalChar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157F9-1BD9-4D65-B211-FD3A6B99E637}">
      <dsp:nvSpPr>
        <dsp:cNvPr id="0" name=""/>
        <dsp:cNvSpPr/>
      </dsp:nvSpPr>
      <dsp:spPr>
        <a:xfrm>
          <a:off x="7280264" y="3563102"/>
          <a:ext cx="1790821" cy="798617"/>
        </a:xfrm>
        <a:custGeom>
          <a:avLst/>
          <a:gdLst/>
          <a:ahLst/>
          <a:cxnLst/>
          <a:rect l="0" t="0" r="0" b="0"/>
          <a:pathLst>
            <a:path>
              <a:moveTo>
                <a:pt x="0" y="0"/>
              </a:moveTo>
              <a:lnTo>
                <a:pt x="0" y="476098"/>
              </a:lnTo>
              <a:lnTo>
                <a:pt x="1790821" y="476098"/>
              </a:lnTo>
              <a:lnTo>
                <a:pt x="1790821"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7CFF439C-472C-4C35-A067-12264DB8CF6A}">
      <dsp:nvSpPr>
        <dsp:cNvPr id="0" name=""/>
        <dsp:cNvSpPr/>
      </dsp:nvSpPr>
      <dsp:spPr>
        <a:xfrm>
          <a:off x="5489442" y="3563102"/>
          <a:ext cx="1790821" cy="798617"/>
        </a:xfrm>
        <a:custGeom>
          <a:avLst/>
          <a:gdLst/>
          <a:ahLst/>
          <a:cxnLst/>
          <a:rect l="0" t="0" r="0" b="0"/>
          <a:pathLst>
            <a:path>
              <a:moveTo>
                <a:pt x="1790821" y="0"/>
              </a:moveTo>
              <a:lnTo>
                <a:pt x="1790821" y="476098"/>
              </a:lnTo>
              <a:lnTo>
                <a:pt x="0" y="476098"/>
              </a:lnTo>
              <a:lnTo>
                <a:pt x="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F5BED34F-E2BA-4C7B-BCDF-2C5F3514A884}">
      <dsp:nvSpPr>
        <dsp:cNvPr id="0" name=""/>
        <dsp:cNvSpPr/>
      </dsp:nvSpPr>
      <dsp:spPr>
        <a:xfrm>
          <a:off x="4594032" y="1382262"/>
          <a:ext cx="2686232" cy="798617"/>
        </a:xfrm>
        <a:custGeom>
          <a:avLst/>
          <a:gdLst/>
          <a:ahLst/>
          <a:cxnLst/>
          <a:rect l="0" t="0" r="0" b="0"/>
          <a:pathLst>
            <a:path>
              <a:moveTo>
                <a:pt x="0" y="0"/>
              </a:moveTo>
              <a:lnTo>
                <a:pt x="0" y="476098"/>
              </a:lnTo>
              <a:lnTo>
                <a:pt x="2686232" y="476098"/>
              </a:lnTo>
              <a:lnTo>
                <a:pt x="2686232"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2764B08D-78C4-48E0-B68E-E48739FB362B}">
      <dsp:nvSpPr>
        <dsp:cNvPr id="0" name=""/>
        <dsp:cNvSpPr/>
      </dsp:nvSpPr>
      <dsp:spPr>
        <a:xfrm>
          <a:off x="1862079" y="3563102"/>
          <a:ext cx="91440" cy="798617"/>
        </a:xfrm>
        <a:custGeom>
          <a:avLst/>
          <a:gdLst/>
          <a:ahLst/>
          <a:cxnLst/>
          <a:rect l="0" t="0" r="0" b="0"/>
          <a:pathLst>
            <a:path>
              <a:moveTo>
                <a:pt x="45720" y="0"/>
              </a:moveTo>
              <a:lnTo>
                <a:pt x="45720" y="798617"/>
              </a:lnTo>
            </a:path>
          </a:pathLst>
        </a:custGeom>
        <a:noFill/>
        <a:ln w="19050" cap="rnd" cmpd="sng" algn="ctr">
          <a:solidFill>
            <a:schemeClr val="accent1">
              <a:shade val="80000"/>
              <a:hueOff val="0"/>
              <a:satOff val="0"/>
              <a:lumOff val="0"/>
              <a:alphaOff val="0"/>
            </a:schemeClr>
          </a:solidFill>
          <a:prstDash val="solid"/>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9AE4A958-AECF-43FA-9D6A-FD691E69BD73}">
      <dsp:nvSpPr>
        <dsp:cNvPr id="0" name=""/>
        <dsp:cNvSpPr/>
      </dsp:nvSpPr>
      <dsp:spPr>
        <a:xfrm>
          <a:off x="1907799" y="1382262"/>
          <a:ext cx="2686232" cy="798617"/>
        </a:xfrm>
        <a:custGeom>
          <a:avLst/>
          <a:gdLst/>
          <a:ahLst/>
          <a:cxnLst/>
          <a:rect l="0" t="0" r="0" b="0"/>
          <a:pathLst>
            <a:path>
              <a:moveTo>
                <a:pt x="2686232" y="0"/>
              </a:moveTo>
              <a:lnTo>
                <a:pt x="2686232" y="476098"/>
              </a:lnTo>
              <a:lnTo>
                <a:pt x="0" y="476098"/>
              </a:lnTo>
              <a:lnTo>
                <a:pt x="0" y="798617"/>
              </a:lnTo>
            </a:path>
          </a:pathLst>
        </a:custGeom>
        <a:noFill/>
        <a:ln w="19050" cap="rnd" cmpd="sng" algn="ctr">
          <a:solidFill>
            <a:schemeClr val="accent1">
              <a:shade val="60000"/>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sp>
    <dsp:sp modelId="{6F1E6C9D-9AF8-4F1F-A1FD-22241EFACB1B}">
      <dsp:nvSpPr>
        <dsp:cNvPr id="0" name=""/>
        <dsp:cNvSpPr/>
      </dsp:nvSpPr>
      <dsp:spPr>
        <a:xfrm>
          <a:off x="3259211" y="40"/>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2860" tIns="22860" rIns="22860" bIns="195047" numCol="1" spcCol="1270" anchor="ctr" anchorCtr="0">
          <a:noAutofit/>
        </a:bodyPr>
        <a:lstStyle/>
        <a:p>
          <a:pPr marL="0" lvl="0" indent="0" algn="ctr" defTabSz="1600200">
            <a:lnSpc>
              <a:spcPct val="90000"/>
            </a:lnSpc>
            <a:spcBef>
              <a:spcPct val="0"/>
            </a:spcBef>
            <a:spcAft>
              <a:spcPct val="35000"/>
            </a:spcAft>
            <a:buNone/>
          </a:pPr>
          <a:r>
            <a:rPr lang="en-US" sz="3600" kern="1200" dirty="0"/>
            <a:t>Homicide</a:t>
          </a:r>
        </a:p>
      </dsp:txBody>
      <dsp:txXfrm>
        <a:off x="3259211" y="40"/>
        <a:ext cx="2669642" cy="1382222"/>
      </dsp:txXfrm>
    </dsp:sp>
    <dsp:sp modelId="{C031666D-30E7-4F0E-B5B1-68282227ABC3}">
      <dsp:nvSpPr>
        <dsp:cNvPr id="0" name=""/>
        <dsp:cNvSpPr/>
      </dsp:nvSpPr>
      <dsp:spPr>
        <a:xfrm>
          <a:off x="3793139" y="107510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Overarching Term </a:t>
          </a:r>
        </a:p>
      </dsp:txBody>
      <dsp:txXfrm>
        <a:off x="3793139" y="1075101"/>
        <a:ext cx="2402677" cy="460740"/>
      </dsp:txXfrm>
    </dsp:sp>
    <dsp:sp modelId="{0ACDC9C7-4CBE-4F9B-B52D-AA026C0583A7}">
      <dsp:nvSpPr>
        <dsp:cNvPr id="0" name=""/>
        <dsp:cNvSpPr/>
      </dsp:nvSpPr>
      <dsp:spPr>
        <a:xfrm>
          <a:off x="572978"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Murder</a:t>
          </a:r>
        </a:p>
      </dsp:txBody>
      <dsp:txXfrm>
        <a:off x="572978" y="2180879"/>
        <a:ext cx="2669642" cy="1382222"/>
      </dsp:txXfrm>
    </dsp:sp>
    <dsp:sp modelId="{60DC09D8-55EA-467B-8153-DB2337A99ACB}">
      <dsp:nvSpPr>
        <dsp:cNvPr id="0" name=""/>
        <dsp:cNvSpPr/>
      </dsp:nvSpPr>
      <dsp:spPr>
        <a:xfrm>
          <a:off x="1106907"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Intent to Kill / GBH</a:t>
          </a:r>
        </a:p>
      </dsp:txBody>
      <dsp:txXfrm>
        <a:off x="1106907" y="3255941"/>
        <a:ext cx="2402677" cy="460740"/>
      </dsp:txXfrm>
    </dsp:sp>
    <dsp:sp modelId="{76025948-B2DA-4AF9-8E7C-E946C7684B75}">
      <dsp:nvSpPr>
        <dsp:cNvPr id="0" name=""/>
        <dsp:cNvSpPr/>
      </dsp:nvSpPr>
      <dsp:spPr>
        <a:xfrm>
          <a:off x="572978"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Loss of Control &amp;</a:t>
          </a:r>
          <a:br>
            <a:rPr lang="en-US" sz="2400" kern="1200" dirty="0"/>
          </a:br>
          <a:r>
            <a:rPr lang="en-US" sz="2400" kern="1200" dirty="0"/>
            <a:t>Diminished Responsibility</a:t>
          </a:r>
        </a:p>
      </dsp:txBody>
      <dsp:txXfrm>
        <a:off x="572978" y="4361719"/>
        <a:ext cx="2669642" cy="1382222"/>
      </dsp:txXfrm>
    </dsp:sp>
    <dsp:sp modelId="{67323C74-DE54-4A9A-9CEE-DCC38FF7BE0B}">
      <dsp:nvSpPr>
        <dsp:cNvPr id="0" name=""/>
        <dsp:cNvSpPr/>
      </dsp:nvSpPr>
      <dsp:spPr>
        <a:xfrm>
          <a:off x="1106907"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1106907" y="5436781"/>
        <a:ext cx="2402677" cy="460740"/>
      </dsp:txXfrm>
    </dsp:sp>
    <dsp:sp modelId="{62916E1E-420E-43FD-9CA1-9ACAC444D2F0}">
      <dsp:nvSpPr>
        <dsp:cNvPr id="0" name=""/>
        <dsp:cNvSpPr/>
      </dsp:nvSpPr>
      <dsp:spPr>
        <a:xfrm>
          <a:off x="5945443" y="218087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780" tIns="17780" rIns="17780" bIns="195047" numCol="1" spcCol="1270" anchor="ctr" anchorCtr="0">
          <a:noAutofit/>
        </a:bodyPr>
        <a:lstStyle/>
        <a:p>
          <a:pPr marL="0" lvl="0" indent="0" algn="ctr" defTabSz="1244600">
            <a:lnSpc>
              <a:spcPct val="90000"/>
            </a:lnSpc>
            <a:spcBef>
              <a:spcPct val="0"/>
            </a:spcBef>
            <a:spcAft>
              <a:spcPct val="35000"/>
            </a:spcAft>
            <a:buNone/>
          </a:pPr>
          <a:r>
            <a:rPr lang="en-US" sz="2800" kern="1200" dirty="0"/>
            <a:t>Manslaughter</a:t>
          </a:r>
        </a:p>
      </dsp:txBody>
      <dsp:txXfrm>
        <a:off x="5945443" y="2180879"/>
        <a:ext cx="2669642" cy="1382222"/>
      </dsp:txXfrm>
    </dsp:sp>
    <dsp:sp modelId="{A10932B3-557B-4BEE-8CE2-622CB1E989DF}">
      <dsp:nvSpPr>
        <dsp:cNvPr id="0" name=""/>
        <dsp:cNvSpPr/>
      </dsp:nvSpPr>
      <dsp:spPr>
        <a:xfrm>
          <a:off x="6479371" y="325594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78740" tIns="19685" rIns="78740" bIns="19685" numCol="1" spcCol="1270" anchor="ctr" anchorCtr="0">
          <a:noAutofit/>
        </a:bodyPr>
        <a:lstStyle/>
        <a:p>
          <a:pPr marL="0" lvl="0" indent="0" algn="r" defTabSz="1377950">
            <a:lnSpc>
              <a:spcPct val="90000"/>
            </a:lnSpc>
            <a:spcBef>
              <a:spcPct val="0"/>
            </a:spcBef>
            <a:spcAft>
              <a:spcPct val="35000"/>
            </a:spcAft>
            <a:buNone/>
          </a:pPr>
          <a:endParaRPr lang="en-US" sz="3100" kern="1200"/>
        </a:p>
      </dsp:txBody>
      <dsp:txXfrm>
        <a:off x="6479371" y="3255941"/>
        <a:ext cx="2402677" cy="460740"/>
      </dsp:txXfrm>
    </dsp:sp>
    <dsp:sp modelId="{FE4E5884-0DAA-4CEB-B8DC-5DAD13B9D9A8}">
      <dsp:nvSpPr>
        <dsp:cNvPr id="0" name=""/>
        <dsp:cNvSpPr/>
      </dsp:nvSpPr>
      <dsp:spPr>
        <a:xfrm>
          <a:off x="4154621"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Voluntary Manslaughter</a:t>
          </a:r>
        </a:p>
      </dsp:txBody>
      <dsp:txXfrm>
        <a:off x="4154621" y="4361719"/>
        <a:ext cx="2669642" cy="1382222"/>
      </dsp:txXfrm>
    </dsp:sp>
    <dsp:sp modelId="{5B8E87AC-2904-4DDF-9D1D-BCA1FF0608AF}">
      <dsp:nvSpPr>
        <dsp:cNvPr id="0" name=""/>
        <dsp:cNvSpPr/>
      </dsp:nvSpPr>
      <dsp:spPr>
        <a:xfrm>
          <a:off x="4688550"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Partial </a:t>
          </a:r>
          <a:r>
            <a:rPr lang="en-US" sz="2000" kern="1200" dirty="0" err="1"/>
            <a:t>Defences</a:t>
          </a:r>
          <a:endParaRPr lang="en-US" sz="2000" kern="1200" dirty="0"/>
        </a:p>
      </dsp:txBody>
      <dsp:txXfrm>
        <a:off x="4688550" y="5436781"/>
        <a:ext cx="2402677" cy="460740"/>
      </dsp:txXfrm>
    </dsp:sp>
    <dsp:sp modelId="{309C4AD2-EB37-486A-A510-8F28F36767DC}">
      <dsp:nvSpPr>
        <dsp:cNvPr id="0" name=""/>
        <dsp:cNvSpPr/>
      </dsp:nvSpPr>
      <dsp:spPr>
        <a:xfrm>
          <a:off x="7736265" y="4361719"/>
          <a:ext cx="2669642" cy="1382222"/>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95047" numCol="1" spcCol="1270" anchor="ctr" anchorCtr="0">
          <a:noAutofit/>
        </a:bodyPr>
        <a:lstStyle/>
        <a:p>
          <a:pPr marL="0" lvl="0" indent="0" algn="ctr" defTabSz="1066800">
            <a:lnSpc>
              <a:spcPct val="90000"/>
            </a:lnSpc>
            <a:spcBef>
              <a:spcPct val="0"/>
            </a:spcBef>
            <a:spcAft>
              <a:spcPct val="35000"/>
            </a:spcAft>
            <a:buNone/>
          </a:pPr>
          <a:r>
            <a:rPr lang="en-US" sz="2400" kern="1200" dirty="0"/>
            <a:t>Involuntary Manslaughter</a:t>
          </a:r>
        </a:p>
      </dsp:txBody>
      <dsp:txXfrm>
        <a:off x="7736265" y="4361719"/>
        <a:ext cx="2669642" cy="1382222"/>
      </dsp:txXfrm>
    </dsp:sp>
    <dsp:sp modelId="{8E4D387C-DFDB-4A48-864F-BF141C3C2FA7}">
      <dsp:nvSpPr>
        <dsp:cNvPr id="0" name=""/>
        <dsp:cNvSpPr/>
      </dsp:nvSpPr>
      <dsp:spPr>
        <a:xfrm>
          <a:off x="8270193" y="5436781"/>
          <a:ext cx="2402677" cy="460740"/>
        </a:xfrm>
        <a:prstGeom prst="rect">
          <a:avLst/>
        </a:prstGeom>
        <a:solidFill>
          <a:schemeClr val="lt1">
            <a:alpha val="90000"/>
            <a:hueOff val="0"/>
            <a:satOff val="0"/>
            <a:lumOff val="0"/>
            <a:alphaOff val="0"/>
          </a:schemeClr>
        </a:solidFill>
        <a:ln w="12700" cap="rnd" cmpd="sng" algn="ctr">
          <a:solidFill>
            <a:schemeClr val="accent1">
              <a:hueOff val="0"/>
              <a:satOff val="0"/>
              <a:lumOff val="0"/>
              <a:alphaOff val="0"/>
            </a:schemeClr>
          </a:solidFill>
          <a:prstDash val="solid"/>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US" sz="2000" kern="1200" dirty="0"/>
            <a:t>AR but no MR</a:t>
          </a:r>
        </a:p>
      </dsp:txBody>
      <dsp:txXfrm>
        <a:off x="8270193" y="5436781"/>
        <a:ext cx="2402677" cy="460740"/>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B50AF94-694B-4AC4-AC99-CCFD364B7D01}" type="datetimeFigureOut">
              <a:rPr lang="en-GB" smtClean="0"/>
              <a:t>11/06/2024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5C04186-66AE-4FB3-B839-87C237920849}" type="slidenum">
              <a:rPr lang="en-GB" smtClean="0"/>
              <a:t>‹#›</a:t>
            </a:fld>
            <a:endParaRPr lang="en-GB"/>
          </a:p>
        </p:txBody>
      </p:sp>
    </p:spTree>
    <p:extLst>
      <p:ext uri="{BB962C8B-B14F-4D97-AF65-F5344CB8AC3E}">
        <p14:creationId xmlns:p14="http://schemas.microsoft.com/office/powerpoint/2010/main" val="4172257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a:t>
            </a:fld>
            <a:endParaRPr lang="en-GB"/>
          </a:p>
        </p:txBody>
      </p:sp>
    </p:spTree>
    <p:extLst>
      <p:ext uri="{BB962C8B-B14F-4D97-AF65-F5344CB8AC3E}">
        <p14:creationId xmlns:p14="http://schemas.microsoft.com/office/powerpoint/2010/main" val="196548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a:t>
            </a:fld>
            <a:endParaRPr lang="en-GB"/>
          </a:p>
        </p:txBody>
      </p:sp>
    </p:spTree>
    <p:extLst>
      <p:ext uri="{BB962C8B-B14F-4D97-AF65-F5344CB8AC3E}">
        <p14:creationId xmlns:p14="http://schemas.microsoft.com/office/powerpoint/2010/main" val="1023015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3</a:t>
            </a:fld>
            <a:endParaRPr lang="en-GB"/>
          </a:p>
        </p:txBody>
      </p:sp>
    </p:spTree>
    <p:extLst>
      <p:ext uri="{BB962C8B-B14F-4D97-AF65-F5344CB8AC3E}">
        <p14:creationId xmlns:p14="http://schemas.microsoft.com/office/powerpoint/2010/main" val="1053958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a:t>
            </a:fld>
            <a:endParaRPr lang="en-GB"/>
          </a:p>
        </p:txBody>
      </p:sp>
    </p:spTree>
    <p:extLst>
      <p:ext uri="{BB962C8B-B14F-4D97-AF65-F5344CB8AC3E}">
        <p14:creationId xmlns:p14="http://schemas.microsoft.com/office/powerpoint/2010/main" val="353778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a:ln/>
        </p:spPr>
      </p:sp>
      <p:sp>
        <p:nvSpPr>
          <p:cNvPr id="18434" name="Notes Placeholder 2"/>
          <p:cNvSpPr>
            <a:spLocks noGrp="1"/>
          </p:cNvSpPr>
          <p:nvPr>
            <p:ph type="body" idx="1"/>
          </p:nvPr>
        </p:nvSpPr>
        <p:spPr>
          <a:noFill/>
          <a:ln/>
        </p:spPr>
        <p:txBody>
          <a:bodyPr/>
          <a:lstStyle/>
          <a:p>
            <a:endParaRPr lang="en-US" dirty="0"/>
          </a:p>
        </p:txBody>
      </p:sp>
      <p:sp>
        <p:nvSpPr>
          <p:cNvPr id="18435" name="Slide Number Placeholder 3"/>
          <p:cNvSpPr>
            <a:spLocks noGrp="1"/>
          </p:cNvSpPr>
          <p:nvPr>
            <p:ph type="sldNum" sz="quarter" idx="5"/>
          </p:nvPr>
        </p:nvSpPr>
        <p:spPr>
          <a:noFill/>
        </p:spPr>
        <p:txBody>
          <a:bodyPr/>
          <a:lstStyle/>
          <a:p>
            <a:fld id="{970B03A3-C0B8-4016-8B6F-988509D31B88}" type="slidenum">
              <a:rPr lang="en-GB" smtClean="0"/>
              <a:pPr/>
              <a:t>5</a:t>
            </a:fld>
            <a:endParaRPr lang="en-GB"/>
          </a:p>
        </p:txBody>
      </p:sp>
    </p:spTree>
    <p:extLst>
      <p:ext uri="{BB962C8B-B14F-4D97-AF65-F5344CB8AC3E}">
        <p14:creationId xmlns:p14="http://schemas.microsoft.com/office/powerpoint/2010/main" val="5161196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represents the modern definition</a:t>
            </a:r>
            <a:r>
              <a:rPr lang="en-GB" baseline="0" dirty="0"/>
              <a:t> of murder: modernising the language from Coke’s definition and also recognising important changes within the law. </a:t>
            </a:r>
          </a:p>
          <a:p>
            <a:r>
              <a:rPr lang="en-GB" baseline="0" dirty="0"/>
              <a:t>For example, contrary to Coke, the modern definition of murder does not include a requirement for V’s death to follow within a year and a day of D’s conduct. This requirement made some sense historically where a delay of this kind would make it almost impossible to demonstrate a causal link from V’s death back to the D’s original conduct. However, with the advancement of medical science, not only has demonstrating such a causal link become easier, but the likelihood of delay before death has also increased through the use of life-support machines etc. The rule was abolished by the Law Reform (Year and a Day rule) Act 1996. </a:t>
            </a:r>
          </a:p>
          <a:p>
            <a:r>
              <a:rPr lang="en-GB" baseline="0" dirty="0"/>
              <a:t>As a result, as long as causation can be established, D may now be liable for murder regardless of the delay between her original conduct and the death of the V. The only current restrictions are where there has been a considerable delay (over 3 years) or it is the second time that the D has been prosecuted for a non-fatal offence for the same incident then the Attorney General (chief legal advisor to the Crown) must consent to the murder prosecution.</a:t>
            </a:r>
          </a:p>
          <a:p>
            <a:endParaRPr lang="en-GB" baseline="0" dirty="0"/>
          </a:p>
          <a:p>
            <a:r>
              <a:rPr lang="en-GB" baseline="0" dirty="0"/>
              <a:t>It is important to note that murder is not the same as most other crimes. As a general rule when the actus </a:t>
            </a:r>
            <a:r>
              <a:rPr lang="en-GB" baseline="0" dirty="0" err="1"/>
              <a:t>reus</a:t>
            </a:r>
            <a:r>
              <a:rPr lang="en-GB" baseline="0" dirty="0"/>
              <a:t> and </a:t>
            </a:r>
            <a:r>
              <a:rPr lang="en-GB" baseline="0" dirty="0" err="1"/>
              <a:t>mens</a:t>
            </a:r>
            <a:r>
              <a:rPr lang="en-GB" baseline="0" dirty="0"/>
              <a:t> rea of a crime are proven, then a D will be liable for the offence. Murder can be committed due to hatred or spite, but can also occur in the more ambiguous cases of ‘mercy killings’. Mercy killings are when the D kills the V, but often with the V’s consent, in order to relieve pain or suffering.</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Tree>
    <p:extLst>
      <p:ext uri="{BB962C8B-B14F-4D97-AF65-F5344CB8AC3E}">
        <p14:creationId xmlns:p14="http://schemas.microsoft.com/office/powerpoint/2010/main" val="7222887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actus </a:t>
            </a:r>
            <a:r>
              <a:rPr lang="en-GB" dirty="0" err="1"/>
              <a:t>reus</a:t>
            </a:r>
            <a:r>
              <a:rPr lang="en-GB" dirty="0"/>
              <a:t> of murder is satisfied</a:t>
            </a:r>
            <a:r>
              <a:rPr lang="en-GB" baseline="0" dirty="0"/>
              <a:t> where D unlawfully kills another person under the Queens Peace.</a:t>
            </a:r>
          </a:p>
          <a:p>
            <a:endParaRPr lang="en-GB" baseline="0" dirty="0"/>
          </a:p>
          <a:p>
            <a:pPr marL="228600" indent="-228600">
              <a:buAutoNum type="alphaLcParenR"/>
            </a:pPr>
            <a:r>
              <a:rPr lang="en-GB" baseline="0" dirty="0"/>
              <a:t>Acts and Omissions</a:t>
            </a:r>
          </a:p>
          <a:p>
            <a:pPr marL="0" indent="0">
              <a:buNone/>
            </a:pPr>
            <a:r>
              <a:rPr lang="en-GB" baseline="0" dirty="0"/>
              <a:t>As with other result crimes murder does not specify a certain act that D must complete (e.g. shooting, stabbing </a:t>
            </a:r>
            <a:r>
              <a:rPr lang="en-GB" baseline="0" dirty="0" err="1"/>
              <a:t>etc</a:t>
            </a:r>
            <a:r>
              <a:rPr lang="en-GB" baseline="0" dirty="0"/>
              <a:t>) but rather proscribes (prohibits) any conduct that causes the result- any conduct causing death. The type of conduct is irrelevant. D may also commit murder by omission, as in Gibbins and Proctor, as long as the requirements of omissions liability are satisfied.</a:t>
            </a:r>
          </a:p>
          <a:p>
            <a:pPr marL="0" indent="0">
              <a:buNone/>
            </a:pPr>
            <a:endParaRPr lang="en-GB" baseline="0" dirty="0"/>
          </a:p>
          <a:p>
            <a:pPr marL="0" indent="0">
              <a:buNone/>
            </a:pPr>
            <a:r>
              <a:rPr lang="en-GB" baseline="0" dirty="0"/>
              <a:t>Gibbins and Proctor [1918]</a:t>
            </a:r>
          </a:p>
          <a:p>
            <a:pPr marL="0" indent="0">
              <a:buNone/>
            </a:pPr>
            <a:r>
              <a:rPr lang="en-GB" baseline="0" dirty="0"/>
              <a:t>D1 (Gibbins) and his lover D2 (Proctor) failed to feed D1’s 7 year old child (V) resulting in V’s death</a:t>
            </a:r>
          </a:p>
          <a:p>
            <a:pPr marL="0" indent="0">
              <a:buNone/>
            </a:pPr>
            <a:r>
              <a:rPr lang="en-GB" baseline="0" dirty="0"/>
              <a:t>Crown Court: D1 and D2 convicted for murder</a:t>
            </a:r>
          </a:p>
          <a:p>
            <a:pPr marL="0" indent="0">
              <a:buNone/>
            </a:pPr>
            <a:r>
              <a:rPr lang="en-GB" baseline="0" dirty="0"/>
              <a:t>Court of Criminal Appeal: conviction upheld on appeal. D1 liable for his omission to feed based on familial duty owed to V; D2 based on her assumption of a duty (she was in charge of buying food).</a:t>
            </a:r>
          </a:p>
          <a:p>
            <a:pPr marL="0" indent="0">
              <a:buNone/>
            </a:pPr>
            <a:endParaRPr lang="en-GB" baseline="0" dirty="0"/>
          </a:p>
          <a:p>
            <a:pPr marL="0" indent="0">
              <a:buNone/>
            </a:pPr>
            <a:endParaRPr lang="en-GB" baseline="0" dirty="0"/>
          </a:p>
          <a:p>
            <a:pPr marL="0" indent="0">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1638550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several</a:t>
            </a:r>
            <a:r>
              <a:rPr lang="en-GB" baseline="0" dirty="0"/>
              <a:t> circumstances that must be present for D to satisfy the actus </a:t>
            </a:r>
            <a:r>
              <a:rPr lang="en-GB" baseline="0" dirty="0" err="1"/>
              <a:t>reus</a:t>
            </a:r>
            <a:r>
              <a:rPr lang="en-GB" baseline="0" dirty="0"/>
              <a:t>. In most cases these will be clear and very little discussion will be required. However, problem cases can arise.</a:t>
            </a:r>
          </a:p>
          <a:p>
            <a:endParaRPr lang="en-GB" baseline="0" dirty="0"/>
          </a:p>
          <a:p>
            <a:r>
              <a:rPr lang="en-GB" u="sng" baseline="0" dirty="0"/>
              <a:t>Under the </a:t>
            </a:r>
            <a:r>
              <a:rPr lang="en-GB" u="sng" baseline="0" dirty="0" err="1"/>
              <a:t>Kings’s</a:t>
            </a:r>
            <a:r>
              <a:rPr lang="en-GB" u="sng" baseline="0" dirty="0"/>
              <a:t> Peace</a:t>
            </a:r>
          </a:p>
          <a:p>
            <a:r>
              <a:rPr lang="en-GB" i="0" u="none" dirty="0"/>
              <a:t>Where</a:t>
            </a:r>
            <a:r>
              <a:rPr lang="en-GB" i="0" u="none" baseline="0" dirty="0"/>
              <a:t> soldiers kill alien enemies ‘in the heat of war, and in actual exercise thereof’, the killing is not under the </a:t>
            </a:r>
            <a:r>
              <a:rPr lang="en-GB" i="0" u="none" baseline="0" dirty="0" err="1"/>
              <a:t>Kingss</a:t>
            </a:r>
            <a:r>
              <a:rPr lang="en-GB" i="0" u="none" baseline="0" dirty="0"/>
              <a:t> Peace and is not therefore murder. This exception is a narrow exception. Where a soldier kills another, even an alien enemy in a war zone and it is not done in the heat of battle, this will be considered as having been committed under the Queen’s peace and D will satisfy the actus </a:t>
            </a:r>
            <a:r>
              <a:rPr lang="en-GB" i="0" u="none" baseline="0" dirty="0" err="1"/>
              <a:t>reus</a:t>
            </a:r>
            <a:r>
              <a:rPr lang="en-GB" i="0" u="none" baseline="0" dirty="0"/>
              <a:t> of murder.</a:t>
            </a:r>
          </a:p>
          <a:p>
            <a:endParaRPr lang="en-GB" i="0" u="none" baseline="0" dirty="0"/>
          </a:p>
          <a:p>
            <a:r>
              <a:rPr lang="en-GB" i="0" u="sng" baseline="0" dirty="0"/>
              <a:t>Unlawful killing</a:t>
            </a:r>
          </a:p>
          <a:p>
            <a:r>
              <a:rPr lang="en-GB" i="0" u="none" baseline="0" dirty="0"/>
              <a:t>To say that the killing must be ‘unlawful’ is simply to stress that it must satisfy all actus </a:t>
            </a:r>
            <a:r>
              <a:rPr lang="en-GB" i="0" u="none" baseline="0" dirty="0" err="1"/>
              <a:t>reus</a:t>
            </a:r>
            <a:r>
              <a:rPr lang="en-GB" i="0" u="none" baseline="0" dirty="0"/>
              <a:t> and </a:t>
            </a:r>
            <a:r>
              <a:rPr lang="en-GB" i="0" u="none" baseline="0" dirty="0" err="1"/>
              <a:t>mens</a:t>
            </a:r>
            <a:r>
              <a:rPr lang="en-GB" i="0" u="none" baseline="0" dirty="0"/>
              <a:t> rea elements, and be done without lawful defence. Thus, for example, where D kills in self defence, she is not liable for murder.</a:t>
            </a:r>
          </a:p>
          <a:p>
            <a:endParaRPr lang="en-GB" i="0" u="none" baseline="0" dirty="0"/>
          </a:p>
          <a:p>
            <a:r>
              <a:rPr lang="en-GB" i="0" u="sng" baseline="0" dirty="0"/>
              <a:t>V must be a person</a:t>
            </a:r>
          </a:p>
          <a:p>
            <a:r>
              <a:rPr lang="en-GB" i="0" u="none" baseline="0" dirty="0"/>
              <a:t>For murder offences the victim must be a human being. This sounds straightforward, and in the vast majority of cases it will be. The discussion regarding the V asked two questions: </a:t>
            </a:r>
            <a:r>
              <a:rPr lang="en-GB" i="0" u="none" baseline="0" dirty="0" err="1"/>
              <a:t>i</a:t>
            </a:r>
            <a:r>
              <a:rPr lang="en-GB" i="0" u="none" baseline="0" dirty="0"/>
              <a:t>) when does the V begin to be a person and ii) when does this status end.</a:t>
            </a:r>
          </a:p>
          <a:p>
            <a:pPr marL="285750" indent="-285750">
              <a:buAutoNum type="romanLcParenR"/>
            </a:pPr>
            <a:r>
              <a:rPr lang="en-GB" i="0" u="none" baseline="0" dirty="0"/>
              <a:t>When does V begin to be a person: </a:t>
            </a:r>
          </a:p>
          <a:p>
            <a:pPr marL="0" indent="0">
              <a:buNone/>
            </a:pPr>
            <a:r>
              <a:rPr lang="en-GB" i="0" u="none" baseline="0" dirty="0"/>
              <a:t>An unborn child (foetus) is not a person within the criminal law. Thus, where D kills an unborn child she may commit an offence of child destruction or procuring a miscarriage, but she cannot commit murder. V only becomes a person in law when they are ‘fully expelled from the womb’ and alive. Whether the after birth/umbilical cord have been removed.</a:t>
            </a:r>
          </a:p>
          <a:p>
            <a:endParaRPr lang="en-GB" i="0" u="none" baseline="0" dirty="0"/>
          </a:p>
          <a:p>
            <a:r>
              <a:rPr lang="en-GB" i="0" u="none" baseline="0" dirty="0"/>
              <a:t>ii) When does V stop being a person:</a:t>
            </a:r>
          </a:p>
          <a:p>
            <a:r>
              <a:rPr lang="en-GB" i="0" u="none" dirty="0"/>
              <a:t>As a result of medical advances, the stage where V stops being a person because she dies can also be problematic. There is no authoritative</a:t>
            </a:r>
            <a:r>
              <a:rPr lang="en-GB" i="0" u="none" baseline="0" dirty="0"/>
              <a:t> definition of death within the criminal law, but the courts will often refer to be assumed where V stops breathing or even when V’s heart stops, as such occurrences can, if treated in good time, be reversed. Where the V body can be kept alive by medical intervention, a V will be considered to be medically dead at the point of brain death and this has been accepted in the case of Bland [1993]. Where a V remains in a vegetative state their condition will fall short of brain death and will therefore not be considered dead and are capable of being murdered. </a:t>
            </a:r>
          </a:p>
          <a:p>
            <a:endParaRPr lang="en-GB" i="0" u="none" baseline="0" dirty="0"/>
          </a:p>
          <a:p>
            <a:endParaRPr lang="en-GB" i="0" u="none" dirty="0"/>
          </a:p>
          <a:p>
            <a:endParaRPr lang="en-GB" i="0" u="none" dirty="0"/>
          </a:p>
          <a:p>
            <a:r>
              <a:rPr lang="en-GB" i="0" u="none" dirty="0"/>
              <a:t>3. </a:t>
            </a:r>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21907681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complete the Actus Reus of murder, D’s acts</a:t>
            </a:r>
            <a:r>
              <a:rPr lang="en-GB" baseline="0" dirty="0"/>
              <a:t> or omissions must cause V’s death. This requires application of the causation rules as previously discussed.</a:t>
            </a:r>
          </a:p>
          <a:p>
            <a:r>
              <a:rPr lang="en-GB" baseline="0" dirty="0"/>
              <a:t>One issue that should be highlighted is that ‘causing death’ will include any ‘acceleration of death’.</a:t>
            </a:r>
          </a:p>
          <a:p>
            <a:r>
              <a:rPr lang="en-GB" baseline="0" dirty="0"/>
              <a:t>E.g. Killing of a terminally ill patient or someone who, for whatever reason, has only a short time to live will satisfy the AR of murder.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543090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Cokes definition describes</a:t>
            </a:r>
            <a:r>
              <a:rPr lang="en-GB" baseline="0" dirty="0"/>
              <a:t> MR of murder as ‘malice aforethought’ and this term is often used. However, it is now clear that D’s MR need not be malicious (no need to demonstrate evil character). Similarly, it need not involve aforethought; as long as D has the MR at the moment of action or omitting to act causing death, the current law requires D to have an intention to kill or cause GBH.</a:t>
            </a:r>
          </a:p>
          <a:p>
            <a:endParaRPr lang="en-GB" baseline="0" dirty="0"/>
          </a:p>
          <a:p>
            <a:r>
              <a:rPr lang="en-GB" baseline="0" dirty="0"/>
              <a:t>The fact that the MR for murder can be satisfied by an intention to CAUSE GBH and not just an intention to KILL is very important. </a:t>
            </a:r>
          </a:p>
          <a:p>
            <a:endParaRPr lang="en-GB" baseline="0" dirty="0"/>
          </a:p>
          <a:p>
            <a:r>
              <a:rPr lang="en-GB" baseline="0" dirty="0"/>
              <a:t>GBH:</a:t>
            </a:r>
          </a:p>
          <a:p>
            <a:r>
              <a:rPr lang="en-GB" baseline="0" dirty="0"/>
              <a:t>Grievous= serious/really serious</a:t>
            </a:r>
          </a:p>
          <a:p>
            <a:r>
              <a:rPr lang="en-GB" baseline="0" dirty="0"/>
              <a:t>E.g. an intention to break a major bone or severely wound V would amount to an intention to cause GBH. </a:t>
            </a:r>
          </a:p>
          <a:p>
            <a:r>
              <a:rPr lang="en-GB" baseline="0" dirty="0"/>
              <a:t>1. The jury would then need to assess what the D was thinking (how much harm did the D intend?)</a:t>
            </a:r>
          </a:p>
          <a:p>
            <a:r>
              <a:rPr lang="en-GB" dirty="0"/>
              <a:t>2. Then</a:t>
            </a:r>
            <a:r>
              <a:rPr lang="en-GB" baseline="0" dirty="0"/>
              <a:t> assess that amount of harm</a:t>
            </a:r>
          </a:p>
          <a:p>
            <a:r>
              <a:rPr lang="en-GB" baseline="0" dirty="0"/>
              <a:t>Q: As reasonable people, would they consider there would be an intention to cause GBH?</a:t>
            </a:r>
          </a:p>
          <a:p>
            <a:endParaRPr lang="en-GB" baseline="0" dirty="0"/>
          </a:p>
          <a:p>
            <a:r>
              <a:rPr lang="en-GB" baseline="0" dirty="0"/>
              <a:t>D cannot avoid liability by claiming that she would not consider the harm she intended to cause as SERIOUS harm.</a:t>
            </a:r>
          </a:p>
          <a:p>
            <a:endParaRPr lang="en-GB" baseline="0" dirty="0"/>
          </a:p>
          <a:p>
            <a:r>
              <a:rPr lang="en-GB" baseline="0" dirty="0"/>
              <a:t>Allowing liability for murder where D acts with the intention to cause GBH means murder is a CONSTRUCTIVE OFFENCE.</a:t>
            </a:r>
          </a:p>
          <a:p>
            <a:r>
              <a:rPr lang="en-GB" baseline="0" dirty="0"/>
              <a:t>X: In these cases D does not choose to kill or perhaps even risk killing and therefore arguably lacks the culpability to deserve the liability for murder.</a:t>
            </a:r>
          </a:p>
          <a:p>
            <a:r>
              <a:rPr lang="en-GB" baseline="0" dirty="0" err="1"/>
              <a:t>E.g</a:t>
            </a:r>
            <a:r>
              <a:rPr lang="en-GB" baseline="0" dirty="0"/>
              <a:t>, D a paramilitary, who shoots V in the knee as a punishment for Vs disloyalty. D intends to cause GBH does not want the V to die. D wants V to be a walking deterrent to disloyal members. D is liable for a serious offence against the person. The V catches an infection and dies as a result of the shot Ds liability increases murder and mandatory life sentence applied. </a:t>
            </a:r>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1046894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12</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13</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14</a:t>
            </a:fld>
            <a:endParaRPr lang="en-GB"/>
          </a:p>
        </p:txBody>
      </p:sp>
    </p:spTree>
    <p:extLst>
      <p:ext uri="{BB962C8B-B14F-4D97-AF65-F5344CB8AC3E}">
        <p14:creationId xmlns:p14="http://schemas.microsoft.com/office/powerpoint/2010/main" val="3858768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15</a:t>
            </a:fld>
            <a:endParaRPr lang="en-GB"/>
          </a:p>
        </p:txBody>
      </p:sp>
    </p:spTree>
    <p:extLst>
      <p:ext uri="{BB962C8B-B14F-4D97-AF65-F5344CB8AC3E}">
        <p14:creationId xmlns:p14="http://schemas.microsoft.com/office/powerpoint/2010/main" val="37987013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R v Byrne</a:t>
            </a:r>
            <a:r>
              <a:rPr lang="en-GB" sz="1200" b="1" i="0" kern="1200" dirty="0">
                <a:solidFill>
                  <a:schemeClr val="tx1"/>
                </a:solidFill>
                <a:effectLst/>
                <a:latin typeface="+mn-lt"/>
                <a:ea typeface="+mn-ea"/>
                <a:cs typeface="+mn-cs"/>
              </a:rPr>
              <a:t> (1960) 2 QB 396</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appellant murdered a young girl staying in a YWCA hostel. He then mutilated her body. He did so as he was suffering from irresistible impulses which he was unable to control.</a:t>
            </a:r>
            <a:br>
              <a:rPr lang="en-GB" dirty="0"/>
            </a:br>
            <a:br>
              <a:rPr lang="en-GB" dirty="0"/>
            </a:br>
            <a:r>
              <a:rPr lang="en-GB" sz="1200" b="0" i="0" kern="1200" dirty="0">
                <a:solidFill>
                  <a:schemeClr val="tx1"/>
                </a:solidFill>
                <a:effectLst/>
                <a:latin typeface="+mn-lt"/>
                <a:ea typeface="+mn-ea"/>
                <a:cs typeface="+mn-cs"/>
              </a:rPr>
              <a:t>Held:</a:t>
            </a:r>
            <a:br>
              <a:rPr lang="en-GB" dirty="0"/>
            </a:br>
            <a:br>
              <a:rPr lang="en-GB" dirty="0"/>
            </a:br>
            <a:r>
              <a:rPr lang="en-GB" sz="1200" b="0" i="0" kern="1200" dirty="0">
                <a:solidFill>
                  <a:schemeClr val="tx1"/>
                </a:solidFill>
                <a:effectLst/>
                <a:latin typeface="+mn-lt"/>
                <a:ea typeface="+mn-ea"/>
                <a:cs typeface="+mn-cs"/>
              </a:rPr>
              <a:t>"abnormality of mind" was wide enough to cover the mind's activities in all its aspects, including the ability to exercise will power to control physical acts in accordance with rational judgment. But "abnormality of mind" means a state of mind so different from that of ordinary human beings that a reasonable man would term it abnormal. He was thus allowed the defence to reduce the murder conviction to manslaughter.</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16</a:t>
            </a:fld>
            <a:endParaRPr lang="en-GB"/>
          </a:p>
        </p:txBody>
      </p:sp>
    </p:spTree>
    <p:extLst>
      <p:ext uri="{BB962C8B-B14F-4D97-AF65-F5344CB8AC3E}">
        <p14:creationId xmlns:p14="http://schemas.microsoft.com/office/powerpoint/2010/main" val="2494422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17</a:t>
            </a:fld>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sng" baseline="0" dirty="0"/>
          </a:p>
          <a:p>
            <a:r>
              <a:rPr lang="en-GB" b="0" i="0" u="none" dirty="0"/>
              <a:t>Substantial</a:t>
            </a:r>
            <a:r>
              <a:rPr lang="en-GB" b="0" i="0" u="none" baseline="0" dirty="0"/>
              <a:t> = it must be more than would be experienced by the reasonable person: more than trivial but less than total impairment. </a:t>
            </a:r>
            <a:endParaRPr lang="en-GB" b="0" i="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18</a:t>
            </a:fld>
            <a:endParaRPr lang="en-GB"/>
          </a:p>
        </p:txBody>
      </p:sp>
    </p:spTree>
    <p:extLst>
      <p:ext uri="{BB962C8B-B14F-4D97-AF65-F5344CB8AC3E}">
        <p14:creationId xmlns:p14="http://schemas.microsoft.com/office/powerpoint/2010/main" val="16041418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a:ln/>
        </p:spPr>
      </p:sp>
      <p:sp>
        <p:nvSpPr>
          <p:cNvPr id="24578" name="Notes Placeholder 2"/>
          <p:cNvSpPr>
            <a:spLocks noGrp="1"/>
          </p:cNvSpPr>
          <p:nvPr>
            <p:ph type="body" idx="1"/>
          </p:nvPr>
        </p:nvSpPr>
        <p:spPr>
          <a:noFill/>
          <a:ln/>
        </p:spPr>
        <p:txBody>
          <a:bodyPr/>
          <a:lstStyle/>
          <a:p>
            <a:r>
              <a:rPr lang="en-US" dirty="0"/>
              <a:t>In</a:t>
            </a:r>
            <a:r>
              <a:rPr lang="en-US" baseline="0" dirty="0"/>
              <a:t> order to understand the new partial </a:t>
            </a:r>
            <a:r>
              <a:rPr lang="en-US" baseline="0" dirty="0" err="1"/>
              <a:t>defence</a:t>
            </a:r>
            <a:r>
              <a:rPr lang="en-US" baseline="0" dirty="0"/>
              <a:t> of ‘loss of control’ it is necessary to have a general idea of the previous partial </a:t>
            </a:r>
            <a:r>
              <a:rPr lang="en-US" baseline="0" dirty="0" err="1"/>
              <a:t>defence</a:t>
            </a:r>
            <a:r>
              <a:rPr lang="en-US" baseline="0" dirty="0"/>
              <a:t> of provocation. This is because the new partial </a:t>
            </a:r>
            <a:r>
              <a:rPr lang="en-US" baseline="0" dirty="0" err="1"/>
              <a:t>defence</a:t>
            </a:r>
            <a:r>
              <a:rPr lang="en-US" baseline="0" dirty="0"/>
              <a:t> is intended to address some of the problems that arose with the </a:t>
            </a:r>
            <a:r>
              <a:rPr lang="en-US" baseline="0" dirty="0" err="1"/>
              <a:t>defence</a:t>
            </a:r>
            <a:r>
              <a:rPr lang="en-US" baseline="0" dirty="0"/>
              <a:t> of provocation.</a:t>
            </a:r>
          </a:p>
          <a:p>
            <a:endParaRPr lang="en-US" baseline="0" dirty="0"/>
          </a:p>
          <a:p>
            <a:r>
              <a:rPr lang="en-US" baseline="0" dirty="0"/>
              <a:t>Provocation was always considered to be a common law </a:t>
            </a:r>
            <a:r>
              <a:rPr lang="en-US" baseline="0" dirty="0" err="1"/>
              <a:t>defence</a:t>
            </a:r>
            <a:r>
              <a:rPr lang="en-US" baseline="0" dirty="0"/>
              <a:t> even though it was modified by s.3 HA 1957. Some of the case law from the law of provocation may be relevant to the new </a:t>
            </a:r>
            <a:r>
              <a:rPr lang="en-US" baseline="0" dirty="0" err="1"/>
              <a:t>defence</a:t>
            </a:r>
            <a:r>
              <a:rPr lang="en-US" baseline="0" dirty="0"/>
              <a:t> of loss of control, because the two </a:t>
            </a:r>
            <a:r>
              <a:rPr lang="en-US" baseline="0" dirty="0" err="1"/>
              <a:t>defences</a:t>
            </a:r>
            <a:r>
              <a:rPr lang="en-US" baseline="0" dirty="0"/>
              <a:t> do have some elements in common.</a:t>
            </a:r>
            <a:endParaRPr lang="en-US" dirty="0"/>
          </a:p>
        </p:txBody>
      </p:sp>
      <p:sp>
        <p:nvSpPr>
          <p:cNvPr id="24579" name="Slide Number Placeholder 3"/>
          <p:cNvSpPr>
            <a:spLocks noGrp="1"/>
          </p:cNvSpPr>
          <p:nvPr>
            <p:ph type="sldNum" sz="quarter" idx="5"/>
          </p:nvPr>
        </p:nvSpPr>
        <p:spPr>
          <a:noFill/>
        </p:spPr>
        <p:txBody>
          <a:bodyPr/>
          <a:lstStyle/>
          <a:p>
            <a:fld id="{58EF86CA-D407-4436-AB91-4F268FC54647}" type="slidenum">
              <a:rPr lang="en-GB" smtClean="0"/>
              <a:pPr/>
              <a:t>20</a:t>
            </a:fld>
            <a:endParaRPr lang="en-GB"/>
          </a:p>
        </p:txBody>
      </p:sp>
    </p:spTree>
    <p:extLst>
      <p:ext uri="{BB962C8B-B14F-4D97-AF65-F5344CB8AC3E}">
        <p14:creationId xmlns:p14="http://schemas.microsoft.com/office/powerpoint/2010/main" val="197455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three elements to a successful plea of provocation:</a:t>
            </a:r>
          </a:p>
          <a:p>
            <a:pPr marL="228600" indent="-228600">
              <a:buAutoNum type="arabicParenR"/>
            </a:pPr>
            <a:r>
              <a:rPr lang="en-GB" b="1" u="sng" baseline="0" dirty="0"/>
              <a:t>There must have been something said or done that was provocative</a:t>
            </a:r>
          </a:p>
          <a:p>
            <a:pPr marL="0" indent="0">
              <a:buNone/>
            </a:pPr>
            <a:r>
              <a:rPr lang="en-GB" baseline="0" dirty="0"/>
              <a:t>This limb simply required something to be said or don which caused D to lose his self-control. It was criticised as being too broad as there was no requirement that anything bad or in some way wrong be said or done to D.</a:t>
            </a:r>
          </a:p>
          <a:p>
            <a:pPr marL="0" indent="0">
              <a:buNone/>
            </a:pPr>
            <a:endParaRPr lang="en-GB" baseline="0" dirty="0"/>
          </a:p>
          <a:p>
            <a:pPr marL="0" indent="0">
              <a:buNone/>
            </a:pPr>
            <a:r>
              <a:rPr lang="en-GB" b="1" u="sng" baseline="0" dirty="0"/>
              <a:t>2) The provocative  conduct must have caused D to lose his self control</a:t>
            </a:r>
          </a:p>
          <a:p>
            <a:pPr marL="0" indent="0">
              <a:buNone/>
            </a:pPr>
            <a:r>
              <a:rPr lang="en-GB" b="0" u="none" baseline="0" dirty="0"/>
              <a:t>A requirement under this limb was that the loss of self control has to be sudden and temporary. This meant that it would be more difficult to plead the defence if there was a time gap or cooling off period between the last act of provocation and the killing.</a:t>
            </a:r>
          </a:p>
          <a:p>
            <a:pPr marL="0" indent="0">
              <a:buNone/>
            </a:pPr>
            <a:endParaRPr lang="en-GB" b="1" u="sng" baseline="0" dirty="0"/>
          </a:p>
          <a:p>
            <a:pPr marL="0" indent="0">
              <a:buNone/>
            </a:pPr>
            <a:r>
              <a:rPr lang="en-GB" b="1" u="sng" baseline="0" dirty="0"/>
              <a:t>3) Was the provocation enough to make a reasonable person do as D did?</a:t>
            </a:r>
          </a:p>
          <a:p>
            <a:pPr marL="0" indent="0">
              <a:buNone/>
            </a:pPr>
            <a:r>
              <a:rPr lang="en-GB" b="0" u="none" baseline="0" dirty="0"/>
              <a:t>By using the words “a reasonable person”, s3 HA 1957 was thought by most commentators to have created an objective test.</a:t>
            </a:r>
            <a:endParaRPr lang="en-GB" b="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21</a:t>
            </a:fld>
            <a:endParaRPr lang="en-GB"/>
          </a:p>
        </p:txBody>
      </p:sp>
    </p:spTree>
    <p:extLst>
      <p:ext uri="{BB962C8B-B14F-4D97-AF65-F5344CB8AC3E}">
        <p14:creationId xmlns:p14="http://schemas.microsoft.com/office/powerpoint/2010/main" val="6722692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defence abolishes</a:t>
            </a:r>
            <a:r>
              <a:rPr lang="en-GB" baseline="0" dirty="0"/>
              <a:t> the defence of provocation and replaces it with the new defence of loss of control.</a:t>
            </a:r>
          </a:p>
          <a:p>
            <a:r>
              <a:rPr lang="en-GB" baseline="0" dirty="0"/>
              <a:t>The new defence is contained in ss54 and 55 Coroners and Justice Act 2009.</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22</a:t>
            </a:fld>
            <a:endParaRPr lang="en-GB"/>
          </a:p>
        </p:txBody>
      </p:sp>
    </p:spTree>
    <p:extLst>
      <p:ext uri="{BB962C8B-B14F-4D97-AF65-F5344CB8AC3E}">
        <p14:creationId xmlns:p14="http://schemas.microsoft.com/office/powerpoint/2010/main" val="3874095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23</a:t>
            </a:fld>
            <a:endParaRPr lang="en-GB"/>
          </a:p>
        </p:txBody>
      </p:sp>
    </p:spTree>
    <p:extLst>
      <p:ext uri="{BB962C8B-B14F-4D97-AF65-F5344CB8AC3E}">
        <p14:creationId xmlns:p14="http://schemas.microsoft.com/office/powerpoint/2010/main" val="12939697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Rather</a:t>
            </a:r>
            <a:r>
              <a:rPr lang="en-GB" baseline="0" dirty="0"/>
              <a:t> than require some provocation, the new partial defence requires a qualifying trigger.</a:t>
            </a:r>
          </a:p>
          <a:p>
            <a:r>
              <a:rPr lang="en-GB" baseline="0" dirty="0"/>
              <a:t>There are essentially two qualifying triggers (in s55(3) and (4).</a:t>
            </a:r>
          </a:p>
          <a:p>
            <a:endParaRPr lang="en-GB" baseline="0" dirty="0"/>
          </a:p>
          <a:p>
            <a:r>
              <a:rPr lang="en-GB" baseline="0" dirty="0"/>
              <a:t>The trigger s55(3) applies where D’s loss of control is caused by:</a:t>
            </a:r>
          </a:p>
          <a:p>
            <a:r>
              <a:rPr lang="en-GB" baseline="0" dirty="0"/>
              <a:t>D’s fear of serious violence from V against D or another identified person.</a:t>
            </a:r>
          </a:p>
          <a:p>
            <a:r>
              <a:rPr lang="en-GB" baseline="0" dirty="0"/>
              <a:t>Pearson [1992]: Here two brothers killed their violent father. One brother has been living away from home before the killing and it was the ill treatment suffered </a:t>
            </a:r>
            <a:r>
              <a:rPr lang="en-GB" baseline="0" dirty="0" err="1"/>
              <a:t>bu</a:t>
            </a:r>
            <a:r>
              <a:rPr lang="en-GB" baseline="0" dirty="0"/>
              <a:t> his brother at the hands of their father that provoked him.</a:t>
            </a:r>
          </a:p>
          <a:p>
            <a:endParaRPr lang="en-GB" baseline="0" dirty="0"/>
          </a:p>
          <a:p>
            <a:r>
              <a:rPr lang="en-GB" baseline="0" dirty="0"/>
              <a:t>Whether D fears serious violence is a SUBJECTIVE test, meaning that D’s fear of violence need only be genuine; it does not have to be reasonable.</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24</a:t>
            </a:fld>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trigger under ss55(4) applies where D’s loss of control was caused by things said or done which:</a:t>
            </a:r>
          </a:p>
          <a:p>
            <a:pPr marL="228600" indent="-228600">
              <a:buAutoNum type="alphaLcParenR"/>
            </a:pPr>
            <a:r>
              <a:rPr lang="en-GB" baseline="0" dirty="0"/>
              <a:t>Constituted circumstances of an extremely grave character. And</a:t>
            </a:r>
          </a:p>
          <a:p>
            <a:pPr marL="228600" indent="-228600">
              <a:buAutoNum type="alphaLcParenR"/>
            </a:pPr>
            <a:r>
              <a:rPr lang="en-GB" baseline="0" dirty="0"/>
              <a:t>Caused D to have a justifiable sense of being seriously wronged.</a:t>
            </a:r>
          </a:p>
          <a:p>
            <a:pPr marL="0" indent="0">
              <a:buNone/>
            </a:pPr>
            <a:endParaRPr lang="en-GB" baseline="0" dirty="0"/>
          </a:p>
          <a:p>
            <a:pPr marL="0" indent="0">
              <a:buNone/>
            </a:pPr>
            <a:r>
              <a:rPr lang="en-GB" baseline="0" dirty="0"/>
              <a:t>‘extremely grave and justifiable’ is hard to plead:</a:t>
            </a:r>
          </a:p>
          <a:p>
            <a:pPr marL="0" indent="0">
              <a:buNone/>
            </a:pPr>
            <a:r>
              <a:rPr lang="en-GB" baseline="0" dirty="0"/>
              <a:t>In Dawes, Hatter and Bowyer [2013] the CA held that D’s loss of control rightly failed. D had killed V after the breakdown of his relationship with her. It was held that there was no evidence of “circumstances of an extremely grave character”, or that this caused D to have a “justifiable sense of being seriously wronged”. Importantly, the court held that, whether there are “circumstances are of an extremely grave character” and whether this caused D to have a “justifiable sense of being seriously wronged” are to be judged OBJECTIVELY. This means that for a plea to succeed under this trigger, a reasonable person would have to think that the circumstances are ‘extremely grave’ and that D had a ‘justifiable sense of being seriously wronged.</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25</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the qualifying trigger has been identified, it must be assessed whether this led to a loss of self control s54(1)(b).</a:t>
            </a:r>
          </a:p>
          <a:p>
            <a:r>
              <a:rPr lang="en-GB" dirty="0"/>
              <a:t>S54(2) removes the requirement</a:t>
            </a:r>
            <a:r>
              <a:rPr lang="en-GB" baseline="0" dirty="0"/>
              <a:t> that the loss of control must be sudden. A requirement for a sudden loss of self control meant that sufferers of domestic violence meant that sufferers of domestic violence, who killed following a slow burn reaction, could often not rely on the defence of provocation (Ahluwalia [1992]).</a:t>
            </a:r>
          </a:p>
          <a:p>
            <a:endParaRPr lang="en-GB" baseline="0" dirty="0"/>
          </a:p>
          <a:p>
            <a:r>
              <a:rPr lang="en-GB" baseline="0" dirty="0"/>
              <a:t>Although the removal of the suddenness requirement by s54(2) does seem to relax the law, it is important to read this provision in conjunction with s54(4), which states that D should not act out of a considered desire for revenge.</a:t>
            </a:r>
          </a:p>
          <a:p>
            <a:r>
              <a:rPr lang="en-GB" baseline="0" dirty="0"/>
              <a:t>In Humphreys [1995] it was held that the provocation could be cumulative.</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26</a:t>
            </a:fld>
            <a:endParaRPr lang="en-GB"/>
          </a:p>
        </p:txBody>
      </p:sp>
    </p:spTree>
    <p:extLst>
      <p:ext uri="{BB962C8B-B14F-4D97-AF65-F5344CB8AC3E}">
        <p14:creationId xmlns:p14="http://schemas.microsoft.com/office/powerpoint/2010/main" val="34831934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very similar to</a:t>
            </a:r>
            <a:r>
              <a:rPr lang="en-GB" baseline="0" dirty="0"/>
              <a:t> the reasonable person test under the old law of provocation. The test is objective and the jury must be satisfied that:</a:t>
            </a:r>
          </a:p>
          <a:p>
            <a:pPr marL="171450" indent="-171450">
              <a:buFontTx/>
              <a:buChar char="-"/>
            </a:pPr>
            <a:r>
              <a:rPr lang="en-GB" baseline="0" dirty="0"/>
              <a:t>A person of D’s sex and age</a:t>
            </a:r>
          </a:p>
          <a:p>
            <a:pPr marL="171450" indent="-171450">
              <a:buFontTx/>
              <a:buChar char="-"/>
            </a:pPr>
            <a:r>
              <a:rPr lang="en-GB" baseline="0" dirty="0"/>
              <a:t>With a normal degree of tolerance and self restraint</a:t>
            </a:r>
          </a:p>
          <a:p>
            <a:pPr marL="171450" indent="-171450">
              <a:buFontTx/>
              <a:buChar char="-"/>
            </a:pPr>
            <a:r>
              <a:rPr lang="en-GB" baseline="0" dirty="0"/>
              <a:t>And in the circumstances of the D</a:t>
            </a:r>
          </a:p>
          <a:p>
            <a:pPr marL="171450" indent="-171450">
              <a:buFontTx/>
              <a:buChar char="-"/>
            </a:pPr>
            <a:r>
              <a:rPr lang="en-GB" baseline="0" dirty="0"/>
              <a:t>Might have reacted in the same …way to D</a:t>
            </a:r>
          </a:p>
          <a:p>
            <a:pPr marL="171450" indent="-171450">
              <a:buFontTx/>
              <a:buChar char="-"/>
            </a:pPr>
            <a:r>
              <a:rPr lang="en-GB" baseline="0" dirty="0"/>
              <a:t>Or in a similar way.</a:t>
            </a:r>
          </a:p>
          <a:p>
            <a:pPr marL="171450" indent="-171450">
              <a:buFontTx/>
              <a:buChar char="-"/>
            </a:pPr>
            <a:endParaRPr lang="en-GB" baseline="0" dirty="0"/>
          </a:p>
          <a:p>
            <a:pPr marL="0" indent="0">
              <a:buFontTx/>
              <a:buNone/>
            </a:pPr>
            <a:r>
              <a:rPr lang="en-GB" baseline="0" dirty="0"/>
              <a:t>According to s54(4) D cannot rely upon the defence where he acted in a “considered desire for revenge”. It will be remembered that the loss of control no longer has to be sudden for the defence to apply. However, this section seems to suggest that a time-gap or cooling-off period between the qualifying trigger and the killing may be fatal to D’s defence.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27</a:t>
            </a:fld>
            <a:endParaRPr lang="en-GB"/>
          </a:p>
        </p:txBody>
      </p:sp>
    </p:spTree>
    <p:extLst>
      <p:ext uri="{BB962C8B-B14F-4D97-AF65-F5344CB8AC3E}">
        <p14:creationId xmlns:p14="http://schemas.microsoft.com/office/powerpoint/2010/main" val="19024585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29</a:t>
            </a:fld>
            <a:endParaRPr lang="en-GB"/>
          </a:p>
        </p:txBody>
      </p:sp>
    </p:spTree>
    <p:extLst>
      <p:ext uri="{BB962C8B-B14F-4D97-AF65-F5344CB8AC3E}">
        <p14:creationId xmlns:p14="http://schemas.microsoft.com/office/powerpoint/2010/main" val="20596201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C04186-66AE-4FB3-B839-87C237920849}" type="slidenum">
              <a:rPr lang="en-GB" smtClean="0"/>
              <a:t>30</a:t>
            </a:fld>
            <a:endParaRPr lang="en-GB"/>
          </a:p>
        </p:txBody>
      </p:sp>
    </p:spTree>
    <p:extLst>
      <p:ext uri="{BB962C8B-B14F-4D97-AF65-F5344CB8AC3E}">
        <p14:creationId xmlns:p14="http://schemas.microsoft.com/office/powerpoint/2010/main" val="42064277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a:ln/>
        </p:spPr>
      </p:sp>
      <p:sp>
        <p:nvSpPr>
          <p:cNvPr id="32770" name="Notes Placeholder 2"/>
          <p:cNvSpPr>
            <a:spLocks noGrp="1"/>
          </p:cNvSpPr>
          <p:nvPr>
            <p:ph type="body" idx="1"/>
          </p:nvPr>
        </p:nvSpPr>
        <p:spPr>
          <a:noFill/>
          <a:ln/>
        </p:spPr>
        <p:txBody>
          <a:bodyPr/>
          <a:lstStyle/>
          <a:p>
            <a:endParaRPr lang="en-US"/>
          </a:p>
        </p:txBody>
      </p:sp>
      <p:sp>
        <p:nvSpPr>
          <p:cNvPr id="32771" name="Slide Number Placeholder 3"/>
          <p:cNvSpPr>
            <a:spLocks noGrp="1"/>
          </p:cNvSpPr>
          <p:nvPr>
            <p:ph type="sldNum" sz="quarter" idx="5"/>
          </p:nvPr>
        </p:nvSpPr>
        <p:spPr>
          <a:noFill/>
        </p:spPr>
        <p:txBody>
          <a:bodyPr/>
          <a:lstStyle/>
          <a:p>
            <a:fld id="{4B0BA788-4C3A-4189-94B2-61621383FFC3}" type="slidenum">
              <a:rPr lang="en-GB" smtClean="0"/>
              <a:pPr/>
              <a:t>31</a:t>
            </a:fld>
            <a:endParaRPr lang="en-GB"/>
          </a:p>
        </p:txBody>
      </p:sp>
    </p:spTree>
    <p:extLst>
      <p:ext uri="{BB962C8B-B14F-4D97-AF65-F5344CB8AC3E}">
        <p14:creationId xmlns:p14="http://schemas.microsoft.com/office/powerpoint/2010/main" val="7740421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leading case for Gross negligence manslaughter is </a:t>
            </a:r>
            <a:r>
              <a:rPr lang="en-GB" baseline="0" dirty="0" err="1"/>
              <a:t>Adomako</a:t>
            </a:r>
            <a:r>
              <a:rPr lang="en-GB" baseline="0" dirty="0"/>
              <a:t>, the appellant was an anaesthetist who had failed to notice for six minutes during an operation that the oxygen supply to a patient had become disconnected. The patient died. D’s conviction was upheld by </a:t>
            </a:r>
            <a:r>
              <a:rPr lang="en-GB" baseline="0" dirty="0" err="1"/>
              <a:t>HoL</a:t>
            </a:r>
            <a:r>
              <a:rPr lang="en-GB" baseline="0" dirty="0"/>
              <a:t>. </a:t>
            </a:r>
          </a:p>
          <a:p>
            <a:endParaRPr lang="en-GB" baseline="0" dirty="0"/>
          </a:p>
          <a:p>
            <a:r>
              <a:rPr lang="en-GB" baseline="0" dirty="0"/>
              <a:t>The elements of gross negligence manslaughter are as follows:</a:t>
            </a:r>
          </a:p>
          <a:p>
            <a:pPr marL="171450" indent="-171450">
              <a:buFontTx/>
              <a:buChar char="-"/>
            </a:pPr>
            <a:r>
              <a:rPr lang="en-GB" baseline="0" dirty="0"/>
              <a:t>D owed a duty of care to V</a:t>
            </a:r>
          </a:p>
          <a:p>
            <a:pPr marL="171450" indent="-171450">
              <a:buFontTx/>
              <a:buChar char="-"/>
            </a:pPr>
            <a:r>
              <a:rPr lang="en-GB" baseline="0" dirty="0"/>
              <a:t>D breached this duty of care</a:t>
            </a:r>
          </a:p>
          <a:p>
            <a:pPr marL="171450" indent="-171450">
              <a:buFontTx/>
              <a:buChar char="-"/>
            </a:pPr>
            <a:r>
              <a:rPr lang="en-GB" baseline="0" dirty="0"/>
              <a:t>The negligence was gross</a:t>
            </a:r>
          </a:p>
          <a:p>
            <a:pPr marL="171450" indent="-171450">
              <a:buFontTx/>
              <a:buChar char="-"/>
            </a:pPr>
            <a:r>
              <a:rPr lang="en-GB" baseline="0" dirty="0"/>
              <a:t>D’s negligence caused death</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32</a:t>
            </a:fld>
            <a:endParaRPr lang="en-GB"/>
          </a:p>
        </p:txBody>
      </p:sp>
    </p:spTree>
    <p:extLst>
      <p:ext uri="{BB962C8B-B14F-4D97-AF65-F5344CB8AC3E}">
        <p14:creationId xmlns:p14="http://schemas.microsoft.com/office/powerpoint/2010/main" val="15094667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a:t>
            </a:r>
            <a:r>
              <a:rPr lang="en-GB" baseline="0" dirty="0"/>
              <a:t> to Evans [2009] it is for the judge to decide as a matter of law whether a duty of care is capable of arising. If the judge is of the view that a duty is capable of existing on the facts, it is for the jury to decide the factual question of whether a duty does actually exist.</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33</a:t>
            </a:fld>
            <a:endParaRPr lang="en-GB"/>
          </a:p>
        </p:txBody>
      </p:sp>
    </p:spTree>
    <p:extLst>
      <p:ext uri="{BB962C8B-B14F-4D97-AF65-F5344CB8AC3E}">
        <p14:creationId xmlns:p14="http://schemas.microsoft.com/office/powerpoint/2010/main" val="2452341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prosecution must prove</a:t>
            </a:r>
            <a:r>
              <a:rPr lang="en-GB" baseline="0" dirty="0"/>
              <a:t> that D breached a relevant duty of care. D breaches his duty when he fails to live up to the standards of the reasonable person in the same situation or having the same occupation. </a:t>
            </a:r>
          </a:p>
          <a:p>
            <a:r>
              <a:rPr lang="en-GB" baseline="0" dirty="0"/>
              <a:t>The test for breach of duty is objective, meaning that the reasonable person will not share the personal characteristics of D. A breach of duty can be an act or omission. </a:t>
            </a:r>
          </a:p>
          <a:p>
            <a:endParaRPr lang="en-GB" baseline="0" dirty="0"/>
          </a:p>
          <a:p>
            <a:pPr marL="171450" indent="-171450">
              <a:buFontTx/>
              <a:buChar char="-"/>
            </a:pPr>
            <a:r>
              <a:rPr lang="en-GB" b="1" u="sng" baseline="0" dirty="0"/>
              <a:t>Negligence was gross</a:t>
            </a:r>
          </a:p>
          <a:p>
            <a:pPr marL="0" indent="0">
              <a:buFontTx/>
              <a:buNone/>
            </a:pPr>
            <a:r>
              <a:rPr lang="en-GB" dirty="0"/>
              <a:t>It</a:t>
            </a:r>
            <a:r>
              <a:rPr lang="en-GB" baseline="0" dirty="0"/>
              <a:t> is important to distinguish ordinary negligence from gross negligence. Gross negligence is outside the realms that one might expect to see in a civil case. It is therefore deserving of the stigma which attaches to a manslaughter conviction.</a:t>
            </a:r>
          </a:p>
          <a:p>
            <a:pPr marL="0" indent="0">
              <a:buFontTx/>
              <a:buNone/>
            </a:pPr>
            <a:r>
              <a:rPr lang="en-GB" baseline="0" dirty="0"/>
              <a:t>As a result, minor breaches of duty, or momentary lapses in concentration, will generally not be sufficient.</a:t>
            </a:r>
          </a:p>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34</a:t>
            </a:fld>
            <a:endParaRPr lang="en-GB"/>
          </a:p>
        </p:txBody>
      </p:sp>
    </p:spTree>
    <p:extLst>
      <p:ext uri="{BB962C8B-B14F-4D97-AF65-F5344CB8AC3E}">
        <p14:creationId xmlns:p14="http://schemas.microsoft.com/office/powerpoint/2010/main" val="230021244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 Ref</a:t>
            </a:r>
            <a:r>
              <a:rPr lang="en-GB" baseline="0" dirty="0"/>
              <a:t> No 2 [2000]</a:t>
            </a:r>
          </a:p>
          <a:p>
            <a:r>
              <a:rPr lang="en-GB" baseline="0" dirty="0"/>
              <a:t>This means that D can be convicted of GNM with a very low degree of foresight or no foresight at all of the consequences of his actions. The offence is objectively judged – was D’s conduct sufficiently bad to be termed gross?</a:t>
            </a:r>
          </a:p>
          <a:p>
            <a:endParaRPr lang="en-GB" baseline="0" dirty="0"/>
          </a:p>
          <a:p>
            <a:r>
              <a:rPr lang="en-GB" baseline="0" dirty="0"/>
              <a:t>When deciding whether something is gross, the jury will consider the following factors:</a:t>
            </a:r>
          </a:p>
          <a:p>
            <a:pPr lvl="1"/>
            <a:r>
              <a:rPr lang="en-GB" sz="1800" dirty="0"/>
              <a:t>How far below standards of a reasonable person did D fall?</a:t>
            </a:r>
          </a:p>
          <a:p>
            <a:pPr lvl="1"/>
            <a:r>
              <a:rPr lang="en-GB" sz="1800" dirty="0"/>
              <a:t>Did D foresee the risk of death?</a:t>
            </a:r>
          </a:p>
          <a:p>
            <a:pPr lvl="1"/>
            <a:r>
              <a:rPr lang="en-GB" sz="1800" dirty="0"/>
              <a:t>What were the motives behind D’s conduct?</a:t>
            </a:r>
          </a:p>
          <a:p>
            <a:pPr lvl="1"/>
            <a:r>
              <a:rPr lang="en-GB" sz="1800" dirty="0"/>
              <a:t>Was D exercising a special skill that was relevant to the question of breach?</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35</a:t>
            </a:fld>
            <a:endParaRPr lang="en-GB"/>
          </a:p>
        </p:txBody>
      </p:sp>
    </p:spTree>
    <p:extLst>
      <p:ext uri="{BB962C8B-B14F-4D97-AF65-F5344CB8AC3E}">
        <p14:creationId xmlns:p14="http://schemas.microsoft.com/office/powerpoint/2010/main" val="138585808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Factual</a:t>
            </a:r>
            <a:r>
              <a:rPr lang="en-GB" baseline="0" dirty="0"/>
              <a:t> and legal causation must be established.</a:t>
            </a:r>
          </a:p>
          <a:p>
            <a:endParaRPr lang="en-GB" baseline="0" dirty="0"/>
          </a:p>
        </p:txBody>
      </p:sp>
      <p:sp>
        <p:nvSpPr>
          <p:cNvPr id="4" name="Slide Number Placeholder 3"/>
          <p:cNvSpPr>
            <a:spLocks noGrp="1"/>
          </p:cNvSpPr>
          <p:nvPr>
            <p:ph type="sldNum" sz="quarter" idx="10"/>
          </p:nvPr>
        </p:nvSpPr>
        <p:spPr/>
        <p:txBody>
          <a:bodyPr/>
          <a:lstStyle/>
          <a:p>
            <a:fld id="{05C04186-66AE-4FB3-B839-87C237920849}" type="slidenum">
              <a:rPr lang="en-GB" smtClean="0"/>
              <a:t>36</a:t>
            </a:fld>
            <a:endParaRPr lang="en-GB"/>
          </a:p>
        </p:txBody>
      </p:sp>
    </p:spTree>
    <p:extLst>
      <p:ext uri="{BB962C8B-B14F-4D97-AF65-F5344CB8AC3E}">
        <p14:creationId xmlns:p14="http://schemas.microsoft.com/office/powerpoint/2010/main" val="13853968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Unlawful and</a:t>
            </a:r>
            <a:r>
              <a:rPr lang="en-GB" baseline="0" dirty="0"/>
              <a:t> dangerous act manslaughter is sometimes referred to as constructive manslaughter, because D’s liability is constructed out of a lesser offence, which is sometimes referred to as the base offence.</a:t>
            </a:r>
          </a:p>
          <a:p>
            <a:r>
              <a:rPr lang="en-GB" baseline="0" dirty="0"/>
              <a:t>For example, D pushes V intending to cause a battery, but V falls backwards and hits his head and dies.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37</a:t>
            </a:fld>
            <a:endParaRPr lang="en-GB"/>
          </a:p>
        </p:txBody>
      </p:sp>
    </p:spTree>
    <p:extLst>
      <p:ext uri="{BB962C8B-B14F-4D97-AF65-F5344CB8AC3E}">
        <p14:creationId xmlns:p14="http://schemas.microsoft.com/office/powerpoint/2010/main" val="3929285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The act amounts to a crime:</a:t>
            </a:r>
          </a:p>
          <a:p>
            <a:r>
              <a:rPr lang="en-GB" dirty="0"/>
              <a:t>Franklin</a:t>
            </a:r>
            <a:r>
              <a:rPr lang="en-GB" baseline="0" dirty="0"/>
              <a:t> (1883): The unlawful act must amount to a crime.</a:t>
            </a:r>
          </a:p>
          <a:p>
            <a:r>
              <a:rPr lang="en-GB" baseline="0" dirty="0"/>
              <a:t>A civil wrong such as a tort or breach of contract, will not be enough. </a:t>
            </a:r>
          </a:p>
          <a:p>
            <a:r>
              <a:rPr lang="en-GB" baseline="0" dirty="0"/>
              <a:t>In addition to this the crime in question must be one with a MR requirement. This means that a UDAM charge cannot be constructed from a negligence-based offence, such as careless or dangerous driving.</a:t>
            </a:r>
          </a:p>
          <a:p>
            <a:endParaRPr lang="en-GB" baseline="0" dirty="0"/>
          </a:p>
          <a:p>
            <a:r>
              <a:rPr lang="en-GB" baseline="0" dirty="0"/>
              <a:t>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38</a:t>
            </a:fld>
            <a:endParaRPr lang="en-GB"/>
          </a:p>
        </p:txBody>
      </p:sp>
    </p:spTree>
    <p:extLst>
      <p:ext uri="{BB962C8B-B14F-4D97-AF65-F5344CB8AC3E}">
        <p14:creationId xmlns:p14="http://schemas.microsoft.com/office/powerpoint/2010/main" val="9693829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the act giving</a:t>
            </a:r>
            <a:r>
              <a:rPr lang="en-GB" baseline="0" dirty="0"/>
              <a:t> rise to the offence must be a dangerous one; it is not enough that it simply amounts to a crime.</a:t>
            </a:r>
          </a:p>
          <a:p>
            <a:endParaRPr lang="en-GB" baseline="0" dirty="0"/>
          </a:p>
          <a:p>
            <a:r>
              <a:rPr lang="en-GB" baseline="0" dirty="0"/>
              <a:t>In Church [1966] D was taunted by V about his impotence. D knocked V out, panicked and dumped her body in the river where she drowned. D was convicted of UDAM. The AR and MR did not coincide but the court of appeal rejected the argument that all unlawful acts amounting to a crime leading to death constitute UDAM. </a:t>
            </a:r>
          </a:p>
          <a:p>
            <a:endParaRPr lang="en-GB" baseline="0" dirty="0"/>
          </a:p>
          <a:p>
            <a:r>
              <a:rPr lang="en-GB" baseline="0" dirty="0"/>
              <a:t>In DPP v Newbury Jones [1977] it was held that the act is dangerous if a reasonable person would have appreciated that it would have created a risk of harm to someone, whether for the person who dies or another. This is an objective test, so it is irrelevant that D was unaware that his act was unlawful or dangerous.</a:t>
            </a:r>
          </a:p>
          <a:p>
            <a:endParaRPr lang="en-GB" baseline="0" dirty="0"/>
          </a:p>
          <a:p>
            <a:r>
              <a:rPr lang="en-GB" baseline="0" dirty="0"/>
              <a:t>An example of where a reasonable person would not have appreciated that the act cold result in some physical harm is the case of Dawson [1985]. Ds robbed Vs petrol station wearing masks and armed with a pickaxe handle and a replica gun.  Shortly after the V died of a heart attack. The conviction for manslaughter was quashed because the reasonable person would not have known that V had a heart disease. </a:t>
            </a:r>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39</a:t>
            </a:fld>
            <a:endParaRPr lang="en-GB"/>
          </a:p>
        </p:txBody>
      </p:sp>
    </p:spTree>
    <p:extLst>
      <p:ext uri="{BB962C8B-B14F-4D97-AF65-F5344CB8AC3E}">
        <p14:creationId xmlns:p14="http://schemas.microsoft.com/office/powerpoint/2010/main" val="21041299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must be shown that D’s unlawful act was both a factual and legal cause of V’s death. If there is a break in the chain of causation between the unlawful act and the death of V, then D is not guilty of UDAM.</a:t>
            </a:r>
          </a:p>
          <a:p>
            <a:endParaRPr lang="en-GB" dirty="0"/>
          </a:p>
          <a:p>
            <a:r>
              <a:rPr lang="en-GB" dirty="0"/>
              <a:t>It is clear that D’s act does not have to be directed at</a:t>
            </a:r>
            <a:r>
              <a:rPr lang="en-GB" baseline="0" dirty="0"/>
              <a:t> V. In Mitchell [1983] D hit E who was standing in a queue in a post office. E fell against V, an elderly lady, who fell, broke her leg and died as a result on an embolism linked to her fall. D was found guilty of manslaughter despite the fact that his act was directed at E, not V. Note that the MR here could be established via the principle of transferred malice. </a:t>
            </a:r>
          </a:p>
          <a:p>
            <a:endParaRPr lang="en-GB" baseline="0" dirty="0"/>
          </a:p>
          <a:p>
            <a:r>
              <a:rPr lang="en-GB" baseline="0" dirty="0"/>
              <a:t>MENS REA</a:t>
            </a:r>
          </a:p>
          <a:p>
            <a:r>
              <a:rPr lang="en-GB" baseline="0" dirty="0"/>
              <a:t>The only MR required is the MR of the initial crime (base offence.</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40</a:t>
            </a:fld>
            <a:endParaRPr lang="en-GB"/>
          </a:p>
        </p:txBody>
      </p:sp>
    </p:spTree>
    <p:extLst>
      <p:ext uri="{BB962C8B-B14F-4D97-AF65-F5344CB8AC3E}">
        <p14:creationId xmlns:p14="http://schemas.microsoft.com/office/powerpoint/2010/main" val="35647515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41</a:t>
            </a:fld>
            <a:endParaRPr lang="en-GB"/>
          </a:p>
        </p:txBody>
      </p:sp>
    </p:spTree>
    <p:extLst>
      <p:ext uri="{BB962C8B-B14F-4D97-AF65-F5344CB8AC3E}">
        <p14:creationId xmlns:p14="http://schemas.microsoft.com/office/powerpoint/2010/main" val="22468111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42</a:t>
            </a:fld>
            <a:endParaRPr lang="en-GB"/>
          </a:p>
        </p:txBody>
      </p:sp>
    </p:spTree>
    <p:extLst>
      <p:ext uri="{BB962C8B-B14F-4D97-AF65-F5344CB8AC3E}">
        <p14:creationId xmlns:p14="http://schemas.microsoft.com/office/powerpoint/2010/main" val="10478313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UWTSD 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3F650A42-82F6-4526-A1E2-A2064417B07A}"/>
              </a:ext>
            </a:extLst>
          </p:cNvPr>
          <p:cNvSpPr>
            <a:spLocks noGrp="1"/>
          </p:cNvSpPr>
          <p:nvPr>
            <p:ph type="body" sz="quarter" idx="10" hasCustomPrompt="1"/>
          </p:nvPr>
        </p:nvSpPr>
        <p:spPr>
          <a:xfrm>
            <a:off x="8613775" y="5592416"/>
            <a:ext cx="3194050" cy="1046509"/>
          </a:xfrm>
        </p:spPr>
        <p:txBody>
          <a:bodyPr anchor="b">
            <a:normAutofit/>
          </a:bodyPr>
          <a:lstStyle>
            <a:lvl1pPr marL="0" indent="0" algn="ctr">
              <a:buNone/>
              <a:defRPr sz="2000">
                <a:solidFill>
                  <a:schemeClr val="bg1"/>
                </a:solidFill>
              </a:defRPr>
            </a:lvl1pPr>
          </a:lstStyle>
          <a:p>
            <a:pPr lvl="0"/>
            <a:r>
              <a:rPr lang="en-US" dirty="0"/>
              <a:t>Click to edit Subtitle</a:t>
            </a:r>
            <a:endParaRPr lang="en-GB" dirty="0"/>
          </a:p>
        </p:txBody>
      </p:sp>
      <p:sp>
        <p:nvSpPr>
          <p:cNvPr id="8" name="Title 7">
            <a:extLst>
              <a:ext uri="{FF2B5EF4-FFF2-40B4-BE49-F238E27FC236}">
                <a16:creationId xmlns:a16="http://schemas.microsoft.com/office/drawing/2014/main" id="{FF4B533C-B3FA-4561-AD54-4055C7C9C937}"/>
              </a:ext>
            </a:extLst>
          </p:cNvPr>
          <p:cNvSpPr>
            <a:spLocks noGrp="1"/>
          </p:cNvSpPr>
          <p:nvPr>
            <p:ph type="title" hasCustomPrompt="1"/>
          </p:nvPr>
        </p:nvSpPr>
        <p:spPr>
          <a:xfrm>
            <a:off x="506852" y="656094"/>
            <a:ext cx="4747073" cy="4936322"/>
          </a:xfrm>
        </p:spPr>
        <p:txBody>
          <a:bodyPr anchor="ctr">
            <a:normAutofit/>
          </a:bodyPr>
          <a:lstStyle>
            <a:lvl1pPr>
              <a:defRPr sz="5400"/>
            </a:lvl1pPr>
          </a:lstStyle>
          <a:p>
            <a:r>
              <a:rPr lang="en-US" dirty="0"/>
              <a:t>Click to edit Title</a:t>
            </a:r>
            <a:endParaRPr lang="en-GB" dirty="0"/>
          </a:p>
        </p:txBody>
      </p:sp>
    </p:spTree>
    <p:extLst>
      <p:ext uri="{BB962C8B-B14F-4D97-AF65-F5344CB8AC3E}">
        <p14:creationId xmlns:p14="http://schemas.microsoft.com/office/powerpoint/2010/main" val="1753908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Section 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userDrawn="1"/>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normAutofit/>
          </a:bodyPr>
          <a:lstStyle>
            <a:lvl1pPr marL="0" indent="0" algn="r">
              <a:buNone/>
              <a:defRPr sz="2400">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310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sz="2400"/>
            </a:lvl1pPr>
            <a:lvl2pPr>
              <a:defRPr sz="2000"/>
            </a:lvl2pPr>
            <a:lvl3pPr>
              <a:defRPr sz="1800"/>
            </a:lvl3pPr>
            <a:lvl4pPr>
              <a:defRPr sz="16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86748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6/11/2024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741717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67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7013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9083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42831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70722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192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3255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23589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07554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381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076653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297294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5"/>
            <a:ext cx="683339" cy="365125"/>
          </a:xfrm>
        </p:spPr>
        <p:txBody>
          <a:bodyPr/>
          <a:lstStyle/>
          <a:p>
            <a:fld id="{D57F1E4F-1CFF-5643-939E-217C01CDF565}" type="slidenum">
              <a:rPr lang="en-US" smtClean="0"/>
              <a:pPr/>
              <a:t>‹#›</a:t>
            </a:fld>
            <a:endParaRPr lang="en-US" dirty="0"/>
          </a:p>
        </p:txBody>
      </p:sp>
      <p:sp>
        <p:nvSpPr>
          <p:cNvPr id="3" name="Content Placeholder 2"/>
          <p:cNvSpPr>
            <a:spLocks noGrp="1"/>
          </p:cNvSpPr>
          <p:nvPr>
            <p:ph sz="quarter" idx="14"/>
          </p:nvPr>
        </p:nvSpPr>
        <p:spPr>
          <a:xfrm>
            <a:off x="461474" y="478564"/>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9680730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Referenc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678C1-B107-41B5-B72D-D76C96411390}"/>
              </a:ext>
            </a:extLst>
          </p:cNvPr>
          <p:cNvSpPr>
            <a:spLocks noGrp="1"/>
          </p:cNvSpPr>
          <p:nvPr>
            <p:ph type="title" hasCustomPrompt="1"/>
          </p:nvPr>
        </p:nvSpPr>
        <p:spPr>
          <a:xfrm>
            <a:off x="1291483" y="561075"/>
            <a:ext cx="9609034" cy="1320800"/>
          </a:xfrm>
        </p:spPr>
        <p:txBody>
          <a:bodyPr/>
          <a:lstStyle>
            <a:lvl1pPr>
              <a:defRPr/>
            </a:lvl1pPr>
          </a:lstStyle>
          <a:p>
            <a:r>
              <a:rPr lang="en-US" dirty="0"/>
              <a:t>References</a:t>
            </a:r>
            <a:endParaRPr lang="en-GB" dirty="0"/>
          </a:p>
        </p:txBody>
      </p:sp>
      <p:sp>
        <p:nvSpPr>
          <p:cNvPr id="10" name="Text Placeholder 9">
            <a:extLst>
              <a:ext uri="{FF2B5EF4-FFF2-40B4-BE49-F238E27FC236}">
                <a16:creationId xmlns:a16="http://schemas.microsoft.com/office/drawing/2014/main" id="{8C0FF2D8-4DB4-4C13-A2AC-17B7E1532994}"/>
              </a:ext>
            </a:extLst>
          </p:cNvPr>
          <p:cNvSpPr>
            <a:spLocks noGrp="1"/>
          </p:cNvSpPr>
          <p:nvPr>
            <p:ph type="body" sz="quarter" idx="10"/>
          </p:nvPr>
        </p:nvSpPr>
        <p:spPr>
          <a:xfrm>
            <a:off x="1292225" y="2333625"/>
            <a:ext cx="9608292" cy="39639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8819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Final Slide (Q&amp;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65411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8604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 id="2147483705" r:id="rId18"/>
    <p:sldLayoutId id="214748370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20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7.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image" Target="../media/image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5.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5.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5.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5.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5.pn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5.png"/><Relationship Id="rId4"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5.png"/><Relationship Id="rId4" Type="http://schemas.openxmlformats.org/officeDocument/2006/relationships/notesSlide" Target="../notesSlides/notesSlide19.xml"/></Relationships>
</file>

<file path=ppt/slides/_rels/slide22.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20.xml"/><Relationship Id="rId4"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notesSlide" Target="../notesSlides/notesSlide21.xml"/><Relationship Id="rId4"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5.png"/><Relationship Id="rId4" Type="http://schemas.openxmlformats.org/officeDocument/2006/relationships/notesSlide" Target="../notesSlides/notesSlide2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5.pn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5.pn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5.png"/><Relationship Id="rId4"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5.png"/><Relationship Id="rId4" Type="http://schemas.openxmlformats.org/officeDocument/2006/relationships/notesSlide" Target="../notesSlides/notesSlide2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5.png"/><Relationship Id="rId4" Type="http://schemas.openxmlformats.org/officeDocument/2006/relationships/notesSlide" Target="../notesSlides/notesSlide2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5.png"/><Relationship Id="rId5" Type="http://schemas.openxmlformats.org/officeDocument/2006/relationships/image" Target="../media/image10.png"/><Relationship Id="rId4" Type="http://schemas.openxmlformats.org/officeDocument/2006/relationships/notesSlide" Target="../notesSlides/notesSlide28.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5.png"/><Relationship Id="rId4" Type="http://schemas.openxmlformats.org/officeDocument/2006/relationships/notesSlide" Target="../notesSlides/notesSlide29.xml"/></Relationships>
</file>

<file path=ppt/slides/_rels/slide33.xml.rels><?xml version="1.0" encoding="UTF-8" standalone="yes"?>
<Relationships xmlns="http://schemas.openxmlformats.org/package/2006/relationships"><Relationship Id="rId3" Type="http://schemas.openxmlformats.org/officeDocument/2006/relationships/audio" Target="../media/media32.m4a"/><Relationship Id="rId2" Type="http://schemas.microsoft.com/office/2007/relationships/media" Target="../media/media32.m4a"/><Relationship Id="rId1" Type="http://schemas.openxmlformats.org/officeDocument/2006/relationships/tags" Target="../tags/tag3.xml"/><Relationship Id="rId6" Type="http://schemas.openxmlformats.org/officeDocument/2006/relationships/image" Target="../media/image5.png"/><Relationship Id="rId5" Type="http://schemas.openxmlformats.org/officeDocument/2006/relationships/notesSlide" Target="../notesSlides/notesSlide30.xml"/><Relationship Id="rId4"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5.png"/><Relationship Id="rId4" Type="http://schemas.openxmlformats.org/officeDocument/2006/relationships/notesSlide" Target="../notesSlides/notesSlide31.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5.png"/><Relationship Id="rId4" Type="http://schemas.openxmlformats.org/officeDocument/2006/relationships/notesSlide" Target="../notesSlides/notesSlide3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5.png"/><Relationship Id="rId4" Type="http://schemas.openxmlformats.org/officeDocument/2006/relationships/notesSlide" Target="../notesSlides/notesSlide33.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5.png"/><Relationship Id="rId4" Type="http://schemas.openxmlformats.org/officeDocument/2006/relationships/notesSlide" Target="../notesSlides/notesSlide34.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5.png"/><Relationship Id="rId4" Type="http://schemas.openxmlformats.org/officeDocument/2006/relationships/notesSlide" Target="../notesSlides/notesSlide35.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8.m4a"/><Relationship Id="rId1" Type="http://schemas.microsoft.com/office/2007/relationships/media" Target="../media/media38.m4a"/><Relationship Id="rId5" Type="http://schemas.openxmlformats.org/officeDocument/2006/relationships/image" Target="../media/image5.png"/><Relationship Id="rId4" Type="http://schemas.openxmlformats.org/officeDocument/2006/relationships/notesSlide" Target="../notesSlides/notesSlide36.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5.png"/><Relationship Id="rId4" Type="http://schemas.openxmlformats.org/officeDocument/2006/relationships/notesSlide" Target="../notesSlides/notesSlide3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0.m4a"/><Relationship Id="rId1" Type="http://schemas.microsoft.com/office/2007/relationships/media" Target="../media/media40.m4a"/><Relationship Id="rId5" Type="http://schemas.openxmlformats.org/officeDocument/2006/relationships/image" Target="../media/image5.png"/><Relationship Id="rId4" Type="http://schemas.openxmlformats.org/officeDocument/2006/relationships/notesSlide" Target="../notesSlides/notesSlide38.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1.m4a"/><Relationship Id="rId1" Type="http://schemas.microsoft.com/office/2007/relationships/media" Target="../media/media41.m4a"/><Relationship Id="rId5" Type="http://schemas.openxmlformats.org/officeDocument/2006/relationships/image" Target="../media/image5.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p:txBody>
          <a:bodyPr/>
          <a:lstStyle/>
          <a:p>
            <a:endParaRPr lang="en-GB" dirty="0"/>
          </a:p>
        </p:txBody>
      </p:sp>
      <p:sp>
        <p:nvSpPr>
          <p:cNvPr id="2" name="Title 1"/>
          <p:cNvSpPr>
            <a:spLocks noGrp="1"/>
          </p:cNvSpPr>
          <p:nvPr>
            <p:ph type="title"/>
          </p:nvPr>
        </p:nvSpPr>
        <p:spPr/>
        <p:txBody>
          <a:bodyPr/>
          <a:lstStyle/>
          <a:p>
            <a:r>
              <a:rPr lang="en-GB" dirty="0"/>
              <a:t>HOMICIDE </a:t>
            </a:r>
          </a:p>
        </p:txBody>
      </p:sp>
      <p:pic>
        <p:nvPicPr>
          <p:cNvPr id="8" name="Audio 7">
            <a:hlinkClick r:id="" action="ppaction://media"/>
            <a:extLst>
              <a:ext uri="{FF2B5EF4-FFF2-40B4-BE49-F238E27FC236}">
                <a16:creationId xmlns:a16="http://schemas.microsoft.com/office/drawing/2014/main" id="{99113D41-58FD-92D8-65E7-74550714EA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9927097"/>
      </p:ext>
    </p:extLst>
  </p:cSld>
  <p:clrMapOvr>
    <a:masterClrMapping/>
  </p:clrMapOvr>
  <mc:AlternateContent xmlns:mc="http://schemas.openxmlformats.org/markup-compatibility/2006">
    <mc:Choice xmlns:p14="http://schemas.microsoft.com/office/powerpoint/2010/main" Requires="p14">
      <p:transition spd="slow" p14:dur="2000" advTm="21368"/>
    </mc:Choice>
    <mc:Fallback>
      <p:transition spd="slow" advTm="21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6" name="Straight Connector 5"/>
          <p:cNvCxnSpPr/>
          <p:nvPr/>
        </p:nvCxnSpPr>
        <p:spPr>
          <a:xfrm>
            <a:off x="3700130" y="5550195"/>
            <a:ext cx="92503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3" name="Content Placeholder 2"/>
          <p:cNvGraphicFramePr>
            <a:graphicFrameLocks noGrp="1"/>
          </p:cNvGraphicFramePr>
          <p:nvPr>
            <p:ph sz="quarter" idx="14"/>
            <p:extLst>
              <p:ext uri="{D42A27DB-BD31-4B8C-83A1-F6EECF244321}">
                <p14:modId xmlns:p14="http://schemas.microsoft.com/office/powerpoint/2010/main" val="1848596413"/>
              </p:ext>
            </p:extLst>
          </p:nvPr>
        </p:nvGraphicFramePr>
        <p:xfrm>
          <a:off x="461963" y="477838"/>
          <a:ext cx="11245850" cy="58975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 name="Audio 1">
            <a:hlinkClick r:id="" action="ppaction://media"/>
            <a:extLst>
              <a:ext uri="{FF2B5EF4-FFF2-40B4-BE49-F238E27FC236}">
                <a16:creationId xmlns:a16="http://schemas.microsoft.com/office/drawing/2014/main" id="{39E83AF5-A590-44DD-BB8F-40923862766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02392775"/>
      </p:ext>
    </p:extLst>
  </p:cSld>
  <p:clrMapOvr>
    <a:masterClrMapping/>
  </p:clrMapOvr>
  <mc:AlternateContent xmlns:mc="http://schemas.openxmlformats.org/markup-compatibility/2006" xmlns:p14="http://schemas.microsoft.com/office/powerpoint/2010/main">
    <mc:Choice Requires="p14">
      <p:transition spd="slow" p14:dur="2000" advTm="63284"/>
    </mc:Choice>
    <mc:Fallback xmlns="">
      <p:transition spd="slow" advTm="63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MURDER</a:t>
            </a:r>
          </a:p>
        </p:txBody>
      </p:sp>
      <p:sp>
        <p:nvSpPr>
          <p:cNvPr id="3" name="Subtitle 2"/>
          <p:cNvSpPr>
            <a:spLocks noGrp="1"/>
          </p:cNvSpPr>
          <p:nvPr>
            <p:ph type="subTitle"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E74467F7-F1CA-40E4-A415-20DD386A60B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05988557"/>
      </p:ext>
    </p:extLst>
  </p:cSld>
  <p:clrMapOvr>
    <a:masterClrMapping/>
  </p:clrMapOvr>
  <mc:AlternateContent xmlns:mc="http://schemas.openxmlformats.org/markup-compatibility/2006" xmlns:p14="http://schemas.microsoft.com/office/powerpoint/2010/main">
    <mc:Choice Requires="p14">
      <p:transition spd="slow" p14:dur="2000" advTm="42154"/>
    </mc:Choice>
    <mc:Fallback xmlns="">
      <p:transition spd="slow" advTm="42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these sessions, you should be able to….</a:t>
            </a:r>
          </a:p>
        </p:txBody>
      </p:sp>
      <p:sp>
        <p:nvSpPr>
          <p:cNvPr id="3" name="Content Placeholder 2"/>
          <p:cNvSpPr>
            <a:spLocks noGrp="1"/>
          </p:cNvSpPr>
          <p:nvPr>
            <p:ph idx="1"/>
          </p:nvPr>
        </p:nvSpPr>
        <p:spPr/>
        <p:txBody>
          <a:bodyPr>
            <a:normAutofit/>
          </a:bodyPr>
          <a:lstStyle/>
          <a:p>
            <a:r>
              <a:rPr lang="en-GB" sz="3600" dirty="0"/>
              <a:t>Provide an accurate definition of murder</a:t>
            </a:r>
          </a:p>
          <a:p>
            <a:r>
              <a:rPr lang="en-GB" sz="3600" dirty="0"/>
              <a:t>Understand the Actus Reus of murder</a:t>
            </a:r>
          </a:p>
          <a:p>
            <a:r>
              <a:rPr lang="en-GB" sz="3600" dirty="0"/>
              <a:t>Understand the </a:t>
            </a:r>
            <a:r>
              <a:rPr lang="en-GB" sz="3600" dirty="0" err="1"/>
              <a:t>Mens</a:t>
            </a:r>
            <a:r>
              <a:rPr lang="en-GB" sz="3600" dirty="0"/>
              <a:t> Rea of murder</a:t>
            </a:r>
          </a:p>
          <a:p>
            <a:r>
              <a:rPr lang="en-GB" sz="3600" dirty="0"/>
              <a:t>Describe the defences to murder</a:t>
            </a:r>
          </a:p>
        </p:txBody>
      </p:sp>
      <p:pic>
        <p:nvPicPr>
          <p:cNvPr id="4" name="Audio 3">
            <a:hlinkClick r:id="" action="ppaction://media"/>
            <a:extLst>
              <a:ext uri="{FF2B5EF4-FFF2-40B4-BE49-F238E27FC236}">
                <a16:creationId xmlns:a16="http://schemas.microsoft.com/office/drawing/2014/main" id="{35F385FD-FBEF-430F-8491-B8E8C7B106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300552"/>
      </p:ext>
    </p:extLst>
  </p:cSld>
  <p:clrMapOvr>
    <a:masterClrMapping/>
  </p:clrMapOvr>
  <mc:AlternateContent xmlns:mc="http://schemas.openxmlformats.org/markup-compatibility/2006" xmlns:p14="http://schemas.microsoft.com/office/powerpoint/2010/main">
    <mc:Choice Requires="p14">
      <p:transition spd="slow" p14:dur="2000" advTm="17378"/>
    </mc:Choice>
    <mc:Fallback xmlns="">
      <p:transition spd="slow" advTm="17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a:t>Definition of murder</a:t>
            </a:r>
          </a:p>
        </p:txBody>
      </p:sp>
      <p:sp>
        <p:nvSpPr>
          <p:cNvPr id="17410" name="Rectangle 3"/>
          <p:cNvSpPr>
            <a:spLocks noGrp="1" noChangeArrowheads="1"/>
          </p:cNvSpPr>
          <p:nvPr>
            <p:ph idx="1"/>
          </p:nvPr>
        </p:nvSpPr>
        <p:spPr>
          <a:xfrm>
            <a:off x="1089468" y="1796252"/>
            <a:ext cx="7772400" cy="4032448"/>
          </a:xfrm>
        </p:spPr>
        <p:txBody>
          <a:bodyPr>
            <a:normAutofit lnSpcReduction="10000"/>
          </a:bodyPr>
          <a:lstStyle/>
          <a:p>
            <a:pPr algn="just" eaLnBrk="1" hangingPunct="1">
              <a:buFont typeface="Wingdings" pitchFamily="2" charset="2"/>
              <a:buNone/>
            </a:pPr>
            <a:r>
              <a:rPr lang="en-GB" sz="2400" dirty="0"/>
              <a:t> 	Classic definition Sir Edwards Coke (Lord Chief Justice, early 17</a:t>
            </a:r>
            <a:r>
              <a:rPr lang="en-GB" sz="2400" baseline="30000" dirty="0"/>
              <a:t>th</a:t>
            </a:r>
            <a:r>
              <a:rPr lang="en-GB" sz="2400" dirty="0"/>
              <a:t> Century):</a:t>
            </a:r>
          </a:p>
          <a:p>
            <a:pPr algn="just" eaLnBrk="1" hangingPunct="1">
              <a:buFont typeface="Wingdings" pitchFamily="2" charset="2"/>
              <a:buNone/>
            </a:pPr>
            <a:r>
              <a:rPr lang="en-GB" sz="2400" dirty="0"/>
              <a:t>	“</a:t>
            </a:r>
            <a:r>
              <a:rPr lang="en-GB" sz="2400" i="1" dirty="0"/>
              <a:t>Unlawfully killing a reasonable person who </a:t>
            </a:r>
            <a:r>
              <a:rPr lang="en-GB" sz="2400" i="1" u="sng" dirty="0"/>
              <a:t>is in being</a:t>
            </a:r>
            <a:r>
              <a:rPr lang="en-GB" sz="2400" i="1" dirty="0"/>
              <a:t> and </a:t>
            </a:r>
            <a:r>
              <a:rPr lang="en-GB" sz="2400" i="1" u="sng" dirty="0"/>
              <a:t>under the King’s peace</a:t>
            </a:r>
            <a:r>
              <a:rPr lang="en-GB" sz="2400" i="1" dirty="0"/>
              <a:t>, the death following within a year and a day and </a:t>
            </a:r>
            <a:r>
              <a:rPr lang="en-GB" sz="2400" i="1" u="sng" dirty="0"/>
              <a:t>with  malice aforethought</a:t>
            </a:r>
            <a:r>
              <a:rPr lang="en-GB" sz="2400" dirty="0"/>
              <a:t>”</a:t>
            </a:r>
          </a:p>
          <a:p>
            <a:pPr algn="just" eaLnBrk="1" hangingPunct="1">
              <a:buFont typeface="Wingdings" pitchFamily="2" charset="2"/>
              <a:buNone/>
            </a:pPr>
            <a:endParaRPr lang="en-GB" sz="2400" dirty="0"/>
          </a:p>
          <a:p>
            <a:pPr algn="just" eaLnBrk="1" hangingPunct="1">
              <a:buNone/>
            </a:pPr>
            <a:r>
              <a:rPr lang="en-GB" sz="2400" dirty="0"/>
              <a:t>	Requirement for death to be within a year and a day of the incident was abolished by </a:t>
            </a:r>
            <a:r>
              <a:rPr lang="en-GB" sz="2400" b="1" dirty="0"/>
              <a:t>Law Reform (Year and a Day Rule) Act 1996</a:t>
            </a:r>
          </a:p>
          <a:p>
            <a:pPr algn="just" eaLnBrk="1" hangingPunct="1">
              <a:buFont typeface="Wingdings" pitchFamily="2" charset="2"/>
              <a:buNone/>
            </a:pPr>
            <a:endParaRPr lang="en-GB" dirty="0"/>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AF41E7F4-3622-4479-BCA3-FADF1ABF56A5}" type="slidenum">
              <a:rPr lang="en-GB"/>
              <a:pPr>
                <a:defRPr/>
              </a:pPr>
              <a:t>5</a:t>
            </a:fld>
            <a:endParaRPr lang="en-GB"/>
          </a:p>
        </p:txBody>
      </p:sp>
      <p:pic>
        <p:nvPicPr>
          <p:cNvPr id="2" name="Audio 1">
            <a:hlinkClick r:id="" action="ppaction://media"/>
            <a:extLst>
              <a:ext uri="{FF2B5EF4-FFF2-40B4-BE49-F238E27FC236}">
                <a16:creationId xmlns:a16="http://schemas.microsoft.com/office/drawing/2014/main" id="{8B1EA4FD-2B52-4DAD-BAB7-DC6F4C4D7C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7730889"/>
      </p:ext>
    </p:extLst>
  </p:cSld>
  <p:clrMapOvr>
    <a:masterClrMapping/>
  </p:clrMapOvr>
  <mc:AlternateContent xmlns:mc="http://schemas.openxmlformats.org/markup-compatibility/2006" xmlns:p14="http://schemas.microsoft.com/office/powerpoint/2010/main">
    <mc:Choice Requires="p14">
      <p:transition spd="slow" p14:dur="2000" advTm="68764"/>
    </mc:Choice>
    <mc:Fallback xmlns="">
      <p:transition spd="slow" advTm="68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definition</a:t>
            </a:r>
          </a:p>
        </p:txBody>
      </p:sp>
      <p:sp>
        <p:nvSpPr>
          <p:cNvPr id="3" name="Content Placeholder 2"/>
          <p:cNvSpPr>
            <a:spLocks noGrp="1"/>
          </p:cNvSpPr>
          <p:nvPr>
            <p:ph idx="1"/>
          </p:nvPr>
        </p:nvSpPr>
        <p:spPr/>
        <p:txBody>
          <a:bodyPr/>
          <a:lstStyle/>
          <a:p>
            <a:r>
              <a:rPr lang="en-GB" dirty="0">
                <a:solidFill>
                  <a:schemeClr val="tx1"/>
                </a:solidFill>
              </a:rPr>
              <a:t>The offence of murder requires D to unlawfully kills another person under the King’s peace and do so intending to kill or cause GBH (serious bodily harm).</a:t>
            </a:r>
          </a:p>
        </p:txBody>
      </p:sp>
      <p:graphicFrame>
        <p:nvGraphicFramePr>
          <p:cNvPr id="4" name="Table 3"/>
          <p:cNvGraphicFramePr>
            <a:graphicFrameLocks noGrp="1"/>
          </p:cNvGraphicFramePr>
          <p:nvPr>
            <p:extLst>
              <p:ext uri="{D42A27DB-BD31-4B8C-83A1-F6EECF244321}">
                <p14:modId xmlns:p14="http://schemas.microsoft.com/office/powerpoint/2010/main" val="3920965655"/>
              </p:ext>
            </p:extLst>
          </p:nvPr>
        </p:nvGraphicFramePr>
        <p:xfrm>
          <a:off x="684817" y="3666196"/>
          <a:ext cx="8127999" cy="256540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00"/>
                    </a:ext>
                  </a:extLst>
                </a:gridCol>
                <a:gridCol w="2709333">
                  <a:extLst>
                    <a:ext uri="{9D8B030D-6E8A-4147-A177-3AD203B41FA5}">
                      <a16:colId xmlns:a16="http://schemas.microsoft.com/office/drawing/2014/main" val="20001"/>
                    </a:ext>
                  </a:extLst>
                </a:gridCol>
                <a:gridCol w="2709333">
                  <a:extLst>
                    <a:ext uri="{9D8B030D-6E8A-4147-A177-3AD203B41FA5}">
                      <a16:colId xmlns:a16="http://schemas.microsoft.com/office/drawing/2014/main" val="20002"/>
                    </a:ext>
                  </a:extLst>
                </a:gridCol>
              </a:tblGrid>
              <a:tr h="370840">
                <a:tc>
                  <a:txBody>
                    <a:bodyPr/>
                    <a:lstStyle/>
                    <a:p>
                      <a:endParaRPr lang="en-GB" dirty="0"/>
                    </a:p>
                  </a:txBody>
                  <a:tcPr/>
                </a:tc>
                <a:tc>
                  <a:txBody>
                    <a:bodyPr/>
                    <a:lstStyle/>
                    <a:p>
                      <a:r>
                        <a:rPr lang="en-GB" dirty="0"/>
                        <a:t>ACTUS REUS</a:t>
                      </a:r>
                    </a:p>
                  </a:txBody>
                  <a:tcPr/>
                </a:tc>
                <a:tc>
                  <a:txBody>
                    <a:bodyPr/>
                    <a:lstStyle/>
                    <a:p>
                      <a:r>
                        <a:rPr lang="en-GB" dirty="0"/>
                        <a:t>MENS</a:t>
                      </a:r>
                      <a:r>
                        <a:rPr lang="en-GB" baseline="0" dirty="0"/>
                        <a:t> REA</a:t>
                      </a:r>
                      <a:endParaRPr lang="en-GB" dirty="0"/>
                    </a:p>
                  </a:txBody>
                  <a:tcPr/>
                </a:tc>
                <a:extLst>
                  <a:ext uri="{0D108BD9-81ED-4DB2-BD59-A6C34878D82A}">
                    <a16:rowId xmlns:a16="http://schemas.microsoft.com/office/drawing/2014/main" val="10000"/>
                  </a:ext>
                </a:extLst>
              </a:tr>
              <a:tr h="370840">
                <a:tc>
                  <a:txBody>
                    <a:bodyPr/>
                    <a:lstStyle/>
                    <a:p>
                      <a:r>
                        <a:rPr lang="en-GB" dirty="0"/>
                        <a:t>Conduct</a:t>
                      </a:r>
                      <a:r>
                        <a:rPr lang="en-GB" baseline="0" dirty="0"/>
                        <a:t> element</a:t>
                      </a:r>
                      <a:endParaRPr lang="en-GB" dirty="0"/>
                    </a:p>
                  </a:txBody>
                  <a:tcPr/>
                </a:tc>
                <a:tc>
                  <a:txBody>
                    <a:bodyPr/>
                    <a:lstStyle/>
                    <a:p>
                      <a:r>
                        <a:rPr lang="en-GB" dirty="0"/>
                        <a:t>Any conduct that causes</a:t>
                      </a:r>
                      <a:r>
                        <a:rPr lang="en-GB" baseline="0" dirty="0"/>
                        <a:t> the result</a:t>
                      </a:r>
                      <a:endParaRPr lang="en-GB" dirty="0"/>
                    </a:p>
                  </a:txBody>
                  <a:tcPr/>
                </a:tc>
                <a:tc>
                  <a:txBody>
                    <a:bodyPr/>
                    <a:lstStyle/>
                    <a:p>
                      <a:r>
                        <a:rPr lang="en-GB" dirty="0"/>
                        <a:t>Voluntary</a:t>
                      </a:r>
                    </a:p>
                  </a:txBody>
                  <a:tcPr/>
                </a:tc>
                <a:extLst>
                  <a:ext uri="{0D108BD9-81ED-4DB2-BD59-A6C34878D82A}">
                    <a16:rowId xmlns:a16="http://schemas.microsoft.com/office/drawing/2014/main" val="10001"/>
                  </a:ext>
                </a:extLst>
              </a:tr>
              <a:tr h="370840">
                <a:tc>
                  <a:txBody>
                    <a:bodyPr/>
                    <a:lstStyle/>
                    <a:p>
                      <a:r>
                        <a:rPr lang="en-GB" dirty="0"/>
                        <a:t>Circumstance element</a:t>
                      </a:r>
                    </a:p>
                  </a:txBody>
                  <a:tcPr/>
                </a:tc>
                <a:tc>
                  <a:txBody>
                    <a:bodyPr/>
                    <a:lstStyle/>
                    <a:p>
                      <a:r>
                        <a:rPr lang="en-GB" dirty="0"/>
                        <a:t>V</a:t>
                      </a:r>
                      <a:r>
                        <a:rPr lang="en-GB" baseline="0" dirty="0"/>
                        <a:t> must be a person;</a:t>
                      </a:r>
                    </a:p>
                    <a:p>
                      <a:r>
                        <a:rPr lang="en-GB" baseline="0" dirty="0"/>
                        <a:t>Under the King’s peace;</a:t>
                      </a:r>
                    </a:p>
                    <a:p>
                      <a:r>
                        <a:rPr lang="en-GB" baseline="0" dirty="0"/>
                        <a:t>Killing must be unlawful</a:t>
                      </a:r>
                    </a:p>
                  </a:txBody>
                  <a:tcPr/>
                </a:tc>
                <a:tc>
                  <a:txBody>
                    <a:bodyPr/>
                    <a:lstStyle/>
                    <a:p>
                      <a:endParaRPr lang="en-GB" dirty="0"/>
                    </a:p>
                  </a:txBody>
                  <a:tcPr/>
                </a:tc>
                <a:extLst>
                  <a:ext uri="{0D108BD9-81ED-4DB2-BD59-A6C34878D82A}">
                    <a16:rowId xmlns:a16="http://schemas.microsoft.com/office/drawing/2014/main" val="10002"/>
                  </a:ext>
                </a:extLst>
              </a:tr>
              <a:tr h="370840">
                <a:tc>
                  <a:txBody>
                    <a:bodyPr/>
                    <a:lstStyle/>
                    <a:p>
                      <a:r>
                        <a:rPr lang="en-GB" dirty="0"/>
                        <a:t>Result</a:t>
                      </a:r>
                      <a:r>
                        <a:rPr lang="en-GB" baseline="0" dirty="0"/>
                        <a:t> element </a:t>
                      </a:r>
                      <a:endParaRPr lang="en-GB" dirty="0"/>
                    </a:p>
                  </a:txBody>
                  <a:tcPr/>
                </a:tc>
                <a:tc>
                  <a:txBody>
                    <a:bodyPr/>
                    <a:lstStyle/>
                    <a:p>
                      <a:r>
                        <a:rPr lang="en-GB" dirty="0"/>
                        <a:t>Death of V</a:t>
                      </a:r>
                    </a:p>
                  </a:txBody>
                  <a:tcPr/>
                </a:tc>
                <a:tc>
                  <a:txBody>
                    <a:bodyPr/>
                    <a:lstStyle/>
                    <a:p>
                      <a:r>
                        <a:rPr lang="en-GB" dirty="0"/>
                        <a:t>Intention to kill or cause GBH</a:t>
                      </a:r>
                    </a:p>
                  </a:txBody>
                  <a:tcPr/>
                </a:tc>
                <a:extLst>
                  <a:ext uri="{0D108BD9-81ED-4DB2-BD59-A6C34878D82A}">
                    <a16:rowId xmlns:a16="http://schemas.microsoft.com/office/drawing/2014/main" val="10003"/>
                  </a:ext>
                </a:extLst>
              </a:tr>
            </a:tbl>
          </a:graphicData>
        </a:graphic>
      </p:graphicFrame>
      <p:pic>
        <p:nvPicPr>
          <p:cNvPr id="8" name="Audio 7">
            <a:hlinkClick r:id="" action="ppaction://media"/>
            <a:extLst>
              <a:ext uri="{FF2B5EF4-FFF2-40B4-BE49-F238E27FC236}">
                <a16:creationId xmlns:a16="http://schemas.microsoft.com/office/drawing/2014/main" id="{CD0DED8D-64F8-9A48-CE3F-B445F9E72F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255" r="-1255"/>
          <a:stretch>
            <a:fillRect/>
          </a:stretch>
        </p:blipFill>
        <p:spPr>
          <a:xfrm>
            <a:off x="11671300" y="6337300"/>
            <a:ext cx="312452" cy="304800"/>
          </a:xfrm>
          <a:prstGeom prst="rect">
            <a:avLst/>
          </a:prstGeom>
        </p:spPr>
      </p:pic>
    </p:spTree>
    <p:extLst>
      <p:ext uri="{BB962C8B-B14F-4D97-AF65-F5344CB8AC3E}">
        <p14:creationId xmlns:p14="http://schemas.microsoft.com/office/powerpoint/2010/main" val="2355038325"/>
      </p:ext>
    </p:extLst>
  </p:cSld>
  <p:clrMapOvr>
    <a:masterClrMapping/>
  </p:clrMapOvr>
  <mc:AlternateContent xmlns:mc="http://schemas.openxmlformats.org/markup-compatibility/2006">
    <mc:Choice xmlns:p14="http://schemas.microsoft.com/office/powerpoint/2010/main" Requires="p14">
      <p:transition spd="slow" p14:dur="2000" advTm="86905"/>
    </mc:Choice>
    <mc:Fallback>
      <p:transition spd="slow" advTm="86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Actus Reus of Murder</a:t>
            </a:r>
          </a:p>
        </p:txBody>
      </p:sp>
      <p:sp>
        <p:nvSpPr>
          <p:cNvPr id="3" name="Content Placeholder 2"/>
          <p:cNvSpPr>
            <a:spLocks noGrp="1"/>
          </p:cNvSpPr>
          <p:nvPr>
            <p:ph idx="1"/>
          </p:nvPr>
        </p:nvSpPr>
        <p:spPr/>
        <p:txBody>
          <a:bodyPr>
            <a:normAutofit/>
          </a:bodyPr>
          <a:lstStyle/>
          <a:p>
            <a:r>
              <a:rPr lang="en-GB" sz="3200" i="1" dirty="0">
                <a:solidFill>
                  <a:schemeClr val="tx1"/>
                </a:solidFill>
              </a:rPr>
              <a:t>D unlawfully kills another person under the King’s peace</a:t>
            </a:r>
          </a:p>
          <a:p>
            <a:pPr marL="0" indent="0">
              <a:buNone/>
            </a:pPr>
            <a:endParaRPr lang="en-GB" sz="3200" i="1" dirty="0">
              <a:solidFill>
                <a:schemeClr val="accent2"/>
              </a:solidFill>
            </a:endParaRPr>
          </a:p>
          <a:p>
            <a:pPr marL="571500" indent="-571500">
              <a:buAutoNum type="romanLcParenR"/>
            </a:pPr>
            <a:r>
              <a:rPr lang="en-GB" sz="3200" dirty="0">
                <a:solidFill>
                  <a:schemeClr val="tx1"/>
                </a:solidFill>
              </a:rPr>
              <a:t>Conduct: Acts and Omissions</a:t>
            </a:r>
          </a:p>
          <a:p>
            <a:pPr marL="0" indent="0">
              <a:buNone/>
            </a:pPr>
            <a:r>
              <a:rPr lang="en-GB" sz="3200" i="1" dirty="0">
                <a:solidFill>
                  <a:schemeClr val="accent5"/>
                </a:solidFill>
              </a:rPr>
              <a:t>Gibbins and Proctor [1918]</a:t>
            </a:r>
          </a:p>
        </p:txBody>
      </p:sp>
      <p:pic>
        <p:nvPicPr>
          <p:cNvPr id="4" name="Picture 3"/>
          <p:cNvPicPr>
            <a:picLocks noChangeAspect="1"/>
          </p:cNvPicPr>
          <p:nvPr/>
        </p:nvPicPr>
        <p:blipFill>
          <a:blip r:embed="rId5"/>
          <a:stretch>
            <a:fillRect/>
          </a:stretch>
        </p:blipFill>
        <p:spPr>
          <a:xfrm>
            <a:off x="6654627" y="3040062"/>
            <a:ext cx="2619375" cy="1743075"/>
          </a:xfrm>
          <a:prstGeom prst="rect">
            <a:avLst/>
          </a:prstGeom>
        </p:spPr>
      </p:pic>
      <p:pic>
        <p:nvPicPr>
          <p:cNvPr id="5" name="Picture 4"/>
          <p:cNvPicPr>
            <a:picLocks noChangeAspect="1"/>
          </p:cNvPicPr>
          <p:nvPr/>
        </p:nvPicPr>
        <p:blipFill>
          <a:blip r:embed="rId6"/>
          <a:stretch>
            <a:fillRect/>
          </a:stretch>
        </p:blipFill>
        <p:spPr>
          <a:xfrm>
            <a:off x="9274002" y="4852985"/>
            <a:ext cx="2819400" cy="1619250"/>
          </a:xfrm>
          <a:prstGeom prst="rect">
            <a:avLst/>
          </a:prstGeom>
        </p:spPr>
      </p:pic>
      <p:pic>
        <p:nvPicPr>
          <p:cNvPr id="6" name="Picture 5"/>
          <p:cNvPicPr>
            <a:picLocks noChangeAspect="1"/>
          </p:cNvPicPr>
          <p:nvPr/>
        </p:nvPicPr>
        <p:blipFill>
          <a:blip r:embed="rId7"/>
          <a:stretch>
            <a:fillRect/>
          </a:stretch>
        </p:blipFill>
        <p:spPr>
          <a:xfrm>
            <a:off x="6391275" y="4730549"/>
            <a:ext cx="1939925" cy="1939925"/>
          </a:xfrm>
          <a:prstGeom prst="rect">
            <a:avLst/>
          </a:prstGeom>
        </p:spPr>
      </p:pic>
      <p:pic>
        <p:nvPicPr>
          <p:cNvPr id="11" name="Audio 10">
            <a:hlinkClick r:id="" action="ppaction://media"/>
            <a:extLst>
              <a:ext uri="{FF2B5EF4-FFF2-40B4-BE49-F238E27FC236}">
                <a16:creationId xmlns:a16="http://schemas.microsoft.com/office/drawing/2014/main" id="{8F87B224-6557-327E-2EEC-6EB73DFB2337}"/>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1294454"/>
      </p:ext>
    </p:extLst>
  </p:cSld>
  <p:clrMapOvr>
    <a:masterClrMapping/>
  </p:clrMapOvr>
  <mc:AlternateContent xmlns:mc="http://schemas.openxmlformats.org/markup-compatibility/2006">
    <mc:Choice xmlns:p14="http://schemas.microsoft.com/office/powerpoint/2010/main" Requires="p14">
      <p:transition spd="slow" p14:dur="2000" advTm="123443"/>
    </mc:Choice>
    <mc:Fallback>
      <p:transition spd="slow" advTm="1234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 Necessary circumstances</a:t>
            </a:r>
          </a:p>
        </p:txBody>
      </p:sp>
      <p:sp>
        <p:nvSpPr>
          <p:cNvPr id="3" name="Content Placeholder 2"/>
          <p:cNvSpPr>
            <a:spLocks noGrp="1"/>
          </p:cNvSpPr>
          <p:nvPr>
            <p:ph idx="1"/>
          </p:nvPr>
        </p:nvSpPr>
        <p:spPr>
          <a:xfrm>
            <a:off x="677334" y="1524001"/>
            <a:ext cx="8596668" cy="4517362"/>
          </a:xfrm>
        </p:spPr>
        <p:txBody>
          <a:bodyPr>
            <a:normAutofit fontScale="92500" lnSpcReduction="20000"/>
          </a:bodyPr>
          <a:lstStyle/>
          <a:p>
            <a:pPr marL="0" indent="0">
              <a:buNone/>
            </a:pPr>
            <a:r>
              <a:rPr lang="en-GB" sz="2600" b="1" u="sng" dirty="0">
                <a:solidFill>
                  <a:schemeClr val="tx2">
                    <a:lumMod val="75000"/>
                  </a:schemeClr>
                </a:solidFill>
              </a:rPr>
              <a:t>Under the Kings peace</a:t>
            </a:r>
          </a:p>
          <a:p>
            <a:pPr marL="0" indent="0">
              <a:buNone/>
            </a:pPr>
            <a:r>
              <a:rPr lang="en-GB" sz="2200" dirty="0">
                <a:solidFill>
                  <a:schemeClr val="tx1"/>
                </a:solidFill>
              </a:rPr>
              <a:t>When soldiers kills enemies in the heat of war, the killing is not under</a:t>
            </a:r>
          </a:p>
          <a:p>
            <a:pPr marL="0" indent="0">
              <a:buNone/>
            </a:pPr>
            <a:r>
              <a:rPr lang="en-GB" sz="2200" dirty="0">
                <a:solidFill>
                  <a:schemeClr val="tx1"/>
                </a:solidFill>
              </a:rPr>
              <a:t>The Kings peace and therefore is NOT murder.</a:t>
            </a: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Unlawful killing</a:t>
            </a:r>
          </a:p>
          <a:p>
            <a:pPr marL="0" indent="0">
              <a:buNone/>
            </a:pPr>
            <a:r>
              <a:rPr lang="en-GB" sz="2600" dirty="0">
                <a:solidFill>
                  <a:srgbClr val="FFC000"/>
                </a:solidFill>
              </a:rPr>
              <a:t>Simply stresses that the actus </a:t>
            </a:r>
            <a:r>
              <a:rPr lang="en-GB" sz="2600" dirty="0" err="1">
                <a:solidFill>
                  <a:srgbClr val="FFC000"/>
                </a:solidFill>
              </a:rPr>
              <a:t>reus</a:t>
            </a:r>
            <a:r>
              <a:rPr lang="en-GB" sz="2600" dirty="0">
                <a:solidFill>
                  <a:srgbClr val="FFC000"/>
                </a:solidFill>
              </a:rPr>
              <a:t> and </a:t>
            </a:r>
            <a:r>
              <a:rPr lang="en-GB" sz="2600" dirty="0" err="1">
                <a:solidFill>
                  <a:srgbClr val="FFC000"/>
                </a:solidFill>
              </a:rPr>
              <a:t>mens</a:t>
            </a:r>
            <a:r>
              <a:rPr lang="en-GB" sz="2600" dirty="0">
                <a:solidFill>
                  <a:srgbClr val="FFC000"/>
                </a:solidFill>
              </a:rPr>
              <a:t> rea elements of an offence must be satisfied without a lawful defence.</a:t>
            </a:r>
            <a:endParaRPr lang="en-GB" sz="2200" u="sng" dirty="0">
              <a:solidFill>
                <a:srgbClr val="FFC000"/>
              </a:solidFill>
            </a:endParaRPr>
          </a:p>
          <a:p>
            <a:pPr marL="0" indent="0">
              <a:buNone/>
            </a:pPr>
            <a:endParaRPr lang="en-GB" sz="2200" u="sng" dirty="0">
              <a:solidFill>
                <a:schemeClr val="accent2"/>
              </a:solidFill>
            </a:endParaRPr>
          </a:p>
          <a:p>
            <a:pPr marL="0" indent="0">
              <a:buNone/>
            </a:pPr>
            <a:r>
              <a:rPr lang="en-GB" sz="2600" b="1" u="sng" dirty="0">
                <a:solidFill>
                  <a:schemeClr val="tx2">
                    <a:lumMod val="75000"/>
                  </a:schemeClr>
                </a:solidFill>
              </a:rPr>
              <a:t>V must be a person</a:t>
            </a:r>
          </a:p>
          <a:p>
            <a:pPr marL="0" indent="0">
              <a:buNone/>
            </a:pPr>
            <a:r>
              <a:rPr lang="en-GB" sz="2200" dirty="0">
                <a:solidFill>
                  <a:schemeClr val="tx1"/>
                </a:solidFill>
              </a:rPr>
              <a:t>a) When does V begin to be a person</a:t>
            </a:r>
          </a:p>
          <a:p>
            <a:pPr marL="0" indent="0">
              <a:buNone/>
            </a:pPr>
            <a:r>
              <a:rPr lang="en-GB" sz="2200" dirty="0">
                <a:solidFill>
                  <a:schemeClr val="tx1"/>
                </a:solidFill>
              </a:rPr>
              <a:t>b) When does V stop being a person</a:t>
            </a:r>
          </a:p>
          <a:p>
            <a:pPr marL="0" indent="0">
              <a:buNone/>
            </a:pPr>
            <a:endParaRPr lang="en-GB" dirty="0">
              <a:solidFill>
                <a:schemeClr val="accent2"/>
              </a:solidFill>
            </a:endParaRPr>
          </a:p>
        </p:txBody>
      </p:sp>
      <p:pic>
        <p:nvPicPr>
          <p:cNvPr id="4" name="Picture 3"/>
          <p:cNvPicPr>
            <a:picLocks noChangeAspect="1"/>
          </p:cNvPicPr>
          <p:nvPr/>
        </p:nvPicPr>
        <p:blipFill>
          <a:blip r:embed="rId5"/>
          <a:stretch>
            <a:fillRect/>
          </a:stretch>
        </p:blipFill>
        <p:spPr>
          <a:xfrm>
            <a:off x="9274002" y="963306"/>
            <a:ext cx="2619375" cy="1743075"/>
          </a:xfrm>
          <a:prstGeom prst="rect">
            <a:avLst/>
          </a:prstGeom>
        </p:spPr>
      </p:pic>
      <p:pic>
        <p:nvPicPr>
          <p:cNvPr id="9" name="Audio 8">
            <a:hlinkClick r:id="" action="ppaction://media"/>
            <a:extLst>
              <a:ext uri="{FF2B5EF4-FFF2-40B4-BE49-F238E27FC236}">
                <a16:creationId xmlns:a16="http://schemas.microsoft.com/office/drawing/2014/main" id="{02BC442C-2760-9AFB-9C39-AE9B30730A9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4793301"/>
      </p:ext>
    </p:extLst>
  </p:cSld>
  <p:clrMapOvr>
    <a:masterClrMapping/>
  </p:clrMapOvr>
  <mc:AlternateContent xmlns:mc="http://schemas.openxmlformats.org/markup-compatibility/2006">
    <mc:Choice xmlns:p14="http://schemas.microsoft.com/office/powerpoint/2010/main" Requires="p14">
      <p:transition spd="slow" p14:dur="2000" advTm="218643"/>
    </mc:Choice>
    <mc:Fallback>
      <p:transition spd="slow" advTm="218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Actus Reus iii) Consequences: Causing death</a:t>
            </a:r>
          </a:p>
        </p:txBody>
      </p:sp>
      <p:sp>
        <p:nvSpPr>
          <p:cNvPr id="3" name="Content Placeholder 2"/>
          <p:cNvSpPr>
            <a:spLocks noGrp="1"/>
          </p:cNvSpPr>
          <p:nvPr>
            <p:ph idx="1"/>
          </p:nvPr>
        </p:nvSpPr>
        <p:spPr>
          <a:xfrm>
            <a:off x="677334" y="2213638"/>
            <a:ext cx="8596668" cy="4644362"/>
          </a:xfrm>
        </p:spPr>
        <p:txBody>
          <a:bodyPr>
            <a:normAutofit/>
          </a:bodyPr>
          <a:lstStyle/>
          <a:p>
            <a:r>
              <a:rPr lang="en-GB" sz="2800" dirty="0"/>
              <a:t>D’s acts or omissions must cause the V’s death.</a:t>
            </a:r>
          </a:p>
          <a:p>
            <a:r>
              <a:rPr lang="en-GB" sz="2800" dirty="0"/>
              <a:t>Causing death will include any ‘acceleration of death’</a:t>
            </a:r>
          </a:p>
          <a:p>
            <a:pPr marL="0" indent="0">
              <a:buNone/>
            </a:pPr>
            <a:r>
              <a:rPr lang="en-GB" sz="2800" dirty="0"/>
              <a:t>E.g. killing of a terminally ill patient or someone who, for whatever reason, has only a short time to live will satisfy the AR of murder.</a:t>
            </a:r>
          </a:p>
          <a:p>
            <a:pPr marL="0" indent="0">
              <a:buNone/>
            </a:pPr>
            <a:r>
              <a:rPr lang="en-GB" sz="2800" dirty="0"/>
              <a:t> </a:t>
            </a:r>
            <a:endParaRPr lang="en-GB" dirty="0"/>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6D379828-AFCD-460F-AD0F-6673108A79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73968850"/>
      </p:ext>
    </p:extLst>
  </p:cSld>
  <p:clrMapOvr>
    <a:masterClrMapping/>
  </p:clrMapOvr>
  <mc:AlternateContent xmlns:mc="http://schemas.openxmlformats.org/markup-compatibility/2006" xmlns:p14="http://schemas.microsoft.com/office/powerpoint/2010/main">
    <mc:Choice Requires="p14">
      <p:transition spd="slow" p14:dur="2000" advTm="34576"/>
    </mc:Choice>
    <mc:Fallback xmlns="">
      <p:transition spd="slow" advTm="3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Mens</a:t>
            </a:r>
            <a:r>
              <a:rPr lang="en-GB" dirty="0"/>
              <a:t> Rea of murder: </a:t>
            </a:r>
            <a:br>
              <a:rPr lang="en-GB" dirty="0"/>
            </a:br>
            <a:r>
              <a:rPr lang="en-GB" dirty="0"/>
              <a:t>Intention to kill or cause GBH</a:t>
            </a:r>
          </a:p>
        </p:txBody>
      </p:sp>
      <p:sp>
        <p:nvSpPr>
          <p:cNvPr id="3" name="Content Placeholder 2"/>
          <p:cNvSpPr>
            <a:spLocks noGrp="1"/>
          </p:cNvSpPr>
          <p:nvPr>
            <p:ph idx="1"/>
          </p:nvPr>
        </p:nvSpPr>
        <p:spPr>
          <a:xfrm>
            <a:off x="677334" y="1397001"/>
            <a:ext cx="8596668" cy="4644362"/>
          </a:xfrm>
        </p:spPr>
        <p:txBody>
          <a:bodyPr/>
          <a:lstStyle/>
          <a:p>
            <a:pPr marL="0" indent="0">
              <a:buNone/>
            </a:pPr>
            <a:endParaRPr lang="en-GB" sz="2400" dirty="0"/>
          </a:p>
          <a:p>
            <a:r>
              <a:rPr lang="en-GB" sz="2400" dirty="0"/>
              <a:t>Coke: Malice aforethought </a:t>
            </a:r>
            <a:r>
              <a:rPr lang="en-GB" sz="2400" dirty="0">
                <a:solidFill>
                  <a:srgbClr val="FF0000"/>
                </a:solidFill>
              </a:rPr>
              <a:t>(Vickers 1957)</a:t>
            </a:r>
          </a:p>
          <a:p>
            <a:r>
              <a:rPr lang="en-GB" sz="2400" dirty="0"/>
              <a:t>Current law: D’s MR doesn’t need to be malicious</a:t>
            </a:r>
          </a:p>
          <a:p>
            <a:pPr marL="0" indent="0">
              <a:buNone/>
            </a:pPr>
            <a:r>
              <a:rPr lang="en-GB" sz="2400" dirty="0"/>
              <a:t>			        D’s MR just needs to be at the moment of act                        				   or omission</a:t>
            </a:r>
          </a:p>
          <a:p>
            <a:pPr marL="0" indent="0">
              <a:buNone/>
            </a:pPr>
            <a:endParaRPr lang="en-GB" sz="2400" dirty="0"/>
          </a:p>
          <a:p>
            <a:pPr marL="0" indent="0">
              <a:buNone/>
            </a:pPr>
            <a:r>
              <a:rPr lang="en-GB" sz="2400" dirty="0">
                <a:solidFill>
                  <a:srgbClr val="FF0000"/>
                </a:solidFill>
              </a:rPr>
              <a:t>Murder is a CONSTRUCTIVE OFFENCE: </a:t>
            </a:r>
            <a:r>
              <a:rPr lang="en-GB" sz="2400" dirty="0"/>
              <a:t>The </a:t>
            </a:r>
            <a:r>
              <a:rPr lang="en-GB" sz="2400" dirty="0" err="1"/>
              <a:t>Mens</a:t>
            </a:r>
            <a:r>
              <a:rPr lang="en-GB" sz="2400" dirty="0"/>
              <a:t> Rea of murder can be satisfied by an intention to CAUSE GBH and not just an intention to KILL</a:t>
            </a:r>
          </a:p>
        </p:txBody>
      </p:sp>
      <p:pic>
        <p:nvPicPr>
          <p:cNvPr id="4" name="Audio 3">
            <a:hlinkClick r:id="" action="ppaction://media"/>
            <a:extLst>
              <a:ext uri="{FF2B5EF4-FFF2-40B4-BE49-F238E27FC236}">
                <a16:creationId xmlns:a16="http://schemas.microsoft.com/office/drawing/2014/main" id="{AA690ACE-2AB1-446C-B0FD-2C8F52B2556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636807573"/>
      </p:ext>
    </p:extLst>
  </p:cSld>
  <p:clrMapOvr>
    <a:masterClrMapping/>
  </p:clrMapOvr>
  <mc:AlternateContent xmlns:mc="http://schemas.openxmlformats.org/markup-compatibility/2006" xmlns:p14="http://schemas.microsoft.com/office/powerpoint/2010/main">
    <mc:Choice Requires="p14">
      <p:transition spd="slow" p14:dur="2000" advTm="201072"/>
    </mc:Choice>
    <mc:Fallback xmlns="">
      <p:transition spd="slow" advTm="201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5198-99FA-4476-9D41-B1ABA059765B}"/>
              </a:ext>
            </a:extLst>
          </p:cNvPr>
          <p:cNvSpPr>
            <a:spLocks noGrp="1"/>
          </p:cNvSpPr>
          <p:nvPr>
            <p:ph type="ctrTitle"/>
          </p:nvPr>
        </p:nvSpPr>
        <p:spPr/>
        <p:txBody>
          <a:bodyPr/>
          <a:lstStyle/>
          <a:p>
            <a:r>
              <a:rPr lang="en-GB" dirty="0"/>
              <a:t>PARTIAL DEFENCES TO MURDER</a:t>
            </a:r>
          </a:p>
        </p:txBody>
      </p:sp>
      <p:sp>
        <p:nvSpPr>
          <p:cNvPr id="3" name="Subtitle 2">
            <a:extLst>
              <a:ext uri="{FF2B5EF4-FFF2-40B4-BE49-F238E27FC236}">
                <a16:creationId xmlns:a16="http://schemas.microsoft.com/office/drawing/2014/main" id="{E5BF00EB-A1BB-4EC9-8C1B-5A91E56A6A97}"/>
              </a:ext>
            </a:extLst>
          </p:cNvPr>
          <p:cNvSpPr>
            <a:spLocks noGrp="1"/>
          </p:cNvSpPr>
          <p:nvPr>
            <p:ph type="subTitle" idx="1"/>
          </p:nvPr>
        </p:nvSpPr>
        <p:spPr/>
        <p:txBody>
          <a:bodyPr/>
          <a:lstStyle/>
          <a:p>
            <a:endParaRPr lang="en-GB"/>
          </a:p>
        </p:txBody>
      </p:sp>
      <p:pic>
        <p:nvPicPr>
          <p:cNvPr id="6" name="Audio 5">
            <a:hlinkClick r:id="" action="ppaction://media"/>
            <a:extLst>
              <a:ext uri="{FF2B5EF4-FFF2-40B4-BE49-F238E27FC236}">
                <a16:creationId xmlns:a16="http://schemas.microsoft.com/office/drawing/2014/main" id="{BD47F90F-B611-053B-4DA0-0742A6B2471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7298736"/>
      </p:ext>
    </p:extLst>
  </p:cSld>
  <p:clrMapOvr>
    <a:masterClrMapping/>
  </p:clrMapOvr>
  <mc:AlternateContent xmlns:mc="http://schemas.openxmlformats.org/markup-compatibility/2006">
    <mc:Choice xmlns:p14="http://schemas.microsoft.com/office/powerpoint/2010/main" Requires="p14">
      <p:transition spd="slow" p14:dur="2000" advTm="43451"/>
    </mc:Choice>
    <mc:Fallback>
      <p:transition spd="slow" advTm="43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81200" y="428626"/>
            <a:ext cx="8229600" cy="1419225"/>
          </a:xfrm>
        </p:spPr>
        <p:txBody>
          <a:bodyPr/>
          <a:lstStyle/>
          <a:p>
            <a:pPr eaLnBrk="1" hangingPunct="1"/>
            <a:r>
              <a:rPr lang="en-GB"/>
              <a:t>Specific </a:t>
            </a:r>
            <a:r>
              <a:rPr lang="en-GB" u="sng"/>
              <a:t>partial</a:t>
            </a:r>
            <a:r>
              <a:rPr lang="en-GB"/>
              <a:t> defences to murder</a:t>
            </a:r>
          </a:p>
        </p:txBody>
      </p:sp>
      <p:sp>
        <p:nvSpPr>
          <p:cNvPr id="21506" name="Rectangle 3"/>
          <p:cNvSpPr>
            <a:spLocks noGrp="1" noChangeArrowheads="1"/>
          </p:cNvSpPr>
          <p:nvPr>
            <p:ph idx="1"/>
          </p:nvPr>
        </p:nvSpPr>
        <p:spPr>
          <a:xfrm>
            <a:off x="677334" y="1457011"/>
            <a:ext cx="8596668" cy="4584351"/>
          </a:xfrm>
        </p:spPr>
        <p:txBody>
          <a:bodyPr>
            <a:normAutofit/>
          </a:bodyPr>
          <a:lstStyle/>
          <a:p>
            <a:pPr algn="just" eaLnBrk="1" hangingPunct="1"/>
            <a:r>
              <a:rPr lang="en-GB" sz="2400" dirty="0"/>
              <a:t>Killing with </a:t>
            </a:r>
            <a:r>
              <a:rPr lang="en-GB" sz="2400" b="1" dirty="0">
                <a:solidFill>
                  <a:srgbClr val="FF0000"/>
                </a:solidFill>
              </a:rPr>
              <a:t>diminished responsibility</a:t>
            </a:r>
            <a:r>
              <a:rPr lang="en-GB" sz="2400" dirty="0"/>
              <a:t>: a statutory defence under s. 2, Homicide Act 1957</a:t>
            </a:r>
          </a:p>
          <a:p>
            <a:pPr algn="just" eaLnBrk="1" hangingPunct="1"/>
            <a:r>
              <a:rPr lang="en-GB" sz="2400" dirty="0"/>
              <a:t>Killing under </a:t>
            </a:r>
            <a:r>
              <a:rPr lang="en-GB" sz="2400" b="1" dirty="0">
                <a:solidFill>
                  <a:srgbClr val="FF0000"/>
                </a:solidFill>
              </a:rPr>
              <a:t>loss of control </a:t>
            </a:r>
            <a:r>
              <a:rPr lang="en-GB" sz="2400" b="1" dirty="0"/>
              <a:t>ss54 and 55 Coroners and Justice Act 2009  </a:t>
            </a:r>
            <a:r>
              <a:rPr lang="en-GB" sz="2400" i="1" dirty="0"/>
              <a:t>(formerly provocation):</a:t>
            </a:r>
            <a:r>
              <a:rPr lang="en-GB" sz="2400" dirty="0"/>
              <a:t> a common law defence modified by s. 3, Homicide Act 1957</a:t>
            </a:r>
          </a:p>
          <a:p>
            <a:pPr algn="just" eaLnBrk="1" hangingPunct="1"/>
            <a:r>
              <a:rPr lang="en-GB" sz="2400" dirty="0"/>
              <a:t>Killing in pursuance of a </a:t>
            </a:r>
            <a:r>
              <a:rPr lang="en-GB" sz="2400" b="1" dirty="0">
                <a:solidFill>
                  <a:srgbClr val="FF0000"/>
                </a:solidFill>
              </a:rPr>
              <a:t>suicide pact</a:t>
            </a:r>
            <a:r>
              <a:rPr lang="en-GB" sz="2400" dirty="0">
                <a:solidFill>
                  <a:srgbClr val="FF0000"/>
                </a:solidFill>
              </a:rPr>
              <a:t> </a:t>
            </a:r>
            <a:r>
              <a:rPr lang="en-GB" sz="2400" dirty="0"/>
              <a:t>(where all participants are meant to die): s. 4, Homicide Act 1957</a:t>
            </a:r>
          </a:p>
          <a:p>
            <a:pPr algn="just" eaLnBrk="1" hangingPunct="1">
              <a:buFont typeface="Wingdings 2" pitchFamily="18" charset="2"/>
              <a:buNone/>
            </a:pPr>
            <a:r>
              <a:rPr lang="en-GB" sz="2400" dirty="0"/>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
        <p:nvSpPr>
          <p:cNvPr id="4" name="Footer Placeholder 4"/>
          <p:cNvSpPr>
            <a:spLocks noGrp="1"/>
          </p:cNvSpPr>
          <p:nvPr>
            <p:ph type="ftr" sz="quarter" idx="11"/>
          </p:nvPr>
        </p:nvSpPr>
        <p:spPr/>
        <p:txBody>
          <a:bodyPr/>
          <a:lstStyle/>
          <a:p>
            <a:pPr>
              <a:defRPr/>
            </a:pPr>
            <a:r>
              <a:rPr lang="en-GB" dirty="0"/>
              <a:t>Criminal law: homicide scenario</a:t>
            </a:r>
          </a:p>
        </p:txBody>
      </p:sp>
      <p:sp>
        <p:nvSpPr>
          <p:cNvPr id="5" name="Slide Number Placeholder 5"/>
          <p:cNvSpPr>
            <a:spLocks noGrp="1"/>
          </p:cNvSpPr>
          <p:nvPr>
            <p:ph type="sldNum" sz="quarter" idx="12"/>
          </p:nvPr>
        </p:nvSpPr>
        <p:spPr/>
        <p:txBody>
          <a:bodyPr/>
          <a:lstStyle/>
          <a:p>
            <a:pPr>
              <a:defRPr/>
            </a:pPr>
            <a:fld id="{A16A201A-FCB3-4259-8E70-3570164CD319}" type="slidenum">
              <a:rPr lang="en-GB"/>
              <a:pPr>
                <a:defRPr/>
              </a:pPr>
              <a:t>12</a:t>
            </a:fld>
            <a:endParaRPr lang="en-GB"/>
          </a:p>
        </p:txBody>
      </p:sp>
      <p:pic>
        <p:nvPicPr>
          <p:cNvPr id="2" name="Audio 1">
            <a:hlinkClick r:id="" action="ppaction://media"/>
            <a:extLst>
              <a:ext uri="{FF2B5EF4-FFF2-40B4-BE49-F238E27FC236}">
                <a16:creationId xmlns:a16="http://schemas.microsoft.com/office/drawing/2014/main" id="{0D537E87-313F-4B17-838B-BA06DA1258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a:defRPr/>
            </a:pPr>
            <a:r>
              <a:rPr lang="en-GB" sz="3800" dirty="0"/>
              <a:t>Specific defences to murder: DIMINISHED RESPONSIBILITY</a:t>
            </a:r>
          </a:p>
        </p:txBody>
      </p:sp>
      <p:sp>
        <p:nvSpPr>
          <p:cNvPr id="29698" name="Rectangle 3"/>
          <p:cNvSpPr>
            <a:spLocks noGrp="1" noChangeArrowheads="1"/>
          </p:cNvSpPr>
          <p:nvPr>
            <p:ph idx="1"/>
          </p:nvPr>
        </p:nvSpPr>
        <p:spPr/>
        <p:txBody>
          <a:bodyPr>
            <a:normAutofit fontScale="92500" lnSpcReduction="10000"/>
          </a:bodyPr>
          <a:lstStyle/>
          <a:p>
            <a:pPr algn="just" eaLnBrk="1" hangingPunct="1">
              <a:buFont typeface="Wingdings" pitchFamily="2" charset="2"/>
              <a:buNone/>
            </a:pPr>
            <a:r>
              <a:rPr lang="en-GB" sz="2400" dirty="0"/>
              <a:t>	</a:t>
            </a:r>
            <a:r>
              <a:rPr lang="en-GB" dirty="0"/>
              <a:t>According to s2(1) Homicide Act 1957 as amended by s52(1) Coroners and Justice Act 2009:</a:t>
            </a:r>
          </a:p>
          <a:p>
            <a:pPr algn="just" eaLnBrk="1" hangingPunct="1">
              <a:buFont typeface="Wingdings" pitchFamily="2" charset="2"/>
              <a:buNone/>
            </a:pPr>
            <a:r>
              <a:rPr lang="en-GB" sz="2400" dirty="0"/>
              <a:t>‘A person (D) who kills or is party to the kil</a:t>
            </a:r>
            <a:r>
              <a:rPr lang="en-GB" dirty="0"/>
              <a:t>ling of another is not to be convicted of murder if the D was suffering from an abnormality of mental functioning which:</a:t>
            </a:r>
          </a:p>
          <a:p>
            <a:pPr algn="just" eaLnBrk="1" hangingPunct="1">
              <a:buFontTx/>
              <a:buChar char="-"/>
            </a:pPr>
            <a:r>
              <a:rPr lang="en-GB" sz="2400" dirty="0"/>
              <a:t>Arose from a recognised medical condition</a:t>
            </a:r>
          </a:p>
          <a:p>
            <a:pPr algn="just" eaLnBrk="1" hangingPunct="1">
              <a:buFontTx/>
              <a:buChar char="-"/>
            </a:pPr>
            <a:r>
              <a:rPr lang="en-GB" dirty="0"/>
              <a:t>Substantially impaired D’s ability to do one or more of the things mentioned in subsection (1A); and</a:t>
            </a:r>
          </a:p>
          <a:p>
            <a:pPr algn="just" eaLnBrk="1" hangingPunct="1">
              <a:buFontTx/>
              <a:buChar char="-"/>
            </a:pPr>
            <a:r>
              <a:rPr lang="en-GB" sz="2400" dirty="0"/>
              <a:t>Provides an explanation for D’s acts and omissions in doing or being party to the killing.</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9B319B41-8E7D-49B5-AF4A-53B7AEAF677C}" type="slidenum">
              <a:rPr lang="en-GB"/>
              <a:pPr>
                <a:defRPr/>
              </a:pPr>
              <a:t>13</a:t>
            </a:fld>
            <a:endParaRPr lang="en-GB"/>
          </a:p>
        </p:txBody>
      </p:sp>
      <p:pic>
        <p:nvPicPr>
          <p:cNvPr id="2" name="Audio 1">
            <a:hlinkClick r:id="" action="ppaction://media"/>
            <a:extLst>
              <a:ext uri="{FF2B5EF4-FFF2-40B4-BE49-F238E27FC236}">
                <a16:creationId xmlns:a16="http://schemas.microsoft.com/office/drawing/2014/main" id="{BECE27CF-1385-4778-BD7E-26E1E3952B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5400" dirty="0"/>
              <a:t>Diminished responsibility</a:t>
            </a:r>
            <a:endParaRPr lang="en-GB" dirty="0"/>
          </a:p>
        </p:txBody>
      </p:sp>
      <p:sp>
        <p:nvSpPr>
          <p:cNvPr id="3" name="Content Placeholder 2"/>
          <p:cNvSpPr>
            <a:spLocks noGrp="1"/>
          </p:cNvSpPr>
          <p:nvPr>
            <p:ph idx="1"/>
          </p:nvPr>
        </p:nvSpPr>
        <p:spPr/>
        <p:txBody>
          <a:bodyPr>
            <a:noAutofit/>
          </a:bodyPr>
          <a:lstStyle/>
          <a:p>
            <a:r>
              <a:rPr lang="en-GB" sz="2400" dirty="0"/>
              <a:t>DR only available as a defence for murder, not attempted murder - </a:t>
            </a:r>
            <a:r>
              <a:rPr lang="en-GB" sz="2400" b="1" dirty="0"/>
              <a:t>Campbell</a:t>
            </a:r>
            <a:r>
              <a:rPr lang="en-GB" sz="2400" dirty="0"/>
              <a:t> [1997] Crim LR 495,</a:t>
            </a:r>
          </a:p>
          <a:p>
            <a:endParaRPr lang="en-GB" sz="2400" dirty="0"/>
          </a:p>
          <a:p>
            <a:r>
              <a:rPr lang="en-GB" sz="2400" dirty="0"/>
              <a:t>s. 2(2) Homicide Act 1957, </a:t>
            </a:r>
            <a:r>
              <a:rPr lang="en-GB" sz="2400" b="1" dirty="0"/>
              <a:t>the burden of proof is on D</a:t>
            </a:r>
            <a:r>
              <a:rPr lang="en-GB" sz="2400" dirty="0"/>
              <a:t>: D must prove that at the time of the killing, s/he was suffering with DR</a:t>
            </a:r>
          </a:p>
          <a:p>
            <a:endParaRPr lang="en-GB" sz="2400" dirty="0"/>
          </a:p>
          <a:p>
            <a:r>
              <a:rPr lang="en-GB" sz="2400" dirty="0"/>
              <a:t>Successful defence of DR usually leads to committal to hospital under a hospital order issued under the Mental Health Act 1983</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14</a:t>
            </a:fld>
            <a:endParaRPr lang="en-GB"/>
          </a:p>
        </p:txBody>
      </p:sp>
      <p:pic>
        <p:nvPicPr>
          <p:cNvPr id="6" name="Audio 5">
            <a:hlinkClick r:id="" action="ppaction://media"/>
            <a:extLst>
              <a:ext uri="{FF2B5EF4-FFF2-40B4-BE49-F238E27FC236}">
                <a16:creationId xmlns:a16="http://schemas.microsoft.com/office/drawing/2014/main" id="{56F063F4-1D49-4AC7-B2BC-94E398FA59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37446417"/>
      </p:ext>
    </p:extLst>
  </p:cSld>
  <p:clrMapOvr>
    <a:masterClrMapping/>
  </p:clrMapOvr>
  <mc:AlternateContent xmlns:mc="http://schemas.openxmlformats.org/markup-compatibility/2006" xmlns:p14="http://schemas.microsoft.com/office/powerpoint/2010/main">
    <mc:Choice Requires="p14">
      <p:transition spd="slow" p14:dur="2000" advTm="75475"/>
    </mc:Choice>
    <mc:Fallback xmlns="">
      <p:transition spd="slow" advTm="7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a:t>
            </a:r>
            <a:br>
              <a:rPr lang="en-GB" dirty="0"/>
            </a:br>
            <a:r>
              <a:rPr lang="en-GB" dirty="0"/>
              <a:t>s2(1) Homicide Act 1957 </a:t>
            </a: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a:t>The elements of </a:t>
            </a:r>
            <a:r>
              <a:rPr lang="en-GB" dirty="0"/>
              <a:t>diminished responsibility:</a:t>
            </a:r>
          </a:p>
          <a:p>
            <a:pPr marL="0" indent="0">
              <a:buNone/>
            </a:pPr>
            <a:endParaRPr lang="en-GB" dirty="0"/>
          </a:p>
          <a:p>
            <a:pPr>
              <a:buFontTx/>
              <a:buChar char="-"/>
            </a:pPr>
            <a:r>
              <a:rPr lang="en-GB" dirty="0"/>
              <a:t>D must be suffering from a recognised medical condition;</a:t>
            </a:r>
          </a:p>
          <a:p>
            <a:pPr>
              <a:buFontTx/>
              <a:buChar char="-"/>
            </a:pPr>
            <a:r>
              <a:rPr lang="en-GB" dirty="0"/>
              <a:t>Which caused them to suffer an abnormality of mental functioning;</a:t>
            </a:r>
          </a:p>
          <a:p>
            <a:pPr>
              <a:buFontTx/>
              <a:buChar char="-"/>
            </a:pPr>
            <a:r>
              <a:rPr lang="en-GB" dirty="0"/>
              <a:t>Which substantially impaired their ability to understand the nature of their conduct, form a rational judgment or exercise self-control; and</a:t>
            </a:r>
          </a:p>
          <a:p>
            <a:pPr>
              <a:buFontTx/>
              <a:buChar char="-"/>
            </a:pPr>
            <a:r>
              <a:rPr lang="en-GB" dirty="0"/>
              <a:t>The abnormality of mental functioning provides an explanation for the defendants acts or omissions in doing or being party to the killing. </a:t>
            </a:r>
          </a:p>
        </p:txBody>
      </p:sp>
      <p:pic>
        <p:nvPicPr>
          <p:cNvPr id="7" name="Audio 6">
            <a:hlinkClick r:id="" action="ppaction://media"/>
            <a:extLst>
              <a:ext uri="{FF2B5EF4-FFF2-40B4-BE49-F238E27FC236}">
                <a16:creationId xmlns:a16="http://schemas.microsoft.com/office/drawing/2014/main" id="{24A2F93A-1ECD-A195-1DE8-CFC93D5EB70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6945342"/>
      </p:ext>
    </p:extLst>
  </p:cSld>
  <p:clrMapOvr>
    <a:masterClrMapping/>
  </p:clrMapOvr>
  <mc:AlternateContent xmlns:mc="http://schemas.openxmlformats.org/markup-compatibility/2006">
    <mc:Choice xmlns:p14="http://schemas.microsoft.com/office/powerpoint/2010/main" Requires="p14">
      <p:transition spd="slow" p14:dur="2000" advTm="42928"/>
    </mc:Choice>
    <mc:Fallback>
      <p:transition spd="slow" advTm="42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800" dirty="0"/>
              <a:t>Diminished responsibility – s2(1)(a)</a:t>
            </a:r>
            <a:endParaRPr lang="en-GB" dirty="0"/>
          </a:p>
        </p:txBody>
      </p:sp>
      <p:sp>
        <p:nvSpPr>
          <p:cNvPr id="3" name="Content Placeholder 2"/>
          <p:cNvSpPr>
            <a:spLocks noGrp="1"/>
          </p:cNvSpPr>
          <p:nvPr>
            <p:ph idx="1"/>
          </p:nvPr>
        </p:nvSpPr>
        <p:spPr>
          <a:xfrm>
            <a:off x="970573" y="2135248"/>
            <a:ext cx="8596668" cy="4354452"/>
          </a:xfrm>
        </p:spPr>
        <p:txBody>
          <a:bodyPr/>
          <a:lstStyle/>
          <a:p>
            <a:r>
              <a:rPr lang="en-GB" sz="3600" b="1" dirty="0"/>
              <a:t>The defendant must be suffering from a recognised medical condition.</a:t>
            </a:r>
          </a:p>
          <a:p>
            <a:pPr lvl="1"/>
            <a:r>
              <a:rPr lang="en-GB" sz="3200" dirty="0"/>
              <a:t> defined by the Court of Appeal in </a:t>
            </a:r>
            <a:r>
              <a:rPr lang="en-GB" sz="3200" b="1" dirty="0"/>
              <a:t>Byrne</a:t>
            </a:r>
            <a:r>
              <a:rPr lang="en-GB" sz="3200" dirty="0"/>
              <a:t> (1960) 2 QB 396</a:t>
            </a:r>
          </a:p>
          <a:p>
            <a:pPr lvl="1"/>
            <a:r>
              <a:rPr lang="en-GB" sz="3200" dirty="0"/>
              <a:t>replaced by “recognised medical condition” </a:t>
            </a:r>
            <a:r>
              <a:rPr lang="en-GB" sz="3200" i="1" dirty="0"/>
              <a:t>s52(1) </a:t>
            </a:r>
            <a:r>
              <a:rPr lang="en-GB" sz="3200" i="1" dirty="0">
                <a:solidFill>
                  <a:srgbClr val="FF0000"/>
                </a:solidFill>
              </a:rPr>
              <a:t>Coroners and Justice Act 2009</a:t>
            </a:r>
          </a:p>
          <a:p>
            <a:pPr lvl="1"/>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16</a:t>
            </a:fld>
            <a:endParaRPr lang="en-GB"/>
          </a:p>
        </p:txBody>
      </p:sp>
      <p:pic>
        <p:nvPicPr>
          <p:cNvPr id="10" name="Audio 9">
            <a:hlinkClick r:id="" action="ppaction://media"/>
            <a:extLst>
              <a:ext uri="{FF2B5EF4-FFF2-40B4-BE49-F238E27FC236}">
                <a16:creationId xmlns:a16="http://schemas.microsoft.com/office/drawing/2014/main" id="{1211B09C-9DA5-96E2-8D51-A2787EB82D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5771014"/>
      </p:ext>
    </p:extLst>
  </p:cSld>
  <p:clrMapOvr>
    <a:masterClrMapping/>
  </p:clrMapOvr>
  <mc:AlternateContent xmlns:mc="http://schemas.openxmlformats.org/markup-compatibility/2006">
    <mc:Choice xmlns:p14="http://schemas.microsoft.com/office/powerpoint/2010/main" Requires="p14">
      <p:transition spd="slow" p14:dur="2000" advTm="45411"/>
    </mc:Choice>
    <mc:Fallback>
      <p:transition spd="slow" advTm="45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a:t>
            </a:r>
          </a:p>
        </p:txBody>
      </p:sp>
      <p:sp>
        <p:nvSpPr>
          <p:cNvPr id="3" name="Content Placeholder 2"/>
          <p:cNvSpPr>
            <a:spLocks noGrp="1"/>
          </p:cNvSpPr>
          <p:nvPr>
            <p:ph idx="1"/>
          </p:nvPr>
        </p:nvSpPr>
        <p:spPr>
          <a:xfrm>
            <a:off x="677334" y="1324303"/>
            <a:ext cx="8596668" cy="4717059"/>
          </a:xfrm>
        </p:spPr>
        <p:txBody>
          <a:bodyPr>
            <a:normAutofit fontScale="92500" lnSpcReduction="10000"/>
          </a:bodyPr>
          <a:lstStyle/>
          <a:p>
            <a:r>
              <a:rPr lang="en-GB" sz="3000" dirty="0"/>
              <a:t>Recognised medical conditions include functional mental illness:-</a:t>
            </a:r>
          </a:p>
          <a:p>
            <a:pPr lvl="1"/>
            <a:r>
              <a:rPr lang="en-GB" sz="2600" dirty="0"/>
              <a:t>Clinical depression (</a:t>
            </a:r>
            <a:r>
              <a:rPr lang="en-GB" sz="2600" b="1" i="1" dirty="0" err="1"/>
              <a:t>Gittens</a:t>
            </a:r>
            <a:r>
              <a:rPr lang="en-GB" sz="2600" b="1" i="1" dirty="0"/>
              <a:t> [184])</a:t>
            </a:r>
          </a:p>
          <a:p>
            <a:pPr lvl="1"/>
            <a:r>
              <a:rPr lang="en-GB" sz="2600" dirty="0"/>
              <a:t>Schizophrenia </a:t>
            </a:r>
            <a:r>
              <a:rPr lang="en-GB" sz="2600" b="1" i="1" dirty="0"/>
              <a:t>(Moyle [2008])</a:t>
            </a:r>
          </a:p>
          <a:p>
            <a:pPr lvl="1"/>
            <a:r>
              <a:rPr lang="en-GB" sz="2600" dirty="0"/>
              <a:t>Battered women’s syndrome </a:t>
            </a:r>
            <a:r>
              <a:rPr lang="en-GB" sz="2600" b="1" i="1" dirty="0"/>
              <a:t>(Hobson [1998], Ahluwalia [1992])</a:t>
            </a:r>
          </a:p>
          <a:p>
            <a:pPr lvl="1"/>
            <a:r>
              <a:rPr lang="en-GB" sz="2600" dirty="0"/>
              <a:t>Premenstrual tension and post-natal depression </a:t>
            </a:r>
            <a:r>
              <a:rPr lang="en-GB" sz="2600" b="1" i="1" dirty="0"/>
              <a:t>(Reynolds [1988])</a:t>
            </a:r>
          </a:p>
          <a:p>
            <a:pPr lvl="1"/>
            <a:r>
              <a:rPr lang="en-GB" sz="2600" dirty="0"/>
              <a:t>Paranoia </a:t>
            </a:r>
            <a:r>
              <a:rPr lang="en-GB" sz="2600" b="1" i="1" dirty="0"/>
              <a:t>(</a:t>
            </a:r>
            <a:r>
              <a:rPr lang="en-GB" sz="2600" b="1" i="1" dirty="0" err="1"/>
              <a:t>Simcox</a:t>
            </a:r>
            <a:r>
              <a:rPr lang="en-GB" sz="2600" b="1" i="1" dirty="0"/>
              <a:t> [1964])</a:t>
            </a:r>
          </a:p>
          <a:p>
            <a:pPr lvl="1"/>
            <a:r>
              <a:rPr lang="en-GB" sz="2600" dirty="0"/>
              <a:t>Personality disorders </a:t>
            </a:r>
            <a:r>
              <a:rPr lang="en-GB" sz="2600" b="1" i="1" dirty="0"/>
              <a:t>(Haddon [2003])</a:t>
            </a:r>
          </a:p>
          <a:p>
            <a:pPr lvl="1"/>
            <a:r>
              <a:rPr lang="en-GB" sz="2600" dirty="0"/>
              <a:t>Epilepsy </a:t>
            </a:r>
            <a:r>
              <a:rPr lang="en-GB" sz="2600" b="1" i="1" dirty="0"/>
              <a:t>(Campbell 1997)</a:t>
            </a:r>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17</a:t>
            </a:fld>
            <a:endParaRPr lang="en-GB"/>
          </a:p>
        </p:txBody>
      </p:sp>
      <p:pic>
        <p:nvPicPr>
          <p:cNvPr id="6" name="Audio 5">
            <a:hlinkClick r:id="" action="ppaction://media"/>
            <a:extLst>
              <a:ext uri="{FF2B5EF4-FFF2-40B4-BE49-F238E27FC236}">
                <a16:creationId xmlns:a16="http://schemas.microsoft.com/office/drawing/2014/main" id="{CC5CC69F-0530-4185-A2F8-87BCED0ED6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Diminished responsibility s2(1A) s2(1)(b)</a:t>
            </a:r>
          </a:p>
        </p:txBody>
      </p:sp>
      <p:sp>
        <p:nvSpPr>
          <p:cNvPr id="3" name="Content Placeholder 2"/>
          <p:cNvSpPr>
            <a:spLocks noGrp="1"/>
          </p:cNvSpPr>
          <p:nvPr>
            <p:ph idx="1"/>
          </p:nvPr>
        </p:nvSpPr>
        <p:spPr>
          <a:xfrm>
            <a:off x="677334" y="1340069"/>
            <a:ext cx="8596668" cy="4701293"/>
          </a:xfrm>
        </p:spPr>
        <p:txBody>
          <a:bodyPr>
            <a:noAutofit/>
          </a:bodyPr>
          <a:lstStyle/>
          <a:p>
            <a:pPr marL="0" indent="0">
              <a:buNone/>
            </a:pPr>
            <a:r>
              <a:rPr lang="en-GB" sz="2800" b="1" dirty="0"/>
              <a:t>2. Which substantially impaired the defendants ability…..</a:t>
            </a:r>
            <a:r>
              <a:rPr lang="en-GB" sz="2800" dirty="0"/>
              <a:t>: </a:t>
            </a:r>
          </a:p>
          <a:p>
            <a:pPr lvl="1"/>
            <a:r>
              <a:rPr lang="en-GB" sz="2800" dirty="0"/>
              <a:t>D’s </a:t>
            </a:r>
            <a:r>
              <a:rPr lang="en-GB" sz="2800" i="1" dirty="0"/>
              <a:t>mental</a:t>
            </a:r>
            <a:r>
              <a:rPr lang="en-GB" sz="2800" dirty="0"/>
              <a:t> </a:t>
            </a:r>
            <a:r>
              <a:rPr lang="en-GB" sz="2800" i="1" dirty="0"/>
              <a:t>capacity</a:t>
            </a:r>
            <a:r>
              <a:rPr lang="en-GB" sz="2800" dirty="0"/>
              <a:t>, D’s </a:t>
            </a:r>
            <a:r>
              <a:rPr lang="en-GB" sz="2800" i="1" dirty="0"/>
              <a:t>legal</a:t>
            </a:r>
            <a:r>
              <a:rPr lang="en-GB" sz="2800" dirty="0"/>
              <a:t> </a:t>
            </a:r>
            <a:r>
              <a:rPr lang="en-GB" sz="2800" i="1" dirty="0"/>
              <a:t>responsibility</a:t>
            </a:r>
            <a:r>
              <a:rPr lang="en-GB" sz="2800" dirty="0"/>
              <a:t> is reduced</a:t>
            </a:r>
          </a:p>
          <a:p>
            <a:pPr lvl="1"/>
            <a:endParaRPr lang="en-GB" sz="2800" dirty="0"/>
          </a:p>
          <a:p>
            <a:r>
              <a:rPr lang="en-GB" sz="2800" dirty="0"/>
              <a:t>must be substantial impairment of D’s ability to:</a:t>
            </a:r>
          </a:p>
          <a:p>
            <a:pPr lvl="1"/>
            <a:r>
              <a:rPr lang="en-GB" sz="2800" dirty="0"/>
              <a:t>Understand the nature of D’s conduct</a:t>
            </a:r>
          </a:p>
          <a:p>
            <a:pPr lvl="1"/>
            <a:r>
              <a:rPr lang="en-GB" sz="2800" dirty="0"/>
              <a:t>Form a rational judgment</a:t>
            </a:r>
          </a:p>
          <a:p>
            <a:pPr lvl="1"/>
            <a:r>
              <a:rPr lang="en-GB" sz="2800" dirty="0"/>
              <a:t>Exercise self control     </a:t>
            </a:r>
          </a:p>
          <a:p>
            <a:pPr lvl="1"/>
            <a:r>
              <a:rPr lang="en-GB" sz="2800" dirty="0">
                <a:solidFill>
                  <a:srgbClr val="0070C0"/>
                </a:solidFill>
              </a:rPr>
              <a:t>Khan [2009]</a:t>
            </a:r>
          </a:p>
          <a:p>
            <a:pPr marL="457200" lvl="1" indent="0">
              <a:buNone/>
            </a:pPr>
            <a:endParaRPr lang="en-GB" sz="2400" dirty="0"/>
          </a:p>
          <a:p>
            <a:pPr marL="0" indent="0">
              <a:buNone/>
            </a:pPr>
            <a:endParaRPr lang="en-GB" sz="800" dirty="0"/>
          </a:p>
          <a:p>
            <a:endParaRPr lang="en-GB" sz="700" dirty="0"/>
          </a:p>
          <a:p>
            <a:pPr lvl="1"/>
            <a:endParaRPr lang="en-GB" sz="600" dirty="0"/>
          </a:p>
          <a:p>
            <a:pPr marL="0" indent="0">
              <a:buNone/>
            </a:pPr>
            <a:r>
              <a:rPr lang="en-GB" sz="700" dirty="0"/>
              <a:t>  </a:t>
            </a:r>
          </a:p>
          <a:p>
            <a:endParaRPr lang="en-GB" sz="7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18</a:t>
            </a:fld>
            <a:endParaRPr lang="en-GB"/>
          </a:p>
        </p:txBody>
      </p:sp>
      <p:pic>
        <p:nvPicPr>
          <p:cNvPr id="6" name="Audio 5">
            <a:hlinkClick r:id="" action="ppaction://media"/>
            <a:extLst>
              <a:ext uri="{FF2B5EF4-FFF2-40B4-BE49-F238E27FC236}">
                <a16:creationId xmlns:a16="http://schemas.microsoft.com/office/drawing/2014/main" id="{091F9664-76FC-4C97-9363-892374035E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7637806"/>
      </p:ext>
    </p:extLst>
  </p:cSld>
  <p:clrMapOvr>
    <a:masterClrMapping/>
  </p:clrMapOvr>
  <mc:AlternateContent xmlns:mc="http://schemas.openxmlformats.org/markup-compatibility/2006" xmlns:p14="http://schemas.microsoft.com/office/powerpoint/2010/main">
    <mc:Choice Requires="p14">
      <p:transition spd="slow" p14:dur="2000" advTm="178456"/>
    </mc:Choice>
    <mc:Fallback xmlns="">
      <p:transition spd="slow" advTm="178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C26B-D675-C732-8E58-AB039ADB3D08}"/>
              </a:ext>
            </a:extLst>
          </p:cNvPr>
          <p:cNvSpPr>
            <a:spLocks noGrp="1"/>
          </p:cNvSpPr>
          <p:nvPr>
            <p:ph type="title"/>
          </p:nvPr>
        </p:nvSpPr>
        <p:spPr>
          <a:xfrm>
            <a:off x="797152" y="685275"/>
            <a:ext cx="8596668" cy="1320800"/>
          </a:xfrm>
        </p:spPr>
        <p:txBody>
          <a:bodyPr>
            <a:normAutofit fontScale="90000"/>
          </a:bodyPr>
          <a:lstStyle/>
          <a:p>
            <a:r>
              <a:rPr lang="en-GB" dirty="0"/>
              <a:t>Diminished responsibility s2(1)(c) – The abnormality of mental functioning provides an explanation for the defendants acts and omissions in doing or being party to the killing.</a:t>
            </a:r>
          </a:p>
        </p:txBody>
      </p:sp>
      <p:sp>
        <p:nvSpPr>
          <p:cNvPr id="3" name="Content Placeholder 2">
            <a:extLst>
              <a:ext uri="{FF2B5EF4-FFF2-40B4-BE49-F238E27FC236}">
                <a16:creationId xmlns:a16="http://schemas.microsoft.com/office/drawing/2014/main" id="{99224388-BBD8-DB28-5677-3BFC79727D6A}"/>
              </a:ext>
            </a:extLst>
          </p:cNvPr>
          <p:cNvSpPr>
            <a:spLocks noGrp="1"/>
          </p:cNvSpPr>
          <p:nvPr>
            <p:ph idx="1"/>
          </p:nvPr>
        </p:nvSpPr>
        <p:spPr>
          <a:xfrm>
            <a:off x="677334" y="3429000"/>
            <a:ext cx="8596668" cy="2612362"/>
          </a:xfrm>
        </p:spPr>
        <p:txBody>
          <a:bodyPr/>
          <a:lstStyle/>
          <a:p>
            <a:r>
              <a:rPr lang="en-GB" dirty="0"/>
              <a:t>In deciding this issue, the jury is entitled to take into account the acts and statements of the defendant, their demeanour and other relevant material.</a:t>
            </a:r>
          </a:p>
        </p:txBody>
      </p:sp>
    </p:spTree>
    <p:extLst>
      <p:ext uri="{BB962C8B-B14F-4D97-AF65-F5344CB8AC3E}">
        <p14:creationId xmlns:p14="http://schemas.microsoft.com/office/powerpoint/2010/main" val="254126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GB" sz="3800" dirty="0"/>
              <a:t>Specific defences to murder: PROVOCATION</a:t>
            </a:r>
          </a:p>
        </p:txBody>
      </p:sp>
      <p:sp>
        <p:nvSpPr>
          <p:cNvPr id="23554" name="Rectangle 3"/>
          <p:cNvSpPr>
            <a:spLocks noGrp="1" noChangeArrowheads="1"/>
          </p:cNvSpPr>
          <p:nvPr>
            <p:ph idx="1"/>
          </p:nvPr>
        </p:nvSpPr>
        <p:spPr/>
        <p:txBody>
          <a:bodyPr>
            <a:normAutofit lnSpcReduction="10000"/>
          </a:bodyPr>
          <a:lstStyle/>
          <a:p>
            <a:pPr algn="just" eaLnBrk="1" hangingPunct="1">
              <a:lnSpc>
                <a:spcPct val="90000"/>
              </a:lnSpc>
              <a:buFont typeface="Wingdings" pitchFamily="2" charset="2"/>
              <a:buNone/>
            </a:pPr>
            <a:r>
              <a:rPr lang="en-GB" sz="2400" dirty="0"/>
              <a:t>	Section 3, Homicide Act 1957 modified the common law defence:</a:t>
            </a:r>
          </a:p>
          <a:p>
            <a:pPr algn="just" eaLnBrk="1" hangingPunct="1">
              <a:lnSpc>
                <a:spcPct val="90000"/>
              </a:lnSpc>
              <a:buFont typeface="Wingdings" pitchFamily="2" charset="2"/>
              <a:buNone/>
            </a:pPr>
            <a:r>
              <a:rPr lang="en-GB" sz="2400" dirty="0"/>
              <a:t>	“Where on a charge of murder there is evidence on which the jury can find that the person charged was provoked (whether by things done or by things said or by both together)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p>
        </p:txBody>
      </p:sp>
      <p:sp>
        <p:nvSpPr>
          <p:cNvPr id="4" name="Footer Placeholder 4"/>
          <p:cNvSpPr>
            <a:spLocks noGrp="1"/>
          </p:cNvSpPr>
          <p:nvPr>
            <p:ph type="ftr" sz="quarter" idx="11"/>
          </p:nvPr>
        </p:nvSpPr>
        <p:spPr/>
        <p:txBody>
          <a:bodyPr/>
          <a:lstStyle/>
          <a:p>
            <a:pPr>
              <a:defRPr/>
            </a:pPr>
            <a:r>
              <a:rPr lang="en-GB"/>
              <a:t>Criminal law: homicide scenario</a:t>
            </a:r>
          </a:p>
        </p:txBody>
      </p:sp>
      <p:sp>
        <p:nvSpPr>
          <p:cNvPr id="5" name="Slide Number Placeholder 5"/>
          <p:cNvSpPr>
            <a:spLocks noGrp="1"/>
          </p:cNvSpPr>
          <p:nvPr>
            <p:ph type="sldNum" sz="quarter" idx="12"/>
          </p:nvPr>
        </p:nvSpPr>
        <p:spPr/>
        <p:txBody>
          <a:bodyPr/>
          <a:lstStyle/>
          <a:p>
            <a:pPr>
              <a:defRPr/>
            </a:pPr>
            <a:fld id="{0E09EC51-745B-4FDB-8E5F-FD2ECB16D91E}" type="slidenum">
              <a:rPr lang="en-GB"/>
              <a:pPr>
                <a:defRPr/>
              </a:pPr>
              <a:t>20</a:t>
            </a:fld>
            <a:endParaRPr lang="en-GB"/>
          </a:p>
        </p:txBody>
      </p:sp>
      <p:pic>
        <p:nvPicPr>
          <p:cNvPr id="2" name="Audio 1">
            <a:hlinkClick r:id="" action="ppaction://media"/>
            <a:extLst>
              <a:ext uri="{FF2B5EF4-FFF2-40B4-BE49-F238E27FC236}">
                <a16:creationId xmlns:a16="http://schemas.microsoft.com/office/drawing/2014/main" id="{330701AD-0C6E-453A-9DCA-232CC68EC0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65313374"/>
      </p:ext>
    </p:extLst>
  </p:cSld>
  <p:clrMapOvr>
    <a:masterClrMapping/>
  </p:clrMapOvr>
  <mc:AlternateContent xmlns:mc="http://schemas.openxmlformats.org/markup-compatibility/2006" xmlns:p14="http://schemas.microsoft.com/office/powerpoint/2010/main">
    <mc:Choice Requires="p14">
      <p:transition spd="slow" p14:dur="2000" advTm="80195"/>
    </mc:Choice>
    <mc:Fallback xmlns="">
      <p:transition spd="slow" advTm="80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Provocation</a:t>
            </a:r>
          </a:p>
        </p:txBody>
      </p:sp>
      <p:sp>
        <p:nvSpPr>
          <p:cNvPr id="3" name="Content Placeholder 2"/>
          <p:cNvSpPr>
            <a:spLocks noGrp="1"/>
          </p:cNvSpPr>
          <p:nvPr>
            <p:ph idx="1"/>
          </p:nvPr>
        </p:nvSpPr>
        <p:spPr>
          <a:xfrm>
            <a:off x="606996" y="1567737"/>
            <a:ext cx="8596668" cy="3880773"/>
          </a:xfrm>
        </p:spPr>
        <p:txBody>
          <a:bodyPr>
            <a:noAutofit/>
          </a:bodyPr>
          <a:lstStyle/>
          <a:p>
            <a:r>
              <a:rPr lang="en-GB" sz="2400" dirty="0"/>
              <a:t>Established in common law</a:t>
            </a:r>
          </a:p>
          <a:p>
            <a:r>
              <a:rPr lang="en-GB" sz="2400" dirty="0"/>
              <a:t>Amended by s3 Homicide Act 1957</a:t>
            </a:r>
          </a:p>
          <a:p>
            <a:r>
              <a:rPr lang="en-GB" sz="2400" dirty="0"/>
              <a:t>Previous partial defence:</a:t>
            </a:r>
          </a:p>
          <a:p>
            <a:pPr lvl="1"/>
            <a:r>
              <a:rPr lang="en-GB" sz="2000" dirty="0"/>
              <a:t>Something said or done which was provocative</a:t>
            </a:r>
          </a:p>
          <a:p>
            <a:pPr lvl="1"/>
            <a:r>
              <a:rPr lang="en-GB" sz="2000" dirty="0"/>
              <a:t>Caused loss of control</a:t>
            </a:r>
          </a:p>
          <a:p>
            <a:pPr lvl="1"/>
            <a:r>
              <a:rPr lang="en-GB" sz="2000" dirty="0"/>
              <a:t>Enough to make a reasonable person to do what D did</a:t>
            </a:r>
          </a:p>
          <a:p>
            <a:pPr lvl="1"/>
            <a:endParaRPr lang="en-GB" sz="2000" dirty="0"/>
          </a:p>
          <a:p>
            <a:r>
              <a:rPr lang="en-GB" sz="2400" dirty="0"/>
              <a:t>Replaced by partial defence “loss of control” ss54 and 55 </a:t>
            </a:r>
            <a:r>
              <a:rPr lang="en-GB" sz="2400" dirty="0" err="1"/>
              <a:t>CorJA</a:t>
            </a:r>
            <a:r>
              <a:rPr lang="en-GB" sz="2400" dirty="0"/>
              <a:t> 2009 - s3 HA 1957 is repealed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21</a:t>
            </a:fld>
            <a:endParaRPr lang="en-GB"/>
          </a:p>
        </p:txBody>
      </p:sp>
      <p:pic>
        <p:nvPicPr>
          <p:cNvPr id="6" name="Audio 5">
            <a:hlinkClick r:id="" action="ppaction://media"/>
            <a:extLst>
              <a:ext uri="{FF2B5EF4-FFF2-40B4-BE49-F238E27FC236}">
                <a16:creationId xmlns:a16="http://schemas.microsoft.com/office/drawing/2014/main" id="{8F9103DE-4669-4259-A3E0-75607F7407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781070"/>
      </p:ext>
    </p:extLst>
  </p:cSld>
  <p:clrMapOvr>
    <a:masterClrMapping/>
  </p:clrMapOvr>
  <mc:AlternateContent xmlns:mc="http://schemas.openxmlformats.org/markup-compatibility/2006" xmlns:p14="http://schemas.microsoft.com/office/powerpoint/2010/main">
    <mc:Choice Requires="p14">
      <p:transition spd="slow" p14:dur="2000" advTm="31659"/>
    </mc:Choice>
    <mc:Fallback xmlns="">
      <p:transition spd="slow" advTm="31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768703"/>
            <a:ext cx="8908100" cy="4127600"/>
          </a:xfrm>
        </p:spPr>
        <p:txBody>
          <a:bodyPr>
            <a:normAutofit lnSpcReduction="10000"/>
          </a:bodyPr>
          <a:lstStyle/>
          <a:p>
            <a:r>
              <a:rPr lang="en-GB" sz="2800" dirty="0">
                <a:solidFill>
                  <a:srgbClr val="FF0000"/>
                </a:solidFill>
              </a:rPr>
              <a:t>S54 (1) Coroners and Justice Act 2009</a:t>
            </a:r>
          </a:p>
          <a:p>
            <a:pPr lvl="1"/>
            <a:r>
              <a:rPr lang="en-GB" sz="2400" dirty="0"/>
              <a:t>Where a person (D) kills or is a party to the killing of another V), D is not to be convicted of murder if </a:t>
            </a:r>
          </a:p>
          <a:p>
            <a:pPr marL="914400" lvl="1" indent="-457200">
              <a:buAutoNum type="alphaLcParenBoth"/>
            </a:pPr>
            <a:r>
              <a:rPr lang="en-GB" sz="2400" dirty="0"/>
              <a:t>D’s acts and omissions in doing to being a party to the killing resulted from D’s loss of self control </a:t>
            </a:r>
          </a:p>
          <a:p>
            <a:pPr marL="914400" lvl="1" indent="-457200">
              <a:buAutoNum type="alphaLcParenBoth"/>
            </a:pPr>
            <a:r>
              <a:rPr lang="en-GB" sz="2400" dirty="0"/>
              <a:t>the loss of self control had a qualifying trigger and </a:t>
            </a:r>
          </a:p>
          <a:p>
            <a:pPr marL="914400" lvl="1" indent="-457200">
              <a:buAutoNum type="alphaLcParenBoth"/>
            </a:pPr>
            <a:r>
              <a:rPr lang="en-GB" sz="2400" dirty="0"/>
              <a:t>a person of D’s sex and age, with a normal degree of tolerance and self restraint and in the circumstances of D, might have reacted in the same or in a similar way to D</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22</a:t>
            </a:fld>
            <a:endParaRPr lang="en-GB"/>
          </a:p>
        </p:txBody>
      </p:sp>
      <p:pic>
        <p:nvPicPr>
          <p:cNvPr id="6" name="Audio 5">
            <a:hlinkClick r:id="" action="ppaction://media"/>
            <a:extLst>
              <a:ext uri="{FF2B5EF4-FFF2-40B4-BE49-F238E27FC236}">
                <a16:creationId xmlns:a16="http://schemas.microsoft.com/office/drawing/2014/main" id="{43F77EDF-E6A2-4E50-B81D-E0A092FBBC2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585411860"/>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70000"/>
            <a:ext cx="8596668" cy="3880773"/>
          </a:xfrm>
        </p:spPr>
        <p:txBody>
          <a:bodyPr>
            <a:noAutofit/>
          </a:bodyPr>
          <a:lstStyle/>
          <a:p>
            <a:r>
              <a:rPr lang="en-GB" sz="2800" u="sng" dirty="0"/>
              <a:t>Elements of the defence:</a:t>
            </a:r>
          </a:p>
          <a:p>
            <a:pPr lvl="1"/>
            <a:r>
              <a:rPr lang="en-GB" sz="2400" dirty="0"/>
              <a:t>One of two qualifying triggers applies</a:t>
            </a:r>
          </a:p>
          <a:p>
            <a:pPr lvl="1"/>
            <a:r>
              <a:rPr lang="en-GB" sz="2400" dirty="0"/>
              <a:t>This causes D to lose self control</a:t>
            </a:r>
          </a:p>
          <a:p>
            <a:pPr lvl="1"/>
            <a:r>
              <a:rPr lang="en-GB" sz="2400" dirty="0"/>
              <a:t>This led to an act or omission resulting in D killing or being party to a killing</a:t>
            </a:r>
          </a:p>
          <a:p>
            <a:pPr lvl="1"/>
            <a:r>
              <a:rPr lang="en-GB" sz="2400" dirty="0"/>
              <a:t>A person of D’s sex and age, with a normal degree of tolerance and self restraint and in the circumstances of D, might have reacted in the same or in a similar way to D</a:t>
            </a:r>
          </a:p>
          <a:p>
            <a:pPr lvl="1"/>
            <a:r>
              <a:rPr lang="en-GB" sz="2400" dirty="0"/>
              <a:t>D did not act in a considered desire for revenge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23</a:t>
            </a:fld>
            <a:endParaRPr lang="en-GB"/>
          </a:p>
        </p:txBody>
      </p:sp>
      <p:pic>
        <p:nvPicPr>
          <p:cNvPr id="6" name="Audio 5">
            <a:hlinkClick r:id="" action="ppaction://media"/>
            <a:extLst>
              <a:ext uri="{FF2B5EF4-FFF2-40B4-BE49-F238E27FC236}">
                <a16:creationId xmlns:a16="http://schemas.microsoft.com/office/drawing/2014/main" id="{F12C0C20-A9F9-4AF8-9034-B75E919EE36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826680933"/>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1376624"/>
            <a:ext cx="8939632" cy="5481375"/>
          </a:xfrm>
        </p:spPr>
        <p:txBody>
          <a:bodyPr>
            <a:normAutofit/>
          </a:bodyPr>
          <a:lstStyle/>
          <a:p>
            <a:r>
              <a:rPr lang="en-GB" sz="3200" dirty="0"/>
              <a:t>Requires a qualifying trigger s 54(1) (b)</a:t>
            </a:r>
          </a:p>
          <a:p>
            <a:r>
              <a:rPr lang="en-GB" sz="3200" dirty="0"/>
              <a:t>Two qualifying triggers (ss55(3) and (4))</a:t>
            </a:r>
          </a:p>
          <a:p>
            <a:pPr lvl="1"/>
            <a:r>
              <a:rPr lang="en-GB" sz="2800" dirty="0"/>
              <a:t>S55(3) – </a:t>
            </a:r>
            <a:r>
              <a:rPr lang="en-GB" sz="2800" u="sng" dirty="0">
                <a:solidFill>
                  <a:srgbClr val="FF0000"/>
                </a:solidFill>
              </a:rPr>
              <a:t>1</a:t>
            </a:r>
            <a:r>
              <a:rPr lang="en-GB" sz="2800" u="sng" baseline="30000" dirty="0">
                <a:solidFill>
                  <a:srgbClr val="FF0000"/>
                </a:solidFill>
              </a:rPr>
              <a:t>st</a:t>
            </a:r>
            <a:r>
              <a:rPr lang="en-GB" sz="2800" u="sng" dirty="0">
                <a:solidFill>
                  <a:srgbClr val="FF0000"/>
                </a:solidFill>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r>
              <a:rPr lang="en-GB" sz="2400" dirty="0"/>
              <a:t>Test is subjective – fear need only have been genuine, not reasonable</a:t>
            </a:r>
          </a:p>
          <a:p>
            <a:pPr lvl="2"/>
            <a:r>
              <a:rPr lang="en-GB" sz="2400" dirty="0"/>
              <a:t>S55(6) – court is to disregard D’s fear if it was caused by something which D incited to be said or done for the purpose of providing an excuse to use violence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24</a:t>
            </a:fld>
            <a:endParaRPr lang="en-GB"/>
          </a:p>
        </p:txBody>
      </p:sp>
      <p:pic>
        <p:nvPicPr>
          <p:cNvPr id="6" name="Audio 5">
            <a:hlinkClick r:id="" action="ppaction://media"/>
            <a:extLst>
              <a:ext uri="{FF2B5EF4-FFF2-40B4-BE49-F238E27FC236}">
                <a16:creationId xmlns:a16="http://schemas.microsoft.com/office/drawing/2014/main" id="{2A735E85-E74B-41E9-8D42-18CEB9A0A2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2160589"/>
            <a:ext cx="9318004" cy="4539756"/>
          </a:xfrm>
        </p:spPr>
        <p:txBody>
          <a:bodyPr>
            <a:normAutofit/>
          </a:bodyPr>
          <a:lstStyle/>
          <a:p>
            <a:r>
              <a:rPr lang="en-GB" sz="3200" b="1" dirty="0"/>
              <a:t>S55(4) applies where loss of control was caused by things said/done which</a:t>
            </a:r>
            <a:r>
              <a:rPr lang="en-GB" sz="3200" dirty="0"/>
              <a:t>:</a:t>
            </a:r>
          </a:p>
          <a:p>
            <a:pPr lvl="1"/>
            <a:r>
              <a:rPr lang="en-GB" sz="2800" dirty="0"/>
              <a:t>Constituted circumstances of an extremely grave character, and</a:t>
            </a:r>
          </a:p>
          <a:p>
            <a:pPr lvl="1"/>
            <a:r>
              <a:rPr lang="en-GB" sz="2800" dirty="0"/>
              <a:t>Caused D to have a justifiable sense of being seriously wronged</a:t>
            </a:r>
          </a:p>
          <a:p>
            <a:pPr lvl="2"/>
            <a:r>
              <a:rPr lang="en-GB" sz="2400" b="1" i="1" dirty="0">
                <a:solidFill>
                  <a:srgbClr val="FF0000"/>
                </a:solidFill>
              </a:rPr>
              <a:t>Dawes, Hatter and Bowyer [2013] </a:t>
            </a:r>
            <a:r>
              <a:rPr lang="en-GB" sz="2400" b="1" i="1" dirty="0"/>
              <a:t>– </a:t>
            </a:r>
            <a:r>
              <a:rPr lang="en-GB" sz="2400" dirty="0"/>
              <a:t>judged objectively</a:t>
            </a:r>
          </a:p>
          <a:p>
            <a:pPr marL="457200" lvl="1" indent="0">
              <a:buNone/>
            </a:pPr>
            <a:endParaRPr lang="en-GB" sz="2400" dirty="0"/>
          </a:p>
          <a:p>
            <a:pPr lvl="1"/>
            <a:endParaRPr lang="en-GB" sz="18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25</a:t>
            </a:fld>
            <a:endParaRPr lang="en-GB"/>
          </a:p>
        </p:txBody>
      </p:sp>
      <p:pic>
        <p:nvPicPr>
          <p:cNvPr id="6" name="Audio 5">
            <a:hlinkClick r:id="" action="ppaction://media"/>
            <a:extLst>
              <a:ext uri="{FF2B5EF4-FFF2-40B4-BE49-F238E27FC236}">
                <a16:creationId xmlns:a16="http://schemas.microsoft.com/office/drawing/2014/main" id="{D5DD7C50-EFE1-4F59-899B-C82AEB5F7A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a:t>
            </a:r>
          </a:p>
        </p:txBody>
      </p:sp>
      <p:sp>
        <p:nvSpPr>
          <p:cNvPr id="3" name="Content Placeholder 2"/>
          <p:cNvSpPr>
            <a:spLocks noGrp="1"/>
          </p:cNvSpPr>
          <p:nvPr>
            <p:ph idx="1"/>
          </p:nvPr>
        </p:nvSpPr>
        <p:spPr>
          <a:xfrm>
            <a:off x="677334" y="1657979"/>
            <a:ext cx="8596668" cy="4383384"/>
          </a:xfrm>
        </p:spPr>
        <p:txBody>
          <a:bodyPr>
            <a:normAutofit fontScale="92500" lnSpcReduction="20000"/>
          </a:bodyPr>
          <a:lstStyle/>
          <a:p>
            <a:r>
              <a:rPr lang="en-GB" sz="3600" u="sng" dirty="0"/>
              <a:t>Caused D to lose self-control</a:t>
            </a:r>
          </a:p>
          <a:p>
            <a:pPr lvl="1"/>
            <a:r>
              <a:rPr lang="en-GB" sz="3200" dirty="0"/>
              <a:t>Qualifying trigger must lead to loss of control – s54(1)(b)</a:t>
            </a:r>
          </a:p>
          <a:p>
            <a:pPr lvl="1"/>
            <a:r>
              <a:rPr lang="en-GB" sz="3200" dirty="0"/>
              <a:t>Loss of control does not have to be sudden  - s54(2)</a:t>
            </a:r>
          </a:p>
          <a:p>
            <a:pPr lvl="1"/>
            <a:r>
              <a:rPr lang="en-GB" sz="3200" dirty="0"/>
              <a:t>Need not be from a “one off” incident</a:t>
            </a:r>
            <a:r>
              <a:rPr lang="en-GB" sz="3200" i="1" dirty="0"/>
              <a:t>- </a:t>
            </a:r>
            <a:r>
              <a:rPr lang="en-GB" sz="3200" b="1" i="1" dirty="0"/>
              <a:t>Humphreys [1995]- can be cumulative</a:t>
            </a:r>
          </a:p>
          <a:p>
            <a:pPr lvl="1"/>
            <a:r>
              <a:rPr lang="en-GB" sz="3200" b="1" i="1" dirty="0"/>
              <a:t>Jewell [2014] – ‘The loss of ability to act in accordance with considered judgement or a loss of normal powers of reasoning’.</a:t>
            </a:r>
          </a:p>
          <a:p>
            <a:pPr marL="0" indent="0">
              <a:buNone/>
            </a:pPr>
            <a:endParaRPr lang="en-GB" sz="24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26</a:t>
            </a:fld>
            <a:endParaRPr lang="en-GB"/>
          </a:p>
        </p:txBody>
      </p:sp>
      <p:pic>
        <p:nvPicPr>
          <p:cNvPr id="6" name="Audio 5">
            <a:hlinkClick r:id="" action="ppaction://media"/>
            <a:extLst>
              <a:ext uri="{FF2B5EF4-FFF2-40B4-BE49-F238E27FC236}">
                <a16:creationId xmlns:a16="http://schemas.microsoft.com/office/drawing/2014/main" id="{9D728C03-2451-47A3-865C-8EFF031CB1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50819416"/>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a:t>
            </a:r>
          </a:p>
        </p:txBody>
      </p:sp>
      <p:sp>
        <p:nvSpPr>
          <p:cNvPr id="3" name="Content Placeholder 2"/>
          <p:cNvSpPr>
            <a:spLocks noGrp="1"/>
          </p:cNvSpPr>
          <p:nvPr>
            <p:ph idx="1"/>
          </p:nvPr>
        </p:nvSpPr>
        <p:spPr>
          <a:xfrm>
            <a:off x="677334" y="1261241"/>
            <a:ext cx="8596668" cy="4780121"/>
          </a:xfrm>
        </p:spPr>
        <p:txBody>
          <a:bodyPr>
            <a:normAutofit lnSpcReduction="10000"/>
          </a:bodyPr>
          <a:lstStyle/>
          <a:p>
            <a:pPr marL="0" indent="0" algn="ctr">
              <a:buNone/>
            </a:pPr>
            <a:r>
              <a:rPr lang="en-GB" sz="3000" u="sng" dirty="0"/>
              <a:t>Sex, age, degree of tolerance and self restraint in D’s circumstances – s54(1)(c)</a:t>
            </a:r>
          </a:p>
          <a:p>
            <a:pPr lvl="1"/>
            <a:r>
              <a:rPr lang="en-GB" sz="2400" dirty="0"/>
              <a:t>Objective test:</a:t>
            </a:r>
          </a:p>
          <a:p>
            <a:pPr lvl="2"/>
            <a:r>
              <a:rPr lang="en-GB" sz="2400" dirty="0"/>
              <a:t>Person of D’s sex and age</a:t>
            </a:r>
          </a:p>
          <a:p>
            <a:pPr lvl="2"/>
            <a:r>
              <a:rPr lang="en-GB" sz="2400" dirty="0"/>
              <a:t>With a normal degree of tolerance and self restraint</a:t>
            </a:r>
          </a:p>
          <a:p>
            <a:pPr lvl="2"/>
            <a:r>
              <a:rPr lang="en-GB" sz="2400" dirty="0"/>
              <a:t>And in the circumstances of D</a:t>
            </a:r>
          </a:p>
          <a:p>
            <a:pPr lvl="2"/>
            <a:r>
              <a:rPr lang="en-GB" sz="2400" dirty="0"/>
              <a:t>Might have reacted in the same… way to D [and killed]</a:t>
            </a:r>
          </a:p>
          <a:p>
            <a:pPr lvl="2"/>
            <a:r>
              <a:rPr lang="en-GB" sz="2400" dirty="0"/>
              <a:t>Or in a similar way [and killed]</a:t>
            </a:r>
          </a:p>
          <a:p>
            <a:pPr lvl="2"/>
            <a:r>
              <a:rPr lang="en-GB" sz="2400" dirty="0"/>
              <a:t>Attorney General for Jersey v Holley [2005]</a:t>
            </a:r>
          </a:p>
          <a:p>
            <a:pPr marL="0" indent="0">
              <a:buNone/>
            </a:pPr>
            <a:endParaRPr lang="en-GB" dirty="0"/>
          </a:p>
        </p:txBody>
      </p:sp>
      <p:sp>
        <p:nvSpPr>
          <p:cNvPr id="4" name="Footer Placeholder 3"/>
          <p:cNvSpPr>
            <a:spLocks noGrp="1"/>
          </p:cNvSpPr>
          <p:nvPr>
            <p:ph type="ftr" sz="quarter" idx="11"/>
          </p:nvPr>
        </p:nvSpPr>
        <p:spPr/>
        <p:txBody>
          <a:bodyPr/>
          <a:lstStyle/>
          <a:p>
            <a:pPr>
              <a:defRPr/>
            </a:pPr>
            <a:r>
              <a:rPr lang="en-GB" dirty="0"/>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27</a:t>
            </a:fld>
            <a:endParaRPr lang="en-GB" dirty="0"/>
          </a:p>
        </p:txBody>
      </p:sp>
      <p:pic>
        <p:nvPicPr>
          <p:cNvPr id="6" name="Audio 5">
            <a:hlinkClick r:id="" action="ppaction://media"/>
            <a:extLst>
              <a:ext uri="{FF2B5EF4-FFF2-40B4-BE49-F238E27FC236}">
                <a16:creationId xmlns:a16="http://schemas.microsoft.com/office/drawing/2014/main" id="{13E4DA5C-4D5B-481C-A5F2-C43254ABF89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7321388"/>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AB4CF-7FCC-9C8D-94B5-050307B11C6E}"/>
              </a:ext>
            </a:extLst>
          </p:cNvPr>
          <p:cNvSpPr>
            <a:spLocks noGrp="1"/>
          </p:cNvSpPr>
          <p:nvPr>
            <p:ph type="title"/>
          </p:nvPr>
        </p:nvSpPr>
        <p:spPr/>
        <p:txBody>
          <a:bodyPr>
            <a:normAutofit fontScale="90000"/>
          </a:bodyPr>
          <a:lstStyle/>
          <a:p>
            <a:r>
              <a:rPr lang="en-GB" dirty="0"/>
              <a:t>Loss of control – s54(4) The defendant must not have acted in a considered desire for revenge</a:t>
            </a:r>
            <a:br>
              <a:rPr lang="en-GB" dirty="0"/>
            </a:br>
            <a:br>
              <a:rPr lang="en-GB" dirty="0"/>
            </a:br>
            <a:endParaRPr lang="en-GB" dirty="0"/>
          </a:p>
        </p:txBody>
      </p:sp>
      <p:sp>
        <p:nvSpPr>
          <p:cNvPr id="3" name="Content Placeholder 2">
            <a:extLst>
              <a:ext uri="{FF2B5EF4-FFF2-40B4-BE49-F238E27FC236}">
                <a16:creationId xmlns:a16="http://schemas.microsoft.com/office/drawing/2014/main" id="{CE520F48-A723-3945-0DC9-F653936FF8D1}"/>
              </a:ext>
            </a:extLst>
          </p:cNvPr>
          <p:cNvSpPr>
            <a:spLocks noGrp="1"/>
          </p:cNvSpPr>
          <p:nvPr>
            <p:ph idx="1"/>
          </p:nvPr>
        </p:nvSpPr>
        <p:spPr/>
        <p:txBody>
          <a:bodyPr/>
          <a:lstStyle/>
          <a:p>
            <a:pPr marL="0" indent="0">
              <a:buNone/>
            </a:pPr>
            <a:endParaRPr lang="en-GB" dirty="0"/>
          </a:p>
          <a:p>
            <a:pPr marL="0" indent="0">
              <a:buNone/>
            </a:pPr>
            <a:r>
              <a:rPr lang="en-GB" dirty="0"/>
              <a:t>Although the loss of self-control no longer has to be sudden, this section seems to suggest that a time gap or cooling off period between the qualifying trigger and the killing may be fatal to the defence. </a:t>
            </a:r>
          </a:p>
          <a:p>
            <a:pPr marL="0" indent="0">
              <a:buNone/>
            </a:pPr>
            <a:endParaRPr lang="en-GB" dirty="0"/>
          </a:p>
          <a:p>
            <a:pPr marL="0" indent="0">
              <a:buNone/>
            </a:pPr>
            <a:r>
              <a:rPr lang="en-GB" dirty="0">
                <a:solidFill>
                  <a:srgbClr val="0070C0"/>
                </a:solidFill>
              </a:rPr>
              <a:t>Evans [2012]</a:t>
            </a:r>
          </a:p>
        </p:txBody>
      </p:sp>
      <p:pic>
        <p:nvPicPr>
          <p:cNvPr id="6" name="Audio 5">
            <a:hlinkClick r:id="" action="ppaction://media"/>
            <a:extLst>
              <a:ext uri="{FF2B5EF4-FFF2-40B4-BE49-F238E27FC236}">
                <a16:creationId xmlns:a16="http://schemas.microsoft.com/office/drawing/2014/main" id="{B1039961-4E30-A862-E63E-BFAD947A5A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7198612"/>
      </p:ext>
    </p:extLst>
  </p:cSld>
  <p:clrMapOvr>
    <a:masterClrMapping/>
  </p:clrMapOvr>
  <mc:AlternateContent xmlns:mc="http://schemas.openxmlformats.org/markup-compatibility/2006">
    <mc:Choice xmlns:p14="http://schemas.microsoft.com/office/powerpoint/2010/main" Requires="p14">
      <p:transition spd="slow" p14:dur="2000" advTm="98328"/>
    </mc:Choice>
    <mc:Fallback>
      <p:transition spd="slow" advTm="98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INVOLUNTARY MANSLAUGHTER</a:t>
            </a:r>
          </a:p>
        </p:txBody>
      </p:sp>
      <p:sp>
        <p:nvSpPr>
          <p:cNvPr id="3" name="Subtitle 2"/>
          <p:cNvSpPr>
            <a:spLocks noGrp="1"/>
          </p:cNvSpPr>
          <p:nvPr>
            <p:ph type="subTitle" idx="1"/>
          </p:nvPr>
        </p:nvSpPr>
        <p:spPr/>
        <p:txBody>
          <a:bodyPr/>
          <a:lstStyle/>
          <a:p>
            <a:endParaRPr lang="en-GB"/>
          </a:p>
        </p:txBody>
      </p:sp>
      <p:pic>
        <p:nvPicPr>
          <p:cNvPr id="12" name="Audio 11">
            <a:hlinkClick r:id="" action="ppaction://media"/>
            <a:extLst>
              <a:ext uri="{FF2B5EF4-FFF2-40B4-BE49-F238E27FC236}">
                <a16:creationId xmlns:a16="http://schemas.microsoft.com/office/drawing/2014/main" id="{F06F6723-C1F6-4096-00C9-17730AF6EBC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6875074"/>
      </p:ext>
    </p:extLst>
  </p:cSld>
  <p:clrMapOvr>
    <a:masterClrMapping/>
  </p:clrMapOvr>
  <mc:AlternateContent xmlns:mc="http://schemas.openxmlformats.org/markup-compatibility/2006">
    <mc:Choice xmlns:p14="http://schemas.microsoft.com/office/powerpoint/2010/main" Requires="p14">
      <p:transition spd="slow" p14:dur="2000" advTm="14564"/>
    </mc:Choice>
    <mc:Fallback>
      <p:transition spd="slow" advTm="145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D1E28-CC04-A631-2648-578968F821EB}"/>
              </a:ext>
            </a:extLst>
          </p:cNvPr>
          <p:cNvSpPr>
            <a:spLocks noGrp="1"/>
          </p:cNvSpPr>
          <p:nvPr>
            <p:ph type="title"/>
          </p:nvPr>
        </p:nvSpPr>
        <p:spPr/>
        <p:txBody>
          <a:bodyPr/>
          <a:lstStyle/>
          <a:p>
            <a:r>
              <a:rPr lang="en-GB" dirty="0"/>
              <a:t>Involuntary manslaughter - scenario</a:t>
            </a:r>
          </a:p>
        </p:txBody>
      </p:sp>
      <p:sp>
        <p:nvSpPr>
          <p:cNvPr id="3" name="Content Placeholder 2">
            <a:extLst>
              <a:ext uri="{FF2B5EF4-FFF2-40B4-BE49-F238E27FC236}">
                <a16:creationId xmlns:a16="http://schemas.microsoft.com/office/drawing/2014/main" id="{C58755EC-B84D-4C8B-9F77-06EACDE04F9A}"/>
              </a:ext>
            </a:extLst>
          </p:cNvPr>
          <p:cNvSpPr>
            <a:spLocks noGrp="1"/>
          </p:cNvSpPr>
          <p:nvPr>
            <p:ph idx="1"/>
          </p:nvPr>
        </p:nvSpPr>
        <p:spPr/>
        <p:txBody>
          <a:bodyPr>
            <a:normAutofit fontScale="92500"/>
          </a:bodyPr>
          <a:lstStyle/>
          <a:p>
            <a:pPr marL="0" indent="0">
              <a:buNone/>
            </a:pPr>
            <a:r>
              <a:rPr lang="en-GB" dirty="0" err="1"/>
              <a:t>Tarig</a:t>
            </a:r>
            <a:r>
              <a:rPr lang="en-GB" dirty="0"/>
              <a:t> and his little sister Maja have had an argument in the kitchen about their latest electricity bill. Maja believes that </a:t>
            </a:r>
            <a:r>
              <a:rPr lang="en-GB" dirty="0" err="1"/>
              <a:t>Tarig</a:t>
            </a:r>
            <a:r>
              <a:rPr lang="en-GB" dirty="0"/>
              <a:t> is to be blamed for the high electricity bill because he always forgets to turn off the lights when he leaves the flat that they share. </a:t>
            </a:r>
            <a:r>
              <a:rPr lang="en-GB" dirty="0" err="1"/>
              <a:t>Tarig</a:t>
            </a:r>
            <a:r>
              <a:rPr lang="en-GB" dirty="0"/>
              <a:t> dismisses </a:t>
            </a:r>
            <a:r>
              <a:rPr lang="en-GB" dirty="0" err="1"/>
              <a:t>Majas</a:t>
            </a:r>
            <a:r>
              <a:rPr lang="en-GB" dirty="0"/>
              <a:t> accusations and decides to go to his room. Maja gets extremely frustrated and pushes </a:t>
            </a:r>
            <a:r>
              <a:rPr lang="en-GB" dirty="0" err="1"/>
              <a:t>Tarig</a:t>
            </a:r>
            <a:r>
              <a:rPr lang="en-GB" dirty="0"/>
              <a:t> really hard. </a:t>
            </a:r>
            <a:r>
              <a:rPr lang="en-GB" dirty="0" err="1"/>
              <a:t>Tarig</a:t>
            </a:r>
            <a:r>
              <a:rPr lang="en-GB" dirty="0"/>
              <a:t> falls to the ground and hits his head. Due to the fall, he suffers a </a:t>
            </a:r>
            <a:r>
              <a:rPr lang="en-GB" dirty="0" err="1"/>
              <a:t>hemorrhage</a:t>
            </a:r>
            <a:r>
              <a:rPr lang="en-GB" dirty="0"/>
              <a:t> and dies later that day in hospital. Maja admits that she pushed </a:t>
            </a:r>
            <a:r>
              <a:rPr lang="en-GB" dirty="0" err="1"/>
              <a:t>Tarig</a:t>
            </a:r>
            <a:r>
              <a:rPr lang="en-GB" dirty="0"/>
              <a:t> really hard but argues that she did not even foresee the possibility that her conduct could cause any serious bodily harm to her brother. </a:t>
            </a:r>
          </a:p>
        </p:txBody>
      </p:sp>
      <p:pic>
        <p:nvPicPr>
          <p:cNvPr id="7" name="Audio 6">
            <a:hlinkClick r:id="" action="ppaction://media"/>
            <a:extLst>
              <a:ext uri="{FF2B5EF4-FFF2-40B4-BE49-F238E27FC236}">
                <a16:creationId xmlns:a16="http://schemas.microsoft.com/office/drawing/2014/main" id="{434C5FA8-071B-4A4F-39C8-0A7BB5AF7E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5028995"/>
      </p:ext>
    </p:extLst>
  </p:cSld>
  <p:clrMapOvr>
    <a:masterClrMapping/>
  </p:clrMapOvr>
  <mc:AlternateContent xmlns:mc="http://schemas.openxmlformats.org/markup-compatibility/2006">
    <mc:Choice xmlns:p14="http://schemas.microsoft.com/office/powerpoint/2010/main" Requires="p14">
      <p:transition spd="slow" p14:dur="2000" advTm="69533"/>
    </mc:Choice>
    <mc:Fallback>
      <p:transition spd="slow" advTm="69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GB"/>
              <a:t>‘Involuntary’ manslaughter</a:t>
            </a:r>
            <a:endParaRPr lang="en-US"/>
          </a:p>
        </p:txBody>
      </p:sp>
      <p:sp>
        <p:nvSpPr>
          <p:cNvPr id="31746" name="Content Placeholder 2"/>
          <p:cNvSpPr>
            <a:spLocks noGrp="1"/>
          </p:cNvSpPr>
          <p:nvPr>
            <p:ph idx="1"/>
          </p:nvPr>
        </p:nvSpPr>
        <p:spPr>
          <a:xfrm>
            <a:off x="677334" y="2497023"/>
            <a:ext cx="8596668" cy="3880773"/>
          </a:xfrm>
        </p:spPr>
        <p:txBody>
          <a:bodyPr>
            <a:normAutofit lnSpcReduction="10000"/>
          </a:bodyPr>
          <a:lstStyle/>
          <a:p>
            <a:pPr algn="just">
              <a:buFont typeface="Wingdings 2" pitchFamily="18" charset="2"/>
              <a:buNone/>
            </a:pPr>
            <a:r>
              <a:rPr lang="en-GB" dirty="0"/>
              <a:t>	</a:t>
            </a:r>
            <a:r>
              <a:rPr lang="en-GB" sz="2400" dirty="0"/>
              <a:t>Where D kills V with anything less than an intent to kill or cause </a:t>
            </a:r>
            <a:r>
              <a:rPr lang="en-GB" sz="2400" dirty="0" err="1"/>
              <a:t>gbh</a:t>
            </a:r>
            <a:r>
              <a:rPr lang="en-GB" sz="2400" dirty="0"/>
              <a:t>, then D may be liable for so-called ‘involuntary’ manslaughter.  This takes three forms:</a:t>
            </a:r>
          </a:p>
          <a:p>
            <a:pPr algn="just"/>
            <a:r>
              <a:rPr lang="en-GB" sz="2400" b="1" dirty="0">
                <a:solidFill>
                  <a:srgbClr val="FFC000"/>
                </a:solidFill>
              </a:rPr>
              <a:t>Gross negligence manslaughter</a:t>
            </a:r>
            <a:r>
              <a:rPr lang="en-GB" sz="2400" dirty="0">
                <a:solidFill>
                  <a:srgbClr val="FFC000"/>
                </a:solidFill>
              </a:rPr>
              <a:t> </a:t>
            </a:r>
            <a:r>
              <a:rPr lang="en-GB" sz="2400" dirty="0"/>
              <a:t>- Killing as a result of gross negligence:</a:t>
            </a:r>
          </a:p>
          <a:p>
            <a:pPr algn="just"/>
            <a:r>
              <a:rPr lang="en-GB" sz="2400" b="1" dirty="0">
                <a:solidFill>
                  <a:srgbClr val="FFC000"/>
                </a:solidFill>
              </a:rPr>
              <a:t>Constructive manslaughter</a:t>
            </a:r>
            <a:r>
              <a:rPr lang="en-GB" sz="2400" dirty="0">
                <a:solidFill>
                  <a:srgbClr val="FFC000"/>
                </a:solidFill>
              </a:rPr>
              <a:t> </a:t>
            </a:r>
            <a:r>
              <a:rPr lang="en-GB" sz="2400" dirty="0"/>
              <a:t>(also referred to as ‘unlawful and dangerous act’ manslaughter) - Killing as a result of committing some other crime of </a:t>
            </a:r>
            <a:r>
              <a:rPr lang="en-GB" sz="2400" dirty="0" err="1"/>
              <a:t>mens</a:t>
            </a:r>
            <a:r>
              <a:rPr lang="en-GB" sz="2400" dirty="0"/>
              <a:t> rea (e.g. assault; robbery; rape):</a:t>
            </a:r>
            <a:endParaRPr lang="en-US" sz="2400" dirty="0"/>
          </a:p>
          <a:p>
            <a:pPr algn="just"/>
            <a:r>
              <a:rPr lang="en-GB" sz="2400" b="1" dirty="0">
                <a:solidFill>
                  <a:srgbClr val="FFC000"/>
                </a:solidFill>
              </a:rPr>
              <a:t>Subjectively reckless manslaughter </a:t>
            </a:r>
            <a:r>
              <a:rPr lang="en-GB" sz="2400" b="1" dirty="0"/>
              <a:t>-</a:t>
            </a:r>
            <a:r>
              <a:rPr lang="en-GB" sz="2400" dirty="0"/>
              <a:t>Killing recklessly</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3EF1DE48-851B-4F76-A521-AD878EAB01D1}" type="slidenum">
              <a:rPr lang="en-GB" smtClean="0"/>
              <a:pPr>
                <a:defRPr/>
              </a:pPr>
              <a:t>31</a:t>
            </a:fld>
            <a:endParaRPr lang="en-GB"/>
          </a:p>
        </p:txBody>
      </p:sp>
      <p:pic>
        <p:nvPicPr>
          <p:cNvPr id="2" name="Picture 1"/>
          <p:cNvPicPr>
            <a:picLocks noChangeAspect="1"/>
          </p:cNvPicPr>
          <p:nvPr/>
        </p:nvPicPr>
        <p:blipFill>
          <a:blip r:embed="rId5"/>
          <a:stretch>
            <a:fillRect/>
          </a:stretch>
        </p:blipFill>
        <p:spPr>
          <a:xfrm>
            <a:off x="8076422" y="292099"/>
            <a:ext cx="3182949" cy="1868489"/>
          </a:xfrm>
          <a:prstGeom prst="rect">
            <a:avLst/>
          </a:prstGeom>
        </p:spPr>
      </p:pic>
      <p:pic>
        <p:nvPicPr>
          <p:cNvPr id="3" name="Audio 2">
            <a:hlinkClick r:id="" action="ppaction://media"/>
            <a:extLst>
              <a:ext uri="{FF2B5EF4-FFF2-40B4-BE49-F238E27FC236}">
                <a16:creationId xmlns:a16="http://schemas.microsoft.com/office/drawing/2014/main" id="{7FC8A293-9158-4A16-A00E-5B47E3C65E5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22543929"/>
      </p:ext>
    </p:extLst>
  </p:cSld>
  <p:clrMapOvr>
    <a:masterClrMapping/>
  </p:clrMapOvr>
  <mc:AlternateContent xmlns:mc="http://schemas.openxmlformats.org/markup-compatibility/2006" xmlns:p14="http://schemas.microsoft.com/office/powerpoint/2010/main">
    <mc:Choice Requires="p14">
      <p:transition spd="slow" p14:dur="2000" advTm="104500"/>
    </mc:Choice>
    <mc:Fallback xmlns="">
      <p:transition spd="slow" advTm="104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r>
              <a:rPr lang="en-GB" sz="3200" b="1" i="1" dirty="0" err="1"/>
              <a:t>Adomako</a:t>
            </a:r>
            <a:r>
              <a:rPr lang="en-GB" sz="3200" b="1" i="1" dirty="0"/>
              <a:t> [1994]</a:t>
            </a:r>
          </a:p>
          <a:p>
            <a:pPr marL="0" indent="0">
              <a:buNone/>
            </a:pPr>
            <a:endParaRPr lang="en-GB" sz="3200" b="1" i="1" dirty="0"/>
          </a:p>
          <a:p>
            <a:pPr lvl="1"/>
            <a:r>
              <a:rPr lang="en-GB" sz="2800" b="1" i="1" dirty="0"/>
              <a:t>D owed a duty of care to V</a:t>
            </a:r>
          </a:p>
          <a:p>
            <a:pPr lvl="1"/>
            <a:r>
              <a:rPr lang="en-GB" sz="2800" b="1" i="1" dirty="0"/>
              <a:t>D breached duty of care</a:t>
            </a:r>
          </a:p>
          <a:p>
            <a:pPr lvl="1"/>
            <a:r>
              <a:rPr lang="en-GB" sz="2800" b="1" i="1" dirty="0"/>
              <a:t>The negligence was gross</a:t>
            </a:r>
          </a:p>
          <a:p>
            <a:pPr lvl="1"/>
            <a:r>
              <a:rPr lang="en-GB" sz="2800" b="1" i="1" dirty="0"/>
              <a:t>D’s negligence caused the death</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32</a:t>
            </a:fld>
            <a:endParaRPr lang="en-GB"/>
          </a:p>
        </p:txBody>
      </p:sp>
      <p:pic>
        <p:nvPicPr>
          <p:cNvPr id="6" name="Audio 5">
            <a:hlinkClick r:id="" action="ppaction://media"/>
            <a:extLst>
              <a:ext uri="{FF2B5EF4-FFF2-40B4-BE49-F238E27FC236}">
                <a16:creationId xmlns:a16="http://schemas.microsoft.com/office/drawing/2014/main" id="{1BD638BC-0311-4372-94DC-AB54CD81D0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0667617"/>
      </p:ext>
    </p:extLst>
  </p:cSld>
  <p:clrMapOvr>
    <a:masterClrMapping/>
  </p:clrMapOvr>
  <mc:AlternateContent xmlns:mc="http://schemas.openxmlformats.org/markup-compatibility/2006" xmlns:p14="http://schemas.microsoft.com/office/powerpoint/2010/main">
    <mc:Choice Requires="p14">
      <p:transition spd="slow" p14:dur="2000" advTm="91707"/>
    </mc:Choice>
    <mc:Fallback xmlns="">
      <p:transition spd="slow" advTm="91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677334" y="1647931"/>
            <a:ext cx="8596668" cy="4393432"/>
          </a:xfrm>
        </p:spPr>
        <p:txBody>
          <a:bodyPr>
            <a:normAutofit/>
          </a:bodyPr>
          <a:lstStyle/>
          <a:p>
            <a:pPr marL="0" indent="0">
              <a:buNone/>
            </a:pPr>
            <a:r>
              <a:rPr lang="en-GB" sz="2400" b="1" u="sng" dirty="0"/>
              <a:t>1.Duty of care:</a:t>
            </a:r>
          </a:p>
          <a:p>
            <a:r>
              <a:rPr lang="en-GB" sz="2400" dirty="0"/>
              <a:t>Judge decides if a </a:t>
            </a:r>
            <a:r>
              <a:rPr lang="en-GB" sz="2400" dirty="0" err="1"/>
              <a:t>DoC</a:t>
            </a:r>
            <a:r>
              <a:rPr lang="en-GB" sz="2400" dirty="0"/>
              <a:t> is capable of arising.  Jury decides whether a duty actually exists </a:t>
            </a:r>
            <a:r>
              <a:rPr lang="en-GB" sz="2400" b="1" i="1" dirty="0"/>
              <a:t>(Evans [2009])</a:t>
            </a:r>
            <a:endParaRPr lang="en-GB" sz="2400" dirty="0"/>
          </a:p>
          <a:p>
            <a:pPr lvl="1"/>
            <a:endParaRPr lang="en-GB"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33</a:t>
            </a:fld>
            <a:endParaRPr lang="en-GB"/>
          </a:p>
        </p:txBody>
      </p:sp>
      <p:pic>
        <p:nvPicPr>
          <p:cNvPr id="6" name="Audio 5">
            <a:hlinkClick r:id="" action="ppaction://media"/>
            <a:extLst>
              <a:ext uri="{FF2B5EF4-FFF2-40B4-BE49-F238E27FC236}">
                <a16:creationId xmlns:a16="http://schemas.microsoft.com/office/drawing/2014/main" id="{77B34F37-08BF-432F-9073-4A1E0255F74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529267937"/>
      </p:ext>
    </p:extLst>
  </p:cSld>
  <p:clrMapOvr>
    <a:masterClrMapping/>
  </p:clrMapOvr>
  <mc:AlternateContent xmlns:mc="http://schemas.openxmlformats.org/markup-compatibility/2006" xmlns:p14="http://schemas.microsoft.com/office/powerpoint/2010/main">
    <mc:Choice Requires="p14">
      <p:transition spd="slow" p14:dur="2000" advTm="44639"/>
    </mc:Choice>
    <mc:Fallback xmlns="">
      <p:transition spd="slow" advTm="44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677334" y="1597689"/>
            <a:ext cx="8596668" cy="4443674"/>
          </a:xfrm>
        </p:spPr>
        <p:txBody>
          <a:bodyPr>
            <a:normAutofit/>
          </a:bodyPr>
          <a:lstStyle/>
          <a:p>
            <a:pPr marL="0" indent="0">
              <a:buNone/>
            </a:pPr>
            <a:r>
              <a:rPr lang="en-GB" sz="2400" b="1" dirty="0"/>
              <a:t>2. D breached a relevant duty of care</a:t>
            </a:r>
          </a:p>
          <a:p>
            <a:pPr lvl="1"/>
            <a:r>
              <a:rPr lang="en-GB" sz="2000" dirty="0"/>
              <a:t>Objective test</a:t>
            </a:r>
          </a:p>
          <a:p>
            <a:pPr lvl="1"/>
            <a:r>
              <a:rPr lang="en-GB" sz="2000" dirty="0"/>
              <a:t>Breach can be positive act or omission</a:t>
            </a:r>
          </a:p>
          <a:p>
            <a:pPr marL="0" indent="0">
              <a:buNone/>
            </a:pPr>
            <a:r>
              <a:rPr lang="en-GB" sz="2400" b="1" dirty="0"/>
              <a:t>3. Negligence was gross</a:t>
            </a:r>
          </a:p>
          <a:p>
            <a:pPr lvl="1"/>
            <a:r>
              <a:rPr lang="en-GB" sz="2000" i="1" dirty="0"/>
              <a:t>so bad</a:t>
            </a:r>
            <a:r>
              <a:rPr lang="en-GB" sz="2000" dirty="0"/>
              <a:t> </a:t>
            </a:r>
            <a:r>
              <a:rPr lang="en-GB" sz="2000" i="1" dirty="0"/>
              <a:t>in all the circumstances as to amount in the jury’s judgment to a criminal act or omission </a:t>
            </a:r>
            <a:r>
              <a:rPr lang="en-GB" sz="2000" b="1" i="1" dirty="0"/>
              <a:t>(</a:t>
            </a:r>
            <a:r>
              <a:rPr lang="en-GB" sz="2000" b="1" i="1" dirty="0" err="1"/>
              <a:t>Adomako</a:t>
            </a:r>
            <a:r>
              <a:rPr lang="en-GB" sz="2000" b="1" i="1" dirty="0"/>
              <a:t> [1994])</a:t>
            </a:r>
          </a:p>
          <a:p>
            <a:pPr lvl="1"/>
            <a:r>
              <a:rPr lang="en-GB" sz="2000" i="1" dirty="0"/>
              <a:t>went beyond a mere matter of compensation between subjects and showed such disregard for the life and safety of others, as to amount to a crime against the state and conduct deserving of punishment </a:t>
            </a:r>
            <a:r>
              <a:rPr lang="en-GB" sz="2000" b="1" i="1" dirty="0"/>
              <a:t>(Bateman [1925])</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34</a:t>
            </a:fld>
            <a:endParaRPr lang="en-GB"/>
          </a:p>
        </p:txBody>
      </p:sp>
      <p:pic>
        <p:nvPicPr>
          <p:cNvPr id="6" name="Audio 5">
            <a:hlinkClick r:id="" action="ppaction://media"/>
            <a:extLst>
              <a:ext uri="{FF2B5EF4-FFF2-40B4-BE49-F238E27FC236}">
                <a16:creationId xmlns:a16="http://schemas.microsoft.com/office/drawing/2014/main" id="{4E4E92DD-A0A4-4D98-8EBD-8459E5D6A7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48201673"/>
      </p:ext>
    </p:extLst>
  </p:cSld>
  <p:clrMapOvr>
    <a:masterClrMapping/>
  </p:clrMapOvr>
  <mc:AlternateContent xmlns:mc="http://schemas.openxmlformats.org/markup-compatibility/2006" xmlns:p14="http://schemas.microsoft.com/office/powerpoint/2010/main">
    <mc:Choice Requires="p14">
      <p:transition spd="slow" p14:dur="2000" advTm="175229"/>
    </mc:Choice>
    <mc:Fallback xmlns="">
      <p:transition spd="slow" advTm="175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a:xfrm>
            <a:off x="961113" y="1270000"/>
            <a:ext cx="8596668" cy="4272852"/>
          </a:xfrm>
        </p:spPr>
        <p:txBody>
          <a:bodyPr>
            <a:noAutofit/>
          </a:bodyPr>
          <a:lstStyle/>
          <a:p>
            <a:r>
              <a:rPr lang="en-GB" sz="2800" b="1" i="1" dirty="0"/>
              <a:t>A-G’s Reference (No. 2 of 1999) [2000] –</a:t>
            </a:r>
            <a:r>
              <a:rPr lang="en-GB" sz="2800" dirty="0"/>
              <a:t> does not have to foresee death or serious injury.  Objectively judged</a:t>
            </a:r>
          </a:p>
          <a:p>
            <a:pPr lvl="1"/>
            <a:r>
              <a:rPr lang="en-GB" sz="2400" dirty="0"/>
              <a:t>How far below standards of a reasonable person did D fall?</a:t>
            </a:r>
          </a:p>
          <a:p>
            <a:pPr lvl="1"/>
            <a:r>
              <a:rPr lang="en-GB" sz="2400" dirty="0"/>
              <a:t>Did D foresee the risk of death?</a:t>
            </a:r>
          </a:p>
          <a:p>
            <a:pPr lvl="1"/>
            <a:r>
              <a:rPr lang="en-GB" sz="2400" dirty="0"/>
              <a:t>What were the motives behind D’s conduct?</a:t>
            </a:r>
          </a:p>
          <a:p>
            <a:pPr lvl="1"/>
            <a:r>
              <a:rPr lang="en-GB" sz="2400" dirty="0"/>
              <a:t>Was D exercising a special skill that was relevant to the question of breach?</a:t>
            </a:r>
          </a:p>
          <a:p>
            <a:r>
              <a:rPr lang="en-GB" sz="2800" b="1" i="1" dirty="0"/>
              <a:t>Singh [1999]</a:t>
            </a:r>
            <a:r>
              <a:rPr lang="en-GB" sz="2800" dirty="0"/>
              <a:t>– Conduct must involve a serious risk of death which would have been obvious to a reasonably prudent person</a:t>
            </a:r>
            <a:endParaRPr lang="en-GB" sz="2800"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35</a:t>
            </a:fld>
            <a:endParaRPr lang="en-GB"/>
          </a:p>
        </p:txBody>
      </p:sp>
      <p:pic>
        <p:nvPicPr>
          <p:cNvPr id="6" name="Audio 5">
            <a:hlinkClick r:id="" action="ppaction://media"/>
            <a:extLst>
              <a:ext uri="{FF2B5EF4-FFF2-40B4-BE49-F238E27FC236}">
                <a16:creationId xmlns:a16="http://schemas.microsoft.com/office/drawing/2014/main" id="{6CF6FA39-AF93-4F8F-BF49-EBA73C96BF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4382553"/>
      </p:ext>
    </p:extLst>
  </p:cSld>
  <p:clrMapOvr>
    <a:masterClrMapping/>
  </p:clrMapOvr>
  <mc:AlternateContent xmlns:mc="http://schemas.openxmlformats.org/markup-compatibility/2006" xmlns:p14="http://schemas.microsoft.com/office/powerpoint/2010/main">
    <mc:Choice Requires="p14">
      <p:transition spd="slow" p14:dur="2000" advTm="155846"/>
    </mc:Choice>
    <mc:Fallback xmlns="">
      <p:transition spd="slow" advTm="155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Gross negligence manslaughter</a:t>
            </a:r>
          </a:p>
        </p:txBody>
      </p:sp>
      <p:sp>
        <p:nvSpPr>
          <p:cNvPr id="3" name="Content Placeholder 2"/>
          <p:cNvSpPr>
            <a:spLocks noGrp="1"/>
          </p:cNvSpPr>
          <p:nvPr>
            <p:ph idx="1"/>
          </p:nvPr>
        </p:nvSpPr>
        <p:spPr/>
        <p:txBody>
          <a:bodyPr>
            <a:normAutofit/>
          </a:bodyPr>
          <a:lstStyle/>
          <a:p>
            <a:pPr marL="0" indent="0">
              <a:buNone/>
            </a:pPr>
            <a:r>
              <a:rPr lang="en-GB" sz="3600" dirty="0"/>
              <a:t>4. D’s negligence caused V’s death</a:t>
            </a:r>
          </a:p>
          <a:p>
            <a:pPr marL="0" indent="0">
              <a:buNone/>
            </a:pPr>
            <a:endParaRPr lang="en-GB" sz="36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36</a:t>
            </a:fld>
            <a:endParaRPr lang="en-GB"/>
          </a:p>
        </p:txBody>
      </p:sp>
      <p:pic>
        <p:nvPicPr>
          <p:cNvPr id="6" name="Audio 5">
            <a:hlinkClick r:id="" action="ppaction://media"/>
            <a:extLst>
              <a:ext uri="{FF2B5EF4-FFF2-40B4-BE49-F238E27FC236}">
                <a16:creationId xmlns:a16="http://schemas.microsoft.com/office/drawing/2014/main" id="{A9684DDB-B0E7-42CD-86B4-B63133B60AA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31555085"/>
      </p:ext>
    </p:extLst>
  </p:cSld>
  <p:clrMapOvr>
    <a:masterClrMapping/>
  </p:clrMapOvr>
  <mc:AlternateContent xmlns:mc="http://schemas.openxmlformats.org/markup-compatibility/2006" xmlns:p14="http://schemas.microsoft.com/office/powerpoint/2010/main">
    <mc:Choice Requires="p14">
      <p:transition spd="slow" p14:dur="2000" advTm="36978"/>
    </mc:Choice>
    <mc:Fallback xmlns="">
      <p:transition spd="slow" advTm="36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lstStyle/>
          <a:p>
            <a:r>
              <a:rPr lang="en-GB" sz="2800" b="1" i="1" dirty="0"/>
              <a:t>A-G’s Reference (no. 3 of 1994)[1997] </a:t>
            </a:r>
            <a:r>
              <a:rPr lang="en-GB" sz="2800" dirty="0"/>
              <a:t> clarified elements of offence:</a:t>
            </a:r>
          </a:p>
          <a:p>
            <a:pPr lvl="1"/>
            <a:r>
              <a:rPr lang="en-GB" sz="2400" dirty="0"/>
              <a:t>D does an unlawful act</a:t>
            </a:r>
            <a:endParaRPr lang="en-GB" sz="2800" dirty="0"/>
          </a:p>
          <a:p>
            <a:pPr lvl="1"/>
            <a:r>
              <a:rPr lang="en-GB" sz="2400" dirty="0"/>
              <a:t>An act amounts to a crime</a:t>
            </a:r>
            <a:endParaRPr lang="en-GB" sz="2800" dirty="0"/>
          </a:p>
          <a:p>
            <a:pPr lvl="1"/>
            <a:r>
              <a:rPr lang="en-GB" sz="2400" dirty="0"/>
              <a:t>The act is  a dangerous one</a:t>
            </a:r>
            <a:endParaRPr lang="en-GB" sz="2800" dirty="0"/>
          </a:p>
          <a:p>
            <a:pPr lvl="1"/>
            <a:r>
              <a:rPr lang="en-GB" sz="2400" dirty="0"/>
              <a:t>The act causes death</a:t>
            </a:r>
            <a:endParaRPr lang="en-GB" sz="2800" dirty="0"/>
          </a:p>
          <a:p>
            <a:pPr lvl="1"/>
            <a:endParaRPr lang="en-GB" b="1" i="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37</a:t>
            </a:fld>
            <a:endParaRPr lang="en-GB"/>
          </a:p>
        </p:txBody>
      </p:sp>
      <p:pic>
        <p:nvPicPr>
          <p:cNvPr id="6" name="Audio 5">
            <a:hlinkClick r:id="" action="ppaction://media"/>
            <a:extLst>
              <a:ext uri="{FF2B5EF4-FFF2-40B4-BE49-F238E27FC236}">
                <a16:creationId xmlns:a16="http://schemas.microsoft.com/office/drawing/2014/main" id="{8EB79E07-AAAC-4605-AD70-CEE510F987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
        <p:nvSpPr>
          <p:cNvPr id="7" name="TextBox 6">
            <a:extLst>
              <a:ext uri="{FF2B5EF4-FFF2-40B4-BE49-F238E27FC236}">
                <a16:creationId xmlns:a16="http://schemas.microsoft.com/office/drawing/2014/main" id="{EE6A0283-39EE-ABD1-9C8E-F6DD84BE9FDC}"/>
              </a:ext>
            </a:extLst>
          </p:cNvPr>
          <p:cNvSpPr txBox="1"/>
          <p:nvPr/>
        </p:nvSpPr>
        <p:spPr>
          <a:xfrm>
            <a:off x="6009815" y="3291840"/>
            <a:ext cx="3689131" cy="1200329"/>
          </a:xfrm>
          <a:prstGeom prst="rect">
            <a:avLst/>
          </a:prstGeom>
          <a:noFill/>
        </p:spPr>
        <p:txBody>
          <a:bodyPr wrap="square" rtlCol="0">
            <a:spAutoFit/>
          </a:bodyPr>
          <a:lstStyle/>
          <a:p>
            <a:r>
              <a:rPr lang="en-GB" dirty="0">
                <a:highlight>
                  <a:srgbClr val="FFFF00"/>
                </a:highlight>
              </a:rPr>
              <a:t>For example, D pushes V intending to cause a battery but V falls backwards and hits his head and dies. </a:t>
            </a:r>
          </a:p>
        </p:txBody>
      </p:sp>
    </p:spTree>
    <p:extLst>
      <p:ext uri="{BB962C8B-B14F-4D97-AF65-F5344CB8AC3E}">
        <p14:creationId xmlns:p14="http://schemas.microsoft.com/office/powerpoint/2010/main" val="2508264384"/>
      </p:ext>
    </p:extLst>
  </p:cSld>
  <p:clrMapOvr>
    <a:masterClrMapping/>
  </p:clrMapOvr>
  <mc:AlternateContent xmlns:mc="http://schemas.openxmlformats.org/markup-compatibility/2006" xmlns:p14="http://schemas.microsoft.com/office/powerpoint/2010/main">
    <mc:Choice Requires="p14">
      <p:transition spd="slow" p14:dur="2000" advTm="83346"/>
    </mc:Choice>
    <mc:Fallback xmlns="">
      <p:transition spd="slow" advTm="83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p:txBody>
          <a:bodyPr>
            <a:noAutofit/>
          </a:bodyPr>
          <a:lstStyle/>
          <a:p>
            <a:r>
              <a:rPr lang="en-GB" sz="3600" b="1" u="sng" dirty="0"/>
              <a:t>Does an unlawful act</a:t>
            </a:r>
          </a:p>
          <a:p>
            <a:pPr lvl="1"/>
            <a:r>
              <a:rPr lang="en-GB" sz="2400" b="1" dirty="0"/>
              <a:t>Lowe</a:t>
            </a:r>
            <a:r>
              <a:rPr lang="en-GB" sz="2400" dirty="0"/>
              <a:t> [1973] QB 702 - the criminal act must be an </a:t>
            </a:r>
            <a:r>
              <a:rPr lang="en-GB" sz="2400" b="1" i="1" dirty="0"/>
              <a:t>act</a:t>
            </a:r>
            <a:r>
              <a:rPr lang="en-GB" sz="2400" dirty="0"/>
              <a:t> – a criminal omission will not do.</a:t>
            </a:r>
          </a:p>
          <a:p>
            <a:pPr lvl="1"/>
            <a:endParaRPr lang="en-GB" sz="2400" dirty="0"/>
          </a:p>
          <a:p>
            <a:r>
              <a:rPr lang="en-GB" sz="2800" b="1" dirty="0"/>
              <a:t>The act amounts to a crime</a:t>
            </a:r>
          </a:p>
          <a:p>
            <a:pPr lvl="1"/>
            <a:r>
              <a:rPr lang="en-GB" sz="2400" b="1" dirty="0"/>
              <a:t>Franklin</a:t>
            </a:r>
            <a:r>
              <a:rPr lang="en-GB" sz="2400" dirty="0"/>
              <a:t> (1883) 15 Cox CC 163 - ‘unlawful act’ must be a crime </a:t>
            </a:r>
          </a:p>
          <a:p>
            <a:pPr lvl="1"/>
            <a:r>
              <a:rPr lang="en-GB" sz="2400" b="1" dirty="0"/>
              <a:t>Andrews v DPP</a:t>
            </a:r>
            <a:r>
              <a:rPr lang="en-GB" sz="2400" dirty="0"/>
              <a:t> [1937] AC 576 - the crime must be one requiring </a:t>
            </a:r>
            <a:r>
              <a:rPr lang="en-GB" sz="2400" dirty="0" err="1"/>
              <a:t>mens</a:t>
            </a:r>
            <a:r>
              <a:rPr lang="en-GB" sz="2400" dirty="0"/>
              <a:t> rea:  a crime of strict liability is insufficient </a:t>
            </a:r>
            <a:endParaRPr lang="en-GB" sz="2400" b="1" dirty="0"/>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38</a:t>
            </a:fld>
            <a:endParaRPr lang="en-GB"/>
          </a:p>
        </p:txBody>
      </p:sp>
      <p:pic>
        <p:nvPicPr>
          <p:cNvPr id="4" name="Audio 3">
            <a:hlinkClick r:id="" action="ppaction://media"/>
            <a:extLst>
              <a:ext uri="{FF2B5EF4-FFF2-40B4-BE49-F238E27FC236}">
                <a16:creationId xmlns:a16="http://schemas.microsoft.com/office/drawing/2014/main" id="{F0E450B9-8BBD-4F22-97FF-CEB888E149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91009107"/>
      </p:ext>
    </p:extLst>
  </p:cSld>
  <p:clrMapOvr>
    <a:masterClrMapping/>
  </p:clrMapOvr>
  <mc:AlternateContent xmlns:mc="http://schemas.openxmlformats.org/markup-compatibility/2006" xmlns:p14="http://schemas.microsoft.com/office/powerpoint/2010/main">
    <mc:Choice Requires="p14">
      <p:transition spd="slow" p14:dur="2000" advTm="147248"/>
    </mc:Choice>
    <mc:Fallback xmlns="">
      <p:transition spd="slow" advTm="147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4" y="1930401"/>
            <a:ext cx="8596668" cy="4110962"/>
          </a:xfrm>
        </p:spPr>
        <p:txBody>
          <a:bodyPr>
            <a:normAutofit lnSpcReduction="10000"/>
          </a:bodyPr>
          <a:lstStyle/>
          <a:p>
            <a:r>
              <a:rPr lang="en-GB" sz="2800" dirty="0"/>
              <a:t>The unlawful act must be dangerous</a:t>
            </a:r>
          </a:p>
          <a:p>
            <a:pPr lvl="1"/>
            <a:r>
              <a:rPr lang="en-GB" sz="2400" b="1" dirty="0"/>
              <a:t>Church</a:t>
            </a:r>
            <a:r>
              <a:rPr lang="en-GB" sz="2400" dirty="0"/>
              <a:t> [1966] 1 QB 59  - not enough for the prosecution to prove that D committed a crime which happened to cause V’s death; the crime has to be shown to have been dangerous</a:t>
            </a:r>
          </a:p>
          <a:p>
            <a:pPr lvl="1"/>
            <a:r>
              <a:rPr lang="en-GB" sz="2400" b="1" dirty="0"/>
              <a:t>DPP v Newbury  &amp; Jones</a:t>
            </a:r>
            <a:r>
              <a:rPr lang="en-GB" sz="2400" dirty="0"/>
              <a:t> [1977] AC 500. – confirmed appropriate test for dangerousness: “reasonable person appreciates a risk of harm”</a:t>
            </a:r>
          </a:p>
          <a:p>
            <a:pPr lvl="2"/>
            <a:r>
              <a:rPr lang="en-GB" sz="2000" dirty="0"/>
              <a:t>Objectively dangerous</a:t>
            </a:r>
          </a:p>
          <a:p>
            <a:pPr lvl="2"/>
            <a:r>
              <a:rPr lang="en-GB" sz="2000" b="1" dirty="0"/>
              <a:t>Dawson [1985] – </a:t>
            </a:r>
            <a:r>
              <a:rPr lang="en-GB" sz="2000" dirty="0"/>
              <a:t>example where reasonable person would not have appreciated act could result in physical harm</a:t>
            </a:r>
            <a:endParaRPr lang="en-GB" sz="2000" b="1"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39</a:t>
            </a:fld>
            <a:endParaRPr lang="en-GB"/>
          </a:p>
        </p:txBody>
      </p:sp>
      <p:pic>
        <p:nvPicPr>
          <p:cNvPr id="6" name="Audio 5">
            <a:hlinkClick r:id="" action="ppaction://media"/>
            <a:extLst>
              <a:ext uri="{FF2B5EF4-FFF2-40B4-BE49-F238E27FC236}">
                <a16:creationId xmlns:a16="http://schemas.microsoft.com/office/drawing/2014/main" id="{3CD7AF52-EDE1-4A07-8348-F24DF18ACC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17491123"/>
      </p:ext>
    </p:extLst>
  </p:cSld>
  <p:clrMapOvr>
    <a:masterClrMapping/>
  </p:clrMapOvr>
  <mc:AlternateContent xmlns:mc="http://schemas.openxmlformats.org/markup-compatibility/2006" xmlns:p14="http://schemas.microsoft.com/office/powerpoint/2010/main">
    <mc:Choice Requires="p14">
      <p:transition spd="slow" p14:dur="2000" advTm="162806"/>
    </mc:Choice>
    <mc:Fallback xmlns="">
      <p:transition spd="slow" advTm="162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Unlawful and dangerous act manslaughter</a:t>
            </a:r>
          </a:p>
        </p:txBody>
      </p:sp>
      <p:sp>
        <p:nvSpPr>
          <p:cNvPr id="3" name="Content Placeholder 2"/>
          <p:cNvSpPr>
            <a:spLocks noGrp="1"/>
          </p:cNvSpPr>
          <p:nvPr>
            <p:ph idx="1"/>
          </p:nvPr>
        </p:nvSpPr>
        <p:spPr>
          <a:xfrm>
            <a:off x="677333" y="2045494"/>
            <a:ext cx="9081521" cy="4512961"/>
          </a:xfrm>
        </p:spPr>
        <p:txBody>
          <a:bodyPr>
            <a:noAutofit/>
          </a:bodyPr>
          <a:lstStyle/>
          <a:p>
            <a:r>
              <a:rPr lang="en-GB" sz="3200" b="1" u="sng" dirty="0"/>
              <a:t>The act results in death</a:t>
            </a:r>
          </a:p>
          <a:p>
            <a:pPr lvl="1"/>
            <a:r>
              <a:rPr lang="en-GB" sz="2800" dirty="0"/>
              <a:t>Causation – must be factual and legal cause of death</a:t>
            </a:r>
          </a:p>
          <a:p>
            <a:pPr lvl="1"/>
            <a:r>
              <a:rPr lang="en-GB" sz="2800" dirty="0"/>
              <a:t>If there is a break in the chain of causation, D is not guilty of UDAM</a:t>
            </a:r>
          </a:p>
          <a:p>
            <a:pPr lvl="1"/>
            <a:r>
              <a:rPr lang="en-GB" sz="2800" b="1" dirty="0"/>
              <a:t>Mitchell</a:t>
            </a:r>
            <a:r>
              <a:rPr lang="en-GB" sz="2800" dirty="0"/>
              <a:t> (1983) 76 Cr App R 293 – UDAM may be committed with transferred malice</a:t>
            </a:r>
          </a:p>
          <a:p>
            <a:r>
              <a:rPr lang="en-GB" sz="3200" dirty="0" err="1"/>
              <a:t>Mens</a:t>
            </a:r>
            <a:r>
              <a:rPr lang="en-GB" sz="3200" dirty="0"/>
              <a:t> rea required is that of the initial crime (base offence)</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40</a:t>
            </a:fld>
            <a:endParaRPr lang="en-GB"/>
          </a:p>
        </p:txBody>
      </p:sp>
      <p:pic>
        <p:nvPicPr>
          <p:cNvPr id="4" name="Audio 3">
            <a:hlinkClick r:id="" action="ppaction://media"/>
            <a:extLst>
              <a:ext uri="{FF2B5EF4-FFF2-40B4-BE49-F238E27FC236}">
                <a16:creationId xmlns:a16="http://schemas.microsoft.com/office/drawing/2014/main" id="{AC2761E6-AA17-4775-847E-1A0CEC5CE2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05782082"/>
      </p:ext>
    </p:extLst>
  </p:cSld>
  <p:clrMapOvr>
    <a:masterClrMapping/>
  </p:clrMapOvr>
  <mc:AlternateContent xmlns:mc="http://schemas.openxmlformats.org/markup-compatibility/2006" xmlns:p14="http://schemas.microsoft.com/office/powerpoint/2010/main">
    <mc:Choice Requires="p14">
      <p:transition spd="slow" p14:dur="2000" advTm="123262"/>
    </mc:Choice>
    <mc:Fallback xmlns="">
      <p:transition spd="slow" advTm="123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Subjectively reckless manslaughter</a:t>
            </a:r>
          </a:p>
        </p:txBody>
      </p:sp>
      <p:sp>
        <p:nvSpPr>
          <p:cNvPr id="3" name="Content Placeholder 2"/>
          <p:cNvSpPr>
            <a:spLocks noGrp="1"/>
          </p:cNvSpPr>
          <p:nvPr>
            <p:ph idx="1"/>
          </p:nvPr>
        </p:nvSpPr>
        <p:spPr>
          <a:xfrm>
            <a:off x="677334" y="1678268"/>
            <a:ext cx="8596668" cy="3880773"/>
          </a:xfrm>
        </p:spPr>
        <p:txBody>
          <a:bodyPr>
            <a:noAutofit/>
          </a:bodyPr>
          <a:lstStyle/>
          <a:p>
            <a:r>
              <a:rPr lang="en-GB" sz="2400" dirty="0"/>
              <a:t>Elements are:</a:t>
            </a:r>
          </a:p>
          <a:p>
            <a:pPr lvl="1"/>
            <a:r>
              <a:rPr lang="en-GB" sz="2000" dirty="0"/>
              <a:t>D kills</a:t>
            </a:r>
          </a:p>
          <a:p>
            <a:pPr lvl="1"/>
            <a:r>
              <a:rPr lang="en-GB" sz="2000" dirty="0"/>
              <a:t>By an act or omission</a:t>
            </a:r>
          </a:p>
          <a:p>
            <a:pPr lvl="1"/>
            <a:r>
              <a:rPr lang="en-GB" sz="2000" dirty="0"/>
              <a:t>Which does not have to amount to an offence</a:t>
            </a:r>
          </a:p>
          <a:p>
            <a:pPr lvl="1"/>
            <a:r>
              <a:rPr lang="en-GB" sz="2000" dirty="0"/>
              <a:t>Where D is aware that it is highly probable that he will cause serious bodily harm</a:t>
            </a:r>
          </a:p>
          <a:p>
            <a:r>
              <a:rPr lang="en-GB" sz="2400" dirty="0" err="1"/>
              <a:t>Actus</a:t>
            </a:r>
            <a:r>
              <a:rPr lang="en-GB" sz="2400" dirty="0"/>
              <a:t> </a:t>
            </a:r>
            <a:r>
              <a:rPr lang="en-GB" sz="2400" dirty="0" err="1"/>
              <a:t>reus</a:t>
            </a:r>
            <a:r>
              <a:rPr lang="en-GB" sz="2400" dirty="0"/>
              <a:t> – act or omission need not amount to an offence</a:t>
            </a:r>
          </a:p>
          <a:p>
            <a:r>
              <a:rPr lang="en-GB" sz="2400" dirty="0" err="1"/>
              <a:t>Mens</a:t>
            </a:r>
            <a:r>
              <a:rPr lang="en-GB" sz="2400" dirty="0"/>
              <a:t> Rea – aware that it is highly probable he will cause serious bodily harm </a:t>
            </a:r>
            <a:r>
              <a:rPr lang="en-GB" sz="2400" b="1" dirty="0"/>
              <a:t>Lidar [2000]</a:t>
            </a:r>
            <a:endParaRPr lang="en-GB" sz="24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41</a:t>
            </a:fld>
            <a:endParaRPr lang="en-GB"/>
          </a:p>
        </p:txBody>
      </p:sp>
      <p:pic>
        <p:nvPicPr>
          <p:cNvPr id="6" name="Audio 5">
            <a:hlinkClick r:id="" action="ppaction://media"/>
            <a:extLst>
              <a:ext uri="{FF2B5EF4-FFF2-40B4-BE49-F238E27FC236}">
                <a16:creationId xmlns:a16="http://schemas.microsoft.com/office/drawing/2014/main" id="{CB0A87D3-658D-4253-A7C5-498F38C0606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59452166"/>
      </p:ext>
    </p:extLst>
  </p:cSld>
  <p:clrMapOvr>
    <a:masterClrMapping/>
  </p:clrMapOvr>
  <mc:AlternateContent xmlns:mc="http://schemas.openxmlformats.org/markup-compatibility/2006" xmlns:p14="http://schemas.microsoft.com/office/powerpoint/2010/main">
    <mc:Choice Requires="p14">
      <p:transition spd="slow" p14:dur="2000" advTm="221948"/>
    </mc:Choice>
    <mc:Fallback xmlns="">
      <p:transition spd="slow" advTm="221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 involuntary manslaughter</a:t>
            </a:r>
          </a:p>
        </p:txBody>
      </p:sp>
      <p:sp>
        <p:nvSpPr>
          <p:cNvPr id="3" name="Content Placeholder 2"/>
          <p:cNvSpPr>
            <a:spLocks noGrp="1"/>
          </p:cNvSpPr>
          <p:nvPr>
            <p:ph idx="1"/>
          </p:nvPr>
        </p:nvSpPr>
        <p:spPr>
          <a:xfrm>
            <a:off x="677334" y="1647931"/>
            <a:ext cx="8596668" cy="4393432"/>
          </a:xfrm>
        </p:spPr>
        <p:txBody>
          <a:bodyPr>
            <a:noAutofit/>
          </a:bodyPr>
          <a:lstStyle/>
          <a:p>
            <a:r>
              <a:rPr lang="en-GB" sz="2800" dirty="0"/>
              <a:t>D commits the AR of murder without the MR.</a:t>
            </a:r>
          </a:p>
          <a:p>
            <a:r>
              <a:rPr lang="en-GB" sz="2800" dirty="0"/>
              <a:t>Three forms:</a:t>
            </a:r>
          </a:p>
          <a:p>
            <a:pPr lvl="1"/>
            <a:r>
              <a:rPr lang="en-GB" sz="2400" dirty="0"/>
              <a:t>Gross negligence manslaughter – breach </a:t>
            </a:r>
            <a:r>
              <a:rPr lang="en-GB" sz="2400" dirty="0" err="1"/>
              <a:t>DoC</a:t>
            </a:r>
            <a:r>
              <a:rPr lang="en-GB" sz="2400" dirty="0"/>
              <a:t>, breach is gross and caused death</a:t>
            </a:r>
          </a:p>
          <a:p>
            <a:pPr lvl="1"/>
            <a:r>
              <a:rPr lang="en-GB" sz="2400" dirty="0"/>
              <a:t>UDAM – unlawful act which amounts to a crime which is dangerous and causes death</a:t>
            </a:r>
          </a:p>
          <a:p>
            <a:pPr lvl="1"/>
            <a:r>
              <a:rPr lang="en-GB" sz="2400" dirty="0"/>
              <a:t>Subjectively reckless manslaughter – act or omission and D is aware it is highly probable he will cause serious bodily harm</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42</a:t>
            </a:fld>
            <a:endParaRPr lang="en-GB"/>
          </a:p>
        </p:txBody>
      </p:sp>
      <p:pic>
        <p:nvPicPr>
          <p:cNvPr id="6" name="Audio 5">
            <a:hlinkClick r:id="" action="ppaction://media"/>
            <a:extLst>
              <a:ext uri="{FF2B5EF4-FFF2-40B4-BE49-F238E27FC236}">
                <a16:creationId xmlns:a16="http://schemas.microsoft.com/office/drawing/2014/main" id="{043A4727-74DF-4956-9FE6-B22BF2B8CB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30300764"/>
      </p:ext>
    </p:extLst>
  </p:cSld>
  <p:clrMapOvr>
    <a:masterClrMapping/>
  </p:clrMapOvr>
  <mc:AlternateContent xmlns:mc="http://schemas.openxmlformats.org/markup-compatibility/2006" xmlns:p14="http://schemas.microsoft.com/office/powerpoint/2010/main">
    <mc:Choice Requires="p14">
      <p:transition spd="slow" p14:dur="2000" advTm="80932"/>
    </mc:Choice>
    <mc:Fallback xmlns="">
      <p:transition spd="slow" advTm="80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1|25.7|13.2|8|4.2"/>
</p:tagLst>
</file>

<file path=ppt/tags/tag2.xml><?xml version="1.0" encoding="utf-8"?>
<p:tagLst xmlns:a="http://schemas.openxmlformats.org/drawingml/2006/main" xmlns:r="http://schemas.openxmlformats.org/officeDocument/2006/relationships" xmlns:p="http://schemas.openxmlformats.org/presentationml/2006/main">
  <p:tag name="TIMING" val="|0.7|0.7"/>
</p:tagLst>
</file>

<file path=ppt/tags/tag3.xml><?xml version="1.0" encoding="utf-8"?>
<p:tagLst xmlns:a="http://schemas.openxmlformats.org/drawingml/2006/main" xmlns:r="http://schemas.openxmlformats.org/officeDocument/2006/relationships" xmlns:p="http://schemas.openxmlformats.org/presentationml/2006/main">
  <p:tag name="TIMING" val="|0.6"/>
</p:tagLst>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PLATE" id="{E40D9401-854E-4050-9E9D-3EE2EA9E2E29}" vid="{375502D9-7DB5-4727-9F33-9CB73FC7D0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Template>
  <TotalTime>0</TotalTime>
  <Words>6290</Words>
  <Application>Microsoft Office PowerPoint</Application>
  <PresentationFormat>Widescreen</PresentationFormat>
  <Paragraphs>480</Paragraphs>
  <Slides>42</Slides>
  <Notes>39</Notes>
  <HiddenSlides>0</HiddenSlides>
  <MMClips>41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Arial</vt:lpstr>
      <vt:lpstr>Calibri</vt:lpstr>
      <vt:lpstr>Trebuchet MS</vt:lpstr>
      <vt:lpstr>Wingdings</vt:lpstr>
      <vt:lpstr>Wingdings 2</vt:lpstr>
      <vt:lpstr>Wingdings 3</vt:lpstr>
      <vt:lpstr>Facet</vt:lpstr>
      <vt:lpstr>HOMICIDE </vt:lpstr>
      <vt:lpstr>PowerPoint Presentation</vt:lpstr>
      <vt:lpstr>MURDER</vt:lpstr>
      <vt:lpstr>By the end of these sessions, you should be able to….</vt:lpstr>
      <vt:lpstr>Definition of murder</vt:lpstr>
      <vt:lpstr>Modern definition</vt:lpstr>
      <vt:lpstr>Actus Reus of Murder</vt:lpstr>
      <vt:lpstr>Actus Reus: ii) Necessary circumstances</vt:lpstr>
      <vt:lpstr>Actus Reus iii) Consequences: Causing death</vt:lpstr>
      <vt:lpstr>Mens Rea of murder:  Intention to kill or cause GBH</vt:lpstr>
      <vt:lpstr>PARTIAL DEFENCES TO MURDER</vt:lpstr>
      <vt:lpstr>Specific partial defences to murder</vt:lpstr>
      <vt:lpstr>Specific defences to murder: DIMINISHED RESPONSIBILITY</vt:lpstr>
      <vt:lpstr>Diminished responsibility</vt:lpstr>
      <vt:lpstr>Diminished Responsibility:  s2(1) Homicide Act 1957 </vt:lpstr>
      <vt:lpstr>Diminished responsibility – s2(1)(a)</vt:lpstr>
      <vt:lpstr>Diminished responsibility</vt:lpstr>
      <vt:lpstr>Diminished responsibility s2(1A) s2(1)(b)</vt:lpstr>
      <vt:lpstr>Diminished responsibility s2(1)(c) – The abnormality of mental functioning provides an explanation for the defendants acts and omissions in doing or being party to the killing.</vt:lpstr>
      <vt:lpstr>Specific defences to murder: PROVOCATION</vt:lpstr>
      <vt:lpstr>Provocation</vt:lpstr>
      <vt:lpstr>Loss of control</vt:lpstr>
      <vt:lpstr>Loss of control</vt:lpstr>
      <vt:lpstr>Loss of control – qualifying trigger</vt:lpstr>
      <vt:lpstr>Loss of control – qualifying trigger</vt:lpstr>
      <vt:lpstr>Loss of control </vt:lpstr>
      <vt:lpstr>Loss of control</vt:lpstr>
      <vt:lpstr>Loss of control – s54(4) The defendant must not have acted in a considered desire for revenge  </vt:lpstr>
      <vt:lpstr>INVOLUNTARY MANSLAUGHTER</vt:lpstr>
      <vt:lpstr>Involuntary manslaughter - scenario</vt:lpstr>
      <vt:lpstr>‘Involuntary’ manslaughter</vt:lpstr>
      <vt:lpstr>Gross negligence manslaughter</vt:lpstr>
      <vt:lpstr>Gross negligence manslaughter</vt:lpstr>
      <vt:lpstr>Gross negligence manslaughter</vt:lpstr>
      <vt:lpstr>Gross negligence manslaughter</vt:lpstr>
      <vt:lpstr>Gross negligence manslaughter</vt:lpstr>
      <vt:lpstr>Unlawful and dangerous act manslaughter</vt:lpstr>
      <vt:lpstr>Unlawful and dangerous act manslaughter</vt:lpstr>
      <vt:lpstr>Unlawful and dangerous act manslaughter</vt:lpstr>
      <vt:lpstr>Unlawful and dangerous act manslaughter</vt:lpstr>
      <vt:lpstr>Subjectively reckless manslaughter</vt:lpstr>
      <vt:lpstr>Recap – involuntary manslaughter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dc:title>
  <dc:creator>Laura Knight</dc:creator>
  <cp:lastModifiedBy>Laura Knight</cp:lastModifiedBy>
  <cp:revision>68</cp:revision>
  <cp:lastPrinted>2019-10-21T07:18:18Z</cp:lastPrinted>
  <dcterms:created xsi:type="dcterms:W3CDTF">2016-09-27T12:39:02Z</dcterms:created>
  <dcterms:modified xsi:type="dcterms:W3CDTF">2024-06-11T11:17:23Z</dcterms:modified>
</cp:coreProperties>
</file>