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9"/>
  </p:notesMasterIdLst>
  <p:handoutMasterIdLst>
    <p:handoutMasterId r:id="rId50"/>
  </p:handoutMasterIdLst>
  <p:sldIdLst>
    <p:sldId id="256" r:id="rId5"/>
    <p:sldId id="258" r:id="rId6"/>
    <p:sldId id="406" r:id="rId7"/>
    <p:sldId id="462" r:id="rId8"/>
    <p:sldId id="463" r:id="rId9"/>
    <p:sldId id="392" r:id="rId10"/>
    <p:sldId id="425" r:id="rId11"/>
    <p:sldId id="470" r:id="rId12"/>
    <p:sldId id="548" r:id="rId13"/>
    <p:sldId id="471" r:id="rId14"/>
    <p:sldId id="473" r:id="rId15"/>
    <p:sldId id="474" r:id="rId16"/>
    <p:sldId id="476" r:id="rId17"/>
    <p:sldId id="549" r:id="rId18"/>
    <p:sldId id="478" r:id="rId19"/>
    <p:sldId id="550" r:id="rId20"/>
    <p:sldId id="480" r:id="rId21"/>
    <p:sldId id="551" r:id="rId22"/>
    <p:sldId id="482" r:id="rId23"/>
    <p:sldId id="409" r:id="rId24"/>
    <p:sldId id="527" r:id="rId25"/>
    <p:sldId id="552" r:id="rId26"/>
    <p:sldId id="488" r:id="rId27"/>
    <p:sldId id="489" r:id="rId28"/>
    <p:sldId id="492" r:id="rId29"/>
    <p:sldId id="530" r:id="rId30"/>
    <p:sldId id="531" r:id="rId31"/>
    <p:sldId id="532" r:id="rId32"/>
    <p:sldId id="533" r:id="rId33"/>
    <p:sldId id="534" r:id="rId34"/>
    <p:sldId id="535" r:id="rId35"/>
    <p:sldId id="536" r:id="rId36"/>
    <p:sldId id="537" r:id="rId37"/>
    <p:sldId id="538" r:id="rId38"/>
    <p:sldId id="539" r:id="rId39"/>
    <p:sldId id="540" r:id="rId40"/>
    <p:sldId id="541" r:id="rId41"/>
    <p:sldId id="542" r:id="rId42"/>
    <p:sldId id="543" r:id="rId43"/>
    <p:sldId id="544" r:id="rId44"/>
    <p:sldId id="545" r:id="rId45"/>
    <p:sldId id="546" r:id="rId46"/>
    <p:sldId id="279" r:id="rId47"/>
    <p:sldId id="553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02E3A4-286A-4CB2-9B82-F2AD3C3EE6A4}" v="27" dt="2024-05-23T17:26:00.644"/>
    <p1510:client id="{FBD32620-F2D6-4503-92F3-BEF61B2E256D}" v="58" dt="2024-05-23T19:05:52.5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handoutMaster" Target="handoutMasters/handoutMaster1.xml"/><Relationship Id="rId55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88D4A0-1A2B-4AC3-8AFE-0F86098760DA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7A27395-4A93-4EF8-8138-FB46E23FC1C4}">
      <dgm:prSet phldrT="[Text]"/>
      <dgm:spPr/>
      <dgm:t>
        <a:bodyPr/>
        <a:lstStyle/>
        <a:p>
          <a:r>
            <a:rPr lang="en-GB" dirty="0"/>
            <a:t>People</a:t>
          </a:r>
        </a:p>
      </dgm:t>
    </dgm:pt>
    <dgm:pt modelId="{6B213ACF-2F76-4CAF-A69D-3929F723354D}" type="parTrans" cxnId="{8ACC2925-E41B-410C-8043-D1BB58642F35}">
      <dgm:prSet/>
      <dgm:spPr/>
      <dgm:t>
        <a:bodyPr/>
        <a:lstStyle/>
        <a:p>
          <a:endParaRPr lang="en-GB"/>
        </a:p>
      </dgm:t>
    </dgm:pt>
    <dgm:pt modelId="{149E91AE-802D-47E2-AB37-EB2525C37651}" type="sibTrans" cxnId="{8ACC2925-E41B-410C-8043-D1BB58642F35}">
      <dgm:prSet/>
      <dgm:spPr/>
      <dgm:t>
        <a:bodyPr/>
        <a:lstStyle/>
        <a:p>
          <a:endParaRPr lang="en-GB"/>
        </a:p>
      </dgm:t>
    </dgm:pt>
    <dgm:pt modelId="{D0F6F54E-ACAB-4664-B352-70CC6C7669C8}">
      <dgm:prSet phldrT="[Text]"/>
      <dgm:spPr/>
      <dgm:t>
        <a:bodyPr/>
        <a:lstStyle/>
        <a:p>
          <a:r>
            <a:rPr lang="en-GB" dirty="0"/>
            <a:t>Data</a:t>
          </a:r>
        </a:p>
      </dgm:t>
    </dgm:pt>
    <dgm:pt modelId="{B8B8D052-A9B0-438F-933C-3274EB0AE253}" type="parTrans" cxnId="{31357681-F95A-423D-B100-801D338B8205}">
      <dgm:prSet/>
      <dgm:spPr/>
      <dgm:t>
        <a:bodyPr/>
        <a:lstStyle/>
        <a:p>
          <a:endParaRPr lang="en-GB"/>
        </a:p>
      </dgm:t>
    </dgm:pt>
    <dgm:pt modelId="{506EBA25-9271-4C4B-B683-3A4F2A44F232}" type="sibTrans" cxnId="{31357681-F95A-423D-B100-801D338B8205}">
      <dgm:prSet/>
      <dgm:spPr/>
      <dgm:t>
        <a:bodyPr/>
        <a:lstStyle/>
        <a:p>
          <a:endParaRPr lang="en-GB"/>
        </a:p>
      </dgm:t>
    </dgm:pt>
    <dgm:pt modelId="{6C3DEC07-463B-4E5A-9431-3482B8954B7D}">
      <dgm:prSet phldrT="[Text]"/>
      <dgm:spPr/>
      <dgm:t>
        <a:bodyPr/>
        <a:lstStyle/>
        <a:p>
          <a:r>
            <a:rPr lang="en-GB" dirty="0"/>
            <a:t>Processes</a:t>
          </a:r>
        </a:p>
      </dgm:t>
    </dgm:pt>
    <dgm:pt modelId="{11BD617C-BBA6-4A62-985C-87EF5C87C23C}" type="parTrans" cxnId="{3A8D1464-AAFD-4336-BCE8-7A194F1AC913}">
      <dgm:prSet/>
      <dgm:spPr/>
      <dgm:t>
        <a:bodyPr/>
        <a:lstStyle/>
        <a:p>
          <a:endParaRPr lang="en-GB"/>
        </a:p>
      </dgm:t>
    </dgm:pt>
    <dgm:pt modelId="{85A21796-D2E7-4E63-9888-AF8FCDC53DF4}" type="sibTrans" cxnId="{3A8D1464-AAFD-4336-BCE8-7A194F1AC913}">
      <dgm:prSet/>
      <dgm:spPr/>
      <dgm:t>
        <a:bodyPr/>
        <a:lstStyle/>
        <a:p>
          <a:endParaRPr lang="en-GB"/>
        </a:p>
      </dgm:t>
    </dgm:pt>
    <dgm:pt modelId="{7C61CD79-A11D-436D-84C2-3665CD46667C}">
      <dgm:prSet phldrT="[Text]"/>
      <dgm:spPr/>
      <dgm:t>
        <a:bodyPr/>
        <a:lstStyle/>
        <a:p>
          <a:r>
            <a:rPr lang="en-GB" dirty="0"/>
            <a:t>Technology</a:t>
          </a:r>
        </a:p>
      </dgm:t>
    </dgm:pt>
    <dgm:pt modelId="{A9F30824-0CCF-4CD9-95FD-8C5DB1F67B38}" type="parTrans" cxnId="{CDE34EEF-C13B-45B9-9B4F-B232F1C1B49D}">
      <dgm:prSet/>
      <dgm:spPr/>
      <dgm:t>
        <a:bodyPr/>
        <a:lstStyle/>
        <a:p>
          <a:endParaRPr lang="en-GB"/>
        </a:p>
      </dgm:t>
    </dgm:pt>
    <dgm:pt modelId="{660EF0AB-7A49-4D25-824C-590B1CBC8C57}" type="sibTrans" cxnId="{CDE34EEF-C13B-45B9-9B4F-B232F1C1B49D}">
      <dgm:prSet/>
      <dgm:spPr/>
      <dgm:t>
        <a:bodyPr/>
        <a:lstStyle/>
        <a:p>
          <a:endParaRPr lang="en-GB"/>
        </a:p>
      </dgm:t>
    </dgm:pt>
    <dgm:pt modelId="{0CA5BDEC-50AB-448B-BB32-52847C338C25}" type="pres">
      <dgm:prSet presAssocID="{F988D4A0-1A2B-4AC3-8AFE-0F86098760DA}" presName="cycle" presStyleCnt="0">
        <dgm:presLayoutVars>
          <dgm:dir/>
          <dgm:resizeHandles val="exact"/>
        </dgm:presLayoutVars>
      </dgm:prSet>
      <dgm:spPr/>
    </dgm:pt>
    <dgm:pt modelId="{3A64F0D6-BEF2-46D0-A95F-1BDAC514E19C}" type="pres">
      <dgm:prSet presAssocID="{47A27395-4A93-4EF8-8138-FB46E23FC1C4}" presName="node" presStyleLbl="node1" presStyleIdx="0" presStyleCnt="4">
        <dgm:presLayoutVars>
          <dgm:bulletEnabled val="1"/>
        </dgm:presLayoutVars>
      </dgm:prSet>
      <dgm:spPr/>
    </dgm:pt>
    <dgm:pt modelId="{A17C7F87-DA0C-49C9-9BF7-DDE655526BB1}" type="pres">
      <dgm:prSet presAssocID="{47A27395-4A93-4EF8-8138-FB46E23FC1C4}" presName="spNode" presStyleCnt="0"/>
      <dgm:spPr/>
    </dgm:pt>
    <dgm:pt modelId="{75632759-442D-4662-9E9A-948218F705EA}" type="pres">
      <dgm:prSet presAssocID="{149E91AE-802D-47E2-AB37-EB2525C37651}" presName="sibTrans" presStyleLbl="sibTrans1D1" presStyleIdx="0" presStyleCnt="4"/>
      <dgm:spPr/>
    </dgm:pt>
    <dgm:pt modelId="{C9AD7389-FFB3-4512-8575-1DFFA90BB1EA}" type="pres">
      <dgm:prSet presAssocID="{D0F6F54E-ACAB-4664-B352-70CC6C7669C8}" presName="node" presStyleLbl="node1" presStyleIdx="1" presStyleCnt="4">
        <dgm:presLayoutVars>
          <dgm:bulletEnabled val="1"/>
        </dgm:presLayoutVars>
      </dgm:prSet>
      <dgm:spPr/>
    </dgm:pt>
    <dgm:pt modelId="{69B9BEFC-F636-4BCD-BBF4-93AB6C30E6A3}" type="pres">
      <dgm:prSet presAssocID="{D0F6F54E-ACAB-4664-B352-70CC6C7669C8}" presName="spNode" presStyleCnt="0"/>
      <dgm:spPr/>
    </dgm:pt>
    <dgm:pt modelId="{2CB4C3F9-048B-4A94-9C38-F8855BF36403}" type="pres">
      <dgm:prSet presAssocID="{506EBA25-9271-4C4B-B683-3A4F2A44F232}" presName="sibTrans" presStyleLbl="sibTrans1D1" presStyleIdx="1" presStyleCnt="4"/>
      <dgm:spPr/>
    </dgm:pt>
    <dgm:pt modelId="{4AD2C659-9232-4DB2-9083-751C98AF235E}" type="pres">
      <dgm:prSet presAssocID="{6C3DEC07-463B-4E5A-9431-3482B8954B7D}" presName="node" presStyleLbl="node1" presStyleIdx="2" presStyleCnt="4">
        <dgm:presLayoutVars>
          <dgm:bulletEnabled val="1"/>
        </dgm:presLayoutVars>
      </dgm:prSet>
      <dgm:spPr/>
    </dgm:pt>
    <dgm:pt modelId="{A2F40D5C-4CAA-4B93-A2B1-A0A366877502}" type="pres">
      <dgm:prSet presAssocID="{6C3DEC07-463B-4E5A-9431-3482B8954B7D}" presName="spNode" presStyleCnt="0"/>
      <dgm:spPr/>
    </dgm:pt>
    <dgm:pt modelId="{C79D9DA9-D944-4D42-A2F8-5DD25802C87A}" type="pres">
      <dgm:prSet presAssocID="{85A21796-D2E7-4E63-9888-AF8FCDC53DF4}" presName="sibTrans" presStyleLbl="sibTrans1D1" presStyleIdx="2" presStyleCnt="4"/>
      <dgm:spPr/>
    </dgm:pt>
    <dgm:pt modelId="{06A8BAED-4564-4D01-BD8F-67189584A316}" type="pres">
      <dgm:prSet presAssocID="{7C61CD79-A11D-436D-84C2-3665CD46667C}" presName="node" presStyleLbl="node1" presStyleIdx="3" presStyleCnt="4">
        <dgm:presLayoutVars>
          <dgm:bulletEnabled val="1"/>
        </dgm:presLayoutVars>
      </dgm:prSet>
      <dgm:spPr/>
    </dgm:pt>
    <dgm:pt modelId="{9FB28D74-070B-4632-9D9F-4A33332E6D86}" type="pres">
      <dgm:prSet presAssocID="{7C61CD79-A11D-436D-84C2-3665CD46667C}" presName="spNode" presStyleCnt="0"/>
      <dgm:spPr/>
    </dgm:pt>
    <dgm:pt modelId="{9AA1AB43-F5D7-4D36-A06F-CBFDE42DF961}" type="pres">
      <dgm:prSet presAssocID="{660EF0AB-7A49-4D25-824C-590B1CBC8C57}" presName="sibTrans" presStyleLbl="sibTrans1D1" presStyleIdx="3" presStyleCnt="4"/>
      <dgm:spPr/>
    </dgm:pt>
  </dgm:ptLst>
  <dgm:cxnLst>
    <dgm:cxn modelId="{8ACC2925-E41B-410C-8043-D1BB58642F35}" srcId="{F988D4A0-1A2B-4AC3-8AFE-0F86098760DA}" destId="{47A27395-4A93-4EF8-8138-FB46E23FC1C4}" srcOrd="0" destOrd="0" parTransId="{6B213ACF-2F76-4CAF-A69D-3929F723354D}" sibTransId="{149E91AE-802D-47E2-AB37-EB2525C37651}"/>
    <dgm:cxn modelId="{524D0E62-F89F-42E3-A0DD-FFE852DE9BBC}" type="presOf" srcId="{D0F6F54E-ACAB-4664-B352-70CC6C7669C8}" destId="{C9AD7389-FFB3-4512-8575-1DFFA90BB1EA}" srcOrd="0" destOrd="0" presId="urn:microsoft.com/office/officeart/2005/8/layout/cycle6"/>
    <dgm:cxn modelId="{3A8D1464-AAFD-4336-BCE8-7A194F1AC913}" srcId="{F988D4A0-1A2B-4AC3-8AFE-0F86098760DA}" destId="{6C3DEC07-463B-4E5A-9431-3482B8954B7D}" srcOrd="2" destOrd="0" parTransId="{11BD617C-BBA6-4A62-985C-87EF5C87C23C}" sibTransId="{85A21796-D2E7-4E63-9888-AF8FCDC53DF4}"/>
    <dgm:cxn modelId="{E9E3246E-D8C4-40D0-9D78-FA9B95498140}" type="presOf" srcId="{660EF0AB-7A49-4D25-824C-590B1CBC8C57}" destId="{9AA1AB43-F5D7-4D36-A06F-CBFDE42DF961}" srcOrd="0" destOrd="0" presId="urn:microsoft.com/office/officeart/2005/8/layout/cycle6"/>
    <dgm:cxn modelId="{4E524177-C50B-425F-A368-2CC99B8540BC}" type="presOf" srcId="{47A27395-4A93-4EF8-8138-FB46E23FC1C4}" destId="{3A64F0D6-BEF2-46D0-A95F-1BDAC514E19C}" srcOrd="0" destOrd="0" presId="urn:microsoft.com/office/officeart/2005/8/layout/cycle6"/>
    <dgm:cxn modelId="{31ABC35A-4F62-4DE3-ABCC-CD27189C364A}" type="presOf" srcId="{F988D4A0-1A2B-4AC3-8AFE-0F86098760DA}" destId="{0CA5BDEC-50AB-448B-BB32-52847C338C25}" srcOrd="0" destOrd="0" presId="urn:microsoft.com/office/officeart/2005/8/layout/cycle6"/>
    <dgm:cxn modelId="{31357681-F95A-423D-B100-801D338B8205}" srcId="{F988D4A0-1A2B-4AC3-8AFE-0F86098760DA}" destId="{D0F6F54E-ACAB-4664-B352-70CC6C7669C8}" srcOrd="1" destOrd="0" parTransId="{B8B8D052-A9B0-438F-933C-3274EB0AE253}" sibTransId="{506EBA25-9271-4C4B-B683-3A4F2A44F232}"/>
    <dgm:cxn modelId="{F30635B0-0E06-4EBE-930A-FF5210E1A4DB}" type="presOf" srcId="{85A21796-D2E7-4E63-9888-AF8FCDC53DF4}" destId="{C79D9DA9-D944-4D42-A2F8-5DD25802C87A}" srcOrd="0" destOrd="0" presId="urn:microsoft.com/office/officeart/2005/8/layout/cycle6"/>
    <dgm:cxn modelId="{CBA52FCF-8C30-49DA-BA47-42F1B2BECE27}" type="presOf" srcId="{149E91AE-802D-47E2-AB37-EB2525C37651}" destId="{75632759-442D-4662-9E9A-948218F705EA}" srcOrd="0" destOrd="0" presId="urn:microsoft.com/office/officeart/2005/8/layout/cycle6"/>
    <dgm:cxn modelId="{F14F2AD5-3DDE-4F9F-B808-B1FA57BDD2B3}" type="presOf" srcId="{506EBA25-9271-4C4B-B683-3A4F2A44F232}" destId="{2CB4C3F9-048B-4A94-9C38-F8855BF36403}" srcOrd="0" destOrd="0" presId="urn:microsoft.com/office/officeart/2005/8/layout/cycle6"/>
    <dgm:cxn modelId="{45E086E6-2701-43BD-BB48-78E5E6EB54B8}" type="presOf" srcId="{7C61CD79-A11D-436D-84C2-3665CD46667C}" destId="{06A8BAED-4564-4D01-BD8F-67189584A316}" srcOrd="0" destOrd="0" presId="urn:microsoft.com/office/officeart/2005/8/layout/cycle6"/>
    <dgm:cxn modelId="{CDE34EEF-C13B-45B9-9B4F-B232F1C1B49D}" srcId="{F988D4A0-1A2B-4AC3-8AFE-0F86098760DA}" destId="{7C61CD79-A11D-436D-84C2-3665CD46667C}" srcOrd="3" destOrd="0" parTransId="{A9F30824-0CCF-4CD9-95FD-8C5DB1F67B38}" sibTransId="{660EF0AB-7A49-4D25-824C-590B1CBC8C57}"/>
    <dgm:cxn modelId="{A736F7F9-84F4-449D-AA04-179B10F8AB53}" type="presOf" srcId="{6C3DEC07-463B-4E5A-9431-3482B8954B7D}" destId="{4AD2C659-9232-4DB2-9083-751C98AF235E}" srcOrd="0" destOrd="0" presId="urn:microsoft.com/office/officeart/2005/8/layout/cycle6"/>
    <dgm:cxn modelId="{EC63F66C-EBDC-453F-93F4-90E7AD41C517}" type="presParOf" srcId="{0CA5BDEC-50AB-448B-BB32-52847C338C25}" destId="{3A64F0D6-BEF2-46D0-A95F-1BDAC514E19C}" srcOrd="0" destOrd="0" presId="urn:microsoft.com/office/officeart/2005/8/layout/cycle6"/>
    <dgm:cxn modelId="{081D7EA3-E982-4834-B300-B08CDAF44ED6}" type="presParOf" srcId="{0CA5BDEC-50AB-448B-BB32-52847C338C25}" destId="{A17C7F87-DA0C-49C9-9BF7-DDE655526BB1}" srcOrd="1" destOrd="0" presId="urn:microsoft.com/office/officeart/2005/8/layout/cycle6"/>
    <dgm:cxn modelId="{458C6843-BE06-4799-841B-3C5BD6ADA085}" type="presParOf" srcId="{0CA5BDEC-50AB-448B-BB32-52847C338C25}" destId="{75632759-442D-4662-9E9A-948218F705EA}" srcOrd="2" destOrd="0" presId="urn:microsoft.com/office/officeart/2005/8/layout/cycle6"/>
    <dgm:cxn modelId="{2792CD37-145A-4D3A-8284-6BD1DDC889E6}" type="presParOf" srcId="{0CA5BDEC-50AB-448B-BB32-52847C338C25}" destId="{C9AD7389-FFB3-4512-8575-1DFFA90BB1EA}" srcOrd="3" destOrd="0" presId="urn:microsoft.com/office/officeart/2005/8/layout/cycle6"/>
    <dgm:cxn modelId="{5DA38FD6-327E-41BF-9D0C-1B8F0F4BBE00}" type="presParOf" srcId="{0CA5BDEC-50AB-448B-BB32-52847C338C25}" destId="{69B9BEFC-F636-4BCD-BBF4-93AB6C30E6A3}" srcOrd="4" destOrd="0" presId="urn:microsoft.com/office/officeart/2005/8/layout/cycle6"/>
    <dgm:cxn modelId="{1B980039-B6B8-46B7-988F-FF8058BE7516}" type="presParOf" srcId="{0CA5BDEC-50AB-448B-BB32-52847C338C25}" destId="{2CB4C3F9-048B-4A94-9C38-F8855BF36403}" srcOrd="5" destOrd="0" presId="urn:microsoft.com/office/officeart/2005/8/layout/cycle6"/>
    <dgm:cxn modelId="{A8B3E847-0A8A-4E7F-8255-415CA008DC2C}" type="presParOf" srcId="{0CA5BDEC-50AB-448B-BB32-52847C338C25}" destId="{4AD2C659-9232-4DB2-9083-751C98AF235E}" srcOrd="6" destOrd="0" presId="urn:microsoft.com/office/officeart/2005/8/layout/cycle6"/>
    <dgm:cxn modelId="{C0C0D4DA-B6FE-4B72-B6AE-3F5416AB4249}" type="presParOf" srcId="{0CA5BDEC-50AB-448B-BB32-52847C338C25}" destId="{A2F40D5C-4CAA-4B93-A2B1-A0A366877502}" srcOrd="7" destOrd="0" presId="urn:microsoft.com/office/officeart/2005/8/layout/cycle6"/>
    <dgm:cxn modelId="{8D9C10A7-4A78-4E89-A4D0-20A275419D16}" type="presParOf" srcId="{0CA5BDEC-50AB-448B-BB32-52847C338C25}" destId="{C79D9DA9-D944-4D42-A2F8-5DD25802C87A}" srcOrd="8" destOrd="0" presId="urn:microsoft.com/office/officeart/2005/8/layout/cycle6"/>
    <dgm:cxn modelId="{9ED90A02-6691-45C3-9B24-5EF8A01D6BFB}" type="presParOf" srcId="{0CA5BDEC-50AB-448B-BB32-52847C338C25}" destId="{06A8BAED-4564-4D01-BD8F-67189584A316}" srcOrd="9" destOrd="0" presId="urn:microsoft.com/office/officeart/2005/8/layout/cycle6"/>
    <dgm:cxn modelId="{E0374F44-C5E2-4A7C-81F5-F003B710384A}" type="presParOf" srcId="{0CA5BDEC-50AB-448B-BB32-52847C338C25}" destId="{9FB28D74-070B-4632-9D9F-4A33332E6D86}" srcOrd="10" destOrd="0" presId="urn:microsoft.com/office/officeart/2005/8/layout/cycle6"/>
    <dgm:cxn modelId="{C4814F57-FC7D-4CC3-97A2-07746D042B95}" type="presParOf" srcId="{0CA5BDEC-50AB-448B-BB32-52847C338C25}" destId="{9AA1AB43-F5D7-4D36-A06F-CBFDE42DF961}" srcOrd="11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9F04AE-1F8E-4BD4-85D6-DF931AF8860C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073D621-3EF5-4889-B5DC-52F36C5B2119}">
      <dgm:prSet phldrT="[Text]"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Transaction Processing System (TPS) </a:t>
          </a:r>
          <a:endParaRPr lang="en-GB" dirty="0"/>
        </a:p>
      </dgm:t>
    </dgm:pt>
    <dgm:pt modelId="{0787D374-5B12-4F81-BB48-563E9C294C7D}" type="parTrans" cxnId="{BAE3EB68-EDAB-4567-AEFC-CC2AFBA0B9EA}">
      <dgm:prSet/>
      <dgm:spPr/>
      <dgm:t>
        <a:bodyPr/>
        <a:lstStyle/>
        <a:p>
          <a:endParaRPr lang="en-GB"/>
        </a:p>
      </dgm:t>
    </dgm:pt>
    <dgm:pt modelId="{9F23CA1C-A4FA-4979-A32D-EC329696C3D7}" type="sibTrans" cxnId="{BAE3EB68-EDAB-4567-AEFC-CC2AFBA0B9EA}">
      <dgm:prSet/>
      <dgm:spPr/>
      <dgm:t>
        <a:bodyPr/>
        <a:lstStyle/>
        <a:p>
          <a:endParaRPr lang="en-GB"/>
        </a:p>
      </dgm:t>
    </dgm:pt>
    <dgm:pt modelId="{179E799B-79AA-4278-B2D7-57CED888C5AF}">
      <dgm:prSet phldrT="[Text]"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Management Information System (MIS) </a:t>
          </a:r>
          <a:endParaRPr lang="en-GB" dirty="0"/>
        </a:p>
      </dgm:t>
    </dgm:pt>
    <dgm:pt modelId="{D5A33EE5-7506-441F-B563-E7B1C0D2BE72}" type="parTrans" cxnId="{F1F7E622-8A7F-4F5F-8CD5-D48AD1EE733E}">
      <dgm:prSet/>
      <dgm:spPr/>
      <dgm:t>
        <a:bodyPr/>
        <a:lstStyle/>
        <a:p>
          <a:endParaRPr lang="en-GB"/>
        </a:p>
      </dgm:t>
    </dgm:pt>
    <dgm:pt modelId="{6F63233D-2E43-4F49-8CC2-663C1717A617}" type="sibTrans" cxnId="{F1F7E622-8A7F-4F5F-8CD5-D48AD1EE733E}">
      <dgm:prSet/>
      <dgm:spPr/>
      <dgm:t>
        <a:bodyPr/>
        <a:lstStyle/>
        <a:p>
          <a:endParaRPr lang="en-GB"/>
        </a:p>
      </dgm:t>
    </dgm:pt>
    <dgm:pt modelId="{B727C884-5927-4775-B842-1D2C5A1E7F8B}">
      <dgm:prSet phldrT="[Text]"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Decision Support System (DSS) </a:t>
          </a:r>
          <a:endParaRPr lang="en-GB" dirty="0"/>
        </a:p>
      </dgm:t>
    </dgm:pt>
    <dgm:pt modelId="{E3F76D9B-CB17-4C88-9A80-697EA44ABBC4}" type="parTrans" cxnId="{BC4FCF15-F4BD-44F2-96A6-B9039C69A40B}">
      <dgm:prSet/>
      <dgm:spPr/>
      <dgm:t>
        <a:bodyPr/>
        <a:lstStyle/>
        <a:p>
          <a:endParaRPr lang="en-GB"/>
        </a:p>
      </dgm:t>
    </dgm:pt>
    <dgm:pt modelId="{83137926-1F94-4501-A860-8EECF911C819}" type="sibTrans" cxnId="{BC4FCF15-F4BD-44F2-96A6-B9039C69A40B}">
      <dgm:prSet/>
      <dgm:spPr/>
      <dgm:t>
        <a:bodyPr/>
        <a:lstStyle/>
        <a:p>
          <a:endParaRPr lang="en-GB"/>
        </a:p>
      </dgm:t>
    </dgm:pt>
    <dgm:pt modelId="{C32FF1B3-2349-47AD-A986-47E4086A87F1}">
      <dgm:prSet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Executive Information System (EIS)</a:t>
          </a:r>
          <a:endParaRPr lang="en-GB" dirty="0"/>
        </a:p>
      </dgm:t>
    </dgm:pt>
    <dgm:pt modelId="{AC9A5D6F-4028-46F5-B8A7-7058ECCB82E9}" type="parTrans" cxnId="{9596139C-B02C-4FF5-8691-F18CBD874DA0}">
      <dgm:prSet/>
      <dgm:spPr/>
      <dgm:t>
        <a:bodyPr/>
        <a:lstStyle/>
        <a:p>
          <a:endParaRPr lang="en-GB"/>
        </a:p>
      </dgm:t>
    </dgm:pt>
    <dgm:pt modelId="{62AC9D9B-D1A0-4FA2-9A5D-9A304DC086D2}" type="sibTrans" cxnId="{9596139C-B02C-4FF5-8691-F18CBD874DA0}">
      <dgm:prSet/>
      <dgm:spPr/>
      <dgm:t>
        <a:bodyPr/>
        <a:lstStyle/>
        <a:p>
          <a:endParaRPr lang="en-GB"/>
        </a:p>
      </dgm:t>
    </dgm:pt>
    <dgm:pt modelId="{E84D7710-D7EF-4ED6-BF0A-BACB96783C36}">
      <dgm:prSet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Expert System (ES) </a:t>
          </a:r>
          <a:endParaRPr lang="en-GB" dirty="0"/>
        </a:p>
      </dgm:t>
    </dgm:pt>
    <dgm:pt modelId="{52BC0319-FBBB-4477-84CC-21B104EEE52B}" type="parTrans" cxnId="{E090D505-579B-4F86-B532-35A12474A64B}">
      <dgm:prSet/>
      <dgm:spPr/>
      <dgm:t>
        <a:bodyPr/>
        <a:lstStyle/>
        <a:p>
          <a:endParaRPr lang="en-GB"/>
        </a:p>
      </dgm:t>
    </dgm:pt>
    <dgm:pt modelId="{471A11D3-1515-41C5-935F-C9B754BABC0A}" type="sibTrans" cxnId="{E090D505-579B-4F86-B532-35A12474A64B}">
      <dgm:prSet/>
      <dgm:spPr/>
      <dgm:t>
        <a:bodyPr/>
        <a:lstStyle/>
        <a:p>
          <a:endParaRPr lang="en-GB"/>
        </a:p>
      </dgm:t>
    </dgm:pt>
    <dgm:pt modelId="{31057AAA-5518-477D-9F0B-1E11956A1BAB}">
      <dgm:prSet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Office Automation System</a:t>
          </a:r>
          <a:endParaRPr lang="en-GB" dirty="0"/>
        </a:p>
      </dgm:t>
    </dgm:pt>
    <dgm:pt modelId="{19D005C3-CC2A-4842-8D04-FED977533E68}" type="parTrans" cxnId="{31434075-1D2A-47F9-A98A-BE48C340147F}">
      <dgm:prSet/>
      <dgm:spPr/>
      <dgm:t>
        <a:bodyPr/>
        <a:lstStyle/>
        <a:p>
          <a:endParaRPr lang="en-GB"/>
        </a:p>
      </dgm:t>
    </dgm:pt>
    <dgm:pt modelId="{DDB6D473-EA78-4326-9A43-B16886C17589}" type="sibTrans" cxnId="{31434075-1D2A-47F9-A98A-BE48C340147F}">
      <dgm:prSet/>
      <dgm:spPr/>
      <dgm:t>
        <a:bodyPr/>
        <a:lstStyle/>
        <a:p>
          <a:endParaRPr lang="en-GB"/>
        </a:p>
      </dgm:t>
    </dgm:pt>
    <dgm:pt modelId="{140A7D2B-0D50-4D82-9746-37A890300D3A}" type="pres">
      <dgm:prSet presAssocID="{969F04AE-1F8E-4BD4-85D6-DF931AF8860C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750F5E6D-0235-4049-8385-F41D5A265C79}" type="pres">
      <dgm:prSet presAssocID="{31057AAA-5518-477D-9F0B-1E11956A1BAB}" presName="Accent6" presStyleCnt="0"/>
      <dgm:spPr/>
    </dgm:pt>
    <dgm:pt modelId="{78954DA8-008D-4D62-B247-122770ACC099}" type="pres">
      <dgm:prSet presAssocID="{31057AAA-5518-477D-9F0B-1E11956A1BAB}" presName="Accent" presStyleLbl="node1" presStyleIdx="0" presStyleCnt="6"/>
      <dgm:spPr/>
    </dgm:pt>
    <dgm:pt modelId="{723E1896-B0E7-4100-9E22-C69ADEA25039}" type="pres">
      <dgm:prSet presAssocID="{31057AAA-5518-477D-9F0B-1E11956A1BAB}" presName="ParentBackground6" presStyleCnt="0"/>
      <dgm:spPr/>
    </dgm:pt>
    <dgm:pt modelId="{AC350C9C-D807-4417-AEB6-D643ED8B95BC}" type="pres">
      <dgm:prSet presAssocID="{31057AAA-5518-477D-9F0B-1E11956A1BAB}" presName="ParentBackground" presStyleLbl="fgAcc1" presStyleIdx="0" presStyleCnt="6"/>
      <dgm:spPr/>
    </dgm:pt>
    <dgm:pt modelId="{4F13D331-C450-4DF8-85ED-DB73F074BCBF}" type="pres">
      <dgm:prSet presAssocID="{31057AAA-5518-477D-9F0B-1E11956A1BAB}" presName="Parent6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12234A21-A7F1-4B57-B342-69FA01963140}" type="pres">
      <dgm:prSet presAssocID="{E84D7710-D7EF-4ED6-BF0A-BACB96783C36}" presName="Accent5" presStyleCnt="0"/>
      <dgm:spPr/>
    </dgm:pt>
    <dgm:pt modelId="{14BE7751-ED92-4C96-BCF1-113921D445AA}" type="pres">
      <dgm:prSet presAssocID="{E84D7710-D7EF-4ED6-BF0A-BACB96783C36}" presName="Accent" presStyleLbl="node1" presStyleIdx="1" presStyleCnt="6"/>
      <dgm:spPr/>
    </dgm:pt>
    <dgm:pt modelId="{C0A7C263-2FB5-490F-A84B-CA374DED3DE7}" type="pres">
      <dgm:prSet presAssocID="{E84D7710-D7EF-4ED6-BF0A-BACB96783C36}" presName="ParentBackground5" presStyleCnt="0"/>
      <dgm:spPr/>
    </dgm:pt>
    <dgm:pt modelId="{D90E9E4B-DB64-4996-8A15-DE08E1773304}" type="pres">
      <dgm:prSet presAssocID="{E84D7710-D7EF-4ED6-BF0A-BACB96783C36}" presName="ParentBackground" presStyleLbl="fgAcc1" presStyleIdx="1" presStyleCnt="6"/>
      <dgm:spPr/>
    </dgm:pt>
    <dgm:pt modelId="{AD57D423-BC3F-4A10-9545-3171CF86A18D}" type="pres">
      <dgm:prSet presAssocID="{E84D7710-D7EF-4ED6-BF0A-BACB96783C36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34EE6B34-0099-475B-9A57-9FD566501AE4}" type="pres">
      <dgm:prSet presAssocID="{C32FF1B3-2349-47AD-A986-47E4086A87F1}" presName="Accent4" presStyleCnt="0"/>
      <dgm:spPr/>
    </dgm:pt>
    <dgm:pt modelId="{4DDFC7B9-3FA1-4700-9E49-2E70A0511347}" type="pres">
      <dgm:prSet presAssocID="{C32FF1B3-2349-47AD-A986-47E4086A87F1}" presName="Accent" presStyleLbl="node1" presStyleIdx="2" presStyleCnt="6"/>
      <dgm:spPr/>
    </dgm:pt>
    <dgm:pt modelId="{AF32A372-A9F2-453D-B21F-19034FC90DB3}" type="pres">
      <dgm:prSet presAssocID="{C32FF1B3-2349-47AD-A986-47E4086A87F1}" presName="ParentBackground4" presStyleCnt="0"/>
      <dgm:spPr/>
    </dgm:pt>
    <dgm:pt modelId="{81F5E4D9-F99A-40C9-A078-F47B7F4930DE}" type="pres">
      <dgm:prSet presAssocID="{C32FF1B3-2349-47AD-A986-47E4086A87F1}" presName="ParentBackground" presStyleLbl="fgAcc1" presStyleIdx="2" presStyleCnt="6"/>
      <dgm:spPr/>
    </dgm:pt>
    <dgm:pt modelId="{077BD058-F582-4199-93A2-2768A6A18990}" type="pres">
      <dgm:prSet presAssocID="{C32FF1B3-2349-47AD-A986-47E4086A87F1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0D0B3DDC-E8CF-4FDC-9E3B-F0B0441F3ED4}" type="pres">
      <dgm:prSet presAssocID="{B727C884-5927-4775-B842-1D2C5A1E7F8B}" presName="Accent3" presStyleCnt="0"/>
      <dgm:spPr/>
    </dgm:pt>
    <dgm:pt modelId="{67923531-F5AE-4A19-9615-47EA7769D033}" type="pres">
      <dgm:prSet presAssocID="{B727C884-5927-4775-B842-1D2C5A1E7F8B}" presName="Accent" presStyleLbl="node1" presStyleIdx="3" presStyleCnt="6"/>
      <dgm:spPr/>
    </dgm:pt>
    <dgm:pt modelId="{FC5081EE-3A29-4E76-93A7-D24904BF6BB2}" type="pres">
      <dgm:prSet presAssocID="{B727C884-5927-4775-B842-1D2C5A1E7F8B}" presName="ParentBackground3" presStyleCnt="0"/>
      <dgm:spPr/>
    </dgm:pt>
    <dgm:pt modelId="{E13BB6EA-C41D-44B4-987E-AE5A96C9C973}" type="pres">
      <dgm:prSet presAssocID="{B727C884-5927-4775-B842-1D2C5A1E7F8B}" presName="ParentBackground" presStyleLbl="fgAcc1" presStyleIdx="3" presStyleCnt="6"/>
      <dgm:spPr/>
    </dgm:pt>
    <dgm:pt modelId="{FACBDC0E-7CDE-42F3-A543-C8737AD891C8}" type="pres">
      <dgm:prSet presAssocID="{B727C884-5927-4775-B842-1D2C5A1E7F8B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A5071CD2-AE55-458D-ABF3-A68204EBE094}" type="pres">
      <dgm:prSet presAssocID="{179E799B-79AA-4278-B2D7-57CED888C5AF}" presName="Accent2" presStyleCnt="0"/>
      <dgm:spPr/>
    </dgm:pt>
    <dgm:pt modelId="{990465DC-C8AA-46FF-8113-733AEC04E28B}" type="pres">
      <dgm:prSet presAssocID="{179E799B-79AA-4278-B2D7-57CED888C5AF}" presName="Accent" presStyleLbl="node1" presStyleIdx="4" presStyleCnt="6"/>
      <dgm:spPr/>
    </dgm:pt>
    <dgm:pt modelId="{5D40A450-AE89-4639-B721-4F3A664852F6}" type="pres">
      <dgm:prSet presAssocID="{179E799B-79AA-4278-B2D7-57CED888C5AF}" presName="ParentBackground2" presStyleCnt="0"/>
      <dgm:spPr/>
    </dgm:pt>
    <dgm:pt modelId="{E227E4D3-FF9D-4642-AE3F-70E73F6425E3}" type="pres">
      <dgm:prSet presAssocID="{179E799B-79AA-4278-B2D7-57CED888C5AF}" presName="ParentBackground" presStyleLbl="fgAcc1" presStyleIdx="4" presStyleCnt="6"/>
      <dgm:spPr/>
    </dgm:pt>
    <dgm:pt modelId="{B043C407-7B40-442F-9577-F0B389144D23}" type="pres">
      <dgm:prSet presAssocID="{179E799B-79AA-4278-B2D7-57CED888C5AF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D5B0B649-2841-46D6-8036-982E3C8291ED}" type="pres">
      <dgm:prSet presAssocID="{C073D621-3EF5-4889-B5DC-52F36C5B2119}" presName="Accent1" presStyleCnt="0"/>
      <dgm:spPr/>
    </dgm:pt>
    <dgm:pt modelId="{B50EEF3A-5C71-4B2F-8F99-E7EDAFA0534F}" type="pres">
      <dgm:prSet presAssocID="{C073D621-3EF5-4889-B5DC-52F36C5B2119}" presName="Accent" presStyleLbl="node1" presStyleIdx="5" presStyleCnt="6"/>
      <dgm:spPr/>
    </dgm:pt>
    <dgm:pt modelId="{2AB51483-0995-44DE-BAD4-4E84954CC3BD}" type="pres">
      <dgm:prSet presAssocID="{C073D621-3EF5-4889-B5DC-52F36C5B2119}" presName="ParentBackground1" presStyleCnt="0"/>
      <dgm:spPr/>
    </dgm:pt>
    <dgm:pt modelId="{B84B6DC3-33CE-45BE-93F5-D06B37F3084B}" type="pres">
      <dgm:prSet presAssocID="{C073D621-3EF5-4889-B5DC-52F36C5B2119}" presName="ParentBackground" presStyleLbl="fgAcc1" presStyleIdx="5" presStyleCnt="6"/>
      <dgm:spPr/>
    </dgm:pt>
    <dgm:pt modelId="{05AEC466-2558-4087-A5AB-83436CD6A059}" type="pres">
      <dgm:prSet presAssocID="{C073D621-3EF5-4889-B5DC-52F36C5B2119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E090D505-579B-4F86-B532-35A12474A64B}" srcId="{969F04AE-1F8E-4BD4-85D6-DF931AF8860C}" destId="{E84D7710-D7EF-4ED6-BF0A-BACB96783C36}" srcOrd="4" destOrd="0" parTransId="{52BC0319-FBBB-4477-84CC-21B104EEE52B}" sibTransId="{471A11D3-1515-41C5-935F-C9B754BABC0A}"/>
    <dgm:cxn modelId="{728CB013-3E3C-4628-8233-EF371539898E}" type="presOf" srcId="{C32FF1B3-2349-47AD-A986-47E4086A87F1}" destId="{81F5E4D9-F99A-40C9-A078-F47B7F4930DE}" srcOrd="0" destOrd="0" presId="urn:microsoft.com/office/officeart/2011/layout/CircleProcess"/>
    <dgm:cxn modelId="{BC4FCF15-F4BD-44F2-96A6-B9039C69A40B}" srcId="{969F04AE-1F8E-4BD4-85D6-DF931AF8860C}" destId="{B727C884-5927-4775-B842-1D2C5A1E7F8B}" srcOrd="2" destOrd="0" parTransId="{E3F76D9B-CB17-4C88-9A80-697EA44ABBC4}" sibTransId="{83137926-1F94-4501-A860-8EECF911C819}"/>
    <dgm:cxn modelId="{0EEB6A1D-FAEE-425E-BAC7-211CA720006B}" type="presOf" srcId="{E84D7710-D7EF-4ED6-BF0A-BACB96783C36}" destId="{D90E9E4B-DB64-4996-8A15-DE08E1773304}" srcOrd="0" destOrd="0" presId="urn:microsoft.com/office/officeart/2011/layout/CircleProcess"/>
    <dgm:cxn modelId="{F1F7E622-8A7F-4F5F-8CD5-D48AD1EE733E}" srcId="{969F04AE-1F8E-4BD4-85D6-DF931AF8860C}" destId="{179E799B-79AA-4278-B2D7-57CED888C5AF}" srcOrd="1" destOrd="0" parTransId="{D5A33EE5-7506-441F-B563-E7B1C0D2BE72}" sibTransId="{6F63233D-2E43-4F49-8CC2-663C1717A617}"/>
    <dgm:cxn modelId="{F01EFD36-2E47-43D4-918F-64FD47855E6C}" type="presOf" srcId="{C073D621-3EF5-4889-B5DC-52F36C5B2119}" destId="{05AEC466-2558-4087-A5AB-83436CD6A059}" srcOrd="1" destOrd="0" presId="urn:microsoft.com/office/officeart/2011/layout/CircleProcess"/>
    <dgm:cxn modelId="{6E20F83B-8507-4843-B988-AA72ACB5BD30}" type="presOf" srcId="{C073D621-3EF5-4889-B5DC-52F36C5B2119}" destId="{B84B6DC3-33CE-45BE-93F5-D06B37F3084B}" srcOrd="0" destOrd="0" presId="urn:microsoft.com/office/officeart/2011/layout/CircleProcess"/>
    <dgm:cxn modelId="{BAE3EB68-EDAB-4567-AEFC-CC2AFBA0B9EA}" srcId="{969F04AE-1F8E-4BD4-85D6-DF931AF8860C}" destId="{C073D621-3EF5-4889-B5DC-52F36C5B2119}" srcOrd="0" destOrd="0" parTransId="{0787D374-5B12-4F81-BB48-563E9C294C7D}" sibTransId="{9F23CA1C-A4FA-4979-A32D-EC329696C3D7}"/>
    <dgm:cxn modelId="{31434075-1D2A-47F9-A98A-BE48C340147F}" srcId="{969F04AE-1F8E-4BD4-85D6-DF931AF8860C}" destId="{31057AAA-5518-477D-9F0B-1E11956A1BAB}" srcOrd="5" destOrd="0" parTransId="{19D005C3-CC2A-4842-8D04-FED977533E68}" sibTransId="{DDB6D473-EA78-4326-9A43-B16886C17589}"/>
    <dgm:cxn modelId="{EFFDC855-E44B-4753-B410-0A4DB4F2D743}" type="presOf" srcId="{B727C884-5927-4775-B842-1D2C5A1E7F8B}" destId="{E13BB6EA-C41D-44B4-987E-AE5A96C9C973}" srcOrd="0" destOrd="0" presId="urn:microsoft.com/office/officeart/2011/layout/CircleProcess"/>
    <dgm:cxn modelId="{AE9DD858-A738-4C63-9F49-CB56590F802B}" type="presOf" srcId="{B727C884-5927-4775-B842-1D2C5A1E7F8B}" destId="{FACBDC0E-7CDE-42F3-A543-C8737AD891C8}" srcOrd="1" destOrd="0" presId="urn:microsoft.com/office/officeart/2011/layout/CircleProcess"/>
    <dgm:cxn modelId="{A867B87E-9EC4-4516-AE4F-65EFB39CA24F}" type="presOf" srcId="{179E799B-79AA-4278-B2D7-57CED888C5AF}" destId="{B043C407-7B40-442F-9577-F0B389144D23}" srcOrd="1" destOrd="0" presId="urn:microsoft.com/office/officeart/2011/layout/CircleProcess"/>
    <dgm:cxn modelId="{F3B00081-3F46-4BB9-9155-AD5CD69FF8E0}" type="presOf" srcId="{E84D7710-D7EF-4ED6-BF0A-BACB96783C36}" destId="{AD57D423-BC3F-4A10-9545-3171CF86A18D}" srcOrd="1" destOrd="0" presId="urn:microsoft.com/office/officeart/2011/layout/CircleProcess"/>
    <dgm:cxn modelId="{6FD4B88A-6B93-4943-87AE-C387E358F758}" type="presOf" srcId="{C32FF1B3-2349-47AD-A986-47E4086A87F1}" destId="{077BD058-F582-4199-93A2-2768A6A18990}" srcOrd="1" destOrd="0" presId="urn:microsoft.com/office/officeart/2011/layout/CircleProcess"/>
    <dgm:cxn modelId="{7828B59B-9C12-451E-9DFE-84CB9DE84765}" type="presOf" srcId="{969F04AE-1F8E-4BD4-85D6-DF931AF8860C}" destId="{140A7D2B-0D50-4D82-9746-37A890300D3A}" srcOrd="0" destOrd="0" presId="urn:microsoft.com/office/officeart/2011/layout/CircleProcess"/>
    <dgm:cxn modelId="{9596139C-B02C-4FF5-8691-F18CBD874DA0}" srcId="{969F04AE-1F8E-4BD4-85D6-DF931AF8860C}" destId="{C32FF1B3-2349-47AD-A986-47E4086A87F1}" srcOrd="3" destOrd="0" parTransId="{AC9A5D6F-4028-46F5-B8A7-7058ECCB82E9}" sibTransId="{62AC9D9B-D1A0-4FA2-9A5D-9A304DC086D2}"/>
    <dgm:cxn modelId="{404CC2DE-216C-48BA-9C60-75CCCA414D95}" type="presOf" srcId="{31057AAA-5518-477D-9F0B-1E11956A1BAB}" destId="{AC350C9C-D807-4417-AEB6-D643ED8B95BC}" srcOrd="0" destOrd="0" presId="urn:microsoft.com/office/officeart/2011/layout/CircleProcess"/>
    <dgm:cxn modelId="{B114E6E1-C879-4EB8-B332-C62D756F90DD}" type="presOf" srcId="{179E799B-79AA-4278-B2D7-57CED888C5AF}" destId="{E227E4D3-FF9D-4642-AE3F-70E73F6425E3}" srcOrd="0" destOrd="0" presId="urn:microsoft.com/office/officeart/2011/layout/CircleProcess"/>
    <dgm:cxn modelId="{B72297F9-DE4B-41F8-9061-C6C0F847D63A}" type="presOf" srcId="{31057AAA-5518-477D-9F0B-1E11956A1BAB}" destId="{4F13D331-C450-4DF8-85ED-DB73F074BCBF}" srcOrd="1" destOrd="0" presId="urn:microsoft.com/office/officeart/2011/layout/CircleProcess"/>
    <dgm:cxn modelId="{19DB6B59-EC48-4CF7-AFBA-789B70273A98}" type="presParOf" srcId="{140A7D2B-0D50-4D82-9746-37A890300D3A}" destId="{750F5E6D-0235-4049-8385-F41D5A265C79}" srcOrd="0" destOrd="0" presId="urn:microsoft.com/office/officeart/2011/layout/CircleProcess"/>
    <dgm:cxn modelId="{57586B1C-5EEE-4C4F-99DE-06B582220905}" type="presParOf" srcId="{750F5E6D-0235-4049-8385-F41D5A265C79}" destId="{78954DA8-008D-4D62-B247-122770ACC099}" srcOrd="0" destOrd="0" presId="urn:microsoft.com/office/officeart/2011/layout/CircleProcess"/>
    <dgm:cxn modelId="{FB6A23D9-3959-4456-943A-90288FDB565E}" type="presParOf" srcId="{140A7D2B-0D50-4D82-9746-37A890300D3A}" destId="{723E1896-B0E7-4100-9E22-C69ADEA25039}" srcOrd="1" destOrd="0" presId="urn:microsoft.com/office/officeart/2011/layout/CircleProcess"/>
    <dgm:cxn modelId="{94FB325D-9F74-4DEF-906B-50889657420A}" type="presParOf" srcId="{723E1896-B0E7-4100-9E22-C69ADEA25039}" destId="{AC350C9C-D807-4417-AEB6-D643ED8B95BC}" srcOrd="0" destOrd="0" presId="urn:microsoft.com/office/officeart/2011/layout/CircleProcess"/>
    <dgm:cxn modelId="{C58EB49C-D271-4C23-B7E6-439A753021A0}" type="presParOf" srcId="{140A7D2B-0D50-4D82-9746-37A890300D3A}" destId="{4F13D331-C450-4DF8-85ED-DB73F074BCBF}" srcOrd="2" destOrd="0" presId="urn:microsoft.com/office/officeart/2011/layout/CircleProcess"/>
    <dgm:cxn modelId="{AA98FB6A-D399-43AA-8B4E-281A79485893}" type="presParOf" srcId="{140A7D2B-0D50-4D82-9746-37A890300D3A}" destId="{12234A21-A7F1-4B57-B342-69FA01963140}" srcOrd="3" destOrd="0" presId="urn:microsoft.com/office/officeart/2011/layout/CircleProcess"/>
    <dgm:cxn modelId="{B66C76A0-62A1-478F-B0D1-F12DCEE8D89B}" type="presParOf" srcId="{12234A21-A7F1-4B57-B342-69FA01963140}" destId="{14BE7751-ED92-4C96-BCF1-113921D445AA}" srcOrd="0" destOrd="0" presId="urn:microsoft.com/office/officeart/2011/layout/CircleProcess"/>
    <dgm:cxn modelId="{2783F9B5-D679-4D78-9C16-0010481607AD}" type="presParOf" srcId="{140A7D2B-0D50-4D82-9746-37A890300D3A}" destId="{C0A7C263-2FB5-490F-A84B-CA374DED3DE7}" srcOrd="4" destOrd="0" presId="urn:microsoft.com/office/officeart/2011/layout/CircleProcess"/>
    <dgm:cxn modelId="{CD4A0D31-4BA9-4465-9DF7-C0791275C4D3}" type="presParOf" srcId="{C0A7C263-2FB5-490F-A84B-CA374DED3DE7}" destId="{D90E9E4B-DB64-4996-8A15-DE08E1773304}" srcOrd="0" destOrd="0" presId="urn:microsoft.com/office/officeart/2011/layout/CircleProcess"/>
    <dgm:cxn modelId="{192B3255-70CF-4647-9D36-CCA0210CBE98}" type="presParOf" srcId="{140A7D2B-0D50-4D82-9746-37A890300D3A}" destId="{AD57D423-BC3F-4A10-9545-3171CF86A18D}" srcOrd="5" destOrd="0" presId="urn:microsoft.com/office/officeart/2011/layout/CircleProcess"/>
    <dgm:cxn modelId="{4047D1F8-261D-44F4-BCCF-8C6127239402}" type="presParOf" srcId="{140A7D2B-0D50-4D82-9746-37A890300D3A}" destId="{34EE6B34-0099-475B-9A57-9FD566501AE4}" srcOrd="6" destOrd="0" presId="urn:microsoft.com/office/officeart/2011/layout/CircleProcess"/>
    <dgm:cxn modelId="{7440AAA4-77A4-4030-8222-19B01B27D058}" type="presParOf" srcId="{34EE6B34-0099-475B-9A57-9FD566501AE4}" destId="{4DDFC7B9-3FA1-4700-9E49-2E70A0511347}" srcOrd="0" destOrd="0" presId="urn:microsoft.com/office/officeart/2011/layout/CircleProcess"/>
    <dgm:cxn modelId="{BD2054E4-47B9-4402-9993-DBB482189295}" type="presParOf" srcId="{140A7D2B-0D50-4D82-9746-37A890300D3A}" destId="{AF32A372-A9F2-453D-B21F-19034FC90DB3}" srcOrd="7" destOrd="0" presId="urn:microsoft.com/office/officeart/2011/layout/CircleProcess"/>
    <dgm:cxn modelId="{DEFD9D62-77EC-4895-BD60-34BBF5ABF7F9}" type="presParOf" srcId="{AF32A372-A9F2-453D-B21F-19034FC90DB3}" destId="{81F5E4D9-F99A-40C9-A078-F47B7F4930DE}" srcOrd="0" destOrd="0" presId="urn:microsoft.com/office/officeart/2011/layout/CircleProcess"/>
    <dgm:cxn modelId="{956F6788-E90F-4ECA-8C73-AE386C4FBCC5}" type="presParOf" srcId="{140A7D2B-0D50-4D82-9746-37A890300D3A}" destId="{077BD058-F582-4199-93A2-2768A6A18990}" srcOrd="8" destOrd="0" presId="urn:microsoft.com/office/officeart/2011/layout/CircleProcess"/>
    <dgm:cxn modelId="{C58D1DED-3EDA-421E-B2F9-D21004AE8CB7}" type="presParOf" srcId="{140A7D2B-0D50-4D82-9746-37A890300D3A}" destId="{0D0B3DDC-E8CF-4FDC-9E3B-F0B0441F3ED4}" srcOrd="9" destOrd="0" presId="urn:microsoft.com/office/officeart/2011/layout/CircleProcess"/>
    <dgm:cxn modelId="{F402DF93-54FB-4710-96CE-93937FEF36F1}" type="presParOf" srcId="{0D0B3DDC-E8CF-4FDC-9E3B-F0B0441F3ED4}" destId="{67923531-F5AE-4A19-9615-47EA7769D033}" srcOrd="0" destOrd="0" presId="urn:microsoft.com/office/officeart/2011/layout/CircleProcess"/>
    <dgm:cxn modelId="{E32F86A9-5363-4DE3-9214-36D6934F1E38}" type="presParOf" srcId="{140A7D2B-0D50-4D82-9746-37A890300D3A}" destId="{FC5081EE-3A29-4E76-93A7-D24904BF6BB2}" srcOrd="10" destOrd="0" presId="urn:microsoft.com/office/officeart/2011/layout/CircleProcess"/>
    <dgm:cxn modelId="{AC36574D-C183-40C3-8E7B-8169C04C1DB6}" type="presParOf" srcId="{FC5081EE-3A29-4E76-93A7-D24904BF6BB2}" destId="{E13BB6EA-C41D-44B4-987E-AE5A96C9C973}" srcOrd="0" destOrd="0" presId="urn:microsoft.com/office/officeart/2011/layout/CircleProcess"/>
    <dgm:cxn modelId="{9B384427-3E41-486E-A4D6-574CD6E1E7B4}" type="presParOf" srcId="{140A7D2B-0D50-4D82-9746-37A890300D3A}" destId="{FACBDC0E-7CDE-42F3-A543-C8737AD891C8}" srcOrd="11" destOrd="0" presId="urn:microsoft.com/office/officeart/2011/layout/CircleProcess"/>
    <dgm:cxn modelId="{4874770F-47CD-4E73-8049-8DF8B6D680BA}" type="presParOf" srcId="{140A7D2B-0D50-4D82-9746-37A890300D3A}" destId="{A5071CD2-AE55-458D-ABF3-A68204EBE094}" srcOrd="12" destOrd="0" presId="urn:microsoft.com/office/officeart/2011/layout/CircleProcess"/>
    <dgm:cxn modelId="{AEE8005F-6F1B-449A-9EE9-A97BE05CAB93}" type="presParOf" srcId="{A5071CD2-AE55-458D-ABF3-A68204EBE094}" destId="{990465DC-C8AA-46FF-8113-733AEC04E28B}" srcOrd="0" destOrd="0" presId="urn:microsoft.com/office/officeart/2011/layout/CircleProcess"/>
    <dgm:cxn modelId="{ECEC0B99-FB37-4FB9-96C8-31B0E292673C}" type="presParOf" srcId="{140A7D2B-0D50-4D82-9746-37A890300D3A}" destId="{5D40A450-AE89-4639-B721-4F3A664852F6}" srcOrd="13" destOrd="0" presId="urn:microsoft.com/office/officeart/2011/layout/CircleProcess"/>
    <dgm:cxn modelId="{858077E3-0441-4513-9798-711D0B563812}" type="presParOf" srcId="{5D40A450-AE89-4639-B721-4F3A664852F6}" destId="{E227E4D3-FF9D-4642-AE3F-70E73F6425E3}" srcOrd="0" destOrd="0" presId="urn:microsoft.com/office/officeart/2011/layout/CircleProcess"/>
    <dgm:cxn modelId="{2F9286FD-A90E-4427-9D47-68CF0B84CBED}" type="presParOf" srcId="{140A7D2B-0D50-4D82-9746-37A890300D3A}" destId="{B043C407-7B40-442F-9577-F0B389144D23}" srcOrd="14" destOrd="0" presId="urn:microsoft.com/office/officeart/2011/layout/CircleProcess"/>
    <dgm:cxn modelId="{775A8FB9-D370-40C8-8B48-6DF3121CF454}" type="presParOf" srcId="{140A7D2B-0D50-4D82-9746-37A890300D3A}" destId="{D5B0B649-2841-46D6-8036-982E3C8291ED}" srcOrd="15" destOrd="0" presId="urn:microsoft.com/office/officeart/2011/layout/CircleProcess"/>
    <dgm:cxn modelId="{7A7251E0-E171-4FDE-8984-4C547199E9B8}" type="presParOf" srcId="{D5B0B649-2841-46D6-8036-982E3C8291ED}" destId="{B50EEF3A-5C71-4B2F-8F99-E7EDAFA0534F}" srcOrd="0" destOrd="0" presId="urn:microsoft.com/office/officeart/2011/layout/CircleProcess"/>
    <dgm:cxn modelId="{22672B65-ABD8-4904-989D-DB767CF446BE}" type="presParOf" srcId="{140A7D2B-0D50-4D82-9746-37A890300D3A}" destId="{2AB51483-0995-44DE-BAD4-4E84954CC3BD}" srcOrd="16" destOrd="0" presId="urn:microsoft.com/office/officeart/2011/layout/CircleProcess"/>
    <dgm:cxn modelId="{118E67E5-2F11-4BBB-BACB-AF8FB116337B}" type="presParOf" srcId="{2AB51483-0995-44DE-BAD4-4E84954CC3BD}" destId="{B84B6DC3-33CE-45BE-93F5-D06B37F3084B}" srcOrd="0" destOrd="0" presId="urn:microsoft.com/office/officeart/2011/layout/CircleProcess"/>
    <dgm:cxn modelId="{39306FD7-A19D-4F36-9EEB-95B5197A8AC8}" type="presParOf" srcId="{140A7D2B-0D50-4D82-9746-37A890300D3A}" destId="{05AEC466-2558-4087-A5AB-83436CD6A059}" srcOrd="17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64F0D6-BEF2-46D0-A95F-1BDAC514E19C}">
      <dsp:nvSpPr>
        <dsp:cNvPr id="0" name=""/>
        <dsp:cNvSpPr/>
      </dsp:nvSpPr>
      <dsp:spPr>
        <a:xfrm>
          <a:off x="2321718" y="174"/>
          <a:ext cx="1452562" cy="9441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People</a:t>
          </a:r>
        </a:p>
      </dsp:txBody>
      <dsp:txXfrm>
        <a:off x="2367808" y="46264"/>
        <a:ext cx="1360382" cy="851985"/>
      </dsp:txXfrm>
    </dsp:sp>
    <dsp:sp modelId="{75632759-442D-4662-9E9A-948218F705EA}">
      <dsp:nvSpPr>
        <dsp:cNvPr id="0" name=""/>
        <dsp:cNvSpPr/>
      </dsp:nvSpPr>
      <dsp:spPr>
        <a:xfrm>
          <a:off x="1488257" y="472257"/>
          <a:ext cx="3119485" cy="3119485"/>
        </a:xfrm>
        <a:custGeom>
          <a:avLst/>
          <a:gdLst/>
          <a:ahLst/>
          <a:cxnLst/>
          <a:rect l="0" t="0" r="0" b="0"/>
          <a:pathLst>
            <a:path>
              <a:moveTo>
                <a:pt x="2296485" y="184967"/>
              </a:moveTo>
              <a:arcTo wR="1559742" hR="1559742" stAng="17891212" swAng="262561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AD7389-FFB3-4512-8575-1DFFA90BB1EA}">
      <dsp:nvSpPr>
        <dsp:cNvPr id="0" name=""/>
        <dsp:cNvSpPr/>
      </dsp:nvSpPr>
      <dsp:spPr>
        <a:xfrm>
          <a:off x="3881461" y="1559917"/>
          <a:ext cx="1452562" cy="9441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Data</a:t>
          </a:r>
        </a:p>
      </dsp:txBody>
      <dsp:txXfrm>
        <a:off x="3927551" y="1606007"/>
        <a:ext cx="1360382" cy="851985"/>
      </dsp:txXfrm>
    </dsp:sp>
    <dsp:sp modelId="{2CB4C3F9-048B-4A94-9C38-F8855BF36403}">
      <dsp:nvSpPr>
        <dsp:cNvPr id="0" name=""/>
        <dsp:cNvSpPr/>
      </dsp:nvSpPr>
      <dsp:spPr>
        <a:xfrm>
          <a:off x="1488257" y="472257"/>
          <a:ext cx="3119485" cy="3119485"/>
        </a:xfrm>
        <a:custGeom>
          <a:avLst/>
          <a:gdLst/>
          <a:ahLst/>
          <a:cxnLst/>
          <a:rect l="0" t="0" r="0" b="0"/>
          <a:pathLst>
            <a:path>
              <a:moveTo>
                <a:pt x="3042700" y="2043101"/>
              </a:moveTo>
              <a:arcTo wR="1559742" hR="1559742" stAng="1083178" swAng="262561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D2C659-9232-4DB2-9083-751C98AF235E}">
      <dsp:nvSpPr>
        <dsp:cNvPr id="0" name=""/>
        <dsp:cNvSpPr/>
      </dsp:nvSpPr>
      <dsp:spPr>
        <a:xfrm>
          <a:off x="2321718" y="3119659"/>
          <a:ext cx="1452562" cy="9441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Processes</a:t>
          </a:r>
        </a:p>
      </dsp:txBody>
      <dsp:txXfrm>
        <a:off x="2367808" y="3165749"/>
        <a:ext cx="1360382" cy="851985"/>
      </dsp:txXfrm>
    </dsp:sp>
    <dsp:sp modelId="{C79D9DA9-D944-4D42-A2F8-5DD25802C87A}">
      <dsp:nvSpPr>
        <dsp:cNvPr id="0" name=""/>
        <dsp:cNvSpPr/>
      </dsp:nvSpPr>
      <dsp:spPr>
        <a:xfrm>
          <a:off x="1488257" y="472257"/>
          <a:ext cx="3119485" cy="3119485"/>
        </a:xfrm>
        <a:custGeom>
          <a:avLst/>
          <a:gdLst/>
          <a:ahLst/>
          <a:cxnLst/>
          <a:rect l="0" t="0" r="0" b="0"/>
          <a:pathLst>
            <a:path>
              <a:moveTo>
                <a:pt x="823000" y="2934518"/>
              </a:moveTo>
              <a:arcTo wR="1559742" hR="1559742" stAng="7091212" swAng="262561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A8BAED-4564-4D01-BD8F-67189584A316}">
      <dsp:nvSpPr>
        <dsp:cNvPr id="0" name=""/>
        <dsp:cNvSpPr/>
      </dsp:nvSpPr>
      <dsp:spPr>
        <a:xfrm>
          <a:off x="761975" y="1559917"/>
          <a:ext cx="1452562" cy="9441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Technology</a:t>
          </a:r>
        </a:p>
      </dsp:txBody>
      <dsp:txXfrm>
        <a:off x="808065" y="1606007"/>
        <a:ext cx="1360382" cy="851985"/>
      </dsp:txXfrm>
    </dsp:sp>
    <dsp:sp modelId="{9AA1AB43-F5D7-4D36-A06F-CBFDE42DF961}">
      <dsp:nvSpPr>
        <dsp:cNvPr id="0" name=""/>
        <dsp:cNvSpPr/>
      </dsp:nvSpPr>
      <dsp:spPr>
        <a:xfrm>
          <a:off x="1488257" y="472257"/>
          <a:ext cx="3119485" cy="3119485"/>
        </a:xfrm>
        <a:custGeom>
          <a:avLst/>
          <a:gdLst/>
          <a:ahLst/>
          <a:cxnLst/>
          <a:rect l="0" t="0" r="0" b="0"/>
          <a:pathLst>
            <a:path>
              <a:moveTo>
                <a:pt x="76785" y="1076384"/>
              </a:moveTo>
              <a:arcTo wR="1559742" hR="1559742" stAng="11883178" swAng="262561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954DA8-008D-4D62-B247-122770ACC099}">
      <dsp:nvSpPr>
        <dsp:cNvPr id="0" name=""/>
        <dsp:cNvSpPr/>
      </dsp:nvSpPr>
      <dsp:spPr>
        <a:xfrm>
          <a:off x="7761109" y="1682888"/>
          <a:ext cx="1430681" cy="143040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350C9C-D807-4417-AEB6-D643ED8B95BC}">
      <dsp:nvSpPr>
        <dsp:cNvPr id="0" name=""/>
        <dsp:cNvSpPr/>
      </dsp:nvSpPr>
      <dsp:spPr>
        <a:xfrm>
          <a:off x="7809283" y="1730577"/>
          <a:ext cx="1335242" cy="1335032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200" kern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Office Automation System</a:t>
          </a:r>
          <a:endParaRPr lang="en-GB" sz="1200" kern="1200" dirty="0"/>
        </a:p>
      </dsp:txBody>
      <dsp:txXfrm>
        <a:off x="8000162" y="1921332"/>
        <a:ext cx="953484" cy="953522"/>
      </dsp:txXfrm>
    </dsp:sp>
    <dsp:sp modelId="{14BE7751-ED92-4C96-BCF1-113921D445AA}">
      <dsp:nvSpPr>
        <dsp:cNvPr id="0" name=""/>
        <dsp:cNvSpPr/>
      </dsp:nvSpPr>
      <dsp:spPr>
        <a:xfrm rot="2700000">
          <a:off x="6283263" y="1682727"/>
          <a:ext cx="1430480" cy="1430480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0E9E4B-DB64-4996-8A15-DE08E1773304}">
      <dsp:nvSpPr>
        <dsp:cNvPr id="0" name=""/>
        <dsp:cNvSpPr/>
      </dsp:nvSpPr>
      <dsp:spPr>
        <a:xfrm>
          <a:off x="6331336" y="1730577"/>
          <a:ext cx="1335242" cy="1335032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200" kern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Expert System (ES) </a:t>
          </a:r>
          <a:endParaRPr lang="en-GB" sz="1200" kern="1200" dirty="0"/>
        </a:p>
      </dsp:txBody>
      <dsp:txXfrm>
        <a:off x="6522215" y="1921332"/>
        <a:ext cx="953484" cy="953522"/>
      </dsp:txXfrm>
    </dsp:sp>
    <dsp:sp modelId="{4DDFC7B9-3FA1-4700-9E49-2E70A0511347}">
      <dsp:nvSpPr>
        <dsp:cNvPr id="0" name=""/>
        <dsp:cNvSpPr/>
      </dsp:nvSpPr>
      <dsp:spPr>
        <a:xfrm rot="2700000">
          <a:off x="4805316" y="1682727"/>
          <a:ext cx="1430480" cy="1430480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F5E4D9-F99A-40C9-A078-F47B7F4930DE}">
      <dsp:nvSpPr>
        <dsp:cNvPr id="0" name=""/>
        <dsp:cNvSpPr/>
      </dsp:nvSpPr>
      <dsp:spPr>
        <a:xfrm>
          <a:off x="4853390" y="1730577"/>
          <a:ext cx="1335242" cy="1335032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200" kern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Executive Information System (EIS)</a:t>
          </a:r>
          <a:endParaRPr lang="en-GB" sz="1200" kern="1200" dirty="0"/>
        </a:p>
      </dsp:txBody>
      <dsp:txXfrm>
        <a:off x="5044268" y="1921332"/>
        <a:ext cx="953484" cy="953522"/>
      </dsp:txXfrm>
    </dsp:sp>
    <dsp:sp modelId="{67923531-F5AE-4A19-9615-47EA7769D033}">
      <dsp:nvSpPr>
        <dsp:cNvPr id="0" name=""/>
        <dsp:cNvSpPr/>
      </dsp:nvSpPr>
      <dsp:spPr>
        <a:xfrm rot="2700000">
          <a:off x="3327369" y="1682727"/>
          <a:ext cx="1430480" cy="1430480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3BB6EA-C41D-44B4-987E-AE5A96C9C973}">
      <dsp:nvSpPr>
        <dsp:cNvPr id="0" name=""/>
        <dsp:cNvSpPr/>
      </dsp:nvSpPr>
      <dsp:spPr>
        <a:xfrm>
          <a:off x="3375443" y="1730577"/>
          <a:ext cx="1335242" cy="1335032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200" kern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Decision Support System (DSS) </a:t>
          </a:r>
          <a:endParaRPr lang="en-GB" sz="1200" kern="1200" dirty="0"/>
        </a:p>
      </dsp:txBody>
      <dsp:txXfrm>
        <a:off x="3565413" y="1921332"/>
        <a:ext cx="953484" cy="953522"/>
      </dsp:txXfrm>
    </dsp:sp>
    <dsp:sp modelId="{990465DC-C8AA-46FF-8113-733AEC04E28B}">
      <dsp:nvSpPr>
        <dsp:cNvPr id="0" name=""/>
        <dsp:cNvSpPr/>
      </dsp:nvSpPr>
      <dsp:spPr>
        <a:xfrm rot="2700000">
          <a:off x="1849423" y="1682727"/>
          <a:ext cx="1430480" cy="1430480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27E4D3-FF9D-4642-AE3F-70E73F6425E3}">
      <dsp:nvSpPr>
        <dsp:cNvPr id="0" name=""/>
        <dsp:cNvSpPr/>
      </dsp:nvSpPr>
      <dsp:spPr>
        <a:xfrm>
          <a:off x="1897496" y="1730577"/>
          <a:ext cx="1335242" cy="1335032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200" kern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Management Information System (MIS) </a:t>
          </a:r>
          <a:endParaRPr lang="en-GB" sz="1200" kern="1200" dirty="0"/>
        </a:p>
      </dsp:txBody>
      <dsp:txXfrm>
        <a:off x="2087466" y="1921332"/>
        <a:ext cx="953484" cy="953522"/>
      </dsp:txXfrm>
    </dsp:sp>
    <dsp:sp modelId="{B50EEF3A-5C71-4B2F-8F99-E7EDAFA0534F}">
      <dsp:nvSpPr>
        <dsp:cNvPr id="0" name=""/>
        <dsp:cNvSpPr/>
      </dsp:nvSpPr>
      <dsp:spPr>
        <a:xfrm rot="2700000">
          <a:off x="371476" y="1682727"/>
          <a:ext cx="1430480" cy="1430480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4B6DC3-33CE-45BE-93F5-D06B37F3084B}">
      <dsp:nvSpPr>
        <dsp:cNvPr id="0" name=""/>
        <dsp:cNvSpPr/>
      </dsp:nvSpPr>
      <dsp:spPr>
        <a:xfrm>
          <a:off x="418640" y="1730577"/>
          <a:ext cx="1335242" cy="1335032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200" kern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rPr>
            <a:t>Transaction Processing System (TPS) </a:t>
          </a:r>
          <a:endParaRPr lang="en-GB" sz="1200" kern="1200" dirty="0"/>
        </a:p>
      </dsp:txBody>
      <dsp:txXfrm>
        <a:off x="609519" y="1921332"/>
        <a:ext cx="953484" cy="9535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B24C78-9DE9-4B1D-83D7-4D63A4DCB456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91ABF-3C91-4815-B611-A14377E66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836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ACCA5019 –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Business and Web Management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1475656" y="4941168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 Mobolanle Bello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187624" y="3447004"/>
            <a:ext cx="6912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02: </a:t>
            </a:r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 Building &amp; Business Information System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7638"/>
            <a:ext cx="8435280" cy="409959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Team Building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Business Information System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1290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TEAM BUILDING IN BUSINESS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88740"/>
            <a:ext cx="8712968" cy="4680520"/>
          </a:xfrm>
        </p:spPr>
        <p:txBody>
          <a:bodyPr>
            <a:normAutofit fontScale="92500"/>
          </a:bodyPr>
          <a:lstStyle/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b="0" i="0" dirty="0">
                <a:solidFill>
                  <a:srgbClr val="13343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 building is a crucial aspect of business, aiming to enhance team performance by fostering self-development, positive communication, leadership skills, and problem-solving abilities. 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b="0" i="0" dirty="0">
                <a:solidFill>
                  <a:srgbClr val="13343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a philosophy of job design that views employees as interdependent team members, rather than individual workers.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b="0" i="0" dirty="0">
                <a:solidFill>
                  <a:srgbClr val="13343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This approach is essential in any environment, as it focuses on enhancing business results and profitability by involving all employees in creating business success.</a:t>
            </a:r>
          </a:p>
        </p:txBody>
      </p:sp>
    </p:spTree>
    <p:extLst>
      <p:ext uri="{BB962C8B-B14F-4D97-AF65-F5344CB8AC3E}">
        <p14:creationId xmlns:p14="http://schemas.microsoft.com/office/powerpoint/2010/main" val="3424040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1290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Team Building In Business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30099"/>
            <a:ext cx="8712968" cy="3917032"/>
          </a:xfrm>
        </p:spPr>
        <p:txBody>
          <a:bodyPr>
            <a:normAutofit fontScale="92500" lnSpcReduction="10000"/>
          </a:bodyPr>
          <a:lstStyle/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b="0" i="0" dirty="0">
                <a:solidFill>
                  <a:srgbClr val="13343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Teamwork is gaining popularity due to its potential for higher performance and increased job satisfaction. 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b="0" i="0" dirty="0">
                <a:solidFill>
                  <a:srgbClr val="13343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involves increased workforce involvement, leading to cohesiveness and productivity.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b="0" i="0" dirty="0">
                <a:solidFill>
                  <a:srgbClr val="13343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Team members contribute to the organization's success, working together to achieve goals.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b="0" i="0" dirty="0">
                <a:solidFill>
                  <a:srgbClr val="13343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Respect, encouragement, and caring for people foster teamwork, rather than exploiting or dictating them.</a:t>
            </a:r>
          </a:p>
        </p:txBody>
      </p:sp>
    </p:spTree>
    <p:extLst>
      <p:ext uri="{BB962C8B-B14F-4D97-AF65-F5344CB8AC3E}">
        <p14:creationId xmlns:p14="http://schemas.microsoft.com/office/powerpoint/2010/main" val="97163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1290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Team Building In Business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40768"/>
            <a:ext cx="8784976" cy="3917032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ea typeface="Aptos" panose="020B0004020202020204" pitchFamily="34" charset="0"/>
              </a:rPr>
              <a:t>Teamwork is essential for success in any organization. 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ea typeface="Aptos" panose="020B0004020202020204" pitchFamily="34" charset="0"/>
              </a:rPr>
              <a:t>It involves fostering a work culture that values collaboration and cooperative thinking. 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ea typeface="Aptos" panose="020B0004020202020204" pitchFamily="34" charset="0"/>
              </a:rPr>
              <a:t>This is achieved through clear communication, modelling, and recognition of teamwork, as well as through company discussions and performance management systems.</a:t>
            </a:r>
          </a:p>
        </p:txBody>
      </p:sp>
    </p:spTree>
    <p:extLst>
      <p:ext uri="{BB962C8B-B14F-4D97-AF65-F5344CB8AC3E}">
        <p14:creationId xmlns:p14="http://schemas.microsoft.com/office/powerpoint/2010/main" val="2833377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Team Building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597" y="692696"/>
            <a:ext cx="8229600" cy="475252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Team Building involves the process of enabling a group of people to reach their goals.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It consists of steps like clarification of team goals; identification of hindrances to goal achievements; facing the identified challenges and enabling the achievement of the goals. 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600" b="0" i="0" dirty="0">
                <a:solidFill>
                  <a:srgbClr val="13343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 building involves recognizing and addressing issues in a timely manner. 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600" b="0" i="0" dirty="0">
                <a:solidFill>
                  <a:srgbClr val="13343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can take various forms depending on the team's size and nature.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600" b="0" i="0" dirty="0">
                <a:solidFill>
                  <a:srgbClr val="13343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dynamic teams, it focus on developing individual skills for effective teamwork. 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600" b="0" i="0" dirty="0">
                <a:solidFill>
                  <a:srgbClr val="13343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static teams, it focuses on improving relationships. 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600" b="0" i="0" dirty="0">
                <a:solidFill>
                  <a:srgbClr val="13343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Organizational team building is the largest scale, aiming to change organizational behaviours and attitudes, independent of the team members. Individuals' impact on corporate culture is limited.</a:t>
            </a:r>
          </a:p>
        </p:txBody>
      </p:sp>
    </p:spTree>
    <p:extLst>
      <p:ext uri="{BB962C8B-B14F-4D97-AF65-F5344CB8AC3E}">
        <p14:creationId xmlns:p14="http://schemas.microsoft.com/office/powerpoint/2010/main" val="3390403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BUILDING EFFECTIVE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764704"/>
            <a:ext cx="8229600" cy="482453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Effective team functioning requires: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finding time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selecting team members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empowering team members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providing training in relevant skills and knowledge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developing shared goals, and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facilitating team functioning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Particularly in the early stages of the team's work. 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4372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-306288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Building Effective Teams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A20A886-9E8F-3C01-F693-B3BEE24AE9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000" y="620688"/>
            <a:ext cx="8208000" cy="4998921"/>
          </a:xfrm>
          <a:prstGeom prst="rect">
            <a:avLst/>
          </a:prstGeom>
          <a:ln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4028432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3EA3E3-BACB-99A2-70F4-46ECAD4A70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73796-0ED9-4893-15D8-535F523CF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-306288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Building Effective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5A16F-361A-34CC-A32A-76EA79C1B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933" y="620688"/>
            <a:ext cx="8932134" cy="3917032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300" b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23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Clarity of Expectations and Objectives</a:t>
            </a:r>
            <a:r>
              <a:rPr lang="en-GB" sz="2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Team building is crucial for effective teamwork, requiring specific, measurable objectives, clear expectations, and performance measures.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Management should communicate these expectations, align them with the organisation’s mission, and emphasise team tasks.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Implementing a reward and recognition system enhances employees' sense of success, leading to productive, meaningful, and participatory teamwork.</a:t>
            </a:r>
            <a:endParaRPr lang="en-GB" sz="23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8784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Building Effective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258" y="692696"/>
            <a:ext cx="8720229" cy="4824536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ii. Perspective</a:t>
            </a: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Team members' perspective involves understanding their team's purpose and its alignment with the organization's overall plans, success goals, mission, principles, vision, and values.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iii. Dedication</a:t>
            </a: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Team success relies on members' participation and commitment to the mission.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Leadership vision should be clear and reflected in actions, beliefs, values, and goals.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Team dedication depends on factors like team choice, belief in team importance, value, challenge, excitement, and recognition.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05637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42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Building Effective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92696"/>
            <a:ext cx="8712968" cy="475252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iv. Capability: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Effective teams require appropriate participants with the necessary knowledge, skills, and capabilities to address issues.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Training and development can help members learn new skills, such as communication, conflict resolution, and problem-solving, and take on new responsibilities.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Inadequate skills hinder team success.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8877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Building Effective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085" y="620688"/>
            <a:ext cx="8229600" cy="532859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v. Contract</a:t>
            </a: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contract involves a team designing its mission, vision, and strategies, defining goals, expected outcomes, timelines, and methods for evaluating work outcomes and processes.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vi. Resources</a:t>
            </a: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Team members require access to resources like money, time, equipment, technology, people, and information to achieve their mission.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Trust and responsibility are crucial for effective operation.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Resources should not be unlimited and should be gradually given to employees.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5493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624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Building Effective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476672"/>
            <a:ext cx="8784976" cy="496855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vii. Power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Effective teams require authority and empowerment for efficient work. Gradually handing over authority and removing fear can prevent mistakes.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Management should create a productive environment, and reinforce employee empowerment through value, vision, trust, delegation, and frequent feedback.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6633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5645FB-E7EB-61CD-0154-A52DCBBC14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E3827-37FA-F8D3-954D-11284BEB2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624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Building Effective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A9310-B551-BDC2-9EB8-05B887406E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476672"/>
            <a:ext cx="8784976" cy="496855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viii. Cooperation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Team members must understand group dynamics, processes, roles, and responsibilities.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They must cooperate effectively in problem-solving, process improvement, goal-setting, and measurement.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Establishing group norms in conflict resolution, consensus decision-making, and meeting management is crucial for achieving the team's contract and obligation.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00427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Building Effective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548680"/>
            <a:ext cx="8712968" cy="482453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ix. Communication: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Effective team building involves clear task priorities and established feedback methods.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Feedback should be received with dignity and openness, but reliability should be checked.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Regular communication, diverse opinions, and conflict resolution are essential for effective team building.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Regularly sharing important business information and addressing conflicts is crucial.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8843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9992DF-19C7-80CC-B643-E23664B376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6FE90-4327-D0FB-1640-DE69D8803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Building Effective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72A27-5E98-3AF9-A3A4-421439CAE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548680"/>
            <a:ext cx="8712968" cy="482453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x. Creative Improvement: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Teambuilding should value creative thinking, unique solutions, and new ideas while rewarding risk-takers.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Human resource development should be provided to stimulate new thinking.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Time should be dedicated to reviewing employee ideas and encouraging creative thinking, ultimately leading to change.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06447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51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Building Effective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525658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xi. Responsibility and Accountability: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Organizations should prioritize employee recognition to boost satisfaction and confidence.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Fair, clear, and consistent rewards should be offered to team members, with clear eligibility criteria.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Timely recognition enhances positive feelings and confidence.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41910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A2EA03-F307-865F-7F7A-89B662CCCF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47260-7431-6470-293D-C62904DE5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51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Building Effective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3FA421-EA70-0420-3CF5-7B5C26FFA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822" y="476672"/>
            <a:ext cx="8784976" cy="525658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xii. Harmonization</a:t>
            </a: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Harmonization involves central leadership synchronizing teams for success, planning priorities and allocating resources across departments.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Effective cross-functional teams require coordination and effective communication.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Team leaders transition from direct control to coaching and mentoring roles, requiring training and development.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new mindset and knowledge-based power source are crucial for team success, not the erosion of power.   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6836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51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Building Effective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063" y="548680"/>
            <a:ext cx="8741873" cy="561662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7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xiii. Cultural Change: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Culture is the environment surrounding a workplace, influencing work enjoyment, relationships, and processes.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includes values, beliefs, attitudes, and behaviours shared by a group of people.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 organization's culture is influenced by its founder, executives, and managerial staff.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Culture is learned through behaviour, interaction, and sub-cultures formed through rewards.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future organizational culture should be team-based, collaborative, empowering, and enabling, different from traditional hierarchical structures.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7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Contemporary organizations must change systems of rewards, recognition, appraisals, recruitment, selection, development, planning, motivation, and management to support teams and receive more pay back from their work.</a:t>
            </a:r>
            <a:endParaRPr lang="en-GB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84366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595" y="-162272"/>
            <a:ext cx="8750809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INFORMATION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078" y="620688"/>
            <a:ext cx="8927417" cy="5256584"/>
          </a:xfrm>
        </p:spPr>
        <p:txBody>
          <a:bodyPr>
            <a:normAutofit fontScale="92500" lnSpcReduction="20000"/>
          </a:bodyPr>
          <a:lstStyle/>
          <a:p>
            <a:pPr algn="l"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6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Information Systems (BIS) are essential components of modern organizations, integrating people, processes, and technology to help achieve business objectives. </a:t>
            </a:r>
          </a:p>
          <a:p>
            <a:pPr algn="l"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6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These systems play a pivotal role in collecting, processing, storing, and distributing information to support decision-making and day-to-day operations within a company.</a:t>
            </a:r>
          </a:p>
          <a:p>
            <a:pPr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6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refers to the hardware, software, databases, networks, and other IT resources that businesses use to collect, store, manage, and use information.</a:t>
            </a:r>
          </a:p>
          <a:p>
            <a:pPr algn="l"/>
            <a:endParaRPr lang="en-GB" sz="1800" dirty="0">
              <a:solidFill>
                <a:srgbClr val="0D0D0D"/>
              </a:solidFill>
              <a:latin typeface="Söhne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25008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88" y="13985"/>
            <a:ext cx="874061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Components of Business Information Systems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7FB0194-1253-292B-3C94-569819A495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519755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84790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4E642B-FDF3-BAC6-838A-CF1EE2FE97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67F6F-E6BC-51F4-0350-75B9FD7C4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88" y="13985"/>
            <a:ext cx="874061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Components of Business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69170-5D1D-4BA8-2AF9-1CE31DF4E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04602"/>
            <a:ext cx="8740612" cy="4556646"/>
          </a:xfrm>
        </p:spPr>
        <p:txBody>
          <a:bodyPr>
            <a:normAutofit fontScale="92500" lnSpcReduction="20000"/>
          </a:bodyPr>
          <a:lstStyle/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0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en-GB" sz="20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Users, developers, administrators, and stakeholders who interact with the system.</a:t>
            </a:r>
          </a:p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0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Data</a:t>
            </a:r>
            <a:r>
              <a:rPr lang="en-GB" sz="20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The raw facts and figures that are processed to produce meaningful information. This includes customer details, inventory numbers, sales figures, etc.</a:t>
            </a:r>
          </a:p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0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  <a:r>
              <a:rPr lang="en-GB" sz="20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Procedures and methodologies used to manipulate data into meaningful information. This could be anything from how orders are processed to how data is </a:t>
            </a:r>
            <a:r>
              <a:rPr lang="en-GB" sz="2000" b="0" i="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analyzed</a:t>
            </a:r>
            <a:r>
              <a:rPr lang="en-GB" sz="20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for business insights.</a:t>
            </a:r>
          </a:p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20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en-GB" sz="20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Hardware and software components that enable the processing and dissemination of information. This includes computers, servers, networking infrastructure, and applications like databases and business software.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01020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88" y="13985"/>
            <a:ext cx="874061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Importance of Business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652" y="1052736"/>
            <a:ext cx="8740612" cy="4608512"/>
          </a:xfrm>
        </p:spPr>
        <p:txBody>
          <a:bodyPr>
            <a:normAutofit fontScale="85000" lnSpcReduction="10000"/>
          </a:bodyPr>
          <a:lstStyle/>
          <a:p>
            <a:pPr algn="l"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8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Efficiency</a:t>
            </a:r>
            <a:r>
              <a:rPr lang="en-GB" sz="1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BIS automate routine tasks, reducing manual effort and improving efficiency.</a:t>
            </a:r>
          </a:p>
          <a:p>
            <a:pPr algn="l"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8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Data Accuracy</a:t>
            </a:r>
            <a:r>
              <a:rPr lang="en-GB" sz="1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By centralizing data, BIS ensure that information is consistent and up-to-date.</a:t>
            </a:r>
          </a:p>
          <a:p>
            <a:pPr algn="l"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8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Decision Making</a:t>
            </a:r>
            <a:r>
              <a:rPr lang="en-GB" sz="1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BIS provide timely and accurate information to managers, aiding in better decision-making.</a:t>
            </a:r>
          </a:p>
          <a:p>
            <a:pPr algn="l"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8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Competitive Advantage</a:t>
            </a:r>
            <a:r>
              <a:rPr lang="en-GB" sz="1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Organizations with well-implemented BIS can respond faster to market changes and gain a competitive edge.</a:t>
            </a:r>
          </a:p>
          <a:p>
            <a:pPr algn="l"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8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 Service</a:t>
            </a:r>
            <a:r>
              <a:rPr lang="en-GB" sz="1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BIS can improve customer service by providing quick access to customer data and history.</a:t>
            </a:r>
          </a:p>
          <a:p>
            <a:pPr algn="l"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8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</a:p>
          <a:p>
            <a:pPr algn="l"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8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Integration</a:t>
            </a:r>
            <a:r>
              <a:rPr lang="en-GB" sz="1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Ensuring different systems can work together seamlessly.</a:t>
            </a:r>
          </a:p>
          <a:p>
            <a:pPr algn="l"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8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Security</a:t>
            </a:r>
            <a:r>
              <a:rPr lang="en-GB" sz="1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Protecting sensitive data from breaches and cyber threats.</a:t>
            </a:r>
          </a:p>
          <a:p>
            <a:pPr algn="l"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8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  <a:r>
              <a:rPr lang="en-GB" sz="1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Implementing and maintaining BIS can be costly.</a:t>
            </a:r>
          </a:p>
          <a:p>
            <a:pPr algn="l"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18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en-GB" sz="1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Users need to be trained to use the systems effectively.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1532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694" y="-315416"/>
            <a:ext cx="8740612" cy="1143000"/>
          </a:xfrm>
        </p:spPr>
        <p:txBody>
          <a:bodyPr>
            <a:normAutofit/>
          </a:bodyPr>
          <a:lstStyle/>
          <a:p>
            <a:r>
              <a:rPr lang="en-GB" b="1" dirty="0"/>
              <a:t>TYPES OF BIS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20688"/>
            <a:ext cx="8618778" cy="4968552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Business information systems are integral to the management and operation of organizations.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Here are the six major types of information systems commonly used in businesses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DE44F55-9FE1-A2FA-8B01-69D3F3DA3F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95415092"/>
              </p:ext>
            </p:extLst>
          </p:nvPr>
        </p:nvGraphicFramePr>
        <p:xfrm>
          <a:off x="-122850" y="1268760"/>
          <a:ext cx="9266850" cy="4795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12542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88" y="-13971"/>
            <a:ext cx="874061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Transaction Processing System (TPS)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694" y="890597"/>
            <a:ext cx="8740612" cy="496855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These systems handle the daily operations of a business, such as processing orders, handling payments, and managing inventory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Objectives of TPS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Efficient and effective operation of the organization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timely documents and reports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Increases the competitive advantage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Provides necessary data for tactical and strategic systems such as DSS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a framework for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analyzing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 organization’s activities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75683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4152"/>
            <a:ext cx="874061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Transaction Processing System (TPS)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694" y="1268760"/>
            <a:ext cx="8740612" cy="496855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Examples of TPS: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Payroll processing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Sales and order processing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Inventory management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Accounts payable and receivable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89654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88" y="53752"/>
            <a:ext cx="874061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Management Information System (MIS)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63043"/>
            <a:ext cx="8740612" cy="496855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MIS provide managers with the tools to organise, evaluate, and efficiently manage departments within an organisation </a:t>
            </a:r>
            <a:endParaRPr lang="en-GB" sz="2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MIS are built on the data provided by the TPS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Objectives of MIS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Provide summary information of organisational activity at periodical intervals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Operational control and efficiency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Focus on internal information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Useful to structured decisions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9806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88" y="53752"/>
            <a:ext cx="874061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Management Information System (MIS)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63043"/>
            <a:ext cx="8740612" cy="496855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Examples of MIS: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Sales management systems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Inventory control systems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Budgeting systems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Management Reporting Systems (MRS)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Personnel (HRM) systems 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3808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88" y="53752"/>
            <a:ext cx="8740612" cy="1143000"/>
          </a:xfrm>
        </p:spPr>
        <p:txBody>
          <a:bodyPr>
            <a:normAutofit/>
          </a:bodyPr>
          <a:lstStyle/>
          <a:p>
            <a:r>
              <a:rPr lang="en-GB" b="1" dirty="0"/>
              <a:t>Decision Support System (DSS)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63043"/>
            <a:ext cx="8740612" cy="496855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These systems assist in making decisions by providing information, data analysis tools, and support for decision-making processes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DSS manipulate and builds upon the information from a MIS and/or TPS to generate insights and new information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87306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88" y="53752"/>
            <a:ext cx="8740612" cy="1143000"/>
          </a:xfrm>
        </p:spPr>
        <p:txBody>
          <a:bodyPr>
            <a:normAutofit/>
          </a:bodyPr>
          <a:lstStyle/>
          <a:p>
            <a:r>
              <a:rPr lang="en-GB" b="1" dirty="0"/>
              <a:t>Decision Support System (DSS)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63043"/>
            <a:ext cx="8740612" cy="496855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Role of DSS: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Support ill-structured or semi-structured decisions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Have analytical and/or modelling capacity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Used by more senior managerial levels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Are concerned with predicting the future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Are effectiveness oriented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93165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388" y="53752"/>
            <a:ext cx="8740612" cy="1143000"/>
          </a:xfrm>
        </p:spPr>
        <p:txBody>
          <a:bodyPr>
            <a:normAutofit/>
          </a:bodyPr>
          <a:lstStyle/>
          <a:p>
            <a:r>
              <a:rPr lang="en-GB" b="1" dirty="0"/>
              <a:t>Decision Support System (DSS)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63043"/>
            <a:ext cx="8740612" cy="496855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Examples of DSS: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Group Decision Support Systems (GDSS)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Computer Supported Co-operative work (CSCW)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Logistics systems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Financial Planning systems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Spreadsheet Models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57390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74061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Executive Information System (EIS)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868" y="620688"/>
            <a:ext cx="8840264" cy="540060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EIS is designed to provide executives with easy access to internal and external information relevant to their strategic goals.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Examples of EIS: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Executive Information Systems tend to be highly individualized and are often custom-made for a particular client group.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owever, a number of off-the- shelf EIS packages do exist and many enterprise-level systems offer a customizable EIS module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16555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740612" cy="1143000"/>
          </a:xfrm>
        </p:spPr>
        <p:txBody>
          <a:bodyPr>
            <a:normAutofit/>
          </a:bodyPr>
          <a:lstStyle/>
          <a:p>
            <a:r>
              <a:rPr lang="en-GB" b="1" dirty="0"/>
              <a:t>Expert System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868" y="620688"/>
            <a:ext cx="8840264" cy="5400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Expert systems can be defined as programs that help the computer make decisions in a similar way as an expert in specific domain, a particular subject area of interest.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It aims at formalising expertise and make it available for repetitive type of business decisions.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It makes use of artificial intelligence to generate knowledge out of the information, existing theories, beliefs and experiences of managers in various business activities.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26523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740612" cy="1143000"/>
          </a:xfrm>
        </p:spPr>
        <p:txBody>
          <a:bodyPr>
            <a:normAutofit/>
          </a:bodyPr>
          <a:lstStyle/>
          <a:p>
            <a:r>
              <a:rPr lang="en-GB" b="1" dirty="0"/>
              <a:t>Expert System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868" y="620688"/>
            <a:ext cx="8840264" cy="5400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It mimics the judgment of experts by following sets of rules that experts would follow.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They’re useful in such diverse areas as medical diagnosis, portfolio management, and credit assessment.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46534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740612" cy="1143000"/>
          </a:xfrm>
        </p:spPr>
        <p:txBody>
          <a:bodyPr>
            <a:normAutofit/>
          </a:bodyPr>
          <a:lstStyle/>
          <a:p>
            <a:r>
              <a:rPr lang="en-GB" b="1" dirty="0"/>
              <a:t>Expert System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868" y="620688"/>
            <a:ext cx="8840264" cy="54006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Expert systems can be used in several areas of an organisation: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Accounting and finance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In selecting forecasting models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 providing tax advice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Marketing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 establishing sales quotas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 responding to customer inquiries  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01038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740612" cy="1143000"/>
          </a:xfrm>
        </p:spPr>
        <p:txBody>
          <a:bodyPr>
            <a:normAutofit/>
          </a:bodyPr>
          <a:lstStyle/>
          <a:p>
            <a:r>
              <a:rPr lang="en-GB" b="1" dirty="0"/>
              <a:t>Expert System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868" y="620688"/>
            <a:ext cx="8840264" cy="540060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Expert systems can be used in several areas of an organisation: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Manufacturing </a:t>
            </a: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 determining whether the process is running correctly</a:t>
            </a: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 analysing quality and providing corrective actions </a:t>
            </a: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 product design and layout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Others </a:t>
            </a: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 assessing project proposals, etc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16124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74061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Office Automation System (OAS)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868" y="620688"/>
            <a:ext cx="8840264" cy="5400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OAS are composed of computers and communication technology to automate office tasks and facilitate workflow.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 people perform personal record keeping, writing, and calculations efficiently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Aim is to improve the productivity of managers at various levels of management by providing secretarial assistance and better communication facilities.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425319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74061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Office Automation System (OAS)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868" y="620688"/>
            <a:ext cx="8840264" cy="54006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Main types of tools include: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Spreadsheet programs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Text &amp; image processing systems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Presentation packages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Personal database systems and note-taking systems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068339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74061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Office Automation System (OAS)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868" y="620688"/>
            <a:ext cx="8840264" cy="54006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Examples of OAS: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Communicating and scheduling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Document preparation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Analyzing data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Consolidating information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248183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740612" cy="1143000"/>
          </a:xfrm>
        </p:spPr>
        <p:txBody>
          <a:bodyPr>
            <a:normAutofit/>
          </a:bodyPr>
          <a:lstStyle/>
          <a:p>
            <a:r>
              <a:rPr lang="en-GB" b="1" dirty="0"/>
              <a:t>BIS IN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868" y="620688"/>
            <a:ext cx="8840264" cy="5400600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b="0" i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Information Systems (BIS) play a crucial role in decision-making processes within organizations. 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b="0" i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They provide managers and executives with the data and tools needed to make informed decisions.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573622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20C7D368-A168-5B59-2A55-B632A239FE32}"/>
              </a:ext>
            </a:extLst>
          </p:cNvPr>
          <p:cNvSpPr/>
          <p:nvPr/>
        </p:nvSpPr>
        <p:spPr>
          <a:xfrm>
            <a:off x="3349007" y="2212340"/>
            <a:ext cx="2376264" cy="1512168"/>
          </a:xfrm>
          <a:prstGeom prst="ellipse">
            <a:avLst/>
          </a:prstGeom>
          <a:solidFill>
            <a:srgbClr val="00B05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BIS Contribute to Decision Making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478DB9-78B4-D665-15F0-46C35649609A}"/>
              </a:ext>
            </a:extLst>
          </p:cNvPr>
          <p:cNvSpPr txBox="1"/>
          <p:nvPr/>
        </p:nvSpPr>
        <p:spPr>
          <a:xfrm>
            <a:off x="166417" y="0"/>
            <a:ext cx="33123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Data Collection and Management: </a:t>
            </a:r>
          </a:p>
          <a:p>
            <a:r>
              <a:rPr lang="en-GB" dirty="0"/>
              <a:t>BIS gather and store vast amounts of data, which can be </a:t>
            </a:r>
            <a:r>
              <a:rPr lang="en-GB" dirty="0" err="1"/>
              <a:t>analyzed</a:t>
            </a:r>
            <a:r>
              <a:rPr lang="en-GB" dirty="0"/>
              <a:t> to understand trends, patterns, and relationships.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4741A99-005A-88F0-1106-0EEBC24867B1}"/>
              </a:ext>
            </a:extLst>
          </p:cNvPr>
          <p:cNvSpPr txBox="1"/>
          <p:nvPr/>
        </p:nvSpPr>
        <p:spPr>
          <a:xfrm>
            <a:off x="3451653" y="15797"/>
            <a:ext cx="310531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Information Processing: </a:t>
            </a:r>
            <a:r>
              <a:rPr lang="en-GB" dirty="0"/>
              <a:t>They convert raw data into meaningful information, which is essential for understanding the current state of business and the environment.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65FEA62-7A26-3CFD-0E2C-167E304EFD3A}"/>
              </a:ext>
            </a:extLst>
          </p:cNvPr>
          <p:cNvSpPr txBox="1"/>
          <p:nvPr/>
        </p:nvSpPr>
        <p:spPr>
          <a:xfrm>
            <a:off x="6538737" y="-95984"/>
            <a:ext cx="260526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Support for Strategic Decisions: </a:t>
            </a:r>
          </a:p>
          <a:p>
            <a:r>
              <a:rPr lang="en-GB" dirty="0"/>
              <a:t>By providing relevant information, BIS assist in strategic planning and help determine the direction of the organization.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6051A29-8237-6544-E5BA-177790F76483}"/>
              </a:ext>
            </a:extLst>
          </p:cNvPr>
          <p:cNvSpPr txBox="1"/>
          <p:nvPr/>
        </p:nvSpPr>
        <p:spPr>
          <a:xfrm>
            <a:off x="103385" y="3212976"/>
            <a:ext cx="266429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Real-time Access: </a:t>
            </a:r>
          </a:p>
          <a:p>
            <a:r>
              <a:rPr lang="en-GB" dirty="0"/>
              <a:t>They offer real-time access to information, which is vital for timely decision-making and can significantly affect the responsiveness of the organization to changes.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B5072DC-B1AF-AB68-1EDB-D838F314CBC7}"/>
              </a:ext>
            </a:extLst>
          </p:cNvPr>
          <p:cNvSpPr txBox="1"/>
          <p:nvPr/>
        </p:nvSpPr>
        <p:spPr>
          <a:xfrm>
            <a:off x="3239852" y="3931213"/>
            <a:ext cx="26642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Improved Efficiency: </a:t>
            </a:r>
          </a:p>
          <a:p>
            <a:r>
              <a:rPr lang="en-GB" dirty="0"/>
              <a:t>BIS streamline decision-making processes, making them more efficient and less time-consuming.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264905A-DEA6-BC79-443A-6B8A6AD42AD1}"/>
              </a:ext>
            </a:extLst>
          </p:cNvPr>
          <p:cNvSpPr txBox="1"/>
          <p:nvPr/>
        </p:nvSpPr>
        <p:spPr>
          <a:xfrm>
            <a:off x="6121315" y="3660445"/>
            <a:ext cx="291518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Enhanced Quality of Decisions: </a:t>
            </a:r>
          </a:p>
          <a:p>
            <a:r>
              <a:rPr lang="en-GB" dirty="0"/>
              <a:t>With accurate and up-to-date information, the quality of decisions improves, leading to better business outcomes.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0FE58AA-4B70-D055-6378-DA705C6423E8}"/>
              </a:ext>
            </a:extLst>
          </p:cNvPr>
          <p:cNvCxnSpPr>
            <a:endCxn id="9" idx="2"/>
          </p:cNvCxnSpPr>
          <p:nvPr/>
        </p:nvCxnSpPr>
        <p:spPr>
          <a:xfrm flipH="1" flipV="1">
            <a:off x="1822601" y="1754326"/>
            <a:ext cx="1629052" cy="954594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3C1DE35-0FDC-82B9-3005-AD41F0C90091}"/>
              </a:ext>
            </a:extLst>
          </p:cNvPr>
          <p:cNvCxnSpPr>
            <a:cxnSpLocks/>
            <a:stCxn id="8" idx="0"/>
          </p:cNvCxnSpPr>
          <p:nvPr/>
        </p:nvCxnSpPr>
        <p:spPr>
          <a:xfrm flipH="1" flipV="1">
            <a:off x="4534979" y="1970182"/>
            <a:ext cx="2160" cy="242158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FFF3DF7-0C62-1B81-AE5B-2E504E95803C}"/>
              </a:ext>
            </a:extLst>
          </p:cNvPr>
          <p:cNvCxnSpPr>
            <a:stCxn id="8" idx="7"/>
          </p:cNvCxnSpPr>
          <p:nvPr/>
        </p:nvCxnSpPr>
        <p:spPr>
          <a:xfrm flipV="1">
            <a:off x="5377275" y="1340768"/>
            <a:ext cx="1179697" cy="1093024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30E1AE8-29F4-F939-DCBB-064B7028F433}"/>
              </a:ext>
            </a:extLst>
          </p:cNvPr>
          <p:cNvCxnSpPr/>
          <p:nvPr/>
        </p:nvCxnSpPr>
        <p:spPr>
          <a:xfrm flipH="1">
            <a:off x="2319062" y="3140968"/>
            <a:ext cx="1029945" cy="58354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73F3B820-E779-1E0B-17CB-DD9F42D31DC5}"/>
              </a:ext>
            </a:extLst>
          </p:cNvPr>
          <p:cNvCxnSpPr/>
          <p:nvPr/>
        </p:nvCxnSpPr>
        <p:spPr>
          <a:xfrm>
            <a:off x="5725271" y="3212976"/>
            <a:ext cx="934961" cy="447469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D22869C6-FF31-F979-F9C8-789F040A92C4}"/>
              </a:ext>
            </a:extLst>
          </p:cNvPr>
          <p:cNvCxnSpPr>
            <a:cxnSpLocks/>
            <a:stCxn id="8" idx="4"/>
          </p:cNvCxnSpPr>
          <p:nvPr/>
        </p:nvCxnSpPr>
        <p:spPr>
          <a:xfrm flipH="1">
            <a:off x="4519708" y="3724508"/>
            <a:ext cx="17431" cy="276999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997531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740612" cy="1143000"/>
          </a:xfrm>
        </p:spPr>
        <p:txBody>
          <a:bodyPr>
            <a:normAutofit/>
          </a:bodyPr>
          <a:lstStyle/>
          <a:p>
            <a:r>
              <a:rPr lang="en-GB" b="1" dirty="0"/>
              <a:t>BIS In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868" y="620688"/>
            <a:ext cx="8840264" cy="5400600"/>
          </a:xfrm>
        </p:spPr>
        <p:txBody>
          <a:bodyPr>
            <a:normAutofit fontScale="77500" lnSpcReduction="20000"/>
          </a:bodyPr>
          <a:lstStyle/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3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 Scenario: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3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Imagine a retail company using BIS in decision-making: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TPS</a:t>
            </a:r>
            <a:r>
              <a:rPr lang="en-GB" sz="23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record daily sales, inventory levels, and customer transactions.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MIS</a:t>
            </a:r>
            <a:r>
              <a:rPr lang="en-GB" sz="23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generate reports on sales performance by region, product category, and customer demographics.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DSS</a:t>
            </a:r>
            <a:r>
              <a:rPr lang="en-GB" sz="23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allow managers to </a:t>
            </a:r>
            <a:r>
              <a:rPr lang="en-GB" sz="2300" b="0" i="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analyze</a:t>
            </a:r>
            <a:r>
              <a:rPr lang="en-GB" sz="23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impact of promotional campaigns on sales and adjust strategies accordingly.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</a:t>
            </a:r>
            <a:r>
              <a:rPr lang="en-GB" sz="23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tools help identify which products are selling well and which are underperforming.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EIS</a:t>
            </a:r>
            <a:r>
              <a:rPr lang="en-GB" sz="23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provide executives with a dashboard showing overall sales, profit margins, and market share.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this scenario, BIS enable the company to optimize inventory, tailor marketing strategies, and make strategic decisions to stay competitive in the market.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96164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53752" y="1700808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94E640-4729-0437-E0C8-999DC3F849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D1D95-2DD5-D05D-233F-412094F92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740612" cy="1143000"/>
          </a:xfrm>
        </p:spPr>
        <p:txBody>
          <a:bodyPr>
            <a:normAutofit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FD970-50D1-FEF0-6BC8-D6A2F67D1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868" y="620688"/>
            <a:ext cx="8840264" cy="5400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Mullins, L. J. (2019) (12th Ed.) Management &amp; Organisational Behaviour. Pearson.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Chaffey, D. &amp; Smith, P. R. (2017) (5th Ed.) Digital Marketing Excellence: Planning, Optimizing and Integrating Online Marketing. Routledge.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Piccoli, G. &amp;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Pigni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F. (2016) (3rd Ed.) Information Systems for Managers: Text and Cases. Hoboken.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Prospect Press.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3386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2637</Words>
  <Application>Microsoft Office PowerPoint</Application>
  <PresentationFormat>On-screen Show (4:3)</PresentationFormat>
  <Paragraphs>263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3" baseType="lpstr">
      <vt:lpstr>Aptos</vt:lpstr>
      <vt:lpstr>Arial</vt:lpstr>
      <vt:lpstr>Calibri</vt:lpstr>
      <vt:lpstr>Lato</vt:lpstr>
      <vt:lpstr>Myriad Pro</vt:lpstr>
      <vt:lpstr>Open Sans</vt:lpstr>
      <vt:lpstr>Söhne</vt:lpstr>
      <vt:lpstr>Wingdings</vt:lpstr>
      <vt:lpstr>20140311PresentationUWTSDTemplate</vt:lpstr>
      <vt:lpstr>BSc (Hons) Cloud Computing</vt:lpstr>
      <vt:lpstr>Objectives</vt:lpstr>
      <vt:lpstr>TEAM BUILDING IN BUSINESS ENVIRONMENT</vt:lpstr>
      <vt:lpstr>Team Building In Business Environment</vt:lpstr>
      <vt:lpstr>Team Building In Business Environment</vt:lpstr>
      <vt:lpstr>Team Building Concept</vt:lpstr>
      <vt:lpstr>BUILDING EFFECTIVE TEAMS</vt:lpstr>
      <vt:lpstr>Building Effective Teams</vt:lpstr>
      <vt:lpstr>Building Effective Teams</vt:lpstr>
      <vt:lpstr>Building Effective Teams</vt:lpstr>
      <vt:lpstr>Building Effective Teams</vt:lpstr>
      <vt:lpstr>Building Effective Teams</vt:lpstr>
      <vt:lpstr>Building Effective Teams</vt:lpstr>
      <vt:lpstr>Building Effective Teams</vt:lpstr>
      <vt:lpstr>Building Effective Teams</vt:lpstr>
      <vt:lpstr>Building Effective Teams</vt:lpstr>
      <vt:lpstr>Building Effective Teams</vt:lpstr>
      <vt:lpstr>Building Effective Teams</vt:lpstr>
      <vt:lpstr>Building Effective Teams</vt:lpstr>
      <vt:lpstr>BUSINESS INFORMATION SYSTEM</vt:lpstr>
      <vt:lpstr>Components of Business Information Systems</vt:lpstr>
      <vt:lpstr>Components of Business Information Systems</vt:lpstr>
      <vt:lpstr>Importance of Business Information Systems</vt:lpstr>
      <vt:lpstr>TYPES OF BIS</vt:lpstr>
      <vt:lpstr>Transaction Processing System (TPS)</vt:lpstr>
      <vt:lpstr>Transaction Processing System (TPS)</vt:lpstr>
      <vt:lpstr>Management Information System (MIS)</vt:lpstr>
      <vt:lpstr>Management Information System (MIS)</vt:lpstr>
      <vt:lpstr>Decision Support System (DSS)</vt:lpstr>
      <vt:lpstr>Decision Support System (DSS)</vt:lpstr>
      <vt:lpstr>Decision Support System (DSS)</vt:lpstr>
      <vt:lpstr>Executive Information System (EIS)</vt:lpstr>
      <vt:lpstr>Expert System </vt:lpstr>
      <vt:lpstr>Expert System </vt:lpstr>
      <vt:lpstr>Expert System </vt:lpstr>
      <vt:lpstr>Expert System </vt:lpstr>
      <vt:lpstr>Office Automation System (OAS)</vt:lpstr>
      <vt:lpstr>Office Automation System (OAS)</vt:lpstr>
      <vt:lpstr>Office Automation System (OAS)</vt:lpstr>
      <vt:lpstr>BIS IN DECISION MAKING</vt:lpstr>
      <vt:lpstr>PowerPoint Presentation</vt:lpstr>
      <vt:lpstr>BIS In Decision Making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Mobolanle Bello</cp:lastModifiedBy>
  <cp:revision>40</cp:revision>
  <dcterms:created xsi:type="dcterms:W3CDTF">2015-04-14T15:21:28Z</dcterms:created>
  <dcterms:modified xsi:type="dcterms:W3CDTF">2025-08-27T12:57:32Z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