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4" r:id="rId19"/>
    <p:sldId id="275" r:id="rId20"/>
    <p:sldId id="276"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183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7714F34F-3A59-4D1B-B129-3005C72CCC44}" type="datetimeFigureOut">
              <a:rPr lang="en-US" smtClean="0"/>
              <a:pPr/>
              <a:t>4/19/2015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E89AEE-E91D-4A36-8499-E735483CE038}"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714F34F-3A59-4D1B-B129-3005C72CCC44}" type="datetimeFigureOut">
              <a:rPr lang="en-US" smtClean="0"/>
              <a:pPr/>
              <a:t>4/19/2015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E89AEE-E91D-4A36-8499-E735483CE038}"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714F34F-3A59-4D1B-B129-3005C72CCC44}" type="datetimeFigureOut">
              <a:rPr lang="en-US" smtClean="0"/>
              <a:pPr/>
              <a:t>4/19/2015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E89AEE-E91D-4A36-8499-E735483CE038}"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7714F34F-3A59-4D1B-B129-3005C72CCC44}" type="datetimeFigureOut">
              <a:rPr lang="en-US" smtClean="0"/>
              <a:pPr/>
              <a:t>4/19/2015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E89AEE-E91D-4A36-8499-E735483CE038}"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7714F34F-3A59-4D1B-B129-3005C72CCC44}" type="datetimeFigureOut">
              <a:rPr lang="en-US" smtClean="0"/>
              <a:pPr/>
              <a:t>4/19/2015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5E89AEE-E91D-4A36-8499-E735483CE038}"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714F34F-3A59-4D1B-B129-3005C72CCC44}" type="datetimeFigureOut">
              <a:rPr lang="en-US" smtClean="0"/>
              <a:pPr/>
              <a:t>4/19/2015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5E89AEE-E91D-4A36-8499-E735483CE038}"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14F34F-3A59-4D1B-B129-3005C72CCC44}" type="datetimeFigureOut">
              <a:rPr lang="en-US" smtClean="0"/>
              <a:pPr/>
              <a:t>4/19/2015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5E89AEE-E91D-4A36-8499-E735483CE038}"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714F34F-3A59-4D1B-B129-3005C72CCC44}" type="datetimeFigureOut">
              <a:rPr lang="en-US" smtClean="0"/>
              <a:pPr/>
              <a:t>4/19/2015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E89AEE-E91D-4A36-8499-E735483CE038}"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714F34F-3A59-4D1B-B129-3005C72CCC44}" type="datetimeFigureOut">
              <a:rPr lang="en-US" smtClean="0"/>
              <a:pPr/>
              <a:t>4/19/2015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E89AEE-E91D-4A36-8499-E735483CE038}"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714F34F-3A59-4D1B-B129-3005C72CCC44}" type="datetimeFigureOut">
              <a:rPr lang="en-US" smtClean="0"/>
              <a:pPr/>
              <a:t>4/19/2015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E89AEE-E91D-4A36-8499-E735483CE038}"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714F34F-3A59-4D1B-B129-3005C72CCC44}" type="datetimeFigureOut">
              <a:rPr lang="en-US" smtClean="0"/>
              <a:pPr/>
              <a:t>4/19/2015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E89AEE-E91D-4A36-8499-E735483CE038}"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14F34F-3A59-4D1B-B129-3005C72CCC44}" type="datetimeFigureOut">
              <a:rPr lang="en-US" smtClean="0"/>
              <a:pPr/>
              <a:t>4/19/2015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E89AEE-E91D-4A36-8499-E735483CE038}"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Leadership</a:t>
            </a:r>
            <a:endParaRPr lang="en-US" dirty="0"/>
          </a:p>
        </p:txBody>
      </p:sp>
      <p:sp>
        <p:nvSpPr>
          <p:cNvPr id="3" name="Subtitle 2"/>
          <p:cNvSpPr>
            <a:spLocks noGrp="1"/>
          </p:cNvSpPr>
          <p:nvPr>
            <p:ph type="subTitle" idx="1"/>
          </p:nvPr>
        </p:nvSpPr>
        <p:spPr/>
        <p:txBody>
          <a:bodyPr/>
          <a:lstStyle/>
          <a:p>
            <a:r>
              <a:rPr lang="en-GB" dirty="0" smtClean="0"/>
              <a:t>By </a:t>
            </a:r>
          </a:p>
          <a:p>
            <a:r>
              <a:rPr lang="en-GB" dirty="0" smtClean="0"/>
              <a:t>Andrew Thorn</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US" dirty="0"/>
          </a:p>
        </p:txBody>
      </p:sp>
      <p:sp>
        <p:nvSpPr>
          <p:cNvPr id="3" name="Content Placeholder 2"/>
          <p:cNvSpPr>
            <a:spLocks noGrp="1"/>
          </p:cNvSpPr>
          <p:nvPr>
            <p:ph idx="1"/>
          </p:nvPr>
        </p:nvSpPr>
        <p:spPr/>
        <p:txBody>
          <a:bodyPr/>
          <a:lstStyle/>
          <a:p>
            <a:r>
              <a:rPr lang="en-GB" dirty="0" smtClean="0"/>
              <a:t>Most people, at some points in their lives, are leaders.  They assume leadership in family situations, on the sports field, and in many other situations, including work</a:t>
            </a:r>
          </a:p>
          <a:p>
            <a:r>
              <a:rPr lang="en-GB" dirty="0" smtClean="0"/>
              <a:t>Leadership is not just about the qualities of an elite few, although the leadership skills of the CEO and their teams are of fundamental importance</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Leadership?</a:t>
            </a:r>
            <a:endParaRPr lang="en-US" dirty="0"/>
          </a:p>
        </p:txBody>
      </p:sp>
      <p:sp>
        <p:nvSpPr>
          <p:cNvPr id="3" name="Content Placeholder 2"/>
          <p:cNvSpPr>
            <a:spLocks noGrp="1"/>
          </p:cNvSpPr>
          <p:nvPr>
            <p:ph idx="1"/>
          </p:nvPr>
        </p:nvSpPr>
        <p:spPr/>
        <p:txBody>
          <a:bodyPr/>
          <a:lstStyle/>
          <a:p>
            <a:pPr>
              <a:buNone/>
            </a:pPr>
            <a:r>
              <a:rPr lang="en-GB" dirty="0" smtClean="0"/>
              <a:t>	There is no single definition of leadership that satisfies everyone</a:t>
            </a:r>
          </a:p>
          <a:p>
            <a:pPr>
              <a:buNone/>
            </a:pPr>
            <a:r>
              <a:rPr lang="en-GB" dirty="0"/>
              <a:t>	</a:t>
            </a:r>
            <a:r>
              <a:rPr lang="en-GB" dirty="0" smtClean="0"/>
              <a:t>Adair (2006) says ‘leadership like all personal relations, always has something unknown,’ something mysterious about it</a:t>
            </a:r>
          </a:p>
          <a:p>
            <a:pPr>
              <a:buNone/>
            </a:pPr>
            <a:r>
              <a:rPr lang="en-GB" dirty="0"/>
              <a:t>	</a:t>
            </a:r>
            <a:r>
              <a:rPr lang="en-GB" dirty="0" smtClean="0"/>
              <a:t>Leadership is very much about the ability to influence people by personal attributes and behaviours</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dirty="0" smtClean="0"/>
              <a:t>What is Leadership?</a:t>
            </a:r>
            <a:endParaRPr lang="en-US" dirty="0"/>
          </a:p>
        </p:txBody>
      </p:sp>
      <p:sp>
        <p:nvSpPr>
          <p:cNvPr id="3" name="Content Placeholder 2"/>
          <p:cNvSpPr>
            <a:spLocks noGrp="1"/>
          </p:cNvSpPr>
          <p:nvPr>
            <p:ph idx="1"/>
          </p:nvPr>
        </p:nvSpPr>
        <p:spPr>
          <a:xfrm>
            <a:off x="457200" y="980728"/>
            <a:ext cx="8229600" cy="5544616"/>
          </a:xfrm>
        </p:spPr>
        <p:txBody>
          <a:bodyPr>
            <a:normAutofit fontScale="92500" lnSpcReduction="20000"/>
          </a:bodyPr>
          <a:lstStyle/>
          <a:p>
            <a:r>
              <a:rPr lang="en-GB" dirty="0" smtClean="0"/>
              <a:t>But most people would say that even successful leaders they have known do not behave in identical ways</a:t>
            </a:r>
          </a:p>
          <a:p>
            <a:r>
              <a:rPr lang="en-GB" dirty="0" smtClean="0"/>
              <a:t>They may, in fact, act very differently even in similar situations and they may have quite different personalities</a:t>
            </a:r>
          </a:p>
          <a:p>
            <a:r>
              <a:rPr lang="en-GB" dirty="0" smtClean="0"/>
              <a:t>More over different leadership qualities may be needed in different circumstances</a:t>
            </a:r>
          </a:p>
          <a:p>
            <a:r>
              <a:rPr lang="en-GB" dirty="0" smtClean="0"/>
              <a:t>There is no single template of leadership behaviour, which in turn poses the question  of whether leaders can be developed: what are the qualities (or competencies) of leadership and how can they be brought out?</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Attributes of Leaders</a:t>
            </a:r>
            <a:endParaRPr lang="en-US" dirty="0"/>
          </a:p>
        </p:txBody>
      </p:sp>
      <p:sp>
        <p:nvSpPr>
          <p:cNvPr id="3" name="Content Placeholder 2"/>
          <p:cNvSpPr>
            <a:spLocks noGrp="1"/>
          </p:cNvSpPr>
          <p:nvPr>
            <p:ph idx="1"/>
          </p:nvPr>
        </p:nvSpPr>
        <p:spPr/>
        <p:txBody>
          <a:bodyPr>
            <a:normAutofit lnSpcReduction="10000"/>
          </a:bodyPr>
          <a:lstStyle/>
          <a:p>
            <a:r>
              <a:rPr lang="en-GB" b="1" u="sng" dirty="0" smtClean="0"/>
              <a:t>General intelligence</a:t>
            </a:r>
            <a:r>
              <a:rPr lang="en-GB" dirty="0" smtClean="0"/>
              <a:t>: - to make sense of the complexity and difficulty of the task</a:t>
            </a:r>
            <a:endParaRPr lang="en-GB" b="1" u="sng" dirty="0" smtClean="0"/>
          </a:p>
          <a:p>
            <a:r>
              <a:rPr lang="en-GB" b="1" u="sng" dirty="0" smtClean="0"/>
              <a:t>Technical knowledge/competence</a:t>
            </a:r>
            <a:r>
              <a:rPr lang="en-GB" dirty="0" smtClean="0"/>
              <a:t>: - in their particular fields- is often the bedrock of respect for leaders, but is never enough</a:t>
            </a:r>
            <a:endParaRPr lang="en-GB" b="1" u="sng" dirty="0" smtClean="0"/>
          </a:p>
          <a:p>
            <a:r>
              <a:rPr lang="en-GB" b="1" u="sng" dirty="0" smtClean="0"/>
              <a:t>Personality</a:t>
            </a:r>
            <a:r>
              <a:rPr lang="en-GB" dirty="0" smtClean="0"/>
              <a:t>: - leaders should be energetic and committed, maintain contact with their people, and understand their strengths and weaknesses</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Attributes of Leaders</a:t>
            </a:r>
            <a:endParaRPr lang="en-US" dirty="0"/>
          </a:p>
        </p:txBody>
      </p:sp>
      <p:sp>
        <p:nvSpPr>
          <p:cNvPr id="3" name="Content Placeholder 2"/>
          <p:cNvSpPr>
            <a:spLocks noGrp="1"/>
          </p:cNvSpPr>
          <p:nvPr>
            <p:ph idx="1"/>
          </p:nvPr>
        </p:nvSpPr>
        <p:spPr/>
        <p:txBody>
          <a:bodyPr/>
          <a:lstStyle/>
          <a:p>
            <a:r>
              <a:rPr lang="en-GB" b="1" u="sng" dirty="0" smtClean="0"/>
              <a:t>The ability to inspire</a:t>
            </a:r>
            <a:r>
              <a:rPr lang="en-GB" dirty="0" smtClean="0"/>
              <a:t>: - although this quality may be rarer than some of the others and is perhaps the most difficult to develop</a:t>
            </a:r>
            <a:endParaRPr lang="en-GB" b="1" u="sng" dirty="0" smtClean="0"/>
          </a:p>
          <a:p>
            <a:r>
              <a:rPr lang="en-GB" b="1" u="sng" dirty="0" smtClean="0"/>
              <a:t>Listening</a:t>
            </a:r>
            <a:r>
              <a:rPr lang="en-GB" dirty="0" smtClean="0"/>
              <a:t>: - sharing and delegating skills (and not </a:t>
            </a:r>
            <a:r>
              <a:rPr lang="en-GB" dirty="0" err="1" smtClean="0"/>
              <a:t>interferring</a:t>
            </a:r>
            <a:r>
              <a:rPr lang="en-GB" dirty="0" smtClean="0"/>
              <a:t> unnecessarily) because in groups of more than around five people it becomes impossible to know all the </a:t>
            </a:r>
            <a:r>
              <a:rPr lang="en-GB" smtClean="0"/>
              <a:t>necessary detail</a:t>
            </a:r>
            <a:r>
              <a:rPr lang="en-GB" b="1" u="sng" smtClean="0"/>
              <a:t> </a:t>
            </a:r>
            <a:endParaRPr lang="en-US" b="1" u="sng"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Attributes of leaders</a:t>
            </a:r>
            <a:endParaRPr lang="en-US" dirty="0"/>
          </a:p>
        </p:txBody>
      </p:sp>
      <p:sp>
        <p:nvSpPr>
          <p:cNvPr id="3" name="Content Placeholder 2"/>
          <p:cNvSpPr>
            <a:spLocks noGrp="1"/>
          </p:cNvSpPr>
          <p:nvPr>
            <p:ph idx="1"/>
          </p:nvPr>
        </p:nvSpPr>
        <p:spPr/>
        <p:txBody>
          <a:bodyPr/>
          <a:lstStyle/>
          <a:p>
            <a:r>
              <a:rPr lang="en-GB" b="1" u="sng" dirty="0" smtClean="0"/>
              <a:t>Self-knowledge</a:t>
            </a:r>
            <a:r>
              <a:rPr lang="en-GB" dirty="0" smtClean="0"/>
              <a:t>: - to understand their own strengths and weaknesses, which in turn will enable them to turn to others in their group to compensate for their own biases or deficiencies</a:t>
            </a:r>
            <a:endParaRPr lang="en-US" b="1" u="sng"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Attributes of Leaders</a:t>
            </a:r>
            <a:endParaRPr lang="en-US" dirty="0"/>
          </a:p>
        </p:txBody>
      </p:sp>
      <p:sp>
        <p:nvSpPr>
          <p:cNvPr id="3" name="Content Placeholder 2"/>
          <p:cNvSpPr>
            <a:spLocks noGrp="1"/>
          </p:cNvSpPr>
          <p:nvPr>
            <p:ph idx="1"/>
          </p:nvPr>
        </p:nvSpPr>
        <p:spPr/>
        <p:txBody>
          <a:bodyPr/>
          <a:lstStyle/>
          <a:p>
            <a:r>
              <a:rPr lang="en-GB" dirty="0" smtClean="0"/>
              <a:t>All these attributes will help to develop trust, without which leaders will not command loyalty</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Leadership</a:t>
            </a:r>
            <a:endParaRPr lang="en-US" dirty="0"/>
          </a:p>
        </p:txBody>
      </p:sp>
      <p:sp>
        <p:nvSpPr>
          <p:cNvPr id="3" name="Content Placeholder 2"/>
          <p:cNvSpPr>
            <a:spLocks noGrp="1"/>
          </p:cNvSpPr>
          <p:nvPr>
            <p:ph idx="1"/>
          </p:nvPr>
        </p:nvSpPr>
        <p:spPr/>
        <p:txBody>
          <a:bodyPr/>
          <a:lstStyle/>
          <a:p>
            <a:pPr>
              <a:buNone/>
            </a:pPr>
            <a:r>
              <a:rPr lang="en-GB" dirty="0" smtClean="0"/>
              <a:t>	Adair has developed what he calls a functional approach to leadership based on three over lapping circles of needs</a:t>
            </a:r>
          </a:p>
          <a:p>
            <a:pPr>
              <a:buNone/>
            </a:pPr>
            <a:r>
              <a:rPr lang="en-GB" dirty="0" smtClean="0"/>
              <a:t>	- To achieve the common task</a:t>
            </a:r>
          </a:p>
          <a:p>
            <a:pPr>
              <a:buNone/>
            </a:pPr>
            <a:r>
              <a:rPr lang="en-GB" dirty="0" smtClean="0"/>
              <a:t>	- To work as a team to achieve that task</a:t>
            </a:r>
          </a:p>
          <a:p>
            <a:pPr>
              <a:buNone/>
            </a:pPr>
            <a:r>
              <a:rPr lang="en-GB" dirty="0" smtClean="0"/>
              <a:t>	- To meet individual needs, because people </a:t>
            </a:r>
          </a:p>
          <a:p>
            <a:pPr>
              <a:buNone/>
            </a:pPr>
            <a:r>
              <a:rPr lang="en-GB" dirty="0" smtClean="0"/>
              <a:t>	   need each other socially, and work is an </a:t>
            </a:r>
          </a:p>
          <a:p>
            <a:pPr>
              <a:buNone/>
            </a:pPr>
            <a:r>
              <a:rPr lang="en-GB" dirty="0" smtClean="0"/>
              <a:t>	   important social activity</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Leadership</a:t>
            </a:r>
            <a:endParaRPr lang="en-US"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24665" y="1600200"/>
            <a:ext cx="5294670"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descr="http://3.bp.blogspot.com/-YVRrLlVlPTQ/UHcnKX5OBcI/AAAAAAAAAWg/4QqZq-gxVsI/s1600/Adai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00" y="1484784"/>
            <a:ext cx="8180908" cy="489654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does Leadership differ from Management</a:t>
            </a:r>
            <a:endParaRPr lang="en-US" dirty="0"/>
          </a:p>
        </p:txBody>
      </p:sp>
      <p:sp>
        <p:nvSpPr>
          <p:cNvPr id="3" name="Content Placeholder 2"/>
          <p:cNvSpPr>
            <a:spLocks noGrp="1"/>
          </p:cNvSpPr>
          <p:nvPr>
            <p:ph idx="1"/>
          </p:nvPr>
        </p:nvSpPr>
        <p:spPr>
          <a:xfrm>
            <a:off x="457200" y="1600200"/>
            <a:ext cx="8229600" cy="4853135"/>
          </a:xfrm>
        </p:spPr>
        <p:txBody>
          <a:bodyPr>
            <a:normAutofit lnSpcReduction="10000"/>
          </a:bodyPr>
          <a:lstStyle/>
          <a:p>
            <a:r>
              <a:rPr lang="en-GB" dirty="0" smtClean="0"/>
              <a:t>The idea of management that evolved in the nineteenth century, and was later developed into theories by F.W. Taylor, was based to a large extent upon the military principles of control and command</a:t>
            </a:r>
          </a:p>
          <a:p>
            <a:r>
              <a:rPr lang="en-GB" dirty="0" smtClean="0"/>
              <a:t>Managing was, and to some extent still is, about the planning, organisation, co-ordination and implementation of strategies, tactics and policies imposed from the top in an apparently rational manner</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does Leadership differ from Management</a:t>
            </a:r>
            <a:endParaRPr lang="en-US" dirty="0"/>
          </a:p>
        </p:txBody>
      </p:sp>
      <p:sp>
        <p:nvSpPr>
          <p:cNvPr id="3" name="Content Placeholder 2"/>
          <p:cNvSpPr>
            <a:spLocks noGrp="1"/>
          </p:cNvSpPr>
          <p:nvPr>
            <p:ph idx="1"/>
          </p:nvPr>
        </p:nvSpPr>
        <p:spPr/>
        <p:txBody>
          <a:bodyPr/>
          <a:lstStyle/>
          <a:p>
            <a:r>
              <a:rPr lang="en-GB" dirty="0" smtClean="0"/>
              <a:t>Thus a manager would derive authority from his or her position in the organisation, which also implies power</a:t>
            </a:r>
          </a:p>
          <a:p>
            <a:r>
              <a:rPr lang="en-GB" dirty="0" smtClean="0"/>
              <a:t>Promotions were likely to be based on technical abilities, and interpersonal skills had very little to do with the theoretical idea of management</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does Leadership differ from Management</a:t>
            </a:r>
            <a:endParaRPr lang="en-US" dirty="0"/>
          </a:p>
        </p:txBody>
      </p:sp>
      <p:sp>
        <p:nvSpPr>
          <p:cNvPr id="3" name="Content Placeholder 2"/>
          <p:cNvSpPr>
            <a:spLocks noGrp="1"/>
          </p:cNvSpPr>
          <p:nvPr>
            <p:ph idx="1"/>
          </p:nvPr>
        </p:nvSpPr>
        <p:spPr>
          <a:xfrm>
            <a:off x="457200" y="1600200"/>
            <a:ext cx="8229600" cy="4853136"/>
          </a:xfrm>
        </p:spPr>
        <p:txBody>
          <a:bodyPr>
            <a:normAutofit fontScale="85000" lnSpcReduction="20000"/>
          </a:bodyPr>
          <a:lstStyle/>
          <a:p>
            <a:r>
              <a:rPr lang="en-GB" dirty="0" smtClean="0"/>
              <a:t>From around the 1960s the idea of leadership started to gain ground.  It was realised that there was more to managing than simply administering</a:t>
            </a:r>
          </a:p>
          <a:p>
            <a:r>
              <a:rPr lang="en-GB" dirty="0" smtClean="0"/>
              <a:t>The idea of influencing people by virtue of personal attributes and behaviours was encouraged by the need to survive in a more competitive and less predictable world</a:t>
            </a:r>
          </a:p>
          <a:p>
            <a:r>
              <a:rPr lang="en-GB" dirty="0" smtClean="0"/>
              <a:t>All managers, including first-level supervisors, need at some level to be leaders and to understand the concept of leadership, although the higher up the organisation one goes, the more complex leadership becomes and the more it is concerned with broader and long-term aims</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Distributed Leadership</a:t>
            </a:r>
            <a:endParaRPr lang="en-US" dirty="0"/>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r>
              <a:rPr lang="en-GB" dirty="0" smtClean="0"/>
              <a:t>Involves senior leaders setting strategy and then empowering managers to innovate and hence drive organisational performance</a:t>
            </a:r>
          </a:p>
          <a:p>
            <a:r>
              <a:rPr lang="en-GB" dirty="0" smtClean="0"/>
              <a:t>Empowering middle and line management is essential to the implementation of change, they can be both enablers and blockers to sustainable performance</a:t>
            </a:r>
          </a:p>
          <a:p>
            <a:r>
              <a:rPr lang="en-GB" dirty="0" smtClean="0"/>
              <a:t>They have a critical role in engaging employees to embrace change and connect with the organisational purpose, although first they themselves have to be engaged</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Levels of Leadership</a:t>
            </a:r>
            <a:endParaRPr lang="en-US" dirty="0"/>
          </a:p>
        </p:txBody>
      </p:sp>
      <p:sp>
        <p:nvSpPr>
          <p:cNvPr id="3" name="Content Placeholder 2"/>
          <p:cNvSpPr>
            <a:spLocks noGrp="1"/>
          </p:cNvSpPr>
          <p:nvPr>
            <p:ph idx="1"/>
          </p:nvPr>
        </p:nvSpPr>
        <p:spPr/>
        <p:txBody>
          <a:bodyPr/>
          <a:lstStyle/>
          <a:p>
            <a:pPr marL="514350" indent="-514350">
              <a:buAutoNum type="arabicPeriod"/>
            </a:pPr>
            <a:r>
              <a:rPr lang="en-GB" dirty="0" smtClean="0"/>
              <a:t>Team leadership</a:t>
            </a:r>
          </a:p>
          <a:p>
            <a:pPr marL="514350" indent="-514350">
              <a:buAutoNum type="arabicPeriod"/>
            </a:pPr>
            <a:r>
              <a:rPr lang="en-GB" dirty="0" smtClean="0"/>
              <a:t>Operational leadership</a:t>
            </a:r>
          </a:p>
          <a:p>
            <a:pPr marL="514350" indent="-514350">
              <a:buAutoNum type="arabicPeriod"/>
            </a:pPr>
            <a:r>
              <a:rPr lang="en-GB" dirty="0" smtClean="0"/>
              <a:t>Strategic leadership</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Levels of Leadership</a:t>
            </a:r>
            <a:endParaRPr lang="en-US" dirty="0"/>
          </a:p>
        </p:txBody>
      </p:sp>
      <p:sp>
        <p:nvSpPr>
          <p:cNvPr id="3" name="Content Placeholder 2"/>
          <p:cNvSpPr>
            <a:spLocks noGrp="1"/>
          </p:cNvSpPr>
          <p:nvPr>
            <p:ph idx="1"/>
          </p:nvPr>
        </p:nvSpPr>
        <p:spPr>
          <a:xfrm>
            <a:off x="457200" y="1600200"/>
            <a:ext cx="8229600" cy="4925144"/>
          </a:xfrm>
        </p:spPr>
        <p:txBody>
          <a:bodyPr>
            <a:normAutofit/>
          </a:bodyPr>
          <a:lstStyle/>
          <a:p>
            <a:r>
              <a:rPr lang="en-GB" b="1" u="sng" dirty="0" smtClean="0"/>
              <a:t>Team leadership</a:t>
            </a:r>
            <a:r>
              <a:rPr lang="en-GB" dirty="0" smtClean="0"/>
              <a:t>: - in which one person is responsible for creating specific outcomes usually within a given resources through their own actions and those of their immediate followers</a:t>
            </a:r>
            <a:endParaRPr lang="en-GB" b="1" u="sng" dirty="0" smtClean="0"/>
          </a:p>
          <a:p>
            <a:r>
              <a:rPr lang="en-GB" b="1" u="sng" dirty="0" smtClean="0"/>
              <a:t>Operational leadership</a:t>
            </a:r>
            <a:r>
              <a:rPr lang="en-GB" dirty="0" smtClean="0"/>
              <a:t>: - which is to do with day-to-day operations within the organisation and is a major determinant of its culture and climate</a:t>
            </a:r>
            <a:endParaRPr lang="en-US" b="1" u="sng"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Levels of Leadership</a:t>
            </a:r>
            <a:endParaRPr lang="en-US" dirty="0"/>
          </a:p>
        </p:txBody>
      </p:sp>
      <p:sp>
        <p:nvSpPr>
          <p:cNvPr id="3" name="Content Placeholder 2"/>
          <p:cNvSpPr>
            <a:spLocks noGrp="1"/>
          </p:cNvSpPr>
          <p:nvPr>
            <p:ph idx="1"/>
          </p:nvPr>
        </p:nvSpPr>
        <p:spPr/>
        <p:txBody>
          <a:bodyPr/>
          <a:lstStyle/>
          <a:p>
            <a:r>
              <a:rPr lang="en-GB" b="1" u="sng" dirty="0" smtClean="0"/>
              <a:t>Strategic leadership</a:t>
            </a:r>
            <a:r>
              <a:rPr lang="en-GB" dirty="0" smtClean="0"/>
              <a:t>: - about the ‘big picture’ issues such as change, vision, translating that vision into purpose, effective communication, and the behaviour of the CEO and senior management team</a:t>
            </a:r>
            <a:endParaRPr lang="en-US" b="1" u="sng"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Leadership Transitions</a:t>
            </a:r>
            <a:endParaRPr lang="en-US" dirty="0"/>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r>
              <a:rPr lang="en-GB" dirty="0" smtClean="0"/>
              <a:t>Research has highlighted that stages when leaders’ responsibilities, time allocation and priorities change as a result of promotion, do introduce particular challenges for leaders</a:t>
            </a:r>
          </a:p>
          <a:p>
            <a:r>
              <a:rPr lang="en-GB" dirty="0" smtClean="0"/>
              <a:t>The particular difficulties identified by the research as leaders progress include: -</a:t>
            </a:r>
          </a:p>
          <a:p>
            <a:pPr>
              <a:buNone/>
            </a:pPr>
            <a:r>
              <a:rPr lang="en-GB" dirty="0" smtClean="0"/>
              <a:t>	-   Transition anxiety</a:t>
            </a:r>
          </a:p>
          <a:p>
            <a:pPr>
              <a:buNone/>
            </a:pPr>
            <a:r>
              <a:rPr lang="en-GB" dirty="0" smtClean="0"/>
              <a:t>	-   Being aware of policies</a:t>
            </a:r>
          </a:p>
          <a:p>
            <a:pPr>
              <a:buNone/>
            </a:pPr>
            <a:r>
              <a:rPr lang="en-GB" dirty="0" smtClean="0"/>
              <a:t>	-   Gender differences and age differences</a:t>
            </a:r>
          </a:p>
          <a:p>
            <a:pPr>
              <a:buNone/>
            </a:pPr>
            <a:r>
              <a:rPr lang="en-GB" dirty="0" smtClean="0"/>
              <a:t>	-   Looking at things with a new perspective</a:t>
            </a: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Leadership Development</a:t>
            </a:r>
            <a:endParaRPr lang="en-US" dirty="0"/>
          </a:p>
        </p:txBody>
      </p:sp>
      <p:sp>
        <p:nvSpPr>
          <p:cNvPr id="3" name="Content Placeholder 2"/>
          <p:cNvSpPr>
            <a:spLocks noGrp="1"/>
          </p:cNvSpPr>
          <p:nvPr>
            <p:ph idx="1"/>
          </p:nvPr>
        </p:nvSpPr>
        <p:spPr/>
        <p:txBody>
          <a:bodyPr/>
          <a:lstStyle/>
          <a:p>
            <a:r>
              <a:rPr lang="en-GB" dirty="0" smtClean="0"/>
              <a:t>People vary in their capacity for leadership</a:t>
            </a:r>
          </a:p>
          <a:p>
            <a:r>
              <a:rPr lang="en-GB" dirty="0" smtClean="0"/>
              <a:t>A few have innate capacity, some have  none but most potential managers have it in some degree</a:t>
            </a:r>
          </a:p>
          <a:p>
            <a:r>
              <a:rPr lang="en-GB" dirty="0" smtClean="0"/>
              <a:t>Selection of the right people, whether from inside or outside the organisation, is a good part of the battle, but then they will need training</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Leadership Development</a:t>
            </a:r>
            <a:endParaRPr lang="en-US" dirty="0"/>
          </a:p>
        </p:txBody>
      </p:sp>
      <p:sp>
        <p:nvSpPr>
          <p:cNvPr id="3" name="Content Placeholder 2"/>
          <p:cNvSpPr>
            <a:spLocks noGrp="1"/>
          </p:cNvSpPr>
          <p:nvPr>
            <p:ph idx="1"/>
          </p:nvPr>
        </p:nvSpPr>
        <p:spPr/>
        <p:txBody>
          <a:bodyPr/>
          <a:lstStyle/>
          <a:p>
            <a:r>
              <a:rPr lang="en-GB" dirty="0" smtClean="0"/>
              <a:t>This may be only a small part of their development but it is important to get it right</a:t>
            </a:r>
          </a:p>
          <a:p>
            <a:r>
              <a:rPr lang="en-GB" dirty="0" smtClean="0"/>
              <a:t>Then come perhaps the most important part: development through experience</a:t>
            </a:r>
          </a:p>
          <a:p>
            <a:r>
              <a:rPr lang="en-GB" dirty="0" smtClean="0"/>
              <a:t>This where management development, succession planning and leadership </a:t>
            </a:r>
            <a:r>
              <a:rPr lang="en-GB" smtClean="0"/>
              <a:t>development overlap</a:t>
            </a:r>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100</TotalTime>
  <Words>881</Words>
  <Application>Microsoft Office PowerPoint</Application>
  <PresentationFormat>On-screen Show (4:3)</PresentationFormat>
  <Paragraphs>72</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Leadership</vt:lpstr>
      <vt:lpstr>Introduction</vt:lpstr>
      <vt:lpstr>What is Leadership?</vt:lpstr>
      <vt:lpstr>What is Leadership?</vt:lpstr>
      <vt:lpstr>Attributes of Leaders</vt:lpstr>
      <vt:lpstr>Attributes of Leaders</vt:lpstr>
      <vt:lpstr>Attributes of leaders</vt:lpstr>
      <vt:lpstr>Attributes of Leaders</vt:lpstr>
      <vt:lpstr>What is Leadership</vt:lpstr>
      <vt:lpstr>What is Leadership</vt:lpstr>
      <vt:lpstr>How does Leadership differ from Management</vt:lpstr>
      <vt:lpstr>How does Leadership differ from Management</vt:lpstr>
      <vt:lpstr>How does Leadership differ from Management</vt:lpstr>
      <vt:lpstr>Distributed Leadership</vt:lpstr>
      <vt:lpstr>Levels of Leadership</vt:lpstr>
      <vt:lpstr>Levels of Leadership</vt:lpstr>
      <vt:lpstr>Levels of Leadership</vt:lpstr>
      <vt:lpstr>Leadership Transitions</vt:lpstr>
      <vt:lpstr>Leadership Development</vt:lpstr>
      <vt:lpstr>Leadership Development</vt:lpstr>
    </vt:vector>
  </TitlesOfParts>
  <Company>Your Company Name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dc:title>
  <dc:creator>Your User Name</dc:creator>
  <cp:lastModifiedBy>Andrew Thorn</cp:lastModifiedBy>
  <cp:revision>4</cp:revision>
  <dcterms:created xsi:type="dcterms:W3CDTF">2011-09-19T10:04:40Z</dcterms:created>
  <dcterms:modified xsi:type="dcterms:W3CDTF">2015-04-19T02:13:20Z</dcterms:modified>
</cp:coreProperties>
</file>