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63" r:id="rId2"/>
    <p:sldId id="256" r:id="rId3"/>
    <p:sldId id="257" r:id="rId4"/>
    <p:sldId id="258" r:id="rId5"/>
    <p:sldId id="259" r:id="rId6"/>
    <p:sldId id="260" r:id="rId7"/>
    <p:sldId id="261"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19" d="100"/>
          <a:sy n="119" d="100"/>
        </p:scale>
        <p:origin x="234" y="10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62997B-A731-4F09-8F5B-F3FEC36E330E}"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A306D064-0F68-426E-9456-8E14EED6C3E9}">
      <dgm:prSet/>
      <dgm:spPr/>
      <dgm:t>
        <a:bodyPr/>
        <a:lstStyle/>
        <a:p>
          <a:r>
            <a:rPr lang="en-US"/>
            <a:t>Multilingual and multiethnic society</a:t>
          </a:r>
        </a:p>
      </dgm:t>
    </dgm:pt>
    <dgm:pt modelId="{9EDF7641-B30C-4880-9FF0-4CBF6B24F68A}" type="parTrans" cxnId="{CD49C9EE-6BF5-4A55-839E-8367F98CEC11}">
      <dgm:prSet/>
      <dgm:spPr/>
      <dgm:t>
        <a:bodyPr/>
        <a:lstStyle/>
        <a:p>
          <a:endParaRPr lang="en-US"/>
        </a:p>
      </dgm:t>
    </dgm:pt>
    <dgm:pt modelId="{4E4738A3-C3DC-46F5-A5B0-3D5D6D3D75DD}" type="sibTrans" cxnId="{CD49C9EE-6BF5-4A55-839E-8367F98CEC11}">
      <dgm:prSet/>
      <dgm:spPr/>
      <dgm:t>
        <a:bodyPr/>
        <a:lstStyle/>
        <a:p>
          <a:endParaRPr lang="en-US"/>
        </a:p>
      </dgm:t>
    </dgm:pt>
    <dgm:pt modelId="{3BB12F9C-762C-4F38-A97C-CB8F0EF3765B}">
      <dgm:prSet/>
      <dgm:spPr/>
      <dgm:t>
        <a:bodyPr/>
        <a:lstStyle/>
        <a:p>
          <a:r>
            <a:rPr lang="en-US"/>
            <a:t>Strong traditions and respect for hierarchy</a:t>
          </a:r>
        </a:p>
      </dgm:t>
    </dgm:pt>
    <dgm:pt modelId="{E9AE32E5-8ADF-4086-A77A-7F1B37924566}" type="parTrans" cxnId="{7BB049DD-A973-4D1E-B1B1-F919A8B65350}">
      <dgm:prSet/>
      <dgm:spPr/>
      <dgm:t>
        <a:bodyPr/>
        <a:lstStyle/>
        <a:p>
          <a:endParaRPr lang="en-US"/>
        </a:p>
      </dgm:t>
    </dgm:pt>
    <dgm:pt modelId="{8182C19B-9B68-404F-9BA7-AD689534BD46}" type="sibTrans" cxnId="{7BB049DD-A973-4D1E-B1B1-F919A8B65350}">
      <dgm:prSet/>
      <dgm:spPr/>
      <dgm:t>
        <a:bodyPr/>
        <a:lstStyle/>
        <a:p>
          <a:endParaRPr lang="en-US"/>
        </a:p>
      </dgm:t>
    </dgm:pt>
    <dgm:pt modelId="{59B3BCF2-4223-40BB-9B8A-28E736876BB9}">
      <dgm:prSet/>
      <dgm:spPr/>
      <dgm:t>
        <a:bodyPr/>
        <a:lstStyle/>
        <a:p>
          <a:r>
            <a:rPr lang="en-US"/>
            <a:t>Relationship-building valued in workplaces</a:t>
          </a:r>
        </a:p>
      </dgm:t>
    </dgm:pt>
    <dgm:pt modelId="{6E11C3A8-A90D-455E-A8FB-EC9E14ABAB69}" type="parTrans" cxnId="{537BBA47-5F8D-4280-A625-41F811FC580B}">
      <dgm:prSet/>
      <dgm:spPr/>
      <dgm:t>
        <a:bodyPr/>
        <a:lstStyle/>
        <a:p>
          <a:endParaRPr lang="en-US"/>
        </a:p>
      </dgm:t>
    </dgm:pt>
    <dgm:pt modelId="{C20F0FBC-08AD-48F9-8EFB-250111002916}" type="sibTrans" cxnId="{537BBA47-5F8D-4280-A625-41F811FC580B}">
      <dgm:prSet/>
      <dgm:spPr/>
      <dgm:t>
        <a:bodyPr/>
        <a:lstStyle/>
        <a:p>
          <a:endParaRPr lang="en-US"/>
        </a:p>
      </dgm:t>
    </dgm:pt>
    <dgm:pt modelId="{4FDABD5E-928E-4EC2-828E-BC16ADB265D1}">
      <dgm:prSet/>
      <dgm:spPr/>
      <dgm:t>
        <a:bodyPr/>
        <a:lstStyle/>
        <a:p>
          <a:r>
            <a:rPr lang="en-US"/>
            <a:t>Influence of collectivism, religion, and seniority</a:t>
          </a:r>
        </a:p>
      </dgm:t>
    </dgm:pt>
    <dgm:pt modelId="{6169804C-4C4C-4501-9921-76C8A414045F}" type="parTrans" cxnId="{AF4D2FAD-C65A-4991-8B69-EAA211038834}">
      <dgm:prSet/>
      <dgm:spPr/>
      <dgm:t>
        <a:bodyPr/>
        <a:lstStyle/>
        <a:p>
          <a:endParaRPr lang="en-US"/>
        </a:p>
      </dgm:t>
    </dgm:pt>
    <dgm:pt modelId="{31433AA5-0957-4504-BF6A-0F84898A98B6}" type="sibTrans" cxnId="{AF4D2FAD-C65A-4991-8B69-EAA211038834}">
      <dgm:prSet/>
      <dgm:spPr/>
      <dgm:t>
        <a:bodyPr/>
        <a:lstStyle/>
        <a:p>
          <a:endParaRPr lang="en-US"/>
        </a:p>
      </dgm:t>
    </dgm:pt>
    <dgm:pt modelId="{B0192938-DA3B-4357-98E2-D9AF15DAA569}" type="pres">
      <dgm:prSet presAssocID="{4862997B-A731-4F09-8F5B-F3FEC36E330E}" presName="vert0" presStyleCnt="0">
        <dgm:presLayoutVars>
          <dgm:dir/>
          <dgm:animOne val="branch"/>
          <dgm:animLvl val="lvl"/>
        </dgm:presLayoutVars>
      </dgm:prSet>
      <dgm:spPr/>
    </dgm:pt>
    <dgm:pt modelId="{74794D36-E57C-4E17-BBC2-AF48DE8D6BDF}" type="pres">
      <dgm:prSet presAssocID="{A306D064-0F68-426E-9456-8E14EED6C3E9}" presName="thickLine" presStyleLbl="alignNode1" presStyleIdx="0" presStyleCnt="4"/>
      <dgm:spPr/>
    </dgm:pt>
    <dgm:pt modelId="{C59595A2-92A3-4C43-9D40-B13AD737D2D1}" type="pres">
      <dgm:prSet presAssocID="{A306D064-0F68-426E-9456-8E14EED6C3E9}" presName="horz1" presStyleCnt="0"/>
      <dgm:spPr/>
    </dgm:pt>
    <dgm:pt modelId="{707EAB36-4494-4E7D-9485-8F376C184632}" type="pres">
      <dgm:prSet presAssocID="{A306D064-0F68-426E-9456-8E14EED6C3E9}" presName="tx1" presStyleLbl="revTx" presStyleIdx="0" presStyleCnt="4"/>
      <dgm:spPr/>
    </dgm:pt>
    <dgm:pt modelId="{7E7EDCEA-BA94-4321-913C-FF7452982DFA}" type="pres">
      <dgm:prSet presAssocID="{A306D064-0F68-426E-9456-8E14EED6C3E9}" presName="vert1" presStyleCnt="0"/>
      <dgm:spPr/>
    </dgm:pt>
    <dgm:pt modelId="{719376B0-194B-4A4D-95CE-C59B55848A64}" type="pres">
      <dgm:prSet presAssocID="{3BB12F9C-762C-4F38-A97C-CB8F0EF3765B}" presName="thickLine" presStyleLbl="alignNode1" presStyleIdx="1" presStyleCnt="4"/>
      <dgm:spPr/>
    </dgm:pt>
    <dgm:pt modelId="{233C0A48-A63C-4015-92F1-6215156C7F06}" type="pres">
      <dgm:prSet presAssocID="{3BB12F9C-762C-4F38-A97C-CB8F0EF3765B}" presName="horz1" presStyleCnt="0"/>
      <dgm:spPr/>
    </dgm:pt>
    <dgm:pt modelId="{9AE99161-4D46-4800-9E45-7CBCF50C6012}" type="pres">
      <dgm:prSet presAssocID="{3BB12F9C-762C-4F38-A97C-CB8F0EF3765B}" presName="tx1" presStyleLbl="revTx" presStyleIdx="1" presStyleCnt="4"/>
      <dgm:spPr/>
    </dgm:pt>
    <dgm:pt modelId="{EF269EBB-2700-445A-94A2-F5D3BF43B0CE}" type="pres">
      <dgm:prSet presAssocID="{3BB12F9C-762C-4F38-A97C-CB8F0EF3765B}" presName="vert1" presStyleCnt="0"/>
      <dgm:spPr/>
    </dgm:pt>
    <dgm:pt modelId="{C7599AFB-488A-4300-B3B6-B332C238E7A6}" type="pres">
      <dgm:prSet presAssocID="{59B3BCF2-4223-40BB-9B8A-28E736876BB9}" presName="thickLine" presStyleLbl="alignNode1" presStyleIdx="2" presStyleCnt="4"/>
      <dgm:spPr/>
    </dgm:pt>
    <dgm:pt modelId="{8097B0E7-B95A-4867-8A03-A6F07D397467}" type="pres">
      <dgm:prSet presAssocID="{59B3BCF2-4223-40BB-9B8A-28E736876BB9}" presName="horz1" presStyleCnt="0"/>
      <dgm:spPr/>
    </dgm:pt>
    <dgm:pt modelId="{AE26762E-3C2A-424A-B7AB-8503752E60E7}" type="pres">
      <dgm:prSet presAssocID="{59B3BCF2-4223-40BB-9B8A-28E736876BB9}" presName="tx1" presStyleLbl="revTx" presStyleIdx="2" presStyleCnt="4"/>
      <dgm:spPr/>
    </dgm:pt>
    <dgm:pt modelId="{4CD19612-FF21-41E5-9B34-390362298309}" type="pres">
      <dgm:prSet presAssocID="{59B3BCF2-4223-40BB-9B8A-28E736876BB9}" presName="vert1" presStyleCnt="0"/>
      <dgm:spPr/>
    </dgm:pt>
    <dgm:pt modelId="{F9F1BEE3-AF38-4026-894B-5FC714DBE57C}" type="pres">
      <dgm:prSet presAssocID="{4FDABD5E-928E-4EC2-828E-BC16ADB265D1}" presName="thickLine" presStyleLbl="alignNode1" presStyleIdx="3" presStyleCnt="4"/>
      <dgm:spPr/>
    </dgm:pt>
    <dgm:pt modelId="{2ADE4B01-BA0E-489E-B45A-77636ED9BB5D}" type="pres">
      <dgm:prSet presAssocID="{4FDABD5E-928E-4EC2-828E-BC16ADB265D1}" presName="horz1" presStyleCnt="0"/>
      <dgm:spPr/>
    </dgm:pt>
    <dgm:pt modelId="{FC304EBC-AC50-4989-AC9F-6330F067D153}" type="pres">
      <dgm:prSet presAssocID="{4FDABD5E-928E-4EC2-828E-BC16ADB265D1}" presName="tx1" presStyleLbl="revTx" presStyleIdx="3" presStyleCnt="4"/>
      <dgm:spPr/>
    </dgm:pt>
    <dgm:pt modelId="{02AB534E-D119-4E53-9FE0-129AD36A5D39}" type="pres">
      <dgm:prSet presAssocID="{4FDABD5E-928E-4EC2-828E-BC16ADB265D1}" presName="vert1" presStyleCnt="0"/>
      <dgm:spPr/>
    </dgm:pt>
  </dgm:ptLst>
  <dgm:cxnLst>
    <dgm:cxn modelId="{33876927-E854-483B-ACCD-1C07525009F5}" type="presOf" srcId="{4FDABD5E-928E-4EC2-828E-BC16ADB265D1}" destId="{FC304EBC-AC50-4989-AC9F-6330F067D153}" srcOrd="0" destOrd="0" presId="urn:microsoft.com/office/officeart/2008/layout/LinedList"/>
    <dgm:cxn modelId="{5B86853B-3CD6-47FD-8B04-5CD6EB77391C}" type="presOf" srcId="{A306D064-0F68-426E-9456-8E14EED6C3E9}" destId="{707EAB36-4494-4E7D-9485-8F376C184632}" srcOrd="0" destOrd="0" presId="urn:microsoft.com/office/officeart/2008/layout/LinedList"/>
    <dgm:cxn modelId="{537BBA47-5F8D-4280-A625-41F811FC580B}" srcId="{4862997B-A731-4F09-8F5B-F3FEC36E330E}" destId="{59B3BCF2-4223-40BB-9B8A-28E736876BB9}" srcOrd="2" destOrd="0" parTransId="{6E11C3A8-A90D-455E-A8FB-EC9E14ABAB69}" sibTransId="{C20F0FBC-08AD-48F9-8EFB-250111002916}"/>
    <dgm:cxn modelId="{5E1526A9-DBF8-44AD-B385-A9F3FC0DAD4D}" type="presOf" srcId="{3BB12F9C-762C-4F38-A97C-CB8F0EF3765B}" destId="{9AE99161-4D46-4800-9E45-7CBCF50C6012}" srcOrd="0" destOrd="0" presId="urn:microsoft.com/office/officeart/2008/layout/LinedList"/>
    <dgm:cxn modelId="{AF4D2FAD-C65A-4991-8B69-EAA211038834}" srcId="{4862997B-A731-4F09-8F5B-F3FEC36E330E}" destId="{4FDABD5E-928E-4EC2-828E-BC16ADB265D1}" srcOrd="3" destOrd="0" parTransId="{6169804C-4C4C-4501-9921-76C8A414045F}" sibTransId="{31433AA5-0957-4504-BF6A-0F84898A98B6}"/>
    <dgm:cxn modelId="{FD135DC1-EF0E-4BE1-A8BA-8E3FDA22377C}" type="presOf" srcId="{4862997B-A731-4F09-8F5B-F3FEC36E330E}" destId="{B0192938-DA3B-4357-98E2-D9AF15DAA569}" srcOrd="0" destOrd="0" presId="urn:microsoft.com/office/officeart/2008/layout/LinedList"/>
    <dgm:cxn modelId="{7BB049DD-A973-4D1E-B1B1-F919A8B65350}" srcId="{4862997B-A731-4F09-8F5B-F3FEC36E330E}" destId="{3BB12F9C-762C-4F38-A97C-CB8F0EF3765B}" srcOrd="1" destOrd="0" parTransId="{E9AE32E5-8ADF-4086-A77A-7F1B37924566}" sibTransId="{8182C19B-9B68-404F-9BA7-AD689534BD46}"/>
    <dgm:cxn modelId="{BB0326E0-93C5-4AFD-AAA3-462DA03FD4AF}" type="presOf" srcId="{59B3BCF2-4223-40BB-9B8A-28E736876BB9}" destId="{AE26762E-3C2A-424A-B7AB-8503752E60E7}" srcOrd="0" destOrd="0" presId="urn:microsoft.com/office/officeart/2008/layout/LinedList"/>
    <dgm:cxn modelId="{CD49C9EE-6BF5-4A55-839E-8367F98CEC11}" srcId="{4862997B-A731-4F09-8F5B-F3FEC36E330E}" destId="{A306D064-0F68-426E-9456-8E14EED6C3E9}" srcOrd="0" destOrd="0" parTransId="{9EDF7641-B30C-4880-9FF0-4CBF6B24F68A}" sibTransId="{4E4738A3-C3DC-46F5-A5B0-3D5D6D3D75DD}"/>
    <dgm:cxn modelId="{1E362E0C-0DBD-43B8-A784-3A8656B659E3}" type="presParOf" srcId="{B0192938-DA3B-4357-98E2-D9AF15DAA569}" destId="{74794D36-E57C-4E17-BBC2-AF48DE8D6BDF}" srcOrd="0" destOrd="0" presId="urn:microsoft.com/office/officeart/2008/layout/LinedList"/>
    <dgm:cxn modelId="{756115B8-5FAA-4943-8F0C-9BD1E588759C}" type="presParOf" srcId="{B0192938-DA3B-4357-98E2-D9AF15DAA569}" destId="{C59595A2-92A3-4C43-9D40-B13AD737D2D1}" srcOrd="1" destOrd="0" presId="urn:microsoft.com/office/officeart/2008/layout/LinedList"/>
    <dgm:cxn modelId="{37B84CEC-2C80-412E-9359-F10529BAA031}" type="presParOf" srcId="{C59595A2-92A3-4C43-9D40-B13AD737D2D1}" destId="{707EAB36-4494-4E7D-9485-8F376C184632}" srcOrd="0" destOrd="0" presId="urn:microsoft.com/office/officeart/2008/layout/LinedList"/>
    <dgm:cxn modelId="{53886CA7-5F7B-46EF-8A9D-82E20EE466B4}" type="presParOf" srcId="{C59595A2-92A3-4C43-9D40-B13AD737D2D1}" destId="{7E7EDCEA-BA94-4321-913C-FF7452982DFA}" srcOrd="1" destOrd="0" presId="urn:microsoft.com/office/officeart/2008/layout/LinedList"/>
    <dgm:cxn modelId="{DC062F65-40B3-475F-8FE8-C6F85E95AC00}" type="presParOf" srcId="{B0192938-DA3B-4357-98E2-D9AF15DAA569}" destId="{719376B0-194B-4A4D-95CE-C59B55848A64}" srcOrd="2" destOrd="0" presId="urn:microsoft.com/office/officeart/2008/layout/LinedList"/>
    <dgm:cxn modelId="{F6530703-CF3A-4403-A5FF-F550E5DEF4F3}" type="presParOf" srcId="{B0192938-DA3B-4357-98E2-D9AF15DAA569}" destId="{233C0A48-A63C-4015-92F1-6215156C7F06}" srcOrd="3" destOrd="0" presId="urn:microsoft.com/office/officeart/2008/layout/LinedList"/>
    <dgm:cxn modelId="{80D42D3C-01CB-4191-BDF4-376EAC9D0C3E}" type="presParOf" srcId="{233C0A48-A63C-4015-92F1-6215156C7F06}" destId="{9AE99161-4D46-4800-9E45-7CBCF50C6012}" srcOrd="0" destOrd="0" presId="urn:microsoft.com/office/officeart/2008/layout/LinedList"/>
    <dgm:cxn modelId="{8FCD8921-3F61-4F43-92D4-725643D54242}" type="presParOf" srcId="{233C0A48-A63C-4015-92F1-6215156C7F06}" destId="{EF269EBB-2700-445A-94A2-F5D3BF43B0CE}" srcOrd="1" destOrd="0" presId="urn:microsoft.com/office/officeart/2008/layout/LinedList"/>
    <dgm:cxn modelId="{A0EE7391-BD1B-4C7E-8ABB-90E286F26648}" type="presParOf" srcId="{B0192938-DA3B-4357-98E2-D9AF15DAA569}" destId="{C7599AFB-488A-4300-B3B6-B332C238E7A6}" srcOrd="4" destOrd="0" presId="urn:microsoft.com/office/officeart/2008/layout/LinedList"/>
    <dgm:cxn modelId="{CBA2CD5F-6578-482E-8FEB-EFFB4B9D6274}" type="presParOf" srcId="{B0192938-DA3B-4357-98E2-D9AF15DAA569}" destId="{8097B0E7-B95A-4867-8A03-A6F07D397467}" srcOrd="5" destOrd="0" presId="urn:microsoft.com/office/officeart/2008/layout/LinedList"/>
    <dgm:cxn modelId="{97428F12-6E1E-4250-930C-840AB7C08FC1}" type="presParOf" srcId="{8097B0E7-B95A-4867-8A03-A6F07D397467}" destId="{AE26762E-3C2A-424A-B7AB-8503752E60E7}" srcOrd="0" destOrd="0" presId="urn:microsoft.com/office/officeart/2008/layout/LinedList"/>
    <dgm:cxn modelId="{4AF8BD52-8F7A-49A4-9E71-6157D7E99012}" type="presParOf" srcId="{8097B0E7-B95A-4867-8A03-A6F07D397467}" destId="{4CD19612-FF21-41E5-9B34-390362298309}" srcOrd="1" destOrd="0" presId="urn:microsoft.com/office/officeart/2008/layout/LinedList"/>
    <dgm:cxn modelId="{CF222C6F-E79D-42A5-AF9B-3AA74406D659}" type="presParOf" srcId="{B0192938-DA3B-4357-98E2-D9AF15DAA569}" destId="{F9F1BEE3-AF38-4026-894B-5FC714DBE57C}" srcOrd="6" destOrd="0" presId="urn:microsoft.com/office/officeart/2008/layout/LinedList"/>
    <dgm:cxn modelId="{FC4290EA-F7AA-4FC4-9D80-8BCC24E7E34C}" type="presParOf" srcId="{B0192938-DA3B-4357-98E2-D9AF15DAA569}" destId="{2ADE4B01-BA0E-489E-B45A-77636ED9BB5D}" srcOrd="7" destOrd="0" presId="urn:microsoft.com/office/officeart/2008/layout/LinedList"/>
    <dgm:cxn modelId="{85A95E2F-92E4-41FF-B0AF-5027391CD327}" type="presParOf" srcId="{2ADE4B01-BA0E-489E-B45A-77636ED9BB5D}" destId="{FC304EBC-AC50-4989-AC9F-6330F067D153}" srcOrd="0" destOrd="0" presId="urn:microsoft.com/office/officeart/2008/layout/LinedList"/>
    <dgm:cxn modelId="{A18D7B5E-3AC6-450C-85F5-147C874C34FE}" type="presParOf" srcId="{2ADE4B01-BA0E-489E-B45A-77636ED9BB5D}" destId="{02AB534E-D119-4E53-9FE0-129AD36A5D3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D18A4C-DA5B-4B77-BE58-B519228F6418}"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5DB31C1A-B258-4552-81E4-C8655FCC8C9F}">
      <dgm:prSet/>
      <dgm:spPr/>
      <dgm:t>
        <a:bodyPr/>
        <a:lstStyle/>
        <a:p>
          <a:r>
            <a:rPr lang="en-US"/>
            <a:t>Power Distance: strong hierarchy</a:t>
          </a:r>
        </a:p>
      </dgm:t>
    </dgm:pt>
    <dgm:pt modelId="{330A9CB7-E66A-4147-95EC-2C29B6080D78}" type="parTrans" cxnId="{0E80E813-A6F3-484B-96D7-8E32D7890B20}">
      <dgm:prSet/>
      <dgm:spPr/>
      <dgm:t>
        <a:bodyPr/>
        <a:lstStyle/>
        <a:p>
          <a:endParaRPr lang="en-US"/>
        </a:p>
      </dgm:t>
    </dgm:pt>
    <dgm:pt modelId="{805FF882-26E4-486A-ACEB-5F9041CD1471}" type="sibTrans" cxnId="{0E80E813-A6F3-484B-96D7-8E32D7890B20}">
      <dgm:prSet/>
      <dgm:spPr/>
      <dgm:t>
        <a:bodyPr/>
        <a:lstStyle/>
        <a:p>
          <a:endParaRPr lang="en-US"/>
        </a:p>
      </dgm:t>
    </dgm:pt>
    <dgm:pt modelId="{6C91F591-105D-48AE-8A28-018CEBFF4027}">
      <dgm:prSet/>
      <dgm:spPr/>
      <dgm:t>
        <a:bodyPr/>
        <a:lstStyle/>
        <a:p>
          <a:r>
            <a:rPr lang="en-US"/>
            <a:t>Collectivism: group loyalty and relationships</a:t>
          </a:r>
        </a:p>
      </dgm:t>
    </dgm:pt>
    <dgm:pt modelId="{E42FC40F-DFA7-4818-90F9-FDD34B76DCE4}" type="parTrans" cxnId="{F7ACBE5E-4540-499F-B33F-6D229AECDDDB}">
      <dgm:prSet/>
      <dgm:spPr/>
      <dgm:t>
        <a:bodyPr/>
        <a:lstStyle/>
        <a:p>
          <a:endParaRPr lang="en-US"/>
        </a:p>
      </dgm:t>
    </dgm:pt>
    <dgm:pt modelId="{979E002C-0845-4E01-ABCF-5A5013D51F35}" type="sibTrans" cxnId="{F7ACBE5E-4540-499F-B33F-6D229AECDDDB}">
      <dgm:prSet/>
      <dgm:spPr/>
      <dgm:t>
        <a:bodyPr/>
        <a:lstStyle/>
        <a:p>
          <a:endParaRPr lang="en-US"/>
        </a:p>
      </dgm:t>
    </dgm:pt>
    <dgm:pt modelId="{F071898D-73E6-4CCA-96D0-49F20ED9C52C}">
      <dgm:prSet/>
      <dgm:spPr/>
      <dgm:t>
        <a:bodyPr/>
        <a:lstStyle/>
        <a:p>
          <a:r>
            <a:rPr lang="en-US"/>
            <a:t>Uncertainty Avoidance: preference for clear guidance</a:t>
          </a:r>
        </a:p>
      </dgm:t>
    </dgm:pt>
    <dgm:pt modelId="{0923E848-B75A-4729-BF02-BEF6BBD6EA3D}" type="parTrans" cxnId="{DCE0FBED-23C0-43EA-B9CB-397F22EF4FA6}">
      <dgm:prSet/>
      <dgm:spPr/>
      <dgm:t>
        <a:bodyPr/>
        <a:lstStyle/>
        <a:p>
          <a:endParaRPr lang="en-US"/>
        </a:p>
      </dgm:t>
    </dgm:pt>
    <dgm:pt modelId="{32219500-3176-4CB9-AD56-32A9C492A314}" type="sibTrans" cxnId="{DCE0FBED-23C0-43EA-B9CB-397F22EF4FA6}">
      <dgm:prSet/>
      <dgm:spPr/>
      <dgm:t>
        <a:bodyPr/>
        <a:lstStyle/>
        <a:p>
          <a:endParaRPr lang="en-US"/>
        </a:p>
      </dgm:t>
    </dgm:pt>
    <dgm:pt modelId="{D02F86EC-8803-46D8-AC70-C77BA200DFF8}">
      <dgm:prSet/>
      <dgm:spPr/>
      <dgm:t>
        <a:bodyPr/>
        <a:lstStyle/>
        <a:p>
          <a:r>
            <a:rPr lang="en-US"/>
            <a:t>Long-Term Orientation: steady decision-making</a:t>
          </a:r>
        </a:p>
      </dgm:t>
    </dgm:pt>
    <dgm:pt modelId="{996504B3-715A-4EAA-A182-CDC1A0634387}" type="parTrans" cxnId="{64A2B9AB-C813-4B34-8172-76A770B85E7D}">
      <dgm:prSet/>
      <dgm:spPr/>
      <dgm:t>
        <a:bodyPr/>
        <a:lstStyle/>
        <a:p>
          <a:endParaRPr lang="en-US"/>
        </a:p>
      </dgm:t>
    </dgm:pt>
    <dgm:pt modelId="{1F82DBC0-B38A-4F16-AD2D-7BF96439E906}" type="sibTrans" cxnId="{64A2B9AB-C813-4B34-8172-76A770B85E7D}">
      <dgm:prSet/>
      <dgm:spPr/>
      <dgm:t>
        <a:bodyPr/>
        <a:lstStyle/>
        <a:p>
          <a:endParaRPr lang="en-US"/>
        </a:p>
      </dgm:t>
    </dgm:pt>
    <dgm:pt modelId="{28EB5280-3E79-47F7-84B2-3999051EE1AC}" type="pres">
      <dgm:prSet presAssocID="{60D18A4C-DA5B-4B77-BE58-B519228F6418}" presName="vert0" presStyleCnt="0">
        <dgm:presLayoutVars>
          <dgm:dir/>
          <dgm:animOne val="branch"/>
          <dgm:animLvl val="lvl"/>
        </dgm:presLayoutVars>
      </dgm:prSet>
      <dgm:spPr/>
    </dgm:pt>
    <dgm:pt modelId="{493790C2-1239-40A6-B5BE-479D4857688A}" type="pres">
      <dgm:prSet presAssocID="{5DB31C1A-B258-4552-81E4-C8655FCC8C9F}" presName="thickLine" presStyleLbl="alignNode1" presStyleIdx="0" presStyleCnt="4"/>
      <dgm:spPr/>
    </dgm:pt>
    <dgm:pt modelId="{46D894A7-5A10-4C39-A66B-C23770FB23C4}" type="pres">
      <dgm:prSet presAssocID="{5DB31C1A-B258-4552-81E4-C8655FCC8C9F}" presName="horz1" presStyleCnt="0"/>
      <dgm:spPr/>
    </dgm:pt>
    <dgm:pt modelId="{4B7711D1-CF21-4B47-99DB-DE5DB425A741}" type="pres">
      <dgm:prSet presAssocID="{5DB31C1A-B258-4552-81E4-C8655FCC8C9F}" presName="tx1" presStyleLbl="revTx" presStyleIdx="0" presStyleCnt="4"/>
      <dgm:spPr/>
    </dgm:pt>
    <dgm:pt modelId="{D0C4A058-E97F-4879-9D30-EE8E67E890F6}" type="pres">
      <dgm:prSet presAssocID="{5DB31C1A-B258-4552-81E4-C8655FCC8C9F}" presName="vert1" presStyleCnt="0"/>
      <dgm:spPr/>
    </dgm:pt>
    <dgm:pt modelId="{814C18D7-439A-498D-B677-166FADEBD77A}" type="pres">
      <dgm:prSet presAssocID="{6C91F591-105D-48AE-8A28-018CEBFF4027}" presName="thickLine" presStyleLbl="alignNode1" presStyleIdx="1" presStyleCnt="4"/>
      <dgm:spPr/>
    </dgm:pt>
    <dgm:pt modelId="{54512B68-1D06-4E88-9B06-1DF3632A82E6}" type="pres">
      <dgm:prSet presAssocID="{6C91F591-105D-48AE-8A28-018CEBFF4027}" presName="horz1" presStyleCnt="0"/>
      <dgm:spPr/>
    </dgm:pt>
    <dgm:pt modelId="{7D5088B4-FE1B-4EAD-8A08-49C1ED5D0879}" type="pres">
      <dgm:prSet presAssocID="{6C91F591-105D-48AE-8A28-018CEBFF4027}" presName="tx1" presStyleLbl="revTx" presStyleIdx="1" presStyleCnt="4"/>
      <dgm:spPr/>
    </dgm:pt>
    <dgm:pt modelId="{D38816C0-3925-4765-9BBC-E35A93C09C6D}" type="pres">
      <dgm:prSet presAssocID="{6C91F591-105D-48AE-8A28-018CEBFF4027}" presName="vert1" presStyleCnt="0"/>
      <dgm:spPr/>
    </dgm:pt>
    <dgm:pt modelId="{E6B16647-CE14-47DA-B61C-958BA1CE24D7}" type="pres">
      <dgm:prSet presAssocID="{F071898D-73E6-4CCA-96D0-49F20ED9C52C}" presName="thickLine" presStyleLbl="alignNode1" presStyleIdx="2" presStyleCnt="4"/>
      <dgm:spPr/>
    </dgm:pt>
    <dgm:pt modelId="{1EAEF700-2849-44AF-A761-1B0A45F6A275}" type="pres">
      <dgm:prSet presAssocID="{F071898D-73E6-4CCA-96D0-49F20ED9C52C}" presName="horz1" presStyleCnt="0"/>
      <dgm:spPr/>
    </dgm:pt>
    <dgm:pt modelId="{AD3B48F4-FF65-4506-88D1-B3169C19DE53}" type="pres">
      <dgm:prSet presAssocID="{F071898D-73E6-4CCA-96D0-49F20ED9C52C}" presName="tx1" presStyleLbl="revTx" presStyleIdx="2" presStyleCnt="4"/>
      <dgm:spPr/>
    </dgm:pt>
    <dgm:pt modelId="{AAFCAFD0-D9FD-4969-A1A9-1B728AC9D032}" type="pres">
      <dgm:prSet presAssocID="{F071898D-73E6-4CCA-96D0-49F20ED9C52C}" presName="vert1" presStyleCnt="0"/>
      <dgm:spPr/>
    </dgm:pt>
    <dgm:pt modelId="{58E00FF8-BE74-45B3-B75B-DFBDBCCF612A}" type="pres">
      <dgm:prSet presAssocID="{D02F86EC-8803-46D8-AC70-C77BA200DFF8}" presName="thickLine" presStyleLbl="alignNode1" presStyleIdx="3" presStyleCnt="4"/>
      <dgm:spPr/>
    </dgm:pt>
    <dgm:pt modelId="{88F61A33-2C18-4899-8B0F-7E185D616454}" type="pres">
      <dgm:prSet presAssocID="{D02F86EC-8803-46D8-AC70-C77BA200DFF8}" presName="horz1" presStyleCnt="0"/>
      <dgm:spPr/>
    </dgm:pt>
    <dgm:pt modelId="{BD736DBE-51F2-4DA5-956F-B399355A1011}" type="pres">
      <dgm:prSet presAssocID="{D02F86EC-8803-46D8-AC70-C77BA200DFF8}" presName="tx1" presStyleLbl="revTx" presStyleIdx="3" presStyleCnt="4"/>
      <dgm:spPr/>
    </dgm:pt>
    <dgm:pt modelId="{927BA9C0-DBA1-45A6-B6DB-DBAF336AEFB4}" type="pres">
      <dgm:prSet presAssocID="{D02F86EC-8803-46D8-AC70-C77BA200DFF8}" presName="vert1" presStyleCnt="0"/>
      <dgm:spPr/>
    </dgm:pt>
  </dgm:ptLst>
  <dgm:cxnLst>
    <dgm:cxn modelId="{0E80E813-A6F3-484B-96D7-8E32D7890B20}" srcId="{60D18A4C-DA5B-4B77-BE58-B519228F6418}" destId="{5DB31C1A-B258-4552-81E4-C8655FCC8C9F}" srcOrd="0" destOrd="0" parTransId="{330A9CB7-E66A-4147-95EC-2C29B6080D78}" sibTransId="{805FF882-26E4-486A-ACEB-5F9041CD1471}"/>
    <dgm:cxn modelId="{6E210B23-ACB9-4B3D-AE95-1DCD428683D4}" type="presOf" srcId="{D02F86EC-8803-46D8-AC70-C77BA200DFF8}" destId="{BD736DBE-51F2-4DA5-956F-B399355A1011}" srcOrd="0" destOrd="0" presId="urn:microsoft.com/office/officeart/2008/layout/LinedList"/>
    <dgm:cxn modelId="{D8DD9629-C51E-4FF0-8143-34065CD9AFD3}" type="presOf" srcId="{60D18A4C-DA5B-4B77-BE58-B519228F6418}" destId="{28EB5280-3E79-47F7-84B2-3999051EE1AC}" srcOrd="0" destOrd="0" presId="urn:microsoft.com/office/officeart/2008/layout/LinedList"/>
    <dgm:cxn modelId="{BE5CC82B-AF41-4868-BB67-1CDD18EBE6C8}" type="presOf" srcId="{F071898D-73E6-4CCA-96D0-49F20ED9C52C}" destId="{AD3B48F4-FF65-4506-88D1-B3169C19DE53}" srcOrd="0" destOrd="0" presId="urn:microsoft.com/office/officeart/2008/layout/LinedList"/>
    <dgm:cxn modelId="{F7ACBE5E-4540-499F-B33F-6D229AECDDDB}" srcId="{60D18A4C-DA5B-4B77-BE58-B519228F6418}" destId="{6C91F591-105D-48AE-8A28-018CEBFF4027}" srcOrd="1" destOrd="0" parTransId="{E42FC40F-DFA7-4818-90F9-FDD34B76DCE4}" sibTransId="{979E002C-0845-4E01-ABCF-5A5013D51F35}"/>
    <dgm:cxn modelId="{64A2B9AB-C813-4B34-8172-76A770B85E7D}" srcId="{60D18A4C-DA5B-4B77-BE58-B519228F6418}" destId="{D02F86EC-8803-46D8-AC70-C77BA200DFF8}" srcOrd="3" destOrd="0" parTransId="{996504B3-715A-4EAA-A182-CDC1A0634387}" sibTransId="{1F82DBC0-B38A-4F16-AD2D-7BF96439E906}"/>
    <dgm:cxn modelId="{0AA787DE-86A3-4317-AD51-CC0A91E2F746}" type="presOf" srcId="{5DB31C1A-B258-4552-81E4-C8655FCC8C9F}" destId="{4B7711D1-CF21-4B47-99DB-DE5DB425A741}" srcOrd="0" destOrd="0" presId="urn:microsoft.com/office/officeart/2008/layout/LinedList"/>
    <dgm:cxn modelId="{DF2E8CE7-67B5-4A73-ABAB-4730AD824C72}" type="presOf" srcId="{6C91F591-105D-48AE-8A28-018CEBFF4027}" destId="{7D5088B4-FE1B-4EAD-8A08-49C1ED5D0879}" srcOrd="0" destOrd="0" presId="urn:microsoft.com/office/officeart/2008/layout/LinedList"/>
    <dgm:cxn modelId="{DCE0FBED-23C0-43EA-B9CB-397F22EF4FA6}" srcId="{60D18A4C-DA5B-4B77-BE58-B519228F6418}" destId="{F071898D-73E6-4CCA-96D0-49F20ED9C52C}" srcOrd="2" destOrd="0" parTransId="{0923E848-B75A-4729-BF02-BEF6BBD6EA3D}" sibTransId="{32219500-3176-4CB9-AD56-32A9C492A314}"/>
    <dgm:cxn modelId="{5AB85CD8-CE0C-40D0-AFF9-FBED3F6D713A}" type="presParOf" srcId="{28EB5280-3E79-47F7-84B2-3999051EE1AC}" destId="{493790C2-1239-40A6-B5BE-479D4857688A}" srcOrd="0" destOrd="0" presId="urn:microsoft.com/office/officeart/2008/layout/LinedList"/>
    <dgm:cxn modelId="{C7DBB6CD-6621-4001-A088-4C7047F5CAB8}" type="presParOf" srcId="{28EB5280-3E79-47F7-84B2-3999051EE1AC}" destId="{46D894A7-5A10-4C39-A66B-C23770FB23C4}" srcOrd="1" destOrd="0" presId="urn:microsoft.com/office/officeart/2008/layout/LinedList"/>
    <dgm:cxn modelId="{BF57A60E-2E0F-4ED9-B6A9-3AC886359A9E}" type="presParOf" srcId="{46D894A7-5A10-4C39-A66B-C23770FB23C4}" destId="{4B7711D1-CF21-4B47-99DB-DE5DB425A741}" srcOrd="0" destOrd="0" presId="urn:microsoft.com/office/officeart/2008/layout/LinedList"/>
    <dgm:cxn modelId="{5E0861AB-E5D1-4742-B6A4-1BBF3BC02869}" type="presParOf" srcId="{46D894A7-5A10-4C39-A66B-C23770FB23C4}" destId="{D0C4A058-E97F-4879-9D30-EE8E67E890F6}" srcOrd="1" destOrd="0" presId="urn:microsoft.com/office/officeart/2008/layout/LinedList"/>
    <dgm:cxn modelId="{2F7D801C-E874-4EDB-A97A-0452640716B4}" type="presParOf" srcId="{28EB5280-3E79-47F7-84B2-3999051EE1AC}" destId="{814C18D7-439A-498D-B677-166FADEBD77A}" srcOrd="2" destOrd="0" presId="urn:microsoft.com/office/officeart/2008/layout/LinedList"/>
    <dgm:cxn modelId="{1D83CCBE-4C7E-4C95-BAA6-671D931FFF87}" type="presParOf" srcId="{28EB5280-3E79-47F7-84B2-3999051EE1AC}" destId="{54512B68-1D06-4E88-9B06-1DF3632A82E6}" srcOrd="3" destOrd="0" presId="urn:microsoft.com/office/officeart/2008/layout/LinedList"/>
    <dgm:cxn modelId="{0ABBBF2D-C8E6-4602-8439-8837B89114D6}" type="presParOf" srcId="{54512B68-1D06-4E88-9B06-1DF3632A82E6}" destId="{7D5088B4-FE1B-4EAD-8A08-49C1ED5D0879}" srcOrd="0" destOrd="0" presId="urn:microsoft.com/office/officeart/2008/layout/LinedList"/>
    <dgm:cxn modelId="{BB8B12F1-CA75-44F0-98DA-5D4B86769DAA}" type="presParOf" srcId="{54512B68-1D06-4E88-9B06-1DF3632A82E6}" destId="{D38816C0-3925-4765-9BBC-E35A93C09C6D}" srcOrd="1" destOrd="0" presId="urn:microsoft.com/office/officeart/2008/layout/LinedList"/>
    <dgm:cxn modelId="{4A87AF1B-81B6-46EF-BD89-1432F6532BF0}" type="presParOf" srcId="{28EB5280-3E79-47F7-84B2-3999051EE1AC}" destId="{E6B16647-CE14-47DA-B61C-958BA1CE24D7}" srcOrd="4" destOrd="0" presId="urn:microsoft.com/office/officeart/2008/layout/LinedList"/>
    <dgm:cxn modelId="{80ED4980-213F-4DDF-81CD-1DFF49830347}" type="presParOf" srcId="{28EB5280-3E79-47F7-84B2-3999051EE1AC}" destId="{1EAEF700-2849-44AF-A761-1B0A45F6A275}" srcOrd="5" destOrd="0" presId="urn:microsoft.com/office/officeart/2008/layout/LinedList"/>
    <dgm:cxn modelId="{D5503E61-BD70-4CA3-B0BD-03506E789599}" type="presParOf" srcId="{1EAEF700-2849-44AF-A761-1B0A45F6A275}" destId="{AD3B48F4-FF65-4506-88D1-B3169C19DE53}" srcOrd="0" destOrd="0" presId="urn:microsoft.com/office/officeart/2008/layout/LinedList"/>
    <dgm:cxn modelId="{52DFBE43-AC95-4273-A185-ABB19C7DB22F}" type="presParOf" srcId="{1EAEF700-2849-44AF-A761-1B0A45F6A275}" destId="{AAFCAFD0-D9FD-4969-A1A9-1B728AC9D032}" srcOrd="1" destOrd="0" presId="urn:microsoft.com/office/officeart/2008/layout/LinedList"/>
    <dgm:cxn modelId="{7F43CE5A-8F51-4D2B-A43B-AE2087BEF2FF}" type="presParOf" srcId="{28EB5280-3E79-47F7-84B2-3999051EE1AC}" destId="{58E00FF8-BE74-45B3-B75B-DFBDBCCF612A}" srcOrd="6" destOrd="0" presId="urn:microsoft.com/office/officeart/2008/layout/LinedList"/>
    <dgm:cxn modelId="{45EE3596-4516-41F3-B6D7-5FA44F06D6BE}" type="presParOf" srcId="{28EB5280-3E79-47F7-84B2-3999051EE1AC}" destId="{88F61A33-2C18-4899-8B0F-7E185D616454}" srcOrd="7" destOrd="0" presId="urn:microsoft.com/office/officeart/2008/layout/LinedList"/>
    <dgm:cxn modelId="{E2AA8820-2E91-4FAE-8BE8-8FB5F23DF9B8}" type="presParOf" srcId="{88F61A33-2C18-4899-8B0F-7E185D616454}" destId="{BD736DBE-51F2-4DA5-956F-B399355A1011}" srcOrd="0" destOrd="0" presId="urn:microsoft.com/office/officeart/2008/layout/LinedList"/>
    <dgm:cxn modelId="{994BD068-6AF9-4EE3-A5F4-9F7DD7847660}" type="presParOf" srcId="{88F61A33-2C18-4899-8B0F-7E185D616454}" destId="{927BA9C0-DBA1-45A6-B6DB-DBAF336AEFB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2557FA-910C-4569-930B-C8DB44C0DD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53E8974-DA39-42CF-94B8-FE7BB806CCDC}">
      <dgm:prSet/>
      <dgm:spPr/>
      <dgm:t>
        <a:bodyPr/>
        <a:lstStyle/>
        <a:p>
          <a:r>
            <a:rPr lang="en-US"/>
            <a:t>Formal communication expected due to hierarchy</a:t>
          </a:r>
        </a:p>
      </dgm:t>
    </dgm:pt>
    <dgm:pt modelId="{85471C17-D412-4ADA-B347-CE84855835B0}" type="parTrans" cxnId="{D6CB6043-B152-4996-B422-DDF276E583CA}">
      <dgm:prSet/>
      <dgm:spPr/>
      <dgm:t>
        <a:bodyPr/>
        <a:lstStyle/>
        <a:p>
          <a:endParaRPr lang="en-US"/>
        </a:p>
      </dgm:t>
    </dgm:pt>
    <dgm:pt modelId="{D4B5772E-8080-40E5-BA9C-6CB2E5A4DCDE}" type="sibTrans" cxnId="{D6CB6043-B152-4996-B422-DDF276E583CA}">
      <dgm:prSet/>
      <dgm:spPr/>
      <dgm:t>
        <a:bodyPr/>
        <a:lstStyle/>
        <a:p>
          <a:endParaRPr lang="en-US"/>
        </a:p>
      </dgm:t>
    </dgm:pt>
    <dgm:pt modelId="{E0591CDC-8037-44A2-A087-37BAE22431DB}">
      <dgm:prSet/>
      <dgm:spPr/>
      <dgm:t>
        <a:bodyPr/>
        <a:lstStyle/>
        <a:p>
          <a:r>
            <a:rPr lang="en-US"/>
            <a:t>Trust building before business discussions</a:t>
          </a:r>
        </a:p>
      </dgm:t>
    </dgm:pt>
    <dgm:pt modelId="{293D9133-F40F-4C40-AA8F-76BAA1346747}" type="parTrans" cxnId="{CB0F5E6F-89D3-41A5-88F0-BF9B92ED7492}">
      <dgm:prSet/>
      <dgm:spPr/>
      <dgm:t>
        <a:bodyPr/>
        <a:lstStyle/>
        <a:p>
          <a:endParaRPr lang="en-US"/>
        </a:p>
      </dgm:t>
    </dgm:pt>
    <dgm:pt modelId="{7A6EBC7F-92A6-41F5-9E05-438C7EFCCD79}" type="sibTrans" cxnId="{CB0F5E6F-89D3-41A5-88F0-BF9B92ED7492}">
      <dgm:prSet/>
      <dgm:spPr/>
      <dgm:t>
        <a:bodyPr/>
        <a:lstStyle/>
        <a:p>
          <a:endParaRPr lang="en-US"/>
        </a:p>
      </dgm:t>
    </dgm:pt>
    <dgm:pt modelId="{B2AF6424-58F5-48A2-B690-13785B7164FC}">
      <dgm:prSet/>
      <dgm:spPr/>
      <dgm:t>
        <a:bodyPr/>
        <a:lstStyle/>
        <a:p>
          <a:r>
            <a:rPr lang="en-US"/>
            <a:t>Preference for step-by-step instructions</a:t>
          </a:r>
        </a:p>
      </dgm:t>
    </dgm:pt>
    <dgm:pt modelId="{24D64EFF-084C-455E-AE36-56B148A6233C}" type="parTrans" cxnId="{2B921BB1-6C9D-44AD-8CA2-42149423B903}">
      <dgm:prSet/>
      <dgm:spPr/>
      <dgm:t>
        <a:bodyPr/>
        <a:lstStyle/>
        <a:p>
          <a:endParaRPr lang="en-US"/>
        </a:p>
      </dgm:t>
    </dgm:pt>
    <dgm:pt modelId="{79A960B8-5297-4C48-ABFC-09B94D0CEA89}" type="sibTrans" cxnId="{2B921BB1-6C9D-44AD-8CA2-42149423B903}">
      <dgm:prSet/>
      <dgm:spPr/>
      <dgm:t>
        <a:bodyPr/>
        <a:lstStyle/>
        <a:p>
          <a:endParaRPr lang="en-US"/>
        </a:p>
      </dgm:t>
    </dgm:pt>
    <dgm:pt modelId="{550F7C4E-6079-4FA0-A2D9-67C5E66065EC}">
      <dgm:prSet/>
      <dgm:spPr/>
      <dgm:t>
        <a:bodyPr/>
        <a:lstStyle/>
        <a:p>
          <a:r>
            <a:rPr lang="en-US"/>
            <a:t>Indirect language shaped by traditions</a:t>
          </a:r>
        </a:p>
      </dgm:t>
    </dgm:pt>
    <dgm:pt modelId="{BECF3A8F-1B4A-4384-8693-C4F9646905B3}" type="parTrans" cxnId="{8A226532-9EF8-4553-8787-E1B6DA4B42F7}">
      <dgm:prSet/>
      <dgm:spPr/>
      <dgm:t>
        <a:bodyPr/>
        <a:lstStyle/>
        <a:p>
          <a:endParaRPr lang="en-US"/>
        </a:p>
      </dgm:t>
    </dgm:pt>
    <dgm:pt modelId="{DF5CC5C6-6487-4E75-81AC-ED689856222E}" type="sibTrans" cxnId="{8A226532-9EF8-4553-8787-E1B6DA4B42F7}">
      <dgm:prSet/>
      <dgm:spPr/>
      <dgm:t>
        <a:bodyPr/>
        <a:lstStyle/>
        <a:p>
          <a:endParaRPr lang="en-US"/>
        </a:p>
      </dgm:t>
    </dgm:pt>
    <dgm:pt modelId="{7AD246D1-7D48-40D5-9DF5-366AFE4BDF1D}" type="pres">
      <dgm:prSet presAssocID="{4B2557FA-910C-4569-930B-C8DB44C0DD49}" presName="root" presStyleCnt="0">
        <dgm:presLayoutVars>
          <dgm:dir/>
          <dgm:resizeHandles val="exact"/>
        </dgm:presLayoutVars>
      </dgm:prSet>
      <dgm:spPr/>
    </dgm:pt>
    <dgm:pt modelId="{F07F00FE-9FB8-4346-AE7A-C833AECB62E0}" type="pres">
      <dgm:prSet presAssocID="{953E8974-DA39-42CF-94B8-FE7BB806CCDC}" presName="compNode" presStyleCnt="0"/>
      <dgm:spPr/>
    </dgm:pt>
    <dgm:pt modelId="{BAE13A6C-1711-404E-B341-EA1A4E4698FF}" type="pres">
      <dgm:prSet presAssocID="{953E8974-DA39-42CF-94B8-FE7BB806CCDC}" presName="bgRect" presStyleLbl="bgShp" presStyleIdx="0" presStyleCnt="4"/>
      <dgm:spPr/>
    </dgm:pt>
    <dgm:pt modelId="{11BE5FDB-196D-4B65-9659-C29A2D86B4BD}" type="pres">
      <dgm:prSet presAssocID="{953E8974-DA39-42CF-94B8-FE7BB806CCD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rg"/>
        </a:ext>
      </dgm:extLst>
    </dgm:pt>
    <dgm:pt modelId="{1B6A1377-F712-48F8-BC17-4CECCE28BA9D}" type="pres">
      <dgm:prSet presAssocID="{953E8974-DA39-42CF-94B8-FE7BB806CCDC}" presName="spaceRect" presStyleCnt="0"/>
      <dgm:spPr/>
    </dgm:pt>
    <dgm:pt modelId="{859FA653-CC36-412C-B0FB-917A016D37C0}" type="pres">
      <dgm:prSet presAssocID="{953E8974-DA39-42CF-94B8-FE7BB806CCDC}" presName="parTx" presStyleLbl="revTx" presStyleIdx="0" presStyleCnt="4">
        <dgm:presLayoutVars>
          <dgm:chMax val="0"/>
          <dgm:chPref val="0"/>
        </dgm:presLayoutVars>
      </dgm:prSet>
      <dgm:spPr/>
    </dgm:pt>
    <dgm:pt modelId="{7D172DBE-04B7-47D4-9A85-F959023D09B1}" type="pres">
      <dgm:prSet presAssocID="{D4B5772E-8080-40E5-BA9C-6CB2E5A4DCDE}" presName="sibTrans" presStyleCnt="0"/>
      <dgm:spPr/>
    </dgm:pt>
    <dgm:pt modelId="{3507BBA8-5CA2-4E83-A527-97A78DD8AEC6}" type="pres">
      <dgm:prSet presAssocID="{E0591CDC-8037-44A2-A087-37BAE22431DB}" presName="compNode" presStyleCnt="0"/>
      <dgm:spPr/>
    </dgm:pt>
    <dgm:pt modelId="{135A4AFB-8810-43A3-9D99-8C49F06B1831}" type="pres">
      <dgm:prSet presAssocID="{E0591CDC-8037-44A2-A087-37BAE22431DB}" presName="bgRect" presStyleLbl="bgShp" presStyleIdx="1" presStyleCnt="4"/>
      <dgm:spPr/>
    </dgm:pt>
    <dgm:pt modelId="{26DE6F0A-EB3C-4281-BBF9-46D506629567}" type="pres">
      <dgm:prSet presAssocID="{E0591CDC-8037-44A2-A087-37BAE22431D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M Customer Insights App"/>
        </a:ext>
      </dgm:extLst>
    </dgm:pt>
    <dgm:pt modelId="{D1F23EBE-B5C3-4DAE-BDF3-4227B9051538}" type="pres">
      <dgm:prSet presAssocID="{E0591CDC-8037-44A2-A087-37BAE22431DB}" presName="spaceRect" presStyleCnt="0"/>
      <dgm:spPr/>
    </dgm:pt>
    <dgm:pt modelId="{80A90F42-014A-4453-81CA-F03452B90A82}" type="pres">
      <dgm:prSet presAssocID="{E0591CDC-8037-44A2-A087-37BAE22431DB}" presName="parTx" presStyleLbl="revTx" presStyleIdx="1" presStyleCnt="4">
        <dgm:presLayoutVars>
          <dgm:chMax val="0"/>
          <dgm:chPref val="0"/>
        </dgm:presLayoutVars>
      </dgm:prSet>
      <dgm:spPr/>
    </dgm:pt>
    <dgm:pt modelId="{3FC4DE9B-0516-4CEB-AF34-A13D230376A5}" type="pres">
      <dgm:prSet presAssocID="{7A6EBC7F-92A6-41F5-9E05-438C7EFCCD79}" presName="sibTrans" presStyleCnt="0"/>
      <dgm:spPr/>
    </dgm:pt>
    <dgm:pt modelId="{E9AD9EF8-0991-41F5-ADA3-1107BAD81DD6}" type="pres">
      <dgm:prSet presAssocID="{B2AF6424-58F5-48A2-B690-13785B7164FC}" presName="compNode" presStyleCnt="0"/>
      <dgm:spPr/>
    </dgm:pt>
    <dgm:pt modelId="{B6628156-83E5-44F6-BA25-AB137123816B}" type="pres">
      <dgm:prSet presAssocID="{B2AF6424-58F5-48A2-B690-13785B7164FC}" presName="bgRect" presStyleLbl="bgShp" presStyleIdx="2" presStyleCnt="4"/>
      <dgm:spPr/>
    </dgm:pt>
    <dgm:pt modelId="{8B8BFC85-981B-4B79-B1D8-FAA83BECBF27}" type="pres">
      <dgm:prSet presAssocID="{B2AF6424-58F5-48A2-B690-13785B7164F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st Plan"/>
        </a:ext>
      </dgm:extLst>
    </dgm:pt>
    <dgm:pt modelId="{A7CE4863-C497-4E9D-B434-C6B5B7934B44}" type="pres">
      <dgm:prSet presAssocID="{B2AF6424-58F5-48A2-B690-13785B7164FC}" presName="spaceRect" presStyleCnt="0"/>
      <dgm:spPr/>
    </dgm:pt>
    <dgm:pt modelId="{85BADB9A-5862-47A1-ADE4-F4A77FFDECD8}" type="pres">
      <dgm:prSet presAssocID="{B2AF6424-58F5-48A2-B690-13785B7164FC}" presName="parTx" presStyleLbl="revTx" presStyleIdx="2" presStyleCnt="4">
        <dgm:presLayoutVars>
          <dgm:chMax val="0"/>
          <dgm:chPref val="0"/>
        </dgm:presLayoutVars>
      </dgm:prSet>
      <dgm:spPr/>
    </dgm:pt>
    <dgm:pt modelId="{BE336C3B-474D-4718-8D68-2E0800ADAEF1}" type="pres">
      <dgm:prSet presAssocID="{79A960B8-5297-4C48-ABFC-09B94D0CEA89}" presName="sibTrans" presStyleCnt="0"/>
      <dgm:spPr/>
    </dgm:pt>
    <dgm:pt modelId="{EA5E8704-3D5B-44E5-B4C6-9CAC9EB89EC0}" type="pres">
      <dgm:prSet presAssocID="{550F7C4E-6079-4FA0-A2D9-67C5E66065EC}" presName="compNode" presStyleCnt="0"/>
      <dgm:spPr/>
    </dgm:pt>
    <dgm:pt modelId="{BB5F565E-9662-4804-98D6-B00CA701A707}" type="pres">
      <dgm:prSet presAssocID="{550F7C4E-6079-4FA0-A2D9-67C5E66065EC}" presName="bgRect" presStyleLbl="bgShp" presStyleIdx="3" presStyleCnt="4"/>
      <dgm:spPr/>
    </dgm:pt>
    <dgm:pt modelId="{7BFCC914-535B-4791-84C2-2BE25F47A9E2}" type="pres">
      <dgm:prSet presAssocID="{550F7C4E-6079-4FA0-A2D9-67C5E66065E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anslate"/>
        </a:ext>
      </dgm:extLst>
    </dgm:pt>
    <dgm:pt modelId="{8685CC23-F7EB-4F4C-855C-4916444D12D2}" type="pres">
      <dgm:prSet presAssocID="{550F7C4E-6079-4FA0-A2D9-67C5E66065EC}" presName="spaceRect" presStyleCnt="0"/>
      <dgm:spPr/>
    </dgm:pt>
    <dgm:pt modelId="{78D37F69-92EF-48CC-8D4E-73E55FDC623C}" type="pres">
      <dgm:prSet presAssocID="{550F7C4E-6079-4FA0-A2D9-67C5E66065EC}" presName="parTx" presStyleLbl="revTx" presStyleIdx="3" presStyleCnt="4">
        <dgm:presLayoutVars>
          <dgm:chMax val="0"/>
          <dgm:chPref val="0"/>
        </dgm:presLayoutVars>
      </dgm:prSet>
      <dgm:spPr/>
    </dgm:pt>
  </dgm:ptLst>
  <dgm:cxnLst>
    <dgm:cxn modelId="{8A226532-9EF8-4553-8787-E1B6DA4B42F7}" srcId="{4B2557FA-910C-4569-930B-C8DB44C0DD49}" destId="{550F7C4E-6079-4FA0-A2D9-67C5E66065EC}" srcOrd="3" destOrd="0" parTransId="{BECF3A8F-1B4A-4384-8693-C4F9646905B3}" sibTransId="{DF5CC5C6-6487-4E75-81AC-ED689856222E}"/>
    <dgm:cxn modelId="{CA4BA63A-C871-4D63-ACBB-6B78619CBE37}" type="presOf" srcId="{4B2557FA-910C-4569-930B-C8DB44C0DD49}" destId="{7AD246D1-7D48-40D5-9DF5-366AFE4BDF1D}" srcOrd="0" destOrd="0" presId="urn:microsoft.com/office/officeart/2018/2/layout/IconVerticalSolidList"/>
    <dgm:cxn modelId="{D6CB6043-B152-4996-B422-DDF276E583CA}" srcId="{4B2557FA-910C-4569-930B-C8DB44C0DD49}" destId="{953E8974-DA39-42CF-94B8-FE7BB806CCDC}" srcOrd="0" destOrd="0" parTransId="{85471C17-D412-4ADA-B347-CE84855835B0}" sibTransId="{D4B5772E-8080-40E5-BA9C-6CB2E5A4DCDE}"/>
    <dgm:cxn modelId="{6DC39764-B327-44A2-9611-D0048BA47E15}" type="presOf" srcId="{550F7C4E-6079-4FA0-A2D9-67C5E66065EC}" destId="{78D37F69-92EF-48CC-8D4E-73E55FDC623C}" srcOrd="0" destOrd="0" presId="urn:microsoft.com/office/officeart/2018/2/layout/IconVerticalSolidList"/>
    <dgm:cxn modelId="{A865964C-5D7E-4734-B568-BC57AC7B9D2A}" type="presOf" srcId="{953E8974-DA39-42CF-94B8-FE7BB806CCDC}" destId="{859FA653-CC36-412C-B0FB-917A016D37C0}" srcOrd="0" destOrd="0" presId="urn:microsoft.com/office/officeart/2018/2/layout/IconVerticalSolidList"/>
    <dgm:cxn modelId="{CB0F5E6F-89D3-41A5-88F0-BF9B92ED7492}" srcId="{4B2557FA-910C-4569-930B-C8DB44C0DD49}" destId="{E0591CDC-8037-44A2-A087-37BAE22431DB}" srcOrd="1" destOrd="0" parTransId="{293D9133-F40F-4C40-AA8F-76BAA1346747}" sibTransId="{7A6EBC7F-92A6-41F5-9E05-438C7EFCCD79}"/>
    <dgm:cxn modelId="{327DD47A-147A-46F5-810B-C4EC017C0E61}" type="presOf" srcId="{B2AF6424-58F5-48A2-B690-13785B7164FC}" destId="{85BADB9A-5862-47A1-ADE4-F4A77FFDECD8}" srcOrd="0" destOrd="0" presId="urn:microsoft.com/office/officeart/2018/2/layout/IconVerticalSolidList"/>
    <dgm:cxn modelId="{2B921BB1-6C9D-44AD-8CA2-42149423B903}" srcId="{4B2557FA-910C-4569-930B-C8DB44C0DD49}" destId="{B2AF6424-58F5-48A2-B690-13785B7164FC}" srcOrd="2" destOrd="0" parTransId="{24D64EFF-084C-455E-AE36-56B148A6233C}" sibTransId="{79A960B8-5297-4C48-ABFC-09B94D0CEA89}"/>
    <dgm:cxn modelId="{D8BE51CD-0857-401E-BDBD-1F31E9B3D929}" type="presOf" srcId="{E0591CDC-8037-44A2-A087-37BAE22431DB}" destId="{80A90F42-014A-4453-81CA-F03452B90A82}" srcOrd="0" destOrd="0" presId="urn:microsoft.com/office/officeart/2018/2/layout/IconVerticalSolidList"/>
    <dgm:cxn modelId="{1DA78C9F-BFAC-4DBF-88C6-C32DE9B22277}" type="presParOf" srcId="{7AD246D1-7D48-40D5-9DF5-366AFE4BDF1D}" destId="{F07F00FE-9FB8-4346-AE7A-C833AECB62E0}" srcOrd="0" destOrd="0" presId="urn:microsoft.com/office/officeart/2018/2/layout/IconVerticalSolidList"/>
    <dgm:cxn modelId="{C4FFD97C-F61F-41F4-B2C8-5B6FF8DFB39D}" type="presParOf" srcId="{F07F00FE-9FB8-4346-AE7A-C833AECB62E0}" destId="{BAE13A6C-1711-404E-B341-EA1A4E4698FF}" srcOrd="0" destOrd="0" presId="urn:microsoft.com/office/officeart/2018/2/layout/IconVerticalSolidList"/>
    <dgm:cxn modelId="{D8506EC6-6E38-4C7E-995F-95A59876644D}" type="presParOf" srcId="{F07F00FE-9FB8-4346-AE7A-C833AECB62E0}" destId="{11BE5FDB-196D-4B65-9659-C29A2D86B4BD}" srcOrd="1" destOrd="0" presId="urn:microsoft.com/office/officeart/2018/2/layout/IconVerticalSolidList"/>
    <dgm:cxn modelId="{06EBDDF0-8181-491B-9127-C1842AB2012B}" type="presParOf" srcId="{F07F00FE-9FB8-4346-AE7A-C833AECB62E0}" destId="{1B6A1377-F712-48F8-BC17-4CECCE28BA9D}" srcOrd="2" destOrd="0" presId="urn:microsoft.com/office/officeart/2018/2/layout/IconVerticalSolidList"/>
    <dgm:cxn modelId="{07B32FCC-D54E-4B8A-A5FE-FEF1279BC491}" type="presParOf" srcId="{F07F00FE-9FB8-4346-AE7A-C833AECB62E0}" destId="{859FA653-CC36-412C-B0FB-917A016D37C0}" srcOrd="3" destOrd="0" presId="urn:microsoft.com/office/officeart/2018/2/layout/IconVerticalSolidList"/>
    <dgm:cxn modelId="{9D542642-7F90-4902-B7DF-0EFD15437636}" type="presParOf" srcId="{7AD246D1-7D48-40D5-9DF5-366AFE4BDF1D}" destId="{7D172DBE-04B7-47D4-9A85-F959023D09B1}" srcOrd="1" destOrd="0" presId="urn:microsoft.com/office/officeart/2018/2/layout/IconVerticalSolidList"/>
    <dgm:cxn modelId="{022CF9FD-ED7A-4D35-844A-6EA23A7D74B1}" type="presParOf" srcId="{7AD246D1-7D48-40D5-9DF5-366AFE4BDF1D}" destId="{3507BBA8-5CA2-4E83-A527-97A78DD8AEC6}" srcOrd="2" destOrd="0" presId="urn:microsoft.com/office/officeart/2018/2/layout/IconVerticalSolidList"/>
    <dgm:cxn modelId="{36C88DFD-BEE0-4106-8649-30814B60B9C3}" type="presParOf" srcId="{3507BBA8-5CA2-4E83-A527-97A78DD8AEC6}" destId="{135A4AFB-8810-43A3-9D99-8C49F06B1831}" srcOrd="0" destOrd="0" presId="urn:microsoft.com/office/officeart/2018/2/layout/IconVerticalSolidList"/>
    <dgm:cxn modelId="{CC36E7AC-B1D8-425E-A4A5-4F6DB990E8D7}" type="presParOf" srcId="{3507BBA8-5CA2-4E83-A527-97A78DD8AEC6}" destId="{26DE6F0A-EB3C-4281-BBF9-46D506629567}" srcOrd="1" destOrd="0" presId="urn:microsoft.com/office/officeart/2018/2/layout/IconVerticalSolidList"/>
    <dgm:cxn modelId="{95496740-A4A1-4AFA-B2E4-62801E6D40FB}" type="presParOf" srcId="{3507BBA8-5CA2-4E83-A527-97A78DD8AEC6}" destId="{D1F23EBE-B5C3-4DAE-BDF3-4227B9051538}" srcOrd="2" destOrd="0" presId="urn:microsoft.com/office/officeart/2018/2/layout/IconVerticalSolidList"/>
    <dgm:cxn modelId="{38100B87-AB21-4F9A-A3CE-74053AB566C5}" type="presParOf" srcId="{3507BBA8-5CA2-4E83-A527-97A78DD8AEC6}" destId="{80A90F42-014A-4453-81CA-F03452B90A82}" srcOrd="3" destOrd="0" presId="urn:microsoft.com/office/officeart/2018/2/layout/IconVerticalSolidList"/>
    <dgm:cxn modelId="{8BCE7186-4D59-436C-8CCE-3619BA6322BC}" type="presParOf" srcId="{7AD246D1-7D48-40D5-9DF5-366AFE4BDF1D}" destId="{3FC4DE9B-0516-4CEB-AF34-A13D230376A5}" srcOrd="3" destOrd="0" presId="urn:microsoft.com/office/officeart/2018/2/layout/IconVerticalSolidList"/>
    <dgm:cxn modelId="{1137C45F-6D2C-4BE9-9CC8-C481D84DE428}" type="presParOf" srcId="{7AD246D1-7D48-40D5-9DF5-366AFE4BDF1D}" destId="{E9AD9EF8-0991-41F5-ADA3-1107BAD81DD6}" srcOrd="4" destOrd="0" presId="urn:microsoft.com/office/officeart/2018/2/layout/IconVerticalSolidList"/>
    <dgm:cxn modelId="{F60B4C1D-9553-44FA-A620-7C3069C666CA}" type="presParOf" srcId="{E9AD9EF8-0991-41F5-ADA3-1107BAD81DD6}" destId="{B6628156-83E5-44F6-BA25-AB137123816B}" srcOrd="0" destOrd="0" presId="urn:microsoft.com/office/officeart/2018/2/layout/IconVerticalSolidList"/>
    <dgm:cxn modelId="{43C6D41F-CE6B-413D-9399-A7D5417C418C}" type="presParOf" srcId="{E9AD9EF8-0991-41F5-ADA3-1107BAD81DD6}" destId="{8B8BFC85-981B-4B79-B1D8-FAA83BECBF27}" srcOrd="1" destOrd="0" presId="urn:microsoft.com/office/officeart/2018/2/layout/IconVerticalSolidList"/>
    <dgm:cxn modelId="{C9A6440D-3E5A-4B82-81ED-C694BF070C15}" type="presParOf" srcId="{E9AD9EF8-0991-41F5-ADA3-1107BAD81DD6}" destId="{A7CE4863-C497-4E9D-B434-C6B5B7934B44}" srcOrd="2" destOrd="0" presId="urn:microsoft.com/office/officeart/2018/2/layout/IconVerticalSolidList"/>
    <dgm:cxn modelId="{29EE4BD0-4638-4F6D-93C3-C54E67EC8924}" type="presParOf" srcId="{E9AD9EF8-0991-41F5-ADA3-1107BAD81DD6}" destId="{85BADB9A-5862-47A1-ADE4-F4A77FFDECD8}" srcOrd="3" destOrd="0" presId="urn:microsoft.com/office/officeart/2018/2/layout/IconVerticalSolidList"/>
    <dgm:cxn modelId="{D5765BA9-A154-404E-AB23-A649C7732177}" type="presParOf" srcId="{7AD246D1-7D48-40D5-9DF5-366AFE4BDF1D}" destId="{BE336C3B-474D-4718-8D68-2E0800ADAEF1}" srcOrd="5" destOrd="0" presId="urn:microsoft.com/office/officeart/2018/2/layout/IconVerticalSolidList"/>
    <dgm:cxn modelId="{3163154A-DDF4-4490-8B0E-FF6D1EB2B54F}" type="presParOf" srcId="{7AD246D1-7D48-40D5-9DF5-366AFE4BDF1D}" destId="{EA5E8704-3D5B-44E5-B4C6-9CAC9EB89EC0}" srcOrd="6" destOrd="0" presId="urn:microsoft.com/office/officeart/2018/2/layout/IconVerticalSolidList"/>
    <dgm:cxn modelId="{947C3416-C77A-41A6-BFA8-9F1F83BCA8A2}" type="presParOf" srcId="{EA5E8704-3D5B-44E5-B4C6-9CAC9EB89EC0}" destId="{BB5F565E-9662-4804-98D6-B00CA701A707}" srcOrd="0" destOrd="0" presId="urn:microsoft.com/office/officeart/2018/2/layout/IconVerticalSolidList"/>
    <dgm:cxn modelId="{1E3A986F-0FCC-4033-AF85-B34472C21C94}" type="presParOf" srcId="{EA5E8704-3D5B-44E5-B4C6-9CAC9EB89EC0}" destId="{7BFCC914-535B-4791-84C2-2BE25F47A9E2}" srcOrd="1" destOrd="0" presId="urn:microsoft.com/office/officeart/2018/2/layout/IconVerticalSolidList"/>
    <dgm:cxn modelId="{090AEA2A-73A8-4B84-9103-1B0661C70CD8}" type="presParOf" srcId="{EA5E8704-3D5B-44E5-B4C6-9CAC9EB89EC0}" destId="{8685CC23-F7EB-4F4C-855C-4916444D12D2}" srcOrd="2" destOrd="0" presId="urn:microsoft.com/office/officeart/2018/2/layout/IconVerticalSolidList"/>
    <dgm:cxn modelId="{8EBB4769-9B49-4A70-80D7-4EFF344DACA8}" type="presParOf" srcId="{EA5E8704-3D5B-44E5-B4C6-9CAC9EB89EC0}" destId="{78D37F69-92EF-48CC-8D4E-73E55FDC623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DA3224-B245-4E02-8C0A-79E409537D7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9726AF-2DB3-4D11-9CEA-14E2EA4AC01D}">
      <dgm:prSet/>
      <dgm:spPr/>
      <dgm:t>
        <a:bodyPr/>
        <a:lstStyle/>
        <a:p>
          <a:r>
            <a:rPr lang="en-US"/>
            <a:t>MTN and Unilever adapting communication to local norms</a:t>
          </a:r>
        </a:p>
      </dgm:t>
    </dgm:pt>
    <dgm:pt modelId="{50F9E7FA-3AB8-4DDB-A794-D620895DBFA3}" type="parTrans" cxnId="{3AF67393-39EB-4CB0-8E41-6E76EDCB081C}">
      <dgm:prSet/>
      <dgm:spPr/>
      <dgm:t>
        <a:bodyPr/>
        <a:lstStyle/>
        <a:p>
          <a:endParaRPr lang="en-US"/>
        </a:p>
      </dgm:t>
    </dgm:pt>
    <dgm:pt modelId="{85F07D67-4534-44C5-BB60-5A192123B765}" type="sibTrans" cxnId="{3AF67393-39EB-4CB0-8E41-6E76EDCB081C}">
      <dgm:prSet/>
      <dgm:spPr/>
      <dgm:t>
        <a:bodyPr/>
        <a:lstStyle/>
        <a:p>
          <a:endParaRPr lang="en-US"/>
        </a:p>
      </dgm:t>
    </dgm:pt>
    <dgm:pt modelId="{B97E8ADC-66A2-423E-8C22-B46F328EEBAC}">
      <dgm:prSet/>
      <dgm:spPr/>
      <dgm:t>
        <a:bodyPr/>
        <a:lstStyle/>
        <a:p>
          <a:r>
            <a:rPr lang="en-US"/>
            <a:t>Local managers improving relationship-building</a:t>
          </a:r>
        </a:p>
      </dgm:t>
    </dgm:pt>
    <dgm:pt modelId="{F4D6671D-71D5-4F1B-AD9E-F992E38E1F95}" type="parTrans" cxnId="{D812B956-CF81-4951-A529-2DCC01BA29BE}">
      <dgm:prSet/>
      <dgm:spPr/>
      <dgm:t>
        <a:bodyPr/>
        <a:lstStyle/>
        <a:p>
          <a:endParaRPr lang="en-US"/>
        </a:p>
      </dgm:t>
    </dgm:pt>
    <dgm:pt modelId="{6F681BF5-7F74-4274-9F0A-7B2BD6C8005D}" type="sibTrans" cxnId="{D812B956-CF81-4951-A529-2DCC01BA29BE}">
      <dgm:prSet/>
      <dgm:spPr/>
      <dgm:t>
        <a:bodyPr/>
        <a:lstStyle/>
        <a:p>
          <a:endParaRPr lang="en-US"/>
        </a:p>
      </dgm:t>
    </dgm:pt>
    <dgm:pt modelId="{7C9E3099-8F0D-4EBE-BFF2-A99DEB381D45}">
      <dgm:prSet/>
      <dgm:spPr/>
      <dgm:t>
        <a:bodyPr/>
        <a:lstStyle/>
        <a:p>
          <a:r>
            <a:rPr lang="en-US"/>
            <a:t>Western managers facing issues with direct communication</a:t>
          </a:r>
        </a:p>
      </dgm:t>
    </dgm:pt>
    <dgm:pt modelId="{88600C71-25C4-4962-BA2C-5369883F6BDE}" type="parTrans" cxnId="{44623600-5C9B-4135-B7DF-D5F922DC0B10}">
      <dgm:prSet/>
      <dgm:spPr/>
      <dgm:t>
        <a:bodyPr/>
        <a:lstStyle/>
        <a:p>
          <a:endParaRPr lang="en-US"/>
        </a:p>
      </dgm:t>
    </dgm:pt>
    <dgm:pt modelId="{81C31CDA-D3CB-41A7-AB98-867C32135217}" type="sibTrans" cxnId="{44623600-5C9B-4135-B7DF-D5F922DC0B10}">
      <dgm:prSet/>
      <dgm:spPr/>
      <dgm:t>
        <a:bodyPr/>
        <a:lstStyle/>
        <a:p>
          <a:endParaRPr lang="en-US"/>
        </a:p>
      </dgm:t>
    </dgm:pt>
    <dgm:pt modelId="{76A2F196-1EEA-4A80-BCC0-19CED0857FF1}">
      <dgm:prSet/>
      <dgm:spPr/>
      <dgm:t>
        <a:bodyPr/>
        <a:lstStyle/>
        <a:p>
          <a:r>
            <a:rPr lang="en-US"/>
            <a:t>Cultural norms influencing teamwork and negotiations</a:t>
          </a:r>
        </a:p>
      </dgm:t>
    </dgm:pt>
    <dgm:pt modelId="{5922F140-5503-4116-8B07-DFA2B4F130A1}" type="parTrans" cxnId="{66B0BBF1-A617-419E-818C-51CB47E0B04E}">
      <dgm:prSet/>
      <dgm:spPr/>
      <dgm:t>
        <a:bodyPr/>
        <a:lstStyle/>
        <a:p>
          <a:endParaRPr lang="en-US"/>
        </a:p>
      </dgm:t>
    </dgm:pt>
    <dgm:pt modelId="{87750D3F-473F-4E22-8E14-84280223E957}" type="sibTrans" cxnId="{66B0BBF1-A617-419E-818C-51CB47E0B04E}">
      <dgm:prSet/>
      <dgm:spPr/>
      <dgm:t>
        <a:bodyPr/>
        <a:lstStyle/>
        <a:p>
          <a:endParaRPr lang="en-US"/>
        </a:p>
      </dgm:t>
    </dgm:pt>
    <dgm:pt modelId="{8B74CE6A-6FF3-4971-8E39-FC069C9B2836}" type="pres">
      <dgm:prSet presAssocID="{B3DA3224-B245-4E02-8C0A-79E409537D77}" presName="root" presStyleCnt="0">
        <dgm:presLayoutVars>
          <dgm:dir/>
          <dgm:resizeHandles val="exact"/>
        </dgm:presLayoutVars>
      </dgm:prSet>
      <dgm:spPr/>
    </dgm:pt>
    <dgm:pt modelId="{F813A5E5-E1B7-4E39-83ED-A2833BC41A40}" type="pres">
      <dgm:prSet presAssocID="{F89726AF-2DB3-4D11-9CEA-14E2EA4AC01D}" presName="compNode" presStyleCnt="0"/>
      <dgm:spPr/>
    </dgm:pt>
    <dgm:pt modelId="{5F88072E-8B29-4EB4-BB70-10B51659A338}" type="pres">
      <dgm:prSet presAssocID="{F89726AF-2DB3-4D11-9CEA-14E2EA4AC01D}" presName="bgRect" presStyleLbl="bgShp" presStyleIdx="0" presStyleCnt="4"/>
      <dgm:spPr/>
    </dgm:pt>
    <dgm:pt modelId="{076D946F-0D18-4537-BE07-113B134EC0F3}" type="pres">
      <dgm:prSet presAssocID="{F89726AF-2DB3-4D11-9CEA-14E2EA4AC01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6B79736B-B363-4862-B8B7-2F3BB2F2CEEE}" type="pres">
      <dgm:prSet presAssocID="{F89726AF-2DB3-4D11-9CEA-14E2EA4AC01D}" presName="spaceRect" presStyleCnt="0"/>
      <dgm:spPr/>
    </dgm:pt>
    <dgm:pt modelId="{CE077881-3B07-46CE-9972-D3336293E648}" type="pres">
      <dgm:prSet presAssocID="{F89726AF-2DB3-4D11-9CEA-14E2EA4AC01D}" presName="parTx" presStyleLbl="revTx" presStyleIdx="0" presStyleCnt="4">
        <dgm:presLayoutVars>
          <dgm:chMax val="0"/>
          <dgm:chPref val="0"/>
        </dgm:presLayoutVars>
      </dgm:prSet>
      <dgm:spPr/>
    </dgm:pt>
    <dgm:pt modelId="{DDF02D9A-1CDE-4DC0-97ED-A7BBA61886AF}" type="pres">
      <dgm:prSet presAssocID="{85F07D67-4534-44C5-BB60-5A192123B765}" presName="sibTrans" presStyleCnt="0"/>
      <dgm:spPr/>
    </dgm:pt>
    <dgm:pt modelId="{44CB2CEC-5076-4D90-A995-091D5618E870}" type="pres">
      <dgm:prSet presAssocID="{B97E8ADC-66A2-423E-8C22-B46F328EEBAC}" presName="compNode" presStyleCnt="0"/>
      <dgm:spPr/>
    </dgm:pt>
    <dgm:pt modelId="{305D2B32-4062-4550-B2F9-29621094243F}" type="pres">
      <dgm:prSet presAssocID="{B97E8ADC-66A2-423E-8C22-B46F328EEBAC}" presName="bgRect" presStyleLbl="bgShp" presStyleIdx="1" presStyleCnt="4"/>
      <dgm:spPr/>
    </dgm:pt>
    <dgm:pt modelId="{3BC64CB1-38EB-4FF9-AEB5-E025B3496C5F}" type="pres">
      <dgm:prSet presAssocID="{B97E8ADC-66A2-423E-8C22-B46F328EEBA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46BD7B94-74DE-4156-AA46-01B79FD93943}" type="pres">
      <dgm:prSet presAssocID="{B97E8ADC-66A2-423E-8C22-B46F328EEBAC}" presName="spaceRect" presStyleCnt="0"/>
      <dgm:spPr/>
    </dgm:pt>
    <dgm:pt modelId="{9C5D3587-3E8A-44C0-ACCA-25A052415A8E}" type="pres">
      <dgm:prSet presAssocID="{B97E8ADC-66A2-423E-8C22-B46F328EEBAC}" presName="parTx" presStyleLbl="revTx" presStyleIdx="1" presStyleCnt="4">
        <dgm:presLayoutVars>
          <dgm:chMax val="0"/>
          <dgm:chPref val="0"/>
        </dgm:presLayoutVars>
      </dgm:prSet>
      <dgm:spPr/>
    </dgm:pt>
    <dgm:pt modelId="{42F09617-C0C6-4271-AFA0-4C97C67700A8}" type="pres">
      <dgm:prSet presAssocID="{6F681BF5-7F74-4274-9F0A-7B2BD6C8005D}" presName="sibTrans" presStyleCnt="0"/>
      <dgm:spPr/>
    </dgm:pt>
    <dgm:pt modelId="{7CA80C1D-BD13-45C8-88C7-74103A33D310}" type="pres">
      <dgm:prSet presAssocID="{7C9E3099-8F0D-4EBE-BFF2-A99DEB381D45}" presName="compNode" presStyleCnt="0"/>
      <dgm:spPr/>
    </dgm:pt>
    <dgm:pt modelId="{9383FA3E-3231-4C2D-9F45-91D82BBD2CEB}" type="pres">
      <dgm:prSet presAssocID="{7C9E3099-8F0D-4EBE-BFF2-A99DEB381D45}" presName="bgRect" presStyleLbl="bgShp" presStyleIdx="2" presStyleCnt="4"/>
      <dgm:spPr/>
    </dgm:pt>
    <dgm:pt modelId="{938EB8BB-A7E4-4E05-979E-F75B71B89EEB}" type="pres">
      <dgm:prSet presAssocID="{7C9E3099-8F0D-4EBE-BFF2-A99DEB381D4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93D4AEDD-1EC8-46A4-9248-C879CEF5C5CB}" type="pres">
      <dgm:prSet presAssocID="{7C9E3099-8F0D-4EBE-BFF2-A99DEB381D45}" presName="spaceRect" presStyleCnt="0"/>
      <dgm:spPr/>
    </dgm:pt>
    <dgm:pt modelId="{5D21A72B-18FD-42F6-A6B3-04682629BFF0}" type="pres">
      <dgm:prSet presAssocID="{7C9E3099-8F0D-4EBE-BFF2-A99DEB381D45}" presName="parTx" presStyleLbl="revTx" presStyleIdx="2" presStyleCnt="4">
        <dgm:presLayoutVars>
          <dgm:chMax val="0"/>
          <dgm:chPref val="0"/>
        </dgm:presLayoutVars>
      </dgm:prSet>
      <dgm:spPr/>
    </dgm:pt>
    <dgm:pt modelId="{CD8787C7-5123-4ECF-931D-BC5FB8D4531E}" type="pres">
      <dgm:prSet presAssocID="{81C31CDA-D3CB-41A7-AB98-867C32135217}" presName="sibTrans" presStyleCnt="0"/>
      <dgm:spPr/>
    </dgm:pt>
    <dgm:pt modelId="{8A41D02B-5EEC-4B0E-8878-250D3DF3A8F6}" type="pres">
      <dgm:prSet presAssocID="{76A2F196-1EEA-4A80-BCC0-19CED0857FF1}" presName="compNode" presStyleCnt="0"/>
      <dgm:spPr/>
    </dgm:pt>
    <dgm:pt modelId="{18085BB3-68B1-4A09-A487-A3D65875C54A}" type="pres">
      <dgm:prSet presAssocID="{76A2F196-1EEA-4A80-BCC0-19CED0857FF1}" presName="bgRect" presStyleLbl="bgShp" presStyleIdx="3" presStyleCnt="4"/>
      <dgm:spPr/>
    </dgm:pt>
    <dgm:pt modelId="{797C5673-4DEF-4AF9-8C7E-BD58074A9526}" type="pres">
      <dgm:prSet presAssocID="{76A2F196-1EEA-4A80-BCC0-19CED0857FF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50744C13-BF11-49A6-8EE8-0D03A0214E44}" type="pres">
      <dgm:prSet presAssocID="{76A2F196-1EEA-4A80-BCC0-19CED0857FF1}" presName="spaceRect" presStyleCnt="0"/>
      <dgm:spPr/>
    </dgm:pt>
    <dgm:pt modelId="{A0B54BF9-64A8-4132-93F2-4A661C316EEE}" type="pres">
      <dgm:prSet presAssocID="{76A2F196-1EEA-4A80-BCC0-19CED0857FF1}" presName="parTx" presStyleLbl="revTx" presStyleIdx="3" presStyleCnt="4">
        <dgm:presLayoutVars>
          <dgm:chMax val="0"/>
          <dgm:chPref val="0"/>
        </dgm:presLayoutVars>
      </dgm:prSet>
      <dgm:spPr/>
    </dgm:pt>
  </dgm:ptLst>
  <dgm:cxnLst>
    <dgm:cxn modelId="{44623600-5C9B-4135-B7DF-D5F922DC0B10}" srcId="{B3DA3224-B245-4E02-8C0A-79E409537D77}" destId="{7C9E3099-8F0D-4EBE-BFF2-A99DEB381D45}" srcOrd="2" destOrd="0" parTransId="{88600C71-25C4-4962-BA2C-5369883F6BDE}" sibTransId="{81C31CDA-D3CB-41A7-AB98-867C32135217}"/>
    <dgm:cxn modelId="{D812B956-CF81-4951-A529-2DCC01BA29BE}" srcId="{B3DA3224-B245-4E02-8C0A-79E409537D77}" destId="{B97E8ADC-66A2-423E-8C22-B46F328EEBAC}" srcOrd="1" destOrd="0" parTransId="{F4D6671D-71D5-4F1B-AD9E-F992E38E1F95}" sibTransId="{6F681BF5-7F74-4274-9F0A-7B2BD6C8005D}"/>
    <dgm:cxn modelId="{37B33157-3EDC-4BC0-88AB-3BAC4D42278D}" type="presOf" srcId="{7C9E3099-8F0D-4EBE-BFF2-A99DEB381D45}" destId="{5D21A72B-18FD-42F6-A6B3-04682629BFF0}" srcOrd="0" destOrd="0" presId="urn:microsoft.com/office/officeart/2018/2/layout/IconVerticalSolidList"/>
    <dgm:cxn modelId="{0C68307A-FC93-4B09-8AE9-02A46F6A11A0}" type="presOf" srcId="{B3DA3224-B245-4E02-8C0A-79E409537D77}" destId="{8B74CE6A-6FF3-4971-8E39-FC069C9B2836}" srcOrd="0" destOrd="0" presId="urn:microsoft.com/office/officeart/2018/2/layout/IconVerticalSolidList"/>
    <dgm:cxn modelId="{3AF67393-39EB-4CB0-8E41-6E76EDCB081C}" srcId="{B3DA3224-B245-4E02-8C0A-79E409537D77}" destId="{F89726AF-2DB3-4D11-9CEA-14E2EA4AC01D}" srcOrd="0" destOrd="0" parTransId="{50F9E7FA-3AB8-4DDB-A794-D620895DBFA3}" sibTransId="{85F07D67-4534-44C5-BB60-5A192123B765}"/>
    <dgm:cxn modelId="{E87BEC93-0CC8-43F8-AE13-D5A0698EAF51}" type="presOf" srcId="{F89726AF-2DB3-4D11-9CEA-14E2EA4AC01D}" destId="{CE077881-3B07-46CE-9972-D3336293E648}" srcOrd="0" destOrd="0" presId="urn:microsoft.com/office/officeart/2018/2/layout/IconVerticalSolidList"/>
    <dgm:cxn modelId="{BBD5EDA6-5098-44C1-863B-EE12152D8838}" type="presOf" srcId="{B97E8ADC-66A2-423E-8C22-B46F328EEBAC}" destId="{9C5D3587-3E8A-44C0-ACCA-25A052415A8E}" srcOrd="0" destOrd="0" presId="urn:microsoft.com/office/officeart/2018/2/layout/IconVerticalSolidList"/>
    <dgm:cxn modelId="{66B0BBF1-A617-419E-818C-51CB47E0B04E}" srcId="{B3DA3224-B245-4E02-8C0A-79E409537D77}" destId="{76A2F196-1EEA-4A80-BCC0-19CED0857FF1}" srcOrd="3" destOrd="0" parTransId="{5922F140-5503-4116-8B07-DFA2B4F130A1}" sibTransId="{87750D3F-473F-4E22-8E14-84280223E957}"/>
    <dgm:cxn modelId="{892C34FA-34C9-4048-8A8F-9DD38503C628}" type="presOf" srcId="{76A2F196-1EEA-4A80-BCC0-19CED0857FF1}" destId="{A0B54BF9-64A8-4132-93F2-4A661C316EEE}" srcOrd="0" destOrd="0" presId="urn:microsoft.com/office/officeart/2018/2/layout/IconVerticalSolidList"/>
    <dgm:cxn modelId="{5E7D32E0-F56A-4F7A-AC03-47A0B878BDE1}" type="presParOf" srcId="{8B74CE6A-6FF3-4971-8E39-FC069C9B2836}" destId="{F813A5E5-E1B7-4E39-83ED-A2833BC41A40}" srcOrd="0" destOrd="0" presId="urn:microsoft.com/office/officeart/2018/2/layout/IconVerticalSolidList"/>
    <dgm:cxn modelId="{07A93653-D207-42BC-9B0F-9438BAEE1905}" type="presParOf" srcId="{F813A5E5-E1B7-4E39-83ED-A2833BC41A40}" destId="{5F88072E-8B29-4EB4-BB70-10B51659A338}" srcOrd="0" destOrd="0" presId="urn:microsoft.com/office/officeart/2018/2/layout/IconVerticalSolidList"/>
    <dgm:cxn modelId="{F3A24B5B-74A5-4DB7-B90C-770CD38085E8}" type="presParOf" srcId="{F813A5E5-E1B7-4E39-83ED-A2833BC41A40}" destId="{076D946F-0D18-4537-BE07-113B134EC0F3}" srcOrd="1" destOrd="0" presId="urn:microsoft.com/office/officeart/2018/2/layout/IconVerticalSolidList"/>
    <dgm:cxn modelId="{26C35C3F-586C-421F-9889-968BD5F4A0E9}" type="presParOf" srcId="{F813A5E5-E1B7-4E39-83ED-A2833BC41A40}" destId="{6B79736B-B363-4862-B8B7-2F3BB2F2CEEE}" srcOrd="2" destOrd="0" presId="urn:microsoft.com/office/officeart/2018/2/layout/IconVerticalSolidList"/>
    <dgm:cxn modelId="{562E4CB3-DDC1-4CDC-81C9-C3C269D4DD05}" type="presParOf" srcId="{F813A5E5-E1B7-4E39-83ED-A2833BC41A40}" destId="{CE077881-3B07-46CE-9972-D3336293E648}" srcOrd="3" destOrd="0" presId="urn:microsoft.com/office/officeart/2018/2/layout/IconVerticalSolidList"/>
    <dgm:cxn modelId="{296C0489-DE64-4B2B-B15A-014D18E518A8}" type="presParOf" srcId="{8B74CE6A-6FF3-4971-8E39-FC069C9B2836}" destId="{DDF02D9A-1CDE-4DC0-97ED-A7BBA61886AF}" srcOrd="1" destOrd="0" presId="urn:microsoft.com/office/officeart/2018/2/layout/IconVerticalSolidList"/>
    <dgm:cxn modelId="{309EF8FE-803D-41DB-9D2C-21A6AD07236D}" type="presParOf" srcId="{8B74CE6A-6FF3-4971-8E39-FC069C9B2836}" destId="{44CB2CEC-5076-4D90-A995-091D5618E870}" srcOrd="2" destOrd="0" presId="urn:microsoft.com/office/officeart/2018/2/layout/IconVerticalSolidList"/>
    <dgm:cxn modelId="{750EA9E9-E206-4FC3-806F-4974AA0C72FE}" type="presParOf" srcId="{44CB2CEC-5076-4D90-A995-091D5618E870}" destId="{305D2B32-4062-4550-B2F9-29621094243F}" srcOrd="0" destOrd="0" presId="urn:microsoft.com/office/officeart/2018/2/layout/IconVerticalSolidList"/>
    <dgm:cxn modelId="{35334BE4-6112-4102-A84F-92CEC60AE542}" type="presParOf" srcId="{44CB2CEC-5076-4D90-A995-091D5618E870}" destId="{3BC64CB1-38EB-4FF9-AEB5-E025B3496C5F}" srcOrd="1" destOrd="0" presId="urn:microsoft.com/office/officeart/2018/2/layout/IconVerticalSolidList"/>
    <dgm:cxn modelId="{FA3A2E53-BD11-4382-8F9A-B0F8B84953CE}" type="presParOf" srcId="{44CB2CEC-5076-4D90-A995-091D5618E870}" destId="{46BD7B94-74DE-4156-AA46-01B79FD93943}" srcOrd="2" destOrd="0" presId="urn:microsoft.com/office/officeart/2018/2/layout/IconVerticalSolidList"/>
    <dgm:cxn modelId="{1B96D492-0043-43DE-A15F-05A667A67CA7}" type="presParOf" srcId="{44CB2CEC-5076-4D90-A995-091D5618E870}" destId="{9C5D3587-3E8A-44C0-ACCA-25A052415A8E}" srcOrd="3" destOrd="0" presId="urn:microsoft.com/office/officeart/2018/2/layout/IconVerticalSolidList"/>
    <dgm:cxn modelId="{B3125252-16E6-4A37-8E69-5E4D7F476FAB}" type="presParOf" srcId="{8B74CE6A-6FF3-4971-8E39-FC069C9B2836}" destId="{42F09617-C0C6-4271-AFA0-4C97C67700A8}" srcOrd="3" destOrd="0" presId="urn:microsoft.com/office/officeart/2018/2/layout/IconVerticalSolidList"/>
    <dgm:cxn modelId="{F25D96F4-6520-4A97-BAC9-9BD116DD4C55}" type="presParOf" srcId="{8B74CE6A-6FF3-4971-8E39-FC069C9B2836}" destId="{7CA80C1D-BD13-45C8-88C7-74103A33D310}" srcOrd="4" destOrd="0" presId="urn:microsoft.com/office/officeart/2018/2/layout/IconVerticalSolidList"/>
    <dgm:cxn modelId="{7EF9EC22-5F1C-4F88-AABB-68FA813C7877}" type="presParOf" srcId="{7CA80C1D-BD13-45C8-88C7-74103A33D310}" destId="{9383FA3E-3231-4C2D-9F45-91D82BBD2CEB}" srcOrd="0" destOrd="0" presId="urn:microsoft.com/office/officeart/2018/2/layout/IconVerticalSolidList"/>
    <dgm:cxn modelId="{1E95FFA2-0017-423A-83DE-0FBA003CE84B}" type="presParOf" srcId="{7CA80C1D-BD13-45C8-88C7-74103A33D310}" destId="{938EB8BB-A7E4-4E05-979E-F75B71B89EEB}" srcOrd="1" destOrd="0" presId="urn:microsoft.com/office/officeart/2018/2/layout/IconVerticalSolidList"/>
    <dgm:cxn modelId="{9C610798-843F-4271-BF1C-BA5A87CE56EB}" type="presParOf" srcId="{7CA80C1D-BD13-45C8-88C7-74103A33D310}" destId="{93D4AEDD-1EC8-46A4-9248-C879CEF5C5CB}" srcOrd="2" destOrd="0" presId="urn:microsoft.com/office/officeart/2018/2/layout/IconVerticalSolidList"/>
    <dgm:cxn modelId="{13780443-ACF4-45C9-AA83-331E2FB862B2}" type="presParOf" srcId="{7CA80C1D-BD13-45C8-88C7-74103A33D310}" destId="{5D21A72B-18FD-42F6-A6B3-04682629BFF0}" srcOrd="3" destOrd="0" presId="urn:microsoft.com/office/officeart/2018/2/layout/IconVerticalSolidList"/>
    <dgm:cxn modelId="{7FFA3AF1-8504-419D-82A9-7A347BF80074}" type="presParOf" srcId="{8B74CE6A-6FF3-4971-8E39-FC069C9B2836}" destId="{CD8787C7-5123-4ECF-931D-BC5FB8D4531E}" srcOrd="5" destOrd="0" presId="urn:microsoft.com/office/officeart/2018/2/layout/IconVerticalSolidList"/>
    <dgm:cxn modelId="{38CA293A-C3FB-499B-9A75-BF150CAE4D38}" type="presParOf" srcId="{8B74CE6A-6FF3-4971-8E39-FC069C9B2836}" destId="{8A41D02B-5EEC-4B0E-8878-250D3DF3A8F6}" srcOrd="6" destOrd="0" presId="urn:microsoft.com/office/officeart/2018/2/layout/IconVerticalSolidList"/>
    <dgm:cxn modelId="{BEF466F9-C40A-41C5-A2F9-FAB3DF98D9AE}" type="presParOf" srcId="{8A41D02B-5EEC-4B0E-8878-250D3DF3A8F6}" destId="{18085BB3-68B1-4A09-A487-A3D65875C54A}" srcOrd="0" destOrd="0" presId="urn:microsoft.com/office/officeart/2018/2/layout/IconVerticalSolidList"/>
    <dgm:cxn modelId="{19D7E313-BE6C-4807-AEDA-53AE4ACFF00B}" type="presParOf" srcId="{8A41D02B-5EEC-4B0E-8878-250D3DF3A8F6}" destId="{797C5673-4DEF-4AF9-8C7E-BD58074A9526}" srcOrd="1" destOrd="0" presId="urn:microsoft.com/office/officeart/2018/2/layout/IconVerticalSolidList"/>
    <dgm:cxn modelId="{C74FFC9E-D4F8-463A-B8D1-699EAC6014E9}" type="presParOf" srcId="{8A41D02B-5EEC-4B0E-8878-250D3DF3A8F6}" destId="{50744C13-BF11-49A6-8EE8-0D03A0214E44}" srcOrd="2" destOrd="0" presId="urn:microsoft.com/office/officeart/2018/2/layout/IconVerticalSolidList"/>
    <dgm:cxn modelId="{6168D8B3-1A0A-4778-820C-685D344B8DF8}" type="presParOf" srcId="{8A41D02B-5EEC-4B0E-8878-250D3DF3A8F6}" destId="{A0B54BF9-64A8-4132-93F2-4A661C316E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3A26D3-64F9-45B5-A76B-C0DC4C3D85A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4DDD72D-986D-4886-B246-55AB4F99FDEC}">
      <dgm:prSet/>
      <dgm:spPr/>
      <dgm:t>
        <a:bodyPr/>
        <a:lstStyle/>
        <a:p>
          <a:pPr>
            <a:lnSpc>
              <a:spcPct val="100000"/>
            </a:lnSpc>
          </a:pPr>
          <a:r>
            <a:rPr lang="en-US"/>
            <a:t>Build relationships before formal discussions</a:t>
          </a:r>
        </a:p>
      </dgm:t>
    </dgm:pt>
    <dgm:pt modelId="{A3BD0B58-698E-4C72-BE58-32D0BE8FBBAB}" type="parTrans" cxnId="{1505DD9E-1D3B-4EEB-8AA2-8DE31CEB52B5}">
      <dgm:prSet/>
      <dgm:spPr/>
      <dgm:t>
        <a:bodyPr/>
        <a:lstStyle/>
        <a:p>
          <a:endParaRPr lang="en-US"/>
        </a:p>
      </dgm:t>
    </dgm:pt>
    <dgm:pt modelId="{FC40CDFA-ED60-4B35-9C6A-3B34B3520AED}" type="sibTrans" cxnId="{1505DD9E-1D3B-4EEB-8AA2-8DE31CEB52B5}">
      <dgm:prSet/>
      <dgm:spPr/>
      <dgm:t>
        <a:bodyPr/>
        <a:lstStyle/>
        <a:p>
          <a:endParaRPr lang="en-US"/>
        </a:p>
      </dgm:t>
    </dgm:pt>
    <dgm:pt modelId="{F523E2D4-90AF-419A-BDD2-755035A40006}">
      <dgm:prSet/>
      <dgm:spPr/>
      <dgm:t>
        <a:bodyPr/>
        <a:lstStyle/>
        <a:p>
          <a:pPr>
            <a:lnSpc>
              <a:spcPct val="100000"/>
            </a:lnSpc>
          </a:pPr>
          <a:r>
            <a:rPr lang="en-US"/>
            <a:t>Use polite and respectful communication</a:t>
          </a:r>
        </a:p>
      </dgm:t>
    </dgm:pt>
    <dgm:pt modelId="{CB5335FB-9EF1-4277-8F8A-7E2DB61D09E5}" type="parTrans" cxnId="{EE0C682D-D4B0-4D02-B3F9-4BEC5B381D20}">
      <dgm:prSet/>
      <dgm:spPr/>
      <dgm:t>
        <a:bodyPr/>
        <a:lstStyle/>
        <a:p>
          <a:endParaRPr lang="en-US"/>
        </a:p>
      </dgm:t>
    </dgm:pt>
    <dgm:pt modelId="{6624217A-FC20-4B26-9A36-C62BB4DAA7F6}" type="sibTrans" cxnId="{EE0C682D-D4B0-4D02-B3F9-4BEC5B381D20}">
      <dgm:prSet/>
      <dgm:spPr/>
      <dgm:t>
        <a:bodyPr/>
        <a:lstStyle/>
        <a:p>
          <a:endParaRPr lang="en-US"/>
        </a:p>
      </dgm:t>
    </dgm:pt>
    <dgm:pt modelId="{AB24FFFE-8E98-4689-98BE-E7CF1679E396}">
      <dgm:prSet/>
      <dgm:spPr/>
      <dgm:t>
        <a:bodyPr/>
        <a:lstStyle/>
        <a:p>
          <a:pPr>
            <a:lnSpc>
              <a:spcPct val="100000"/>
            </a:lnSpc>
          </a:pPr>
          <a:r>
            <a:rPr lang="en-US"/>
            <a:t>Acknowledge hierarchy and provide clear instructions</a:t>
          </a:r>
        </a:p>
      </dgm:t>
    </dgm:pt>
    <dgm:pt modelId="{B26D17FF-B5F3-4A1B-956C-B7FDDB02C685}" type="parTrans" cxnId="{6CD97476-C55E-4C8C-A6F7-38BD3D08E500}">
      <dgm:prSet/>
      <dgm:spPr/>
      <dgm:t>
        <a:bodyPr/>
        <a:lstStyle/>
        <a:p>
          <a:endParaRPr lang="en-US"/>
        </a:p>
      </dgm:t>
    </dgm:pt>
    <dgm:pt modelId="{26ED2CF4-1728-47EF-A20C-94EBCC641876}" type="sibTrans" cxnId="{6CD97476-C55E-4C8C-A6F7-38BD3D08E500}">
      <dgm:prSet/>
      <dgm:spPr/>
      <dgm:t>
        <a:bodyPr/>
        <a:lstStyle/>
        <a:p>
          <a:endParaRPr lang="en-US"/>
        </a:p>
      </dgm:t>
    </dgm:pt>
    <dgm:pt modelId="{22FEEB85-222E-4A35-BE35-67A3FD10F0C3}">
      <dgm:prSet/>
      <dgm:spPr/>
      <dgm:t>
        <a:bodyPr/>
        <a:lstStyle/>
        <a:p>
          <a:pPr>
            <a:lnSpc>
              <a:spcPct val="100000"/>
            </a:lnSpc>
          </a:pPr>
          <a:r>
            <a:rPr lang="en-US"/>
            <a:t>Be patient with indirect communication styles</a:t>
          </a:r>
        </a:p>
      </dgm:t>
    </dgm:pt>
    <dgm:pt modelId="{2D5B79C4-275C-403A-9607-A04A4688503E}" type="parTrans" cxnId="{7BD47CB2-59A4-460E-8F6F-614ACDE58AEB}">
      <dgm:prSet/>
      <dgm:spPr/>
      <dgm:t>
        <a:bodyPr/>
        <a:lstStyle/>
        <a:p>
          <a:endParaRPr lang="en-US"/>
        </a:p>
      </dgm:t>
    </dgm:pt>
    <dgm:pt modelId="{AF498E63-9C73-4220-BB2E-92CB508D624D}" type="sibTrans" cxnId="{7BD47CB2-59A4-460E-8F6F-614ACDE58AEB}">
      <dgm:prSet/>
      <dgm:spPr/>
      <dgm:t>
        <a:bodyPr/>
        <a:lstStyle/>
        <a:p>
          <a:endParaRPr lang="en-US"/>
        </a:p>
      </dgm:t>
    </dgm:pt>
    <dgm:pt modelId="{771669E7-B5F7-4772-BF5D-7FFC25A5AA53}" type="pres">
      <dgm:prSet presAssocID="{673A26D3-64F9-45B5-A76B-C0DC4C3D85AF}" presName="root" presStyleCnt="0">
        <dgm:presLayoutVars>
          <dgm:dir/>
          <dgm:resizeHandles val="exact"/>
        </dgm:presLayoutVars>
      </dgm:prSet>
      <dgm:spPr/>
    </dgm:pt>
    <dgm:pt modelId="{317D4E92-8179-4305-83FB-154CB3552D54}" type="pres">
      <dgm:prSet presAssocID="{44DDD72D-986D-4886-B246-55AB4F99FDEC}" presName="compNode" presStyleCnt="0"/>
      <dgm:spPr/>
    </dgm:pt>
    <dgm:pt modelId="{A292BA4A-FD55-4B67-B5E9-681F2B726348}" type="pres">
      <dgm:prSet presAssocID="{44DDD72D-986D-4886-B246-55AB4F99FDEC}" presName="bgRect" presStyleLbl="bgShp" presStyleIdx="0" presStyleCnt="4"/>
      <dgm:spPr/>
    </dgm:pt>
    <dgm:pt modelId="{C25AF048-52EB-401E-91CA-546C1D620476}" type="pres">
      <dgm:prSet presAssocID="{44DDD72D-986D-4886-B246-55AB4F99FDE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996EAF42-C509-4A00-86A6-E4C4BDE319FB}" type="pres">
      <dgm:prSet presAssocID="{44DDD72D-986D-4886-B246-55AB4F99FDEC}" presName="spaceRect" presStyleCnt="0"/>
      <dgm:spPr/>
    </dgm:pt>
    <dgm:pt modelId="{393725BE-3967-4EB7-9346-D2C9032075A4}" type="pres">
      <dgm:prSet presAssocID="{44DDD72D-986D-4886-B246-55AB4F99FDEC}" presName="parTx" presStyleLbl="revTx" presStyleIdx="0" presStyleCnt="4">
        <dgm:presLayoutVars>
          <dgm:chMax val="0"/>
          <dgm:chPref val="0"/>
        </dgm:presLayoutVars>
      </dgm:prSet>
      <dgm:spPr/>
    </dgm:pt>
    <dgm:pt modelId="{2197E02E-9879-4E2A-81B4-C1B5555D5ED5}" type="pres">
      <dgm:prSet presAssocID="{FC40CDFA-ED60-4B35-9C6A-3B34B3520AED}" presName="sibTrans" presStyleCnt="0"/>
      <dgm:spPr/>
    </dgm:pt>
    <dgm:pt modelId="{867E62C1-A872-45F4-B66B-B1207045A3A6}" type="pres">
      <dgm:prSet presAssocID="{F523E2D4-90AF-419A-BDD2-755035A40006}" presName="compNode" presStyleCnt="0"/>
      <dgm:spPr/>
    </dgm:pt>
    <dgm:pt modelId="{4629BF5E-5A71-49A6-AC92-45FFEE92E64D}" type="pres">
      <dgm:prSet presAssocID="{F523E2D4-90AF-419A-BDD2-755035A40006}" presName="bgRect" presStyleLbl="bgShp" presStyleIdx="1" presStyleCnt="4"/>
      <dgm:spPr/>
    </dgm:pt>
    <dgm:pt modelId="{AFAAE946-09C2-4E60-9665-C9707BB4B3A1}" type="pres">
      <dgm:prSet presAssocID="{F523E2D4-90AF-419A-BDD2-755035A400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24419EF1-0886-4D63-9FAE-AB2DB4B79B99}" type="pres">
      <dgm:prSet presAssocID="{F523E2D4-90AF-419A-BDD2-755035A40006}" presName="spaceRect" presStyleCnt="0"/>
      <dgm:spPr/>
    </dgm:pt>
    <dgm:pt modelId="{C8A5A95D-B543-47F8-8F39-5B8223294D09}" type="pres">
      <dgm:prSet presAssocID="{F523E2D4-90AF-419A-BDD2-755035A40006}" presName="parTx" presStyleLbl="revTx" presStyleIdx="1" presStyleCnt="4">
        <dgm:presLayoutVars>
          <dgm:chMax val="0"/>
          <dgm:chPref val="0"/>
        </dgm:presLayoutVars>
      </dgm:prSet>
      <dgm:spPr/>
    </dgm:pt>
    <dgm:pt modelId="{9BE2714E-A925-4E2B-9DD4-72A104BA5795}" type="pres">
      <dgm:prSet presAssocID="{6624217A-FC20-4B26-9A36-C62BB4DAA7F6}" presName="sibTrans" presStyleCnt="0"/>
      <dgm:spPr/>
    </dgm:pt>
    <dgm:pt modelId="{B959F3DB-773B-4998-AD3A-EF8C1D69252A}" type="pres">
      <dgm:prSet presAssocID="{AB24FFFE-8E98-4689-98BE-E7CF1679E396}" presName="compNode" presStyleCnt="0"/>
      <dgm:spPr/>
    </dgm:pt>
    <dgm:pt modelId="{969AB621-1D16-420A-9BEB-1300EC832358}" type="pres">
      <dgm:prSet presAssocID="{AB24FFFE-8E98-4689-98BE-E7CF1679E396}" presName="bgRect" presStyleLbl="bgShp" presStyleIdx="2" presStyleCnt="4"/>
      <dgm:spPr/>
    </dgm:pt>
    <dgm:pt modelId="{5181CC94-7FC9-4A2B-877E-70221D3D4041}" type="pres">
      <dgm:prSet presAssocID="{AB24FFFE-8E98-4689-98BE-E7CF1679E39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933BB111-7229-4588-AA67-F9402C9690E9}" type="pres">
      <dgm:prSet presAssocID="{AB24FFFE-8E98-4689-98BE-E7CF1679E396}" presName="spaceRect" presStyleCnt="0"/>
      <dgm:spPr/>
    </dgm:pt>
    <dgm:pt modelId="{62E3F588-9041-4081-A7C1-66250CF5DB0C}" type="pres">
      <dgm:prSet presAssocID="{AB24FFFE-8E98-4689-98BE-E7CF1679E396}" presName="parTx" presStyleLbl="revTx" presStyleIdx="2" presStyleCnt="4">
        <dgm:presLayoutVars>
          <dgm:chMax val="0"/>
          <dgm:chPref val="0"/>
        </dgm:presLayoutVars>
      </dgm:prSet>
      <dgm:spPr/>
    </dgm:pt>
    <dgm:pt modelId="{6FDED6CC-DDD3-47ED-80E6-FD1E36DB36F2}" type="pres">
      <dgm:prSet presAssocID="{26ED2CF4-1728-47EF-A20C-94EBCC641876}" presName="sibTrans" presStyleCnt="0"/>
      <dgm:spPr/>
    </dgm:pt>
    <dgm:pt modelId="{EEA65487-EBB1-4539-97B4-8D5B96142AB1}" type="pres">
      <dgm:prSet presAssocID="{22FEEB85-222E-4A35-BE35-67A3FD10F0C3}" presName="compNode" presStyleCnt="0"/>
      <dgm:spPr/>
    </dgm:pt>
    <dgm:pt modelId="{E94A7AD5-F49F-44D0-BA3E-CD7D20A2F974}" type="pres">
      <dgm:prSet presAssocID="{22FEEB85-222E-4A35-BE35-67A3FD10F0C3}" presName="bgRect" presStyleLbl="bgShp" presStyleIdx="3" presStyleCnt="4"/>
      <dgm:spPr/>
    </dgm:pt>
    <dgm:pt modelId="{3A68E3ED-56C6-4520-9507-CD2573F3B065}" type="pres">
      <dgm:prSet presAssocID="{22FEEB85-222E-4A35-BE35-67A3FD10F0C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215254DD-EBB8-4FDA-B075-01FDA1DC4802}" type="pres">
      <dgm:prSet presAssocID="{22FEEB85-222E-4A35-BE35-67A3FD10F0C3}" presName="spaceRect" presStyleCnt="0"/>
      <dgm:spPr/>
    </dgm:pt>
    <dgm:pt modelId="{EFC19805-5FCD-4DEA-9C36-5FDB4829767C}" type="pres">
      <dgm:prSet presAssocID="{22FEEB85-222E-4A35-BE35-67A3FD10F0C3}" presName="parTx" presStyleLbl="revTx" presStyleIdx="3" presStyleCnt="4">
        <dgm:presLayoutVars>
          <dgm:chMax val="0"/>
          <dgm:chPref val="0"/>
        </dgm:presLayoutVars>
      </dgm:prSet>
      <dgm:spPr/>
    </dgm:pt>
  </dgm:ptLst>
  <dgm:cxnLst>
    <dgm:cxn modelId="{EE0C682D-D4B0-4D02-B3F9-4BEC5B381D20}" srcId="{673A26D3-64F9-45B5-A76B-C0DC4C3D85AF}" destId="{F523E2D4-90AF-419A-BDD2-755035A40006}" srcOrd="1" destOrd="0" parTransId="{CB5335FB-9EF1-4277-8F8A-7E2DB61D09E5}" sibTransId="{6624217A-FC20-4B26-9A36-C62BB4DAA7F6}"/>
    <dgm:cxn modelId="{20608E66-C01C-40A2-98BF-9A5713031961}" type="presOf" srcId="{44DDD72D-986D-4886-B246-55AB4F99FDEC}" destId="{393725BE-3967-4EB7-9346-D2C9032075A4}" srcOrd="0" destOrd="0" presId="urn:microsoft.com/office/officeart/2018/2/layout/IconVerticalSolidList"/>
    <dgm:cxn modelId="{A93C3771-B0EE-4DF8-AA4D-29E35EDCC83D}" type="presOf" srcId="{F523E2D4-90AF-419A-BDD2-755035A40006}" destId="{C8A5A95D-B543-47F8-8F39-5B8223294D09}" srcOrd="0" destOrd="0" presId="urn:microsoft.com/office/officeart/2018/2/layout/IconVerticalSolidList"/>
    <dgm:cxn modelId="{B63CAC53-F386-486F-BE54-559AE33B78AA}" type="presOf" srcId="{673A26D3-64F9-45B5-A76B-C0DC4C3D85AF}" destId="{771669E7-B5F7-4772-BF5D-7FFC25A5AA53}" srcOrd="0" destOrd="0" presId="urn:microsoft.com/office/officeart/2018/2/layout/IconVerticalSolidList"/>
    <dgm:cxn modelId="{6CD97476-C55E-4C8C-A6F7-38BD3D08E500}" srcId="{673A26D3-64F9-45B5-A76B-C0DC4C3D85AF}" destId="{AB24FFFE-8E98-4689-98BE-E7CF1679E396}" srcOrd="2" destOrd="0" parTransId="{B26D17FF-B5F3-4A1B-956C-B7FDDB02C685}" sibTransId="{26ED2CF4-1728-47EF-A20C-94EBCC641876}"/>
    <dgm:cxn modelId="{1505DD9E-1D3B-4EEB-8AA2-8DE31CEB52B5}" srcId="{673A26D3-64F9-45B5-A76B-C0DC4C3D85AF}" destId="{44DDD72D-986D-4886-B246-55AB4F99FDEC}" srcOrd="0" destOrd="0" parTransId="{A3BD0B58-698E-4C72-BE58-32D0BE8FBBAB}" sibTransId="{FC40CDFA-ED60-4B35-9C6A-3B34B3520AED}"/>
    <dgm:cxn modelId="{7BD47CB2-59A4-460E-8F6F-614ACDE58AEB}" srcId="{673A26D3-64F9-45B5-A76B-C0DC4C3D85AF}" destId="{22FEEB85-222E-4A35-BE35-67A3FD10F0C3}" srcOrd="3" destOrd="0" parTransId="{2D5B79C4-275C-403A-9607-A04A4688503E}" sibTransId="{AF498E63-9C73-4220-BB2E-92CB508D624D}"/>
    <dgm:cxn modelId="{F1C550C2-E860-43E3-BAE5-0E3E0D3F75A0}" type="presOf" srcId="{AB24FFFE-8E98-4689-98BE-E7CF1679E396}" destId="{62E3F588-9041-4081-A7C1-66250CF5DB0C}" srcOrd="0" destOrd="0" presId="urn:microsoft.com/office/officeart/2018/2/layout/IconVerticalSolidList"/>
    <dgm:cxn modelId="{E34A52D0-C388-4BF6-BD2E-AD5294C83613}" type="presOf" srcId="{22FEEB85-222E-4A35-BE35-67A3FD10F0C3}" destId="{EFC19805-5FCD-4DEA-9C36-5FDB4829767C}" srcOrd="0" destOrd="0" presId="urn:microsoft.com/office/officeart/2018/2/layout/IconVerticalSolidList"/>
    <dgm:cxn modelId="{B66EF5E4-D89F-497D-8B01-A6D8D5DC65F7}" type="presParOf" srcId="{771669E7-B5F7-4772-BF5D-7FFC25A5AA53}" destId="{317D4E92-8179-4305-83FB-154CB3552D54}" srcOrd="0" destOrd="0" presId="urn:microsoft.com/office/officeart/2018/2/layout/IconVerticalSolidList"/>
    <dgm:cxn modelId="{D8CA60D4-A0C2-49B3-987D-BD57DB4A9A56}" type="presParOf" srcId="{317D4E92-8179-4305-83FB-154CB3552D54}" destId="{A292BA4A-FD55-4B67-B5E9-681F2B726348}" srcOrd="0" destOrd="0" presId="urn:microsoft.com/office/officeart/2018/2/layout/IconVerticalSolidList"/>
    <dgm:cxn modelId="{A081BDCE-06DF-4420-BA30-C6D0B8B9FD66}" type="presParOf" srcId="{317D4E92-8179-4305-83FB-154CB3552D54}" destId="{C25AF048-52EB-401E-91CA-546C1D620476}" srcOrd="1" destOrd="0" presId="urn:microsoft.com/office/officeart/2018/2/layout/IconVerticalSolidList"/>
    <dgm:cxn modelId="{10AB4F57-FF0E-4DD9-B26B-25ED4AF82299}" type="presParOf" srcId="{317D4E92-8179-4305-83FB-154CB3552D54}" destId="{996EAF42-C509-4A00-86A6-E4C4BDE319FB}" srcOrd="2" destOrd="0" presId="urn:microsoft.com/office/officeart/2018/2/layout/IconVerticalSolidList"/>
    <dgm:cxn modelId="{091B866B-CFFD-44B3-883F-6AB38EB2F060}" type="presParOf" srcId="{317D4E92-8179-4305-83FB-154CB3552D54}" destId="{393725BE-3967-4EB7-9346-D2C9032075A4}" srcOrd="3" destOrd="0" presId="urn:microsoft.com/office/officeart/2018/2/layout/IconVerticalSolidList"/>
    <dgm:cxn modelId="{41309259-8854-49DC-90A8-D3A490BA5239}" type="presParOf" srcId="{771669E7-B5F7-4772-BF5D-7FFC25A5AA53}" destId="{2197E02E-9879-4E2A-81B4-C1B5555D5ED5}" srcOrd="1" destOrd="0" presId="urn:microsoft.com/office/officeart/2018/2/layout/IconVerticalSolidList"/>
    <dgm:cxn modelId="{019A64EC-C10D-49B8-AAB7-1986DFE32F24}" type="presParOf" srcId="{771669E7-B5F7-4772-BF5D-7FFC25A5AA53}" destId="{867E62C1-A872-45F4-B66B-B1207045A3A6}" srcOrd="2" destOrd="0" presId="urn:microsoft.com/office/officeart/2018/2/layout/IconVerticalSolidList"/>
    <dgm:cxn modelId="{B49BCBD7-CFEB-4094-88EE-DD3ED77C7212}" type="presParOf" srcId="{867E62C1-A872-45F4-B66B-B1207045A3A6}" destId="{4629BF5E-5A71-49A6-AC92-45FFEE92E64D}" srcOrd="0" destOrd="0" presId="urn:microsoft.com/office/officeart/2018/2/layout/IconVerticalSolidList"/>
    <dgm:cxn modelId="{045D743D-5AE5-4B12-A2C5-88DB98DE6087}" type="presParOf" srcId="{867E62C1-A872-45F4-B66B-B1207045A3A6}" destId="{AFAAE946-09C2-4E60-9665-C9707BB4B3A1}" srcOrd="1" destOrd="0" presId="urn:microsoft.com/office/officeart/2018/2/layout/IconVerticalSolidList"/>
    <dgm:cxn modelId="{4D50B54C-CF73-46C4-9A89-C8F177F536C8}" type="presParOf" srcId="{867E62C1-A872-45F4-B66B-B1207045A3A6}" destId="{24419EF1-0886-4D63-9FAE-AB2DB4B79B99}" srcOrd="2" destOrd="0" presId="urn:microsoft.com/office/officeart/2018/2/layout/IconVerticalSolidList"/>
    <dgm:cxn modelId="{B13F8581-AA44-4235-A327-43FA52E62FFF}" type="presParOf" srcId="{867E62C1-A872-45F4-B66B-B1207045A3A6}" destId="{C8A5A95D-B543-47F8-8F39-5B8223294D09}" srcOrd="3" destOrd="0" presId="urn:microsoft.com/office/officeart/2018/2/layout/IconVerticalSolidList"/>
    <dgm:cxn modelId="{2915CC6A-66BA-4501-8DFC-315E2DC6AAFB}" type="presParOf" srcId="{771669E7-B5F7-4772-BF5D-7FFC25A5AA53}" destId="{9BE2714E-A925-4E2B-9DD4-72A104BA5795}" srcOrd="3" destOrd="0" presId="urn:microsoft.com/office/officeart/2018/2/layout/IconVerticalSolidList"/>
    <dgm:cxn modelId="{D0E912D5-2C2E-493F-AD9E-59FFD1D57D17}" type="presParOf" srcId="{771669E7-B5F7-4772-BF5D-7FFC25A5AA53}" destId="{B959F3DB-773B-4998-AD3A-EF8C1D69252A}" srcOrd="4" destOrd="0" presId="urn:microsoft.com/office/officeart/2018/2/layout/IconVerticalSolidList"/>
    <dgm:cxn modelId="{4E3F619E-8DCC-443C-AE2B-702F6E526BA6}" type="presParOf" srcId="{B959F3DB-773B-4998-AD3A-EF8C1D69252A}" destId="{969AB621-1D16-420A-9BEB-1300EC832358}" srcOrd="0" destOrd="0" presId="urn:microsoft.com/office/officeart/2018/2/layout/IconVerticalSolidList"/>
    <dgm:cxn modelId="{EB61440D-44F3-4522-AE7A-BB087CE07D17}" type="presParOf" srcId="{B959F3DB-773B-4998-AD3A-EF8C1D69252A}" destId="{5181CC94-7FC9-4A2B-877E-70221D3D4041}" srcOrd="1" destOrd="0" presId="urn:microsoft.com/office/officeart/2018/2/layout/IconVerticalSolidList"/>
    <dgm:cxn modelId="{A7EB2600-A7F7-4B80-A942-5DE39454008E}" type="presParOf" srcId="{B959F3DB-773B-4998-AD3A-EF8C1D69252A}" destId="{933BB111-7229-4588-AA67-F9402C9690E9}" srcOrd="2" destOrd="0" presId="urn:microsoft.com/office/officeart/2018/2/layout/IconVerticalSolidList"/>
    <dgm:cxn modelId="{311B3D12-959B-4DAD-AD2A-A70C9B83AC73}" type="presParOf" srcId="{B959F3DB-773B-4998-AD3A-EF8C1D69252A}" destId="{62E3F588-9041-4081-A7C1-66250CF5DB0C}" srcOrd="3" destOrd="0" presId="urn:microsoft.com/office/officeart/2018/2/layout/IconVerticalSolidList"/>
    <dgm:cxn modelId="{275036BB-02C0-4822-9F79-A85DFAC8A48D}" type="presParOf" srcId="{771669E7-B5F7-4772-BF5D-7FFC25A5AA53}" destId="{6FDED6CC-DDD3-47ED-80E6-FD1E36DB36F2}" srcOrd="5" destOrd="0" presId="urn:microsoft.com/office/officeart/2018/2/layout/IconVerticalSolidList"/>
    <dgm:cxn modelId="{B511EC6B-6C48-4AF8-9703-3E4AE950B6C3}" type="presParOf" srcId="{771669E7-B5F7-4772-BF5D-7FFC25A5AA53}" destId="{EEA65487-EBB1-4539-97B4-8D5B96142AB1}" srcOrd="6" destOrd="0" presId="urn:microsoft.com/office/officeart/2018/2/layout/IconVerticalSolidList"/>
    <dgm:cxn modelId="{ECD54AE8-A7E3-4163-90DF-7CEFA2580FB8}" type="presParOf" srcId="{EEA65487-EBB1-4539-97B4-8D5B96142AB1}" destId="{E94A7AD5-F49F-44D0-BA3E-CD7D20A2F974}" srcOrd="0" destOrd="0" presId="urn:microsoft.com/office/officeart/2018/2/layout/IconVerticalSolidList"/>
    <dgm:cxn modelId="{4A42FDFC-B1FF-44C1-8FCF-AD4EED42962B}" type="presParOf" srcId="{EEA65487-EBB1-4539-97B4-8D5B96142AB1}" destId="{3A68E3ED-56C6-4520-9507-CD2573F3B065}" srcOrd="1" destOrd="0" presId="urn:microsoft.com/office/officeart/2018/2/layout/IconVerticalSolidList"/>
    <dgm:cxn modelId="{86288BF8-9F6C-4E1D-A74A-1F23B1DEA475}" type="presParOf" srcId="{EEA65487-EBB1-4539-97B4-8D5B96142AB1}" destId="{215254DD-EBB8-4FDA-B075-01FDA1DC4802}" srcOrd="2" destOrd="0" presId="urn:microsoft.com/office/officeart/2018/2/layout/IconVerticalSolidList"/>
    <dgm:cxn modelId="{6C7AE340-6C06-4CB0-8EEA-37BDD89373F6}" type="presParOf" srcId="{EEA65487-EBB1-4539-97B4-8D5B96142AB1}" destId="{EFC19805-5FCD-4DEA-9C36-5FDB4829767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94D36-E57C-4E17-BBC2-AF48DE8D6BDF}">
      <dsp:nvSpPr>
        <dsp:cNvPr id="0" name=""/>
        <dsp:cNvSpPr/>
      </dsp:nvSpPr>
      <dsp:spPr>
        <a:xfrm>
          <a:off x="0" y="0"/>
          <a:ext cx="61214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7EAB36-4494-4E7D-9485-8F376C184632}">
      <dsp:nvSpPr>
        <dsp:cNvPr id="0" name=""/>
        <dsp:cNvSpPr/>
      </dsp:nvSpPr>
      <dsp:spPr>
        <a:xfrm>
          <a:off x="0" y="0"/>
          <a:ext cx="612140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Multilingual and multiethnic society</a:t>
          </a:r>
        </a:p>
      </dsp:txBody>
      <dsp:txXfrm>
        <a:off x="0" y="0"/>
        <a:ext cx="6121400" cy="1296141"/>
      </dsp:txXfrm>
    </dsp:sp>
    <dsp:sp modelId="{719376B0-194B-4A4D-95CE-C59B55848A64}">
      <dsp:nvSpPr>
        <dsp:cNvPr id="0" name=""/>
        <dsp:cNvSpPr/>
      </dsp:nvSpPr>
      <dsp:spPr>
        <a:xfrm>
          <a:off x="0" y="1296141"/>
          <a:ext cx="6121400" cy="0"/>
        </a:xfrm>
        <a:prstGeom prst="line">
          <a:avLst/>
        </a:prstGeom>
        <a:solidFill>
          <a:schemeClr val="accent5">
            <a:hueOff val="-3311292"/>
            <a:satOff val="13270"/>
            <a:lumOff val="2876"/>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E99161-4D46-4800-9E45-7CBCF50C6012}">
      <dsp:nvSpPr>
        <dsp:cNvPr id="0" name=""/>
        <dsp:cNvSpPr/>
      </dsp:nvSpPr>
      <dsp:spPr>
        <a:xfrm>
          <a:off x="0" y="1296141"/>
          <a:ext cx="612140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Strong traditions and respect for hierarchy</a:t>
          </a:r>
        </a:p>
      </dsp:txBody>
      <dsp:txXfrm>
        <a:off x="0" y="1296141"/>
        <a:ext cx="6121400" cy="1296141"/>
      </dsp:txXfrm>
    </dsp:sp>
    <dsp:sp modelId="{C7599AFB-488A-4300-B3B6-B332C238E7A6}">
      <dsp:nvSpPr>
        <dsp:cNvPr id="0" name=""/>
        <dsp:cNvSpPr/>
      </dsp:nvSpPr>
      <dsp:spPr>
        <a:xfrm>
          <a:off x="0" y="2592282"/>
          <a:ext cx="6121400" cy="0"/>
        </a:xfrm>
        <a:prstGeom prst="line">
          <a:avLst/>
        </a:prstGeom>
        <a:solidFill>
          <a:schemeClr val="accent5">
            <a:hueOff val="-6622584"/>
            <a:satOff val="26541"/>
            <a:lumOff val="5752"/>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26762E-3C2A-424A-B7AB-8503752E60E7}">
      <dsp:nvSpPr>
        <dsp:cNvPr id="0" name=""/>
        <dsp:cNvSpPr/>
      </dsp:nvSpPr>
      <dsp:spPr>
        <a:xfrm>
          <a:off x="0" y="2592282"/>
          <a:ext cx="612140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Relationship-building valued in workplaces</a:t>
          </a:r>
        </a:p>
      </dsp:txBody>
      <dsp:txXfrm>
        <a:off x="0" y="2592282"/>
        <a:ext cx="6121400" cy="1296141"/>
      </dsp:txXfrm>
    </dsp:sp>
    <dsp:sp modelId="{F9F1BEE3-AF38-4026-894B-5FC714DBE57C}">
      <dsp:nvSpPr>
        <dsp:cNvPr id="0" name=""/>
        <dsp:cNvSpPr/>
      </dsp:nvSpPr>
      <dsp:spPr>
        <a:xfrm>
          <a:off x="0" y="3888423"/>
          <a:ext cx="612140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304EBC-AC50-4989-AC9F-6330F067D153}">
      <dsp:nvSpPr>
        <dsp:cNvPr id="0" name=""/>
        <dsp:cNvSpPr/>
      </dsp:nvSpPr>
      <dsp:spPr>
        <a:xfrm>
          <a:off x="0" y="3888423"/>
          <a:ext cx="612140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Influence of collectivism, religion, and seniority</a:t>
          </a:r>
        </a:p>
      </dsp:txBody>
      <dsp:txXfrm>
        <a:off x="0" y="3888423"/>
        <a:ext cx="6121400" cy="12961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790C2-1239-40A6-B5BE-479D4857688A}">
      <dsp:nvSpPr>
        <dsp:cNvPr id="0" name=""/>
        <dsp:cNvSpPr/>
      </dsp:nvSpPr>
      <dsp:spPr>
        <a:xfrm>
          <a:off x="0" y="0"/>
          <a:ext cx="61214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7711D1-CF21-4B47-99DB-DE5DB425A741}">
      <dsp:nvSpPr>
        <dsp:cNvPr id="0" name=""/>
        <dsp:cNvSpPr/>
      </dsp:nvSpPr>
      <dsp:spPr>
        <a:xfrm>
          <a:off x="0" y="0"/>
          <a:ext cx="612140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Power Distance: strong hierarchy</a:t>
          </a:r>
        </a:p>
      </dsp:txBody>
      <dsp:txXfrm>
        <a:off x="0" y="0"/>
        <a:ext cx="6121400" cy="1296141"/>
      </dsp:txXfrm>
    </dsp:sp>
    <dsp:sp modelId="{814C18D7-439A-498D-B677-166FADEBD77A}">
      <dsp:nvSpPr>
        <dsp:cNvPr id="0" name=""/>
        <dsp:cNvSpPr/>
      </dsp:nvSpPr>
      <dsp:spPr>
        <a:xfrm>
          <a:off x="0" y="1296141"/>
          <a:ext cx="6121400" cy="0"/>
        </a:xfrm>
        <a:prstGeom prst="line">
          <a:avLst/>
        </a:prstGeom>
        <a:solidFill>
          <a:schemeClr val="accent5">
            <a:hueOff val="-3311292"/>
            <a:satOff val="13270"/>
            <a:lumOff val="2876"/>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5088B4-FE1B-4EAD-8A08-49C1ED5D0879}">
      <dsp:nvSpPr>
        <dsp:cNvPr id="0" name=""/>
        <dsp:cNvSpPr/>
      </dsp:nvSpPr>
      <dsp:spPr>
        <a:xfrm>
          <a:off x="0" y="1296141"/>
          <a:ext cx="612140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Collectivism: group loyalty and relationships</a:t>
          </a:r>
        </a:p>
      </dsp:txBody>
      <dsp:txXfrm>
        <a:off x="0" y="1296141"/>
        <a:ext cx="6121400" cy="1296141"/>
      </dsp:txXfrm>
    </dsp:sp>
    <dsp:sp modelId="{E6B16647-CE14-47DA-B61C-958BA1CE24D7}">
      <dsp:nvSpPr>
        <dsp:cNvPr id="0" name=""/>
        <dsp:cNvSpPr/>
      </dsp:nvSpPr>
      <dsp:spPr>
        <a:xfrm>
          <a:off x="0" y="2592282"/>
          <a:ext cx="6121400" cy="0"/>
        </a:xfrm>
        <a:prstGeom prst="line">
          <a:avLst/>
        </a:prstGeom>
        <a:solidFill>
          <a:schemeClr val="accent5">
            <a:hueOff val="-6622584"/>
            <a:satOff val="26541"/>
            <a:lumOff val="5752"/>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3B48F4-FF65-4506-88D1-B3169C19DE53}">
      <dsp:nvSpPr>
        <dsp:cNvPr id="0" name=""/>
        <dsp:cNvSpPr/>
      </dsp:nvSpPr>
      <dsp:spPr>
        <a:xfrm>
          <a:off x="0" y="2592282"/>
          <a:ext cx="612140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Uncertainty Avoidance: preference for clear guidance</a:t>
          </a:r>
        </a:p>
      </dsp:txBody>
      <dsp:txXfrm>
        <a:off x="0" y="2592282"/>
        <a:ext cx="6121400" cy="1296141"/>
      </dsp:txXfrm>
    </dsp:sp>
    <dsp:sp modelId="{58E00FF8-BE74-45B3-B75B-DFBDBCCF612A}">
      <dsp:nvSpPr>
        <dsp:cNvPr id="0" name=""/>
        <dsp:cNvSpPr/>
      </dsp:nvSpPr>
      <dsp:spPr>
        <a:xfrm>
          <a:off x="0" y="3888423"/>
          <a:ext cx="612140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736DBE-51F2-4DA5-956F-B399355A1011}">
      <dsp:nvSpPr>
        <dsp:cNvPr id="0" name=""/>
        <dsp:cNvSpPr/>
      </dsp:nvSpPr>
      <dsp:spPr>
        <a:xfrm>
          <a:off x="0" y="3888423"/>
          <a:ext cx="612140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Long-Term Orientation: steady decision-making</a:t>
          </a:r>
        </a:p>
      </dsp:txBody>
      <dsp:txXfrm>
        <a:off x="0" y="3888423"/>
        <a:ext cx="6121400" cy="12961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13A6C-1711-404E-B341-EA1A4E4698FF}">
      <dsp:nvSpPr>
        <dsp:cNvPr id="0" name=""/>
        <dsp:cNvSpPr/>
      </dsp:nvSpPr>
      <dsp:spPr>
        <a:xfrm>
          <a:off x="0" y="2288"/>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BE5FDB-196D-4B65-9659-C29A2D86B4BD}">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9FA653-CC36-412C-B0FB-917A016D37C0}">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Formal communication expected due to hierarchy</a:t>
          </a:r>
        </a:p>
      </dsp:txBody>
      <dsp:txXfrm>
        <a:off x="1339618" y="2288"/>
        <a:ext cx="5024605" cy="1159843"/>
      </dsp:txXfrm>
    </dsp:sp>
    <dsp:sp modelId="{135A4AFB-8810-43A3-9D99-8C49F06B1831}">
      <dsp:nvSpPr>
        <dsp:cNvPr id="0" name=""/>
        <dsp:cNvSpPr/>
      </dsp:nvSpPr>
      <dsp:spPr>
        <a:xfrm>
          <a:off x="0" y="1452092"/>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DE6F0A-EB3C-4281-BBF9-46D506629567}">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A90F42-014A-4453-81CA-F03452B90A82}">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Trust building before business discussions</a:t>
          </a:r>
        </a:p>
      </dsp:txBody>
      <dsp:txXfrm>
        <a:off x="1339618" y="1452092"/>
        <a:ext cx="5024605" cy="1159843"/>
      </dsp:txXfrm>
    </dsp:sp>
    <dsp:sp modelId="{B6628156-83E5-44F6-BA25-AB137123816B}">
      <dsp:nvSpPr>
        <dsp:cNvPr id="0" name=""/>
        <dsp:cNvSpPr/>
      </dsp:nvSpPr>
      <dsp:spPr>
        <a:xfrm>
          <a:off x="0" y="2901896"/>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8BFC85-981B-4B79-B1D8-FAA83BECBF27}">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BADB9A-5862-47A1-ADE4-F4A77FFDECD8}">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Preference for step-by-step instructions</a:t>
          </a:r>
        </a:p>
      </dsp:txBody>
      <dsp:txXfrm>
        <a:off x="1339618" y="2901896"/>
        <a:ext cx="5024605" cy="1159843"/>
      </dsp:txXfrm>
    </dsp:sp>
    <dsp:sp modelId="{BB5F565E-9662-4804-98D6-B00CA701A707}">
      <dsp:nvSpPr>
        <dsp:cNvPr id="0" name=""/>
        <dsp:cNvSpPr/>
      </dsp:nvSpPr>
      <dsp:spPr>
        <a:xfrm>
          <a:off x="0" y="4351700"/>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CC914-535B-4791-84C2-2BE25F47A9E2}">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D37F69-92EF-48CC-8D4E-73E55FDC623C}">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Indirect language shaped by traditions</a:t>
          </a:r>
        </a:p>
      </dsp:txBody>
      <dsp:txXfrm>
        <a:off x="1339618" y="4351700"/>
        <a:ext cx="5024605" cy="11598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8072E-8B29-4EB4-BB70-10B51659A338}">
      <dsp:nvSpPr>
        <dsp:cNvPr id="0" name=""/>
        <dsp:cNvSpPr/>
      </dsp:nvSpPr>
      <dsp:spPr>
        <a:xfrm>
          <a:off x="0" y="2215"/>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6D946F-0D18-4537-BE07-113B134EC0F3}">
      <dsp:nvSpPr>
        <dsp:cNvPr id="0" name=""/>
        <dsp:cNvSpPr/>
      </dsp:nvSpPr>
      <dsp:spPr>
        <a:xfrm>
          <a:off x="339712" y="254894"/>
          <a:ext cx="617659" cy="617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077881-3B07-46CE-9972-D3336293E648}">
      <dsp:nvSpPr>
        <dsp:cNvPr id="0" name=""/>
        <dsp:cNvSpPr/>
      </dsp:nvSpPr>
      <dsp:spPr>
        <a:xfrm>
          <a:off x="1297085" y="2215"/>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MTN and Unilever adapting communication to local norms</a:t>
          </a:r>
        </a:p>
      </dsp:txBody>
      <dsp:txXfrm>
        <a:off x="1297085" y="2215"/>
        <a:ext cx="5354167" cy="1123017"/>
      </dsp:txXfrm>
    </dsp:sp>
    <dsp:sp modelId="{305D2B32-4062-4550-B2F9-29621094243F}">
      <dsp:nvSpPr>
        <dsp:cNvPr id="0" name=""/>
        <dsp:cNvSpPr/>
      </dsp:nvSpPr>
      <dsp:spPr>
        <a:xfrm>
          <a:off x="0" y="1405987"/>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C64CB1-38EB-4FF9-AEB5-E025B3496C5F}">
      <dsp:nvSpPr>
        <dsp:cNvPr id="0" name=""/>
        <dsp:cNvSpPr/>
      </dsp:nvSpPr>
      <dsp:spPr>
        <a:xfrm>
          <a:off x="339712" y="1658666"/>
          <a:ext cx="617659" cy="617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5D3587-3E8A-44C0-ACCA-25A052415A8E}">
      <dsp:nvSpPr>
        <dsp:cNvPr id="0" name=""/>
        <dsp:cNvSpPr/>
      </dsp:nvSpPr>
      <dsp:spPr>
        <a:xfrm>
          <a:off x="1297085" y="1405987"/>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Local managers improving relationship-building</a:t>
          </a:r>
        </a:p>
      </dsp:txBody>
      <dsp:txXfrm>
        <a:off x="1297085" y="1405987"/>
        <a:ext cx="5354167" cy="1123017"/>
      </dsp:txXfrm>
    </dsp:sp>
    <dsp:sp modelId="{9383FA3E-3231-4C2D-9F45-91D82BBD2CEB}">
      <dsp:nvSpPr>
        <dsp:cNvPr id="0" name=""/>
        <dsp:cNvSpPr/>
      </dsp:nvSpPr>
      <dsp:spPr>
        <a:xfrm>
          <a:off x="0" y="2809759"/>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B8BB-A7E4-4E05-979E-F75B71B89EEB}">
      <dsp:nvSpPr>
        <dsp:cNvPr id="0" name=""/>
        <dsp:cNvSpPr/>
      </dsp:nvSpPr>
      <dsp:spPr>
        <a:xfrm>
          <a:off x="339712" y="3062438"/>
          <a:ext cx="617659" cy="617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21A72B-18FD-42F6-A6B3-04682629BFF0}">
      <dsp:nvSpPr>
        <dsp:cNvPr id="0" name=""/>
        <dsp:cNvSpPr/>
      </dsp:nvSpPr>
      <dsp:spPr>
        <a:xfrm>
          <a:off x="1297085" y="2809759"/>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Western managers facing issues with direct communication</a:t>
          </a:r>
        </a:p>
      </dsp:txBody>
      <dsp:txXfrm>
        <a:off x="1297085" y="2809759"/>
        <a:ext cx="5354167" cy="1123017"/>
      </dsp:txXfrm>
    </dsp:sp>
    <dsp:sp modelId="{18085BB3-68B1-4A09-A487-A3D65875C54A}">
      <dsp:nvSpPr>
        <dsp:cNvPr id="0" name=""/>
        <dsp:cNvSpPr/>
      </dsp:nvSpPr>
      <dsp:spPr>
        <a:xfrm>
          <a:off x="0" y="4213530"/>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C5673-4DEF-4AF9-8C7E-BD58074A9526}">
      <dsp:nvSpPr>
        <dsp:cNvPr id="0" name=""/>
        <dsp:cNvSpPr/>
      </dsp:nvSpPr>
      <dsp:spPr>
        <a:xfrm>
          <a:off x="339712" y="4466209"/>
          <a:ext cx="617659" cy="617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B54BF9-64A8-4132-93F2-4A661C316EEE}">
      <dsp:nvSpPr>
        <dsp:cNvPr id="0" name=""/>
        <dsp:cNvSpPr/>
      </dsp:nvSpPr>
      <dsp:spPr>
        <a:xfrm>
          <a:off x="1297085" y="4213530"/>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77900">
            <a:lnSpc>
              <a:spcPct val="90000"/>
            </a:lnSpc>
            <a:spcBef>
              <a:spcPct val="0"/>
            </a:spcBef>
            <a:spcAft>
              <a:spcPct val="35000"/>
            </a:spcAft>
            <a:buNone/>
          </a:pPr>
          <a:r>
            <a:rPr lang="en-US" sz="2200" kern="1200"/>
            <a:t>Cultural norms influencing teamwork and negotiations</a:t>
          </a:r>
        </a:p>
      </dsp:txBody>
      <dsp:txXfrm>
        <a:off x="1297085" y="4213530"/>
        <a:ext cx="5354167" cy="11230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2BA4A-FD55-4B67-B5E9-681F2B726348}">
      <dsp:nvSpPr>
        <dsp:cNvPr id="0" name=""/>
        <dsp:cNvSpPr/>
      </dsp:nvSpPr>
      <dsp:spPr>
        <a:xfrm>
          <a:off x="0" y="1878"/>
          <a:ext cx="109728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5AF048-52EB-401E-91CA-546C1D620476}">
      <dsp:nvSpPr>
        <dsp:cNvPr id="0" name=""/>
        <dsp:cNvSpPr/>
      </dsp:nvSpPr>
      <dsp:spPr>
        <a:xfrm>
          <a:off x="287993" y="216088"/>
          <a:ext cx="523623" cy="523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3725BE-3967-4EB7-9346-D2C9032075A4}">
      <dsp:nvSpPr>
        <dsp:cNvPr id="0" name=""/>
        <dsp:cNvSpPr/>
      </dsp:nvSpPr>
      <dsp:spPr>
        <a:xfrm>
          <a:off x="1099610" y="1878"/>
          <a:ext cx="98731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Build relationships before formal discussions</a:t>
          </a:r>
        </a:p>
      </dsp:txBody>
      <dsp:txXfrm>
        <a:off x="1099610" y="1878"/>
        <a:ext cx="9873189" cy="952043"/>
      </dsp:txXfrm>
    </dsp:sp>
    <dsp:sp modelId="{4629BF5E-5A71-49A6-AC92-45FFEE92E64D}">
      <dsp:nvSpPr>
        <dsp:cNvPr id="0" name=""/>
        <dsp:cNvSpPr/>
      </dsp:nvSpPr>
      <dsp:spPr>
        <a:xfrm>
          <a:off x="0" y="1191932"/>
          <a:ext cx="109728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AE946-09C2-4E60-9665-C9707BB4B3A1}">
      <dsp:nvSpPr>
        <dsp:cNvPr id="0" name=""/>
        <dsp:cNvSpPr/>
      </dsp:nvSpPr>
      <dsp:spPr>
        <a:xfrm>
          <a:off x="287993" y="1406142"/>
          <a:ext cx="523623" cy="523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A5A95D-B543-47F8-8F39-5B8223294D09}">
      <dsp:nvSpPr>
        <dsp:cNvPr id="0" name=""/>
        <dsp:cNvSpPr/>
      </dsp:nvSpPr>
      <dsp:spPr>
        <a:xfrm>
          <a:off x="1099610" y="1191932"/>
          <a:ext cx="98731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Use polite and respectful communication</a:t>
          </a:r>
        </a:p>
      </dsp:txBody>
      <dsp:txXfrm>
        <a:off x="1099610" y="1191932"/>
        <a:ext cx="9873189" cy="952043"/>
      </dsp:txXfrm>
    </dsp:sp>
    <dsp:sp modelId="{969AB621-1D16-420A-9BEB-1300EC832358}">
      <dsp:nvSpPr>
        <dsp:cNvPr id="0" name=""/>
        <dsp:cNvSpPr/>
      </dsp:nvSpPr>
      <dsp:spPr>
        <a:xfrm>
          <a:off x="0" y="2381986"/>
          <a:ext cx="109728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1CC94-7FC9-4A2B-877E-70221D3D4041}">
      <dsp:nvSpPr>
        <dsp:cNvPr id="0" name=""/>
        <dsp:cNvSpPr/>
      </dsp:nvSpPr>
      <dsp:spPr>
        <a:xfrm>
          <a:off x="287993" y="2596196"/>
          <a:ext cx="523623" cy="523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E3F588-9041-4081-A7C1-66250CF5DB0C}">
      <dsp:nvSpPr>
        <dsp:cNvPr id="0" name=""/>
        <dsp:cNvSpPr/>
      </dsp:nvSpPr>
      <dsp:spPr>
        <a:xfrm>
          <a:off x="1099610" y="2381986"/>
          <a:ext cx="98731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Acknowledge hierarchy and provide clear instructions</a:t>
          </a:r>
        </a:p>
      </dsp:txBody>
      <dsp:txXfrm>
        <a:off x="1099610" y="2381986"/>
        <a:ext cx="9873189" cy="952043"/>
      </dsp:txXfrm>
    </dsp:sp>
    <dsp:sp modelId="{E94A7AD5-F49F-44D0-BA3E-CD7D20A2F974}">
      <dsp:nvSpPr>
        <dsp:cNvPr id="0" name=""/>
        <dsp:cNvSpPr/>
      </dsp:nvSpPr>
      <dsp:spPr>
        <a:xfrm>
          <a:off x="0" y="3572041"/>
          <a:ext cx="109728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68E3ED-56C6-4520-9507-CD2573F3B065}">
      <dsp:nvSpPr>
        <dsp:cNvPr id="0" name=""/>
        <dsp:cNvSpPr/>
      </dsp:nvSpPr>
      <dsp:spPr>
        <a:xfrm>
          <a:off x="287993" y="3786250"/>
          <a:ext cx="523623" cy="523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C19805-5FCD-4DEA-9C36-5FDB4829767C}">
      <dsp:nvSpPr>
        <dsp:cNvPr id="0" name=""/>
        <dsp:cNvSpPr/>
      </dsp:nvSpPr>
      <dsp:spPr>
        <a:xfrm>
          <a:off x="1099610" y="3572041"/>
          <a:ext cx="98731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Be patient with indirect communication styles</a:t>
          </a:r>
        </a:p>
      </dsp:txBody>
      <dsp:txXfrm>
        <a:off x="1099610" y="3572041"/>
        <a:ext cx="9873189" cy="9520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CA931C-285C-4C94-8D1C-5AF81FB622C1}" type="datetimeFigureOut">
              <a:rPr lang="en-US" smtClean="0"/>
              <a:t>11/19/2025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938280-B5D2-49EB-8796-B9301902B03F}" type="slidenum">
              <a:rPr lang="en-US" smtClean="0"/>
              <a:t>‹#›</a:t>
            </a:fld>
            <a:endParaRPr lang="en-US"/>
          </a:p>
        </p:txBody>
      </p:sp>
    </p:spTree>
    <p:extLst>
      <p:ext uri="{BB962C8B-B14F-4D97-AF65-F5344CB8AC3E}">
        <p14:creationId xmlns:p14="http://schemas.microsoft.com/office/powerpoint/2010/main" val="778152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Overview of Nigeria’s Cultural Context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Background of the Cultural Environment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cultural environment is defined as a pattern of shared basic assumptions, values, and beliefs developed by a group to cope with external adaptation and internal integration, which influences individuals' behaviors and attitudes within an organization (Bogale and Debela, 2024). Nigeria’s culture is often described as complex and </a:t>
            </a:r>
            <a:r>
              <a:rPr lang="en-US" sz="1200" kern="1200" dirty="0" err="1">
                <a:solidFill>
                  <a:schemeClr val="tx1"/>
                </a:solidFill>
                <a:effectLst/>
                <a:latin typeface="+mn-lt"/>
                <a:ea typeface="+mn-ea"/>
                <a:cs typeface="+mn-cs"/>
              </a:rPr>
              <a:t>ther</a:t>
            </a:r>
            <a:r>
              <a:rPr lang="en-US" sz="1200" kern="1200" dirty="0">
                <a:solidFill>
                  <a:schemeClr val="tx1"/>
                </a:solidFill>
                <a:effectLst/>
                <a:latin typeface="+mn-lt"/>
                <a:ea typeface="+mn-ea"/>
                <a:cs typeface="+mn-cs"/>
              </a:rPr>
              <a:t> are many factors such as languages, ethnic groups, and long-held traditions that still guide daily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that shape this culture. In the Nigerian mostly workplace, hierarchy is usually being followed without much question and respect for authority is being shown. People in the workplaces are often being influenced by community ties and strong feelings of hospitality. In many decisions, social or religious expectations are being recognized and collectivism is also practiced. A clear preference for seniority is being noticed and these cultural values are used to understand business communication patterns. </a:t>
            </a:r>
          </a:p>
          <a:p>
            <a:endParaRPr lang="en-US" dirty="0"/>
          </a:p>
        </p:txBody>
      </p:sp>
      <p:sp>
        <p:nvSpPr>
          <p:cNvPr id="4" name="Slide Number Placeholder 3"/>
          <p:cNvSpPr>
            <a:spLocks noGrp="1"/>
          </p:cNvSpPr>
          <p:nvPr>
            <p:ph type="sldNum" sz="quarter" idx="5"/>
          </p:nvPr>
        </p:nvSpPr>
        <p:spPr/>
        <p:txBody>
          <a:bodyPr/>
          <a:lstStyle/>
          <a:p>
            <a:fld id="{09938280-B5D2-49EB-8796-B9301902B03F}" type="slidenum">
              <a:rPr lang="en-US" smtClean="0"/>
              <a:t>2</a:t>
            </a:fld>
            <a:endParaRPr lang="en-US"/>
          </a:p>
        </p:txBody>
      </p:sp>
    </p:spTree>
    <p:extLst>
      <p:ext uri="{BB962C8B-B14F-4D97-AF65-F5344CB8AC3E}">
        <p14:creationId xmlns:p14="http://schemas.microsoft.com/office/powerpoint/2010/main" val="1771360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Overview of Nigeria’s Cultural Context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Background of the Cultural Environment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cultural environment is defined as a pattern of shared basic assumptions, values, and beliefs developed by a group to cope with external adaptation and internal integration, which influences individuals' behaviors and attitudes within an organization (Bogale and Debela, 2024). Nigeria’s culture is often described as complex and </a:t>
            </a:r>
            <a:r>
              <a:rPr lang="en-US" sz="1200" kern="1200" dirty="0" err="1">
                <a:solidFill>
                  <a:schemeClr val="tx1"/>
                </a:solidFill>
                <a:effectLst/>
                <a:latin typeface="+mn-lt"/>
                <a:ea typeface="+mn-ea"/>
                <a:cs typeface="+mn-cs"/>
              </a:rPr>
              <a:t>ther</a:t>
            </a:r>
            <a:r>
              <a:rPr lang="en-US" sz="1200" kern="1200" dirty="0">
                <a:solidFill>
                  <a:schemeClr val="tx1"/>
                </a:solidFill>
                <a:effectLst/>
                <a:latin typeface="+mn-lt"/>
                <a:ea typeface="+mn-ea"/>
                <a:cs typeface="+mn-cs"/>
              </a:rPr>
              <a:t> are many factors such as languages, ethnic groups, and long-held traditions that still guide daily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that shape this culture. In the Nigerian mostly workplace, hierarchy is usually being followed without much question and respect for authority is being shown. People in the workplaces are often being influenced by community ties and strong feelings of hospitality. In many decisions, social or religious expectations are being recognized and collectivism is also practiced. A clear preference for seniority is being noticed and these cultural values are used to understand business communication patterns. </a:t>
            </a:r>
          </a:p>
          <a:p>
            <a:endParaRPr lang="en-US" dirty="0"/>
          </a:p>
        </p:txBody>
      </p:sp>
      <p:sp>
        <p:nvSpPr>
          <p:cNvPr id="4" name="Slide Number Placeholder 3"/>
          <p:cNvSpPr>
            <a:spLocks noGrp="1"/>
          </p:cNvSpPr>
          <p:nvPr>
            <p:ph type="sldNum" sz="quarter" idx="5"/>
          </p:nvPr>
        </p:nvSpPr>
        <p:spPr/>
        <p:txBody>
          <a:bodyPr/>
          <a:lstStyle/>
          <a:p>
            <a:fld id="{09938280-B5D2-49EB-8796-B9301902B03F}" type="slidenum">
              <a:rPr lang="en-US" smtClean="0"/>
              <a:t>3</a:t>
            </a:fld>
            <a:endParaRPr lang="en-US"/>
          </a:p>
        </p:txBody>
      </p:sp>
    </p:spTree>
    <p:extLst>
      <p:ext uri="{BB962C8B-B14F-4D97-AF65-F5344CB8AC3E}">
        <p14:creationId xmlns:p14="http://schemas.microsoft.com/office/powerpoint/2010/main" val="820531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Intercultural Communication Theory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Theoretical Framework</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theoretical framework is a foundational review of existing theories that serves as a roadmap for developing the arguments you will use in your own work (Vinz, 2022). The main ideas guiding this analysis are taken from Hofstede’s Cultural Dimensions. The key dimensions of Hofstede’s Cultural Dimensions are Power Distance, Individualism vs Collectivism, Uncertainty Avoidance and Long-Term Orientation (Nickerson, 2025). These dimensions are linked to being linked to Nigerian business settings in a natural way. High power distance is usually connected to strong respect for authority. For the relationship-based communication, collectivism is being used. Clear guidance is needed to avoid uncertainty. Long-term orientation is being seen in steady decision-making in the workplace</a:t>
            </a:r>
            <a:endParaRPr lang="en-US" dirty="0"/>
          </a:p>
        </p:txBody>
      </p:sp>
      <p:sp>
        <p:nvSpPr>
          <p:cNvPr id="4" name="Slide Number Placeholder 3"/>
          <p:cNvSpPr>
            <a:spLocks noGrp="1"/>
          </p:cNvSpPr>
          <p:nvPr>
            <p:ph type="sldNum" sz="quarter" idx="5"/>
          </p:nvPr>
        </p:nvSpPr>
        <p:spPr/>
        <p:txBody>
          <a:bodyPr/>
          <a:lstStyle/>
          <a:p>
            <a:fld id="{09938280-B5D2-49EB-8796-B9301902B03F}" type="slidenum">
              <a:rPr lang="en-US" smtClean="0"/>
              <a:t>4</a:t>
            </a:fld>
            <a:endParaRPr lang="en-US"/>
          </a:p>
        </p:txBody>
      </p:sp>
    </p:spTree>
    <p:extLst>
      <p:ext uri="{BB962C8B-B14F-4D97-AF65-F5344CB8AC3E}">
        <p14:creationId xmlns:p14="http://schemas.microsoft.com/office/powerpoint/2010/main" val="987989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Application of Theory to Nigerian Business Communication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Using Hofstede’s Dimensions in Real Situations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ideas from Hofstede are connected to everyday communication in the Nigerian workplace. High power distance is being noticed formally and employees are waiting for clear direction from the upper level managers in the Nigerian workplace (</a:t>
            </a:r>
            <a:r>
              <a:rPr lang="en-US" sz="1200" kern="1200" dirty="0" err="1">
                <a:solidFill>
                  <a:schemeClr val="tx1"/>
                </a:solidFill>
                <a:effectLst/>
                <a:latin typeface="+mn-lt"/>
                <a:ea typeface="+mn-ea"/>
                <a:cs typeface="+mn-cs"/>
              </a:rPr>
              <a:t>Opuala</a:t>
            </a:r>
            <a:r>
              <a:rPr lang="en-US" sz="1200" kern="1200" dirty="0">
                <a:solidFill>
                  <a:schemeClr val="tx1"/>
                </a:solidFill>
                <a:effectLst/>
                <a:latin typeface="+mn-lt"/>
                <a:ea typeface="+mn-ea"/>
                <a:cs typeface="+mn-cs"/>
              </a:rPr>
              <a:t>-Charles and Eugenia, 2023). Collectivism is reflected by how trust is built first and business talks are usually delayed until a personal connection is felt. Moderate uncertainty is being shown in the preference for simple, step-by-step instructions and people seem more comfortable when guidance is clearly given. The religious values and traditions so indirect language is being used in many conversations impacted by the politeness and respectful tones. Negotiation style, greeting routine and meetings routine are the examples of how theory fits into real business behavior Even when communication feels a bit unpredictable.  </a:t>
            </a:r>
          </a:p>
          <a:p>
            <a:endParaRPr lang="en-US" dirty="0"/>
          </a:p>
        </p:txBody>
      </p:sp>
      <p:sp>
        <p:nvSpPr>
          <p:cNvPr id="4" name="Slide Number Placeholder 3"/>
          <p:cNvSpPr>
            <a:spLocks noGrp="1"/>
          </p:cNvSpPr>
          <p:nvPr>
            <p:ph type="sldNum" sz="quarter" idx="5"/>
          </p:nvPr>
        </p:nvSpPr>
        <p:spPr/>
        <p:txBody>
          <a:bodyPr/>
          <a:lstStyle/>
          <a:p>
            <a:fld id="{09938280-B5D2-49EB-8796-B9301902B03F}" type="slidenum">
              <a:rPr lang="en-US" smtClean="0"/>
              <a:t>5</a:t>
            </a:fld>
            <a:endParaRPr lang="en-US"/>
          </a:p>
        </p:txBody>
      </p:sp>
    </p:spTree>
    <p:extLst>
      <p:ext uri="{BB962C8B-B14F-4D97-AF65-F5344CB8AC3E}">
        <p14:creationId xmlns:p14="http://schemas.microsoft.com/office/powerpoint/2010/main" val="2258503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Business Case Examples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Real Situations in Nigerian Workplaces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Two cases are being used to show how communication in Nigeria is being shaped by the culture. These are chosen because the situations feel common in many organizations. In the first case, companies like MTN and Unilever Nigeria are being seen adapting by relying on local managers, since the relationship building is being handled smoothly when familiar customs are being followed. In the second case, a challenge is being noticed when western managers are use direct language that is considered disrespectful. Teamwork and negotiation are being affected by those moments and the value of understanding cultural patterns is being made clearer. </a:t>
            </a:r>
          </a:p>
          <a:p>
            <a:endParaRPr lang="en-US" dirty="0"/>
          </a:p>
        </p:txBody>
      </p:sp>
      <p:sp>
        <p:nvSpPr>
          <p:cNvPr id="4" name="Slide Number Placeholder 3"/>
          <p:cNvSpPr>
            <a:spLocks noGrp="1"/>
          </p:cNvSpPr>
          <p:nvPr>
            <p:ph type="sldNum" sz="quarter" idx="5"/>
          </p:nvPr>
        </p:nvSpPr>
        <p:spPr/>
        <p:txBody>
          <a:bodyPr/>
          <a:lstStyle/>
          <a:p>
            <a:fld id="{09938280-B5D2-49EB-8796-B9301902B03F}" type="slidenum">
              <a:rPr lang="en-US" smtClean="0"/>
              <a:t>6</a:t>
            </a:fld>
            <a:endParaRPr lang="en-US"/>
          </a:p>
        </p:txBody>
      </p:sp>
    </p:spTree>
    <p:extLst>
      <p:ext uri="{BB962C8B-B14F-4D97-AF65-F5344CB8AC3E}">
        <p14:creationId xmlns:p14="http://schemas.microsoft.com/office/powerpoint/2010/main" val="149779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Recommendations for Managers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Practical Guidance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set of simple suggestions is being offered for managers who working with the Nigerian teams. A strong relationship is being encouraged before formal talks start. Respectful and polite communication being preferred and hierarchy is seen as a important factor to avoid misunderstanding. Clear instruction is provided to help people feel more confident. Patience with indirect communication is also being needed. </a:t>
            </a:r>
          </a:p>
          <a:p>
            <a:endParaRPr lang="en-US" dirty="0"/>
          </a:p>
        </p:txBody>
      </p:sp>
      <p:sp>
        <p:nvSpPr>
          <p:cNvPr id="4" name="Slide Number Placeholder 3"/>
          <p:cNvSpPr>
            <a:spLocks noGrp="1"/>
          </p:cNvSpPr>
          <p:nvPr>
            <p:ph type="sldNum" sz="quarter" idx="5"/>
          </p:nvPr>
        </p:nvSpPr>
        <p:spPr/>
        <p:txBody>
          <a:bodyPr/>
          <a:lstStyle/>
          <a:p>
            <a:fld id="{09938280-B5D2-49EB-8796-B9301902B03F}" type="slidenum">
              <a:rPr lang="en-US" smtClean="0"/>
              <a:t>7</a:t>
            </a:fld>
            <a:endParaRPr lang="en-US"/>
          </a:p>
        </p:txBody>
      </p:sp>
    </p:spTree>
    <p:extLst>
      <p:ext uri="{BB962C8B-B14F-4D97-AF65-F5344CB8AC3E}">
        <p14:creationId xmlns:p14="http://schemas.microsoft.com/office/powerpoint/2010/main" val="1962143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Summary of Key Points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summary is being given to bring the main ideas together. The value of understanding Nigerian cultural dimensions is being highlighted throughout the presentation. Intercultural theories like Hofstede are being used to make sense of communication behaviors. When managers are aware of cultural strategies, strong communication is formed, misunderstandings are reduced and international business relationships are better (Matthews and Thakkar, 2022). </a:t>
            </a:r>
          </a:p>
          <a:p>
            <a:endParaRPr lang="en-US" dirty="0"/>
          </a:p>
        </p:txBody>
      </p:sp>
      <p:sp>
        <p:nvSpPr>
          <p:cNvPr id="4" name="Slide Number Placeholder 3"/>
          <p:cNvSpPr>
            <a:spLocks noGrp="1"/>
          </p:cNvSpPr>
          <p:nvPr>
            <p:ph type="sldNum" sz="quarter" idx="5"/>
          </p:nvPr>
        </p:nvSpPr>
        <p:spPr/>
        <p:txBody>
          <a:bodyPr/>
          <a:lstStyle/>
          <a:p>
            <a:fld id="{09938280-B5D2-49EB-8796-B9301902B03F}" type="slidenum">
              <a:rPr lang="en-US" smtClean="0"/>
              <a:t>8</a:t>
            </a:fld>
            <a:endParaRPr lang="en-US"/>
          </a:p>
        </p:txBody>
      </p:sp>
    </p:spTree>
    <p:extLst>
      <p:ext uri="{BB962C8B-B14F-4D97-AF65-F5344CB8AC3E}">
        <p14:creationId xmlns:p14="http://schemas.microsoft.com/office/powerpoint/2010/main" val="3734630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11/19/2025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09B8CF7A-35FC-1B92-BA50-6113C82E10FE}"/>
              </a:ext>
            </a:extLst>
          </p:cNvPr>
          <p:cNvSpPr>
            <a:spLocks noGrp="1"/>
          </p:cNvSpPr>
          <p:nvPr>
            <p:ph type="title"/>
          </p:nvPr>
        </p:nvSpPr>
        <p:spPr>
          <a:xfrm>
            <a:off x="1050758" y="962526"/>
            <a:ext cx="5760177" cy="2764267"/>
          </a:xfrm>
        </p:spPr>
        <p:txBody>
          <a:bodyPr vert="horz" lIns="91440" tIns="45720" rIns="91440" bIns="45720" rtlCol="0" anchor="b">
            <a:normAutofit/>
          </a:bodyPr>
          <a:lstStyle/>
          <a:p>
            <a:pPr defTabSz="914400">
              <a:lnSpc>
                <a:spcPct val="90000"/>
              </a:lnSpc>
            </a:pPr>
            <a:r>
              <a:rPr lang="en-US" sz="3000" b="1" kern="1200" dirty="0">
                <a:solidFill>
                  <a:srgbClr val="595959"/>
                </a:solidFill>
                <a:latin typeface="+mj-lt"/>
                <a:ea typeface="+mj-ea"/>
                <a:cs typeface="+mj-cs"/>
              </a:rPr>
              <a:t>LCBB6023</a:t>
            </a:r>
            <a:br>
              <a:rPr lang="en-US" sz="3000" b="1" kern="1200" dirty="0">
                <a:solidFill>
                  <a:srgbClr val="595959"/>
                </a:solidFill>
                <a:latin typeface="+mj-lt"/>
                <a:ea typeface="+mj-ea"/>
                <a:cs typeface="+mj-cs"/>
              </a:rPr>
            </a:br>
            <a:r>
              <a:rPr lang="en-US" sz="3000" b="1" kern="1200" dirty="0">
                <a:solidFill>
                  <a:srgbClr val="595959"/>
                </a:solidFill>
                <a:latin typeface="+mj-lt"/>
                <a:ea typeface="+mj-ea"/>
                <a:cs typeface="+mj-cs"/>
              </a:rPr>
              <a:t>International Business </a:t>
            </a:r>
            <a:r>
              <a:rPr lang="en-US" sz="3000" b="1" kern="1200" dirty="0" err="1">
                <a:solidFill>
                  <a:srgbClr val="595959"/>
                </a:solidFill>
                <a:latin typeface="+mj-lt"/>
                <a:ea typeface="+mj-ea"/>
                <a:cs typeface="+mj-cs"/>
              </a:rPr>
              <a:t>Comunications</a:t>
            </a:r>
            <a:br>
              <a:rPr lang="en-US" sz="2400" b="1" kern="1200" dirty="0">
                <a:solidFill>
                  <a:srgbClr val="595959"/>
                </a:solidFill>
                <a:latin typeface="+mj-lt"/>
                <a:ea typeface="+mj-ea"/>
                <a:cs typeface="+mj-cs"/>
              </a:rPr>
            </a:br>
            <a:br>
              <a:rPr lang="en-US" sz="2400" b="1" kern="1200" dirty="0">
                <a:solidFill>
                  <a:srgbClr val="595959"/>
                </a:solidFill>
                <a:latin typeface="+mj-lt"/>
                <a:ea typeface="+mj-ea"/>
                <a:cs typeface="+mj-cs"/>
              </a:rPr>
            </a:br>
            <a:r>
              <a:rPr lang="en-US" sz="2400" b="1" kern="1200" dirty="0">
                <a:solidFill>
                  <a:srgbClr val="595959"/>
                </a:solidFill>
                <a:latin typeface="+mj-lt"/>
                <a:ea typeface="+mj-ea"/>
                <a:cs typeface="+mj-cs"/>
              </a:rPr>
              <a:t>Component 1: Understanding Cultural Dimensions and Business Implications in Nigeria</a:t>
            </a:r>
            <a:endParaRPr lang="en-US" sz="2400" kern="1200" dirty="0">
              <a:solidFill>
                <a:srgbClr val="595959"/>
              </a:solidFill>
              <a:latin typeface="+mj-lt"/>
              <a:ea typeface="+mj-ea"/>
              <a:cs typeface="+mj-cs"/>
            </a:endParaRPr>
          </a:p>
        </p:txBody>
      </p:sp>
      <p:sp>
        <p:nvSpPr>
          <p:cNvPr id="4" name="TextBox 3">
            <a:extLst>
              <a:ext uri="{FF2B5EF4-FFF2-40B4-BE49-F238E27FC236}">
                <a16:creationId xmlns:a16="http://schemas.microsoft.com/office/drawing/2014/main" id="{106FEC31-7A95-3390-66C3-303E7909D6BD}"/>
              </a:ext>
            </a:extLst>
          </p:cNvPr>
          <p:cNvSpPr txBox="1"/>
          <p:nvPr/>
        </p:nvSpPr>
        <p:spPr>
          <a:xfrm>
            <a:off x="1472608" y="4061345"/>
            <a:ext cx="5425497" cy="1922360"/>
          </a:xfrm>
          <a:prstGeom prst="rect">
            <a:avLst/>
          </a:prstGeom>
        </p:spPr>
        <p:txBody>
          <a:bodyPr vert="horz" lIns="91440" tIns="45720" rIns="91440" bIns="45720" rtlCol="0" anchor="t">
            <a:normAutofit fontScale="92500" lnSpcReduction="20000"/>
          </a:bodyPr>
          <a:lstStyle/>
          <a:p>
            <a:pPr defTabSz="914400">
              <a:lnSpc>
                <a:spcPct val="90000"/>
              </a:lnSpc>
              <a:spcBef>
                <a:spcPts val="1000"/>
              </a:spcBef>
              <a:spcAft>
                <a:spcPts val="600"/>
              </a:spcAft>
            </a:pPr>
            <a:r>
              <a:rPr lang="en-US" sz="2600" kern="1200" dirty="0">
                <a:solidFill>
                  <a:srgbClr val="595959"/>
                </a:solidFill>
                <a:latin typeface="+mn-lt"/>
                <a:ea typeface="+mn-ea"/>
                <a:cs typeface="+mn-cs"/>
              </a:rPr>
              <a:t>Student Name: Gabriel Chirosca </a:t>
            </a:r>
          </a:p>
          <a:p>
            <a:pPr defTabSz="914400">
              <a:lnSpc>
                <a:spcPct val="90000"/>
              </a:lnSpc>
              <a:spcBef>
                <a:spcPts val="1000"/>
              </a:spcBef>
              <a:spcAft>
                <a:spcPts val="600"/>
              </a:spcAft>
            </a:pPr>
            <a:r>
              <a:rPr lang="en-US" sz="2600" kern="1200" dirty="0">
                <a:solidFill>
                  <a:srgbClr val="595959"/>
                </a:solidFill>
                <a:latin typeface="+mn-lt"/>
                <a:ea typeface="+mn-ea"/>
                <a:cs typeface="+mn-cs"/>
              </a:rPr>
              <a:t>Student ID: 2244324</a:t>
            </a:r>
          </a:p>
          <a:p>
            <a:pPr defTabSz="914400">
              <a:lnSpc>
                <a:spcPct val="90000"/>
              </a:lnSpc>
              <a:spcBef>
                <a:spcPts val="1000"/>
              </a:spcBef>
              <a:spcAft>
                <a:spcPts val="600"/>
              </a:spcAft>
            </a:pPr>
            <a:r>
              <a:rPr lang="en-US" sz="2600" dirty="0">
                <a:solidFill>
                  <a:srgbClr val="595959"/>
                </a:solidFill>
              </a:rPr>
              <a:t>Module Leader: Afzal Munna</a:t>
            </a:r>
          </a:p>
          <a:p>
            <a:pPr defTabSz="914400">
              <a:lnSpc>
                <a:spcPct val="90000"/>
              </a:lnSpc>
              <a:spcBef>
                <a:spcPts val="1000"/>
              </a:spcBef>
              <a:spcAft>
                <a:spcPts val="600"/>
              </a:spcAft>
            </a:pPr>
            <a:r>
              <a:rPr lang="en-US" sz="2600" dirty="0">
                <a:solidFill>
                  <a:srgbClr val="595959"/>
                </a:solidFill>
              </a:rPr>
              <a:t>Submission Date: 19/11/20225</a:t>
            </a:r>
            <a:r>
              <a:rPr lang="en-US" sz="1400" dirty="0">
                <a:solidFill>
                  <a:srgbClr val="595959"/>
                </a:solidFill>
              </a:rPr>
              <a:t>	</a:t>
            </a:r>
            <a:endParaRPr lang="en-US" sz="1400" kern="1200" dirty="0">
              <a:solidFill>
                <a:srgbClr val="595959"/>
              </a:solidFill>
              <a:latin typeface="+mn-lt"/>
              <a:ea typeface="+mn-ea"/>
              <a:cs typeface="+mn-cs"/>
            </a:endParaRPr>
          </a:p>
          <a:p>
            <a:pPr algn="ctr" defTabSz="914400">
              <a:lnSpc>
                <a:spcPct val="90000"/>
              </a:lnSpc>
              <a:spcBef>
                <a:spcPts val="1000"/>
              </a:spcBef>
              <a:spcAft>
                <a:spcPts val="600"/>
              </a:spcAft>
            </a:pPr>
            <a:endParaRPr lang="en-US" sz="1400" kern="1200" dirty="0">
              <a:solidFill>
                <a:srgbClr val="595959"/>
              </a:solidFill>
              <a:latin typeface="+mn-lt"/>
              <a:ea typeface="+mn-ea"/>
              <a:cs typeface="+mn-cs"/>
            </a:endParaRPr>
          </a:p>
        </p:txBody>
      </p:sp>
      <p:pic>
        <p:nvPicPr>
          <p:cNvPr id="8" name="Graphic 7" descr="Classroom">
            <a:extLst>
              <a:ext uri="{FF2B5EF4-FFF2-40B4-BE49-F238E27FC236}">
                <a16:creationId xmlns:a16="http://schemas.microsoft.com/office/drawing/2014/main" id="{B6262A1C-8547-9D02-50A3-B00963B8DC2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10935" y="1419785"/>
            <a:ext cx="4018430" cy="4018430"/>
          </a:xfrm>
          <a:prstGeom prst="rect">
            <a:avLst/>
          </a:prstGeom>
        </p:spPr>
      </p:pic>
      <p:pic>
        <p:nvPicPr>
          <p:cNvPr id="3" name="Picture 2" descr="Prifysgol Cymru Y Drindod Dewi Sant | University Of Wales Trinity Saint  David* - NPLD - Network To Promote Linguistic Diversity : NPLD – Network to  Promote Linguistic Diversity">
            <a:extLst>
              <a:ext uri="{FF2B5EF4-FFF2-40B4-BE49-F238E27FC236}">
                <a16:creationId xmlns:a16="http://schemas.microsoft.com/office/drawing/2014/main" id="{9A28F707-9372-8A24-FE21-9C0E589B3D0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35331" y="685800"/>
            <a:ext cx="2503280" cy="1273145"/>
          </a:xfrm>
          <a:prstGeom prst="rect">
            <a:avLst/>
          </a:prstGeom>
          <a:noFill/>
          <a:ln>
            <a:noFill/>
          </a:ln>
          <a:effectLst>
            <a:softEdge rad="241300"/>
          </a:effectLst>
        </p:spPr>
      </p:pic>
    </p:spTree>
    <p:extLst>
      <p:ext uri="{BB962C8B-B14F-4D97-AF65-F5344CB8AC3E}">
        <p14:creationId xmlns:p14="http://schemas.microsoft.com/office/powerpoint/2010/main" val="4272264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holding ball">
            <a:extLst>
              <a:ext uri="{FF2B5EF4-FFF2-40B4-BE49-F238E27FC236}">
                <a16:creationId xmlns:a16="http://schemas.microsoft.com/office/drawing/2014/main" id="{154E02C9-322E-520C-707A-A96CBED72AFF}"/>
              </a:ext>
            </a:extLst>
          </p:cNvPr>
          <p:cNvPicPr>
            <a:picLocks noChangeAspect="1"/>
          </p:cNvPicPr>
          <p:nvPr/>
        </p:nvPicPr>
        <p:blipFill>
          <a:blip r:embed="rId3">
            <a:alphaModFix amt="35000"/>
          </a:blip>
          <a:srcRect b="15414"/>
          <a:stretch>
            <a:fillRect/>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US" dirty="0">
                <a:solidFill>
                  <a:srgbClr val="FFFFFF"/>
                </a:solidFill>
              </a:rPr>
              <a:t>Introduction</a:t>
            </a:r>
          </a:p>
        </p:txBody>
      </p:sp>
      <p:sp>
        <p:nvSpPr>
          <p:cNvPr id="3" name="Content Placeholder 2"/>
          <p:cNvSpPr>
            <a:spLocks noGrp="1"/>
          </p:cNvSpPr>
          <p:nvPr>
            <p:ph idx="1"/>
          </p:nvPr>
        </p:nvSpPr>
        <p:spPr>
          <a:xfrm>
            <a:off x="838200" y="1825625"/>
            <a:ext cx="10515600" cy="4351338"/>
          </a:xfrm>
        </p:spPr>
        <p:txBody>
          <a:bodyPr>
            <a:normAutofit/>
          </a:bodyPr>
          <a:lstStyle/>
          <a:p>
            <a:endParaRPr lang="en-US" dirty="0">
              <a:solidFill>
                <a:srgbClr val="FFFFFF"/>
              </a:solidFill>
            </a:endParaRPr>
          </a:p>
          <a:p>
            <a:r>
              <a:rPr lang="en-US" dirty="0">
                <a:solidFill>
                  <a:srgbClr val="FFFFFF"/>
                </a:solidFill>
              </a:rPr>
              <a:t>Focus on intercultural business communication in Nigeria</a:t>
            </a:r>
          </a:p>
          <a:p>
            <a:r>
              <a:rPr lang="en-US" dirty="0">
                <a:solidFill>
                  <a:srgbClr val="FFFFFF"/>
                </a:solidFill>
              </a:rPr>
              <a:t>Use of Hofstede’s cultural dimensions</a:t>
            </a:r>
          </a:p>
          <a:p>
            <a:r>
              <a:rPr lang="en-US" dirty="0">
                <a:solidFill>
                  <a:srgbClr val="FFFFFF"/>
                </a:solidFill>
              </a:rPr>
              <a:t>Overview of cultural traits and communication patterns</a:t>
            </a: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 name="Group 1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838800" y="1641752"/>
            <a:ext cx="2655887" cy="4384188"/>
          </a:xfrm>
        </p:spPr>
        <p:txBody>
          <a:bodyPr anchor="t">
            <a:normAutofit/>
          </a:bodyPr>
          <a:lstStyle/>
          <a:p>
            <a:r>
              <a:rPr lang="en-US" sz="4000" dirty="0">
                <a:solidFill>
                  <a:schemeClr val="bg1"/>
                </a:solidFill>
              </a:rPr>
              <a:t>Nigeria’s Cultural Context</a:t>
            </a:r>
          </a:p>
        </p:txBody>
      </p:sp>
      <p:graphicFrame>
        <p:nvGraphicFramePr>
          <p:cNvPr id="5" name="Content Placeholder 2">
            <a:extLst>
              <a:ext uri="{FF2B5EF4-FFF2-40B4-BE49-F238E27FC236}">
                <a16:creationId xmlns:a16="http://schemas.microsoft.com/office/drawing/2014/main" id="{C12BDA06-1F16-45C0-43BF-4BCB0C1E851C}"/>
              </a:ext>
            </a:extLst>
          </p:cNvPr>
          <p:cNvGraphicFramePr>
            <a:graphicFrameLocks noGrp="1"/>
          </p:cNvGraphicFramePr>
          <p:nvPr>
            <p:ph idx="1"/>
            <p:extLst>
              <p:ext uri="{D42A27DB-BD31-4B8C-83A1-F6EECF244321}">
                <p14:modId xmlns:p14="http://schemas.microsoft.com/office/powerpoint/2010/main" val="2072369327"/>
              </p:ext>
            </p:extLst>
          </p:nvPr>
        </p:nvGraphicFramePr>
        <p:xfrm>
          <a:off x="5232400" y="841375"/>
          <a:ext cx="6121400" cy="5184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 name="Group 1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838800" y="1641752"/>
            <a:ext cx="2655887" cy="4384188"/>
          </a:xfrm>
        </p:spPr>
        <p:txBody>
          <a:bodyPr anchor="t">
            <a:normAutofit/>
          </a:bodyPr>
          <a:lstStyle/>
          <a:p>
            <a:r>
              <a:rPr lang="en-US" sz="2800" dirty="0">
                <a:solidFill>
                  <a:schemeClr val="bg1"/>
                </a:solidFill>
              </a:rPr>
              <a:t>Intercultural Communication Theory</a:t>
            </a:r>
          </a:p>
          <a:p>
            <a:r>
              <a:rPr lang="en-US" sz="2800" dirty="0">
                <a:solidFill>
                  <a:schemeClr val="bg1"/>
                </a:solidFill>
              </a:rPr>
              <a:t>“Hofstede’s Dimensions”</a:t>
            </a:r>
          </a:p>
        </p:txBody>
      </p:sp>
      <p:graphicFrame>
        <p:nvGraphicFramePr>
          <p:cNvPr id="5" name="Content Placeholder 2">
            <a:extLst>
              <a:ext uri="{FF2B5EF4-FFF2-40B4-BE49-F238E27FC236}">
                <a16:creationId xmlns:a16="http://schemas.microsoft.com/office/drawing/2014/main" id="{A5A0F447-E27C-C285-BD1A-81DDAAB5A056}"/>
              </a:ext>
            </a:extLst>
          </p:cNvPr>
          <p:cNvGraphicFramePr>
            <a:graphicFrameLocks noGrp="1"/>
          </p:cNvGraphicFramePr>
          <p:nvPr>
            <p:ph idx="1"/>
            <p:extLst>
              <p:ext uri="{D42A27DB-BD31-4B8C-83A1-F6EECF244321}">
                <p14:modId xmlns:p14="http://schemas.microsoft.com/office/powerpoint/2010/main" val="2932588286"/>
              </p:ext>
            </p:extLst>
          </p:nvPr>
        </p:nvGraphicFramePr>
        <p:xfrm>
          <a:off x="5232400" y="841375"/>
          <a:ext cx="6121400" cy="5184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US" sz="4000"/>
              <a:t>Application to Nigerian Business Communication</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880E268-4651-7861-D7F4-08416A7DCB03}"/>
              </a:ext>
            </a:extLst>
          </p:cNvPr>
          <p:cNvGraphicFramePr>
            <a:graphicFrameLocks noGrp="1"/>
          </p:cNvGraphicFramePr>
          <p:nvPr>
            <p:ph idx="1"/>
            <p:extLst>
              <p:ext uri="{D42A27DB-BD31-4B8C-83A1-F6EECF244321}">
                <p14:modId xmlns:p14="http://schemas.microsoft.com/office/powerpoint/2010/main" val="166892137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1000941" y="685801"/>
            <a:ext cx="3494859" cy="5491162"/>
          </a:xfrm>
        </p:spPr>
        <p:txBody>
          <a:bodyPr>
            <a:normAutofit/>
          </a:bodyPr>
          <a:lstStyle/>
          <a:p>
            <a:r>
              <a:t>Business Case Examples</a:t>
            </a:r>
          </a:p>
        </p:txBody>
      </p:sp>
      <p:graphicFrame>
        <p:nvGraphicFramePr>
          <p:cNvPr id="5" name="Content Placeholder 2">
            <a:extLst>
              <a:ext uri="{FF2B5EF4-FFF2-40B4-BE49-F238E27FC236}">
                <a16:creationId xmlns:a16="http://schemas.microsoft.com/office/drawing/2014/main" id="{1F04BE75-944D-8653-D109-E5934EADA969}"/>
              </a:ext>
            </a:extLst>
          </p:cNvPr>
          <p:cNvGraphicFramePr>
            <a:graphicFrameLocks noGrp="1"/>
          </p:cNvGraphicFramePr>
          <p:nvPr>
            <p:ph idx="1"/>
            <p:extLst>
              <p:ext uri="{D42A27DB-BD31-4B8C-83A1-F6EECF244321}">
                <p14:modId xmlns:p14="http://schemas.microsoft.com/office/powerpoint/2010/main" val="202146693"/>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Recommendations for Managers</a:t>
            </a:r>
          </a:p>
        </p:txBody>
      </p:sp>
      <p:graphicFrame>
        <p:nvGraphicFramePr>
          <p:cNvPr id="5" name="Content Placeholder 2">
            <a:extLst>
              <a:ext uri="{FF2B5EF4-FFF2-40B4-BE49-F238E27FC236}">
                <a16:creationId xmlns:a16="http://schemas.microsoft.com/office/drawing/2014/main" id="{465D901B-5EEB-75CC-A9E9-B2CE15CA4AD0}"/>
              </a:ext>
            </a:extLst>
          </p:cNvPr>
          <p:cNvGraphicFramePr>
            <a:graphicFrameLocks noGrp="1"/>
          </p:cNvGraphicFramePr>
          <p:nvPr>
            <p:ph idx="1"/>
          </p:nvPr>
        </p:nvGraphicFramePr>
        <p:xfrm>
          <a:off x="609600" y="1600201"/>
          <a:ext cx="109728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0" y="762001"/>
            <a:ext cx="5334197" cy="1708242"/>
          </a:xfrm>
        </p:spPr>
        <p:txBody>
          <a:bodyPr anchor="ctr">
            <a:normAutofit/>
          </a:bodyPr>
          <a:lstStyle/>
          <a:p>
            <a:r>
              <a:rPr lang="en-US" sz="4000"/>
              <a:t>Conclusion</a:t>
            </a:r>
          </a:p>
        </p:txBody>
      </p:sp>
      <p:sp>
        <p:nvSpPr>
          <p:cNvPr id="3" name="Content Placeholder 2"/>
          <p:cNvSpPr>
            <a:spLocks noGrp="1"/>
          </p:cNvSpPr>
          <p:nvPr>
            <p:ph idx="1"/>
          </p:nvPr>
        </p:nvSpPr>
        <p:spPr>
          <a:xfrm>
            <a:off x="761800" y="2470244"/>
            <a:ext cx="5334197" cy="3769835"/>
          </a:xfrm>
        </p:spPr>
        <p:txBody>
          <a:bodyPr anchor="ctr">
            <a:normAutofit/>
          </a:bodyPr>
          <a:lstStyle/>
          <a:p>
            <a:endParaRPr lang="en-US" sz="2000"/>
          </a:p>
          <a:p>
            <a:r>
              <a:rPr lang="en-US" sz="2000"/>
              <a:t>Understanding Nigerian culture supports effective communication</a:t>
            </a:r>
          </a:p>
          <a:p>
            <a:r>
              <a:rPr lang="en-US" sz="2000"/>
              <a:t>Hofstede’s theory helps interpret workplace patterns</a:t>
            </a:r>
          </a:p>
          <a:p>
            <a:r>
              <a:rPr lang="en-US" sz="2000"/>
              <a:t>Cultural awareness improves collaboration and relationships</a:t>
            </a:r>
          </a:p>
        </p:txBody>
      </p:sp>
      <p:pic>
        <p:nvPicPr>
          <p:cNvPr id="5" name="Picture 4" descr="hand holding ball">
            <a:extLst>
              <a:ext uri="{FF2B5EF4-FFF2-40B4-BE49-F238E27FC236}">
                <a16:creationId xmlns:a16="http://schemas.microsoft.com/office/drawing/2014/main" id="{4552306D-098A-4AC8-B3F4-6845E7DE5814}"/>
              </a:ext>
            </a:extLst>
          </p:cNvPr>
          <p:cNvPicPr>
            <a:picLocks noChangeAspect="1"/>
          </p:cNvPicPr>
          <p:nvPr/>
        </p:nvPicPr>
        <p:blipFill>
          <a:blip r:embed="rId3"/>
          <a:srcRect l="26055" r="2230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1B1D-09C6-52A0-EBF9-3C99F08706DE}"/>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17F8E5D7-015F-E41A-41FD-638B76CF7458}"/>
              </a:ext>
            </a:extLst>
          </p:cNvPr>
          <p:cNvSpPr>
            <a:spLocks noGrp="1"/>
          </p:cNvSpPr>
          <p:nvPr>
            <p:ph idx="1"/>
          </p:nvPr>
        </p:nvSpPr>
        <p:spPr/>
        <p:txBody>
          <a:bodyPr>
            <a:normAutofit fontScale="62500" lnSpcReduction="20000"/>
          </a:bodyPr>
          <a:lstStyle/>
          <a:p>
            <a:pPr lvl="0" algn="just"/>
            <a:r>
              <a:rPr lang="en-US" dirty="0"/>
              <a:t>Bogale, A.T. and Debela, K.L. (2024). Organizational culture: a Systematic Review. </a:t>
            </a:r>
            <a:r>
              <a:rPr lang="en-US" i="1" dirty="0"/>
              <a:t>Cogent Business &amp; Management</a:t>
            </a:r>
            <a:r>
              <a:rPr lang="en-US" dirty="0"/>
              <a:t>, 11(1), pp.1–23. </a:t>
            </a:r>
            <a:r>
              <a:rPr lang="en-US" dirty="0" err="1"/>
              <a:t>doi:https</a:t>
            </a:r>
            <a:r>
              <a:rPr lang="en-US" dirty="0"/>
              <a:t>://doi.org/10.1080/23311975.2024.2340129.</a:t>
            </a:r>
          </a:p>
          <a:p>
            <a:pPr lvl="0" algn="just"/>
            <a:r>
              <a:rPr lang="en-US" dirty="0"/>
              <a:t>Matthews, L.C. and Thakkar, B. (2022). </a:t>
            </a:r>
            <a:r>
              <a:rPr lang="en-US" i="1" dirty="0"/>
              <a:t>The Impact of Globalization on Cross-Cultural Communication</a:t>
            </a:r>
            <a:r>
              <a:rPr lang="en-US" dirty="0"/>
              <a:t>. [online] </a:t>
            </a:r>
            <a:r>
              <a:rPr lang="en-US" i="1" dirty="0"/>
              <a:t>www.intechopen.com</a:t>
            </a:r>
            <a:r>
              <a:rPr lang="en-US" dirty="0"/>
              <a:t>. </a:t>
            </a:r>
            <a:r>
              <a:rPr lang="en-US" dirty="0" err="1"/>
              <a:t>IntechOpen</a:t>
            </a:r>
            <a:r>
              <a:rPr lang="en-US" dirty="0"/>
              <a:t>. Available at: https://www.intechopen.com/chapters/38267.</a:t>
            </a:r>
          </a:p>
          <a:p>
            <a:pPr lvl="0" algn="just"/>
            <a:r>
              <a:rPr lang="en-US" dirty="0"/>
              <a:t>Nickerson, C. (2025). </a:t>
            </a:r>
            <a:r>
              <a:rPr lang="en-US" i="1" dirty="0"/>
              <a:t>Hofstede’s Cultural Dimensions Theory &amp; Examples</a:t>
            </a:r>
            <a:r>
              <a:rPr lang="en-US" dirty="0"/>
              <a:t>. [online] Simply Psychology. Available at: https://www.simplypsychology.org/hofstedes-cultural-dimensions-theory.html.</a:t>
            </a:r>
          </a:p>
          <a:p>
            <a:pPr lvl="0" algn="just"/>
            <a:r>
              <a:rPr lang="en-US" dirty="0" err="1"/>
              <a:t>Opuala</a:t>
            </a:r>
            <a:r>
              <a:rPr lang="en-US" dirty="0"/>
              <a:t>-Charles, S. and Eugenia, M. (2023). HIGH POWER DISTANCE CULTURE AND EMPLOYEE PERFORMANCE IN THE WORKPLACE. </a:t>
            </a:r>
            <a:r>
              <a:rPr lang="en-US" i="1" dirty="0"/>
              <a:t>ResearchGate</a:t>
            </a:r>
            <a:r>
              <a:rPr lang="en-US" dirty="0"/>
              <a:t>, [online] 3(2), p.13. Available at: https://www.researchgate.net/publication/372478061_HIGH_POWER_DISTANCE_CULTURE_AND_EMPLOYEE_PERFORMANCE_IN_THE_WORKPLACE.</a:t>
            </a:r>
          </a:p>
          <a:p>
            <a:pPr lvl="0" algn="just"/>
            <a:r>
              <a:rPr lang="en-US" dirty="0"/>
              <a:t>Vinz, S. (2022). </a:t>
            </a:r>
            <a:r>
              <a:rPr lang="en-US" i="1" dirty="0"/>
              <a:t>The Theoretical Framework: What and How? | A Quick Guide</a:t>
            </a:r>
            <a:r>
              <a:rPr lang="en-US" dirty="0"/>
              <a:t>. [online] </a:t>
            </a:r>
            <a:r>
              <a:rPr lang="en-US" dirty="0" err="1"/>
              <a:t>Scribbr</a:t>
            </a:r>
            <a:r>
              <a:rPr lang="en-US" dirty="0"/>
              <a:t>. Available at: https://www.scribbr.com/dissertation/theoretical-framework/.</a:t>
            </a:r>
          </a:p>
          <a:p>
            <a:pPr algn="just"/>
            <a:endParaRPr lang="en-US" dirty="0"/>
          </a:p>
        </p:txBody>
      </p:sp>
    </p:spTree>
    <p:extLst>
      <p:ext uri="{BB962C8B-B14F-4D97-AF65-F5344CB8AC3E}">
        <p14:creationId xmlns:p14="http://schemas.microsoft.com/office/powerpoint/2010/main" val="36067477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TotalTime>
  <Words>1329</Words>
  <Application>Microsoft Office PowerPoint</Application>
  <PresentationFormat>Widescreen</PresentationFormat>
  <Paragraphs>75</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Calibri</vt:lpstr>
      <vt:lpstr>Office Theme</vt:lpstr>
      <vt:lpstr>LCBB6023 International Business Comunications  Component 1: Understanding Cultural Dimensions and Business Implications in Nigeria</vt:lpstr>
      <vt:lpstr>Introduction</vt:lpstr>
      <vt:lpstr>Nigeria’s Cultural Context</vt:lpstr>
      <vt:lpstr>Intercultural Communication Theory “Hofstede’s Dimensions”</vt:lpstr>
      <vt:lpstr>Application to Nigerian Business Communication</vt:lpstr>
      <vt:lpstr>Business Case Examples</vt:lpstr>
      <vt:lpstr>Recommendations for Managers</vt:lpstr>
      <vt:lpstr>Conclusion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gabriel chirosca</cp:lastModifiedBy>
  <cp:revision>6</cp:revision>
  <dcterms:created xsi:type="dcterms:W3CDTF">2013-01-27T09:14:16Z</dcterms:created>
  <dcterms:modified xsi:type="dcterms:W3CDTF">2025-11-19T19:32:59Z</dcterms:modified>
  <cp:category/>
</cp:coreProperties>
</file>