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1"/>
  </p:notesMasterIdLst>
  <p:sldIdLst>
    <p:sldId id="256" r:id="rId2"/>
    <p:sldId id="257" r:id="rId3"/>
    <p:sldId id="258" r:id="rId4"/>
    <p:sldId id="259" r:id="rId5"/>
    <p:sldId id="270" r:id="rId6"/>
    <p:sldId id="260" r:id="rId7"/>
    <p:sldId id="267" r:id="rId8"/>
    <p:sldId id="268" r:id="rId9"/>
    <p:sldId id="269" r:id="rId10"/>
    <p:sldId id="271" r:id="rId11"/>
    <p:sldId id="272" r:id="rId12"/>
    <p:sldId id="261" r:id="rId13"/>
    <p:sldId id="266" r:id="rId14"/>
    <p:sldId id="262" r:id="rId15"/>
    <p:sldId id="263" r:id="rId16"/>
    <p:sldId id="264" r:id="rId17"/>
    <p:sldId id="273" r:id="rId18"/>
    <p:sldId id="274" r:id="rId19"/>
    <p:sldId id="26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79893" autoAdjust="0"/>
  </p:normalViewPr>
  <p:slideViewPr>
    <p:cSldViewPr>
      <p:cViewPr varScale="1">
        <p:scale>
          <a:sx n="58" d="100"/>
          <a:sy n="58" d="100"/>
        </p:scale>
        <p:origin x="-17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07BC93-00E7-40C2-8FEC-627666309BAE}" type="datetimeFigureOut">
              <a:rPr lang="en-GB" smtClean="0"/>
              <a:t>18/12/2017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10758E-E619-40B1-96B8-F15D59FA24A5}" type="slidenum">
              <a:rPr lang="en-GB" smtClean="0"/>
              <a:t>‹#›</a:t>
            </a:fld>
            <a:endParaRPr lang="en-GB"/>
          </a:p>
        </p:txBody>
      </p:sp>
    </p:spTree>
    <p:extLst>
      <p:ext uri="{BB962C8B-B14F-4D97-AF65-F5344CB8AC3E}">
        <p14:creationId xmlns:p14="http://schemas.microsoft.com/office/powerpoint/2010/main" val="4290402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Speakers notes found within</a:t>
            </a:r>
            <a:r>
              <a:rPr lang="en-GB" baseline="0" dirty="0" smtClean="0"/>
              <a:t> folder and in presentation notes.</a:t>
            </a:r>
            <a:endParaRPr lang="en-GB" dirty="0" smtClean="0"/>
          </a:p>
          <a:p>
            <a:endParaRPr lang="en-GB" dirty="0"/>
          </a:p>
        </p:txBody>
      </p:sp>
      <p:sp>
        <p:nvSpPr>
          <p:cNvPr id="4" name="Slide Number Placeholder 3"/>
          <p:cNvSpPr>
            <a:spLocks noGrp="1"/>
          </p:cNvSpPr>
          <p:nvPr>
            <p:ph type="sldNum" sz="quarter" idx="10"/>
          </p:nvPr>
        </p:nvSpPr>
        <p:spPr/>
        <p:txBody>
          <a:bodyPr/>
          <a:lstStyle/>
          <a:p>
            <a:fld id="{AC10758E-E619-40B1-96B8-F15D59FA24A5}" type="slidenum">
              <a:rPr lang="en-GB" smtClean="0"/>
              <a:t>1</a:t>
            </a:fld>
            <a:endParaRPr lang="en-GB"/>
          </a:p>
        </p:txBody>
      </p:sp>
    </p:spTree>
    <p:extLst>
      <p:ext uri="{BB962C8B-B14F-4D97-AF65-F5344CB8AC3E}">
        <p14:creationId xmlns:p14="http://schemas.microsoft.com/office/powerpoint/2010/main" val="1766032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What am I doing?</a:t>
            </a:r>
          </a:p>
          <a:p>
            <a:r>
              <a:rPr lang="en-GB" sz="1200" kern="1200" dirty="0" smtClean="0">
                <a:solidFill>
                  <a:schemeClr val="tx1"/>
                </a:solidFill>
                <a:effectLst/>
                <a:latin typeface="+mn-lt"/>
                <a:ea typeface="+mn-ea"/>
                <a:cs typeface="+mn-cs"/>
              </a:rPr>
              <a:t>Develop a cross-platform application to allow student to improve their learning ability and contribute more within a classroom environment. The system is based primarily on EVS (Electronic voting systems) </a:t>
            </a:r>
          </a:p>
          <a:p>
            <a:r>
              <a:rPr lang="en-GB" sz="1200" b="1" kern="1200" dirty="0" smtClean="0">
                <a:solidFill>
                  <a:schemeClr val="tx1"/>
                </a:solidFill>
                <a:effectLst/>
                <a:latin typeface="+mn-lt"/>
                <a:ea typeface="+mn-ea"/>
                <a:cs typeface="+mn-cs"/>
              </a:rPr>
              <a:t>Why did I choose it?</a:t>
            </a:r>
          </a:p>
          <a:p>
            <a:r>
              <a:rPr lang="en-GB" sz="1200" kern="1200" dirty="0" smtClean="0">
                <a:solidFill>
                  <a:schemeClr val="tx1"/>
                </a:solidFill>
                <a:effectLst/>
                <a:latin typeface="+mn-lt"/>
                <a:ea typeface="+mn-ea"/>
                <a:cs typeface="+mn-cs"/>
              </a:rPr>
              <a:t>Technology is ever changing within the world so allowing teenagers to get accustomed to new technology and ideas will help prepare them in the future, in tandem with the fact that some schools don’t have access to large scale technology and this easy system will allow for teachers to allow students to learn in different ways.</a:t>
            </a:r>
          </a:p>
          <a:p>
            <a:r>
              <a:rPr lang="en-GB" sz="1200" b="1" kern="1200" dirty="0" smtClean="0">
                <a:solidFill>
                  <a:schemeClr val="tx1"/>
                </a:solidFill>
                <a:effectLst/>
                <a:latin typeface="+mn-lt"/>
                <a:ea typeface="+mn-ea"/>
                <a:cs typeface="+mn-cs"/>
              </a:rPr>
              <a:t>Client?</a:t>
            </a:r>
          </a:p>
          <a:p>
            <a:r>
              <a:rPr lang="en-GB" sz="1200" kern="1200" dirty="0" smtClean="0">
                <a:solidFill>
                  <a:schemeClr val="tx1"/>
                </a:solidFill>
                <a:effectLst/>
                <a:latin typeface="+mn-lt"/>
                <a:ea typeface="+mn-ea"/>
                <a:cs typeface="+mn-cs"/>
              </a:rPr>
              <a:t>The project doesn’t have a primary client but it revolves around the idea of secondary schools and how they use technology to innovate teaching and learning, the main client can be considered as the UK educational institute ranging from the ages of 11 to 16. </a:t>
            </a:r>
          </a:p>
          <a:p>
            <a:endParaRPr lang="en-GB" dirty="0"/>
          </a:p>
        </p:txBody>
      </p:sp>
      <p:sp>
        <p:nvSpPr>
          <p:cNvPr id="4" name="Slide Number Placeholder 3"/>
          <p:cNvSpPr>
            <a:spLocks noGrp="1"/>
          </p:cNvSpPr>
          <p:nvPr>
            <p:ph type="sldNum" sz="quarter" idx="10"/>
          </p:nvPr>
        </p:nvSpPr>
        <p:spPr/>
        <p:txBody>
          <a:bodyPr/>
          <a:lstStyle/>
          <a:p>
            <a:fld id="{AC10758E-E619-40B1-96B8-F15D59FA24A5}" type="slidenum">
              <a:rPr lang="en-GB" smtClean="0"/>
              <a:t>2</a:t>
            </a:fld>
            <a:endParaRPr lang="en-GB"/>
          </a:p>
        </p:txBody>
      </p:sp>
    </p:spTree>
    <p:extLst>
      <p:ext uri="{BB962C8B-B14F-4D97-AF65-F5344CB8AC3E}">
        <p14:creationId xmlns:p14="http://schemas.microsoft.com/office/powerpoint/2010/main" val="102957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Almost all teenagers aged 11-16 have a mobile device, according to BBC news around 70% of all teenagers in 2016 have access to a mobile smartphone and use said smartphone almost daily in a variety of different ways from social media to video games and these smartphone have the ability to communicate across world in a number of different ways.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Learner types are diverse and can deeply affect students learning capabilities. Visual, auditory, physical each have fairly different ways of learning and these ways can significantly affect a student’s knowledge based on different subjects.</a:t>
            </a:r>
          </a:p>
          <a:p>
            <a:r>
              <a:rPr lang="en-GB" sz="1200" kern="1200" dirty="0" smtClean="0">
                <a:solidFill>
                  <a:schemeClr val="tx1"/>
                </a:solidFill>
                <a:effectLst/>
                <a:latin typeface="+mn-lt"/>
                <a:ea typeface="+mn-ea"/>
                <a:cs typeface="+mn-cs"/>
              </a:rPr>
              <a:t>Teaching methods while developed sometimes have stayed the same and there is a lack of innovation, teaching methods are diverse and have come a long way from the first kind being chalk and talk which is still used today in university’s and is being phased out of schools due to the lack of innovation in the area.</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Students sometimes have problems with participation within a classroom environment due to anxiety. These students when called on in class get anxious and break eye contact once called on they tend to freeze up. Pupils may have been paying attention in the lesson and even know the answer, but when they’re called on their anxiety level becomes so heightened that they can’t answer.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Participation tools do exist but are quite expensive, these tools are primarily have in cost and require different types of hardware that can be an excess of £60 per device, while these devices are indeed expensive there are alternatives that are purely online that require students to all be on the same website which is quite hard to accomplish within a large class.</a:t>
            </a:r>
          </a:p>
          <a:p>
            <a:endParaRPr lang="en-GB" dirty="0"/>
          </a:p>
        </p:txBody>
      </p:sp>
      <p:sp>
        <p:nvSpPr>
          <p:cNvPr id="4" name="Slide Number Placeholder 3"/>
          <p:cNvSpPr>
            <a:spLocks noGrp="1"/>
          </p:cNvSpPr>
          <p:nvPr>
            <p:ph type="sldNum" sz="quarter" idx="10"/>
          </p:nvPr>
        </p:nvSpPr>
        <p:spPr/>
        <p:txBody>
          <a:bodyPr/>
          <a:lstStyle/>
          <a:p>
            <a:fld id="{AC10758E-E619-40B1-96B8-F15D59FA24A5}" type="slidenum">
              <a:rPr lang="en-GB" smtClean="0"/>
              <a:t>4</a:t>
            </a:fld>
            <a:endParaRPr lang="en-GB"/>
          </a:p>
        </p:txBody>
      </p:sp>
    </p:spTree>
    <p:extLst>
      <p:ext uri="{BB962C8B-B14F-4D97-AF65-F5344CB8AC3E}">
        <p14:creationId xmlns:p14="http://schemas.microsoft.com/office/powerpoint/2010/main" val="3772430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Using new type of add-on, (</a:t>
            </a:r>
            <a:r>
              <a:rPr lang="en-GB" sz="1200" kern="1200" dirty="0" err="1" smtClean="0">
                <a:solidFill>
                  <a:schemeClr val="tx1"/>
                </a:solidFill>
                <a:effectLst/>
                <a:latin typeface="+mn-lt"/>
                <a:ea typeface="+mn-ea"/>
                <a:cs typeface="+mn-cs"/>
              </a:rPr>
              <a:t>Xamarin</a:t>
            </a:r>
            <a:r>
              <a:rPr lang="en-GB" sz="1200" kern="1200" dirty="0" smtClean="0">
                <a:solidFill>
                  <a:schemeClr val="tx1"/>
                </a:solidFill>
                <a:effectLst/>
                <a:latin typeface="+mn-lt"/>
                <a:ea typeface="+mn-ea"/>
                <a:cs typeface="+mn-cs"/>
              </a:rPr>
              <a:t>) there maybe connection issues between the applications. To overcome this issue its best to split each of the systems up, one for teacher and one for students then use the database as a connecting point, while this will slow down data acquisition it will in turn allow for an easy and stable connection between the two systems.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Majority of data being from students, likely that the use of dummy data will increase.</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Language problems c # (low use), since the author has dealt with C# the least there are large amount of tutorials and online help as well as past projects that can be called upon of important details.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Certain journals and documents may be hard to acquire, to combat this there are large amounts of services within model that allows for the viewing of journals that many normal browsers aren’t capable of viewing.</a:t>
            </a:r>
          </a:p>
          <a:p>
            <a:endParaRPr lang="en-GB" dirty="0"/>
          </a:p>
        </p:txBody>
      </p:sp>
      <p:sp>
        <p:nvSpPr>
          <p:cNvPr id="4" name="Slide Number Placeholder 3"/>
          <p:cNvSpPr>
            <a:spLocks noGrp="1"/>
          </p:cNvSpPr>
          <p:nvPr>
            <p:ph type="sldNum" sz="quarter" idx="10"/>
          </p:nvPr>
        </p:nvSpPr>
        <p:spPr/>
        <p:txBody>
          <a:bodyPr/>
          <a:lstStyle/>
          <a:p>
            <a:fld id="{AC10758E-E619-40B1-96B8-F15D59FA24A5}" type="slidenum">
              <a:rPr lang="en-GB" smtClean="0"/>
              <a:t>14</a:t>
            </a:fld>
            <a:endParaRPr lang="en-GB"/>
          </a:p>
        </p:txBody>
      </p:sp>
    </p:spTree>
    <p:extLst>
      <p:ext uri="{BB962C8B-B14F-4D97-AF65-F5344CB8AC3E}">
        <p14:creationId xmlns:p14="http://schemas.microsoft.com/office/powerpoint/2010/main" val="32361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An increase in student’s participation through the use of the tool</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An increased thirst for knowledge from the competition based system</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Learning styles having a positive effect on a student’s knowledge </a:t>
            </a:r>
          </a:p>
          <a:p>
            <a:endParaRPr lang="en-GB" dirty="0"/>
          </a:p>
        </p:txBody>
      </p:sp>
      <p:sp>
        <p:nvSpPr>
          <p:cNvPr id="4" name="Slide Number Placeholder 3"/>
          <p:cNvSpPr>
            <a:spLocks noGrp="1"/>
          </p:cNvSpPr>
          <p:nvPr>
            <p:ph type="sldNum" sz="quarter" idx="10"/>
          </p:nvPr>
        </p:nvSpPr>
        <p:spPr/>
        <p:txBody>
          <a:bodyPr/>
          <a:lstStyle/>
          <a:p>
            <a:fld id="{AC10758E-E619-40B1-96B8-F15D59FA24A5}" type="slidenum">
              <a:rPr lang="en-GB" smtClean="0"/>
              <a:t>15</a:t>
            </a:fld>
            <a:endParaRPr lang="en-GB"/>
          </a:p>
        </p:txBody>
      </p:sp>
    </p:spTree>
    <p:extLst>
      <p:ext uri="{BB962C8B-B14F-4D97-AF65-F5344CB8AC3E}">
        <p14:creationId xmlns:p14="http://schemas.microsoft.com/office/powerpoint/2010/main" val="3000762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4B57BB9-435E-4413-87FD-CF8B3595700F}" type="datetimeFigureOut">
              <a:rPr lang="en-GB" smtClean="0"/>
              <a:t>18/12/2017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281A67-40DD-4239-B6CF-D237E7AFF1F5}" type="slidenum">
              <a:rPr lang="en-GB" smtClean="0"/>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B57BB9-435E-4413-87FD-CF8B3595700F}" type="datetimeFigureOut">
              <a:rPr lang="en-GB" smtClean="0"/>
              <a:t>18/12/2017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B57BB9-435E-4413-87FD-CF8B3595700F}" type="datetimeFigureOut">
              <a:rPr lang="en-GB" smtClean="0"/>
              <a:t>18/12/2017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281A67-40DD-4239-B6CF-D237E7AFF1F5}" type="slidenum">
              <a:rPr lang="en-GB" smtClean="0"/>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4B57BB9-435E-4413-87FD-CF8B3595700F}" type="datetimeFigureOut">
              <a:rPr lang="en-GB" smtClean="0"/>
              <a:t>18/12/2017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4B57BB9-435E-4413-87FD-CF8B3595700F}" type="datetimeFigureOut">
              <a:rPr lang="en-GB" smtClean="0"/>
              <a:t>18/12/2017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281A67-40DD-4239-B6CF-D237E7AFF1F5}" type="slidenum">
              <a:rPr lang="en-GB" smtClean="0"/>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B57BB9-435E-4413-87FD-CF8B3595700F}" type="datetimeFigureOut">
              <a:rPr lang="en-GB" smtClean="0"/>
              <a:t>18/12/2017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B57BB9-435E-4413-87FD-CF8B3595700F}" type="datetimeFigureOut">
              <a:rPr lang="en-GB" smtClean="0"/>
              <a:t>18/12/2017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B57BB9-435E-4413-87FD-CF8B3595700F}" type="datetimeFigureOut">
              <a:rPr lang="en-GB" smtClean="0"/>
              <a:t>18/12/2017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281A67-40DD-4239-B6CF-D237E7AFF1F5}" type="slidenum">
              <a:rPr lang="en-GB" smtClean="0"/>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B57BB9-435E-4413-87FD-CF8B3595700F}" type="datetimeFigureOut">
              <a:rPr lang="en-GB" smtClean="0"/>
              <a:t>18/12/2017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B57BB9-435E-4413-87FD-CF8B3595700F}" type="datetimeFigureOut">
              <a:rPr lang="en-GB" smtClean="0"/>
              <a:t>18/12/2017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4B57BB9-435E-4413-87FD-CF8B3595700F}" type="datetimeFigureOut">
              <a:rPr lang="en-GB" smtClean="0"/>
              <a:t>18/12/2017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281A67-40DD-4239-B6CF-D237E7AFF1F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14B57BB9-435E-4413-87FD-CF8B3595700F}" type="datetimeFigureOut">
              <a:rPr lang="en-GB" smtClean="0"/>
              <a:t>18/12/2017</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AE281A67-40DD-4239-B6CF-D237E7AFF1F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24744"/>
            <a:ext cx="7848600" cy="3799433"/>
          </a:xfrm>
        </p:spPr>
        <p:txBody>
          <a:bodyPr>
            <a:normAutofit fontScale="90000"/>
          </a:bodyPr>
          <a:lstStyle/>
          <a:p>
            <a:r>
              <a:rPr lang="en-GB" dirty="0" smtClean="0"/>
              <a:t>Cross </a:t>
            </a:r>
            <a:r>
              <a:rPr lang="en-GB" dirty="0"/>
              <a:t>Platform Tools to encourage student participation in the secondary education sector</a:t>
            </a:r>
          </a:p>
        </p:txBody>
      </p:sp>
      <p:sp>
        <p:nvSpPr>
          <p:cNvPr id="3" name="Subtitle 2"/>
          <p:cNvSpPr>
            <a:spLocks noGrp="1"/>
          </p:cNvSpPr>
          <p:nvPr>
            <p:ph type="subTitle" idx="1"/>
          </p:nvPr>
        </p:nvSpPr>
        <p:spPr>
          <a:xfrm>
            <a:off x="683568" y="4941168"/>
            <a:ext cx="6400800" cy="1752600"/>
          </a:xfrm>
        </p:spPr>
        <p:txBody>
          <a:bodyPr/>
          <a:lstStyle/>
          <a:p>
            <a:r>
              <a:rPr lang="en-GB" dirty="0" smtClean="0"/>
              <a:t>By Adam Martin</a:t>
            </a:r>
            <a:endParaRPr lang="en-GB" dirty="0"/>
          </a:p>
        </p:txBody>
      </p:sp>
    </p:spTree>
    <p:extLst>
      <p:ext uri="{BB962C8B-B14F-4D97-AF65-F5344CB8AC3E}">
        <p14:creationId xmlns:p14="http://schemas.microsoft.com/office/powerpoint/2010/main" val="23626529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Background/Intro</a:t>
            </a:r>
            <a:endParaRPr lang="en-GB" dirty="0"/>
          </a:p>
        </p:txBody>
      </p:sp>
      <p:sp>
        <p:nvSpPr>
          <p:cNvPr id="2" name="Content Placeholder 1"/>
          <p:cNvSpPr>
            <a:spLocks noGrp="1"/>
          </p:cNvSpPr>
          <p:nvPr>
            <p:ph idx="1"/>
          </p:nvPr>
        </p:nvSpPr>
        <p:spPr/>
        <p:txBody>
          <a:bodyPr/>
          <a:lstStyle/>
          <a:p>
            <a:r>
              <a:rPr lang="en-GB" dirty="0"/>
              <a:t>What am I </a:t>
            </a:r>
            <a:r>
              <a:rPr lang="en-GB" dirty="0" smtClean="0"/>
              <a:t>doing?</a:t>
            </a:r>
          </a:p>
          <a:p>
            <a:r>
              <a:rPr lang="en-GB" sz="1900" dirty="0" smtClean="0"/>
              <a:t>Develop A cross-platform application to allow student to improve their learning ability and contribute more within a classroom environment</a:t>
            </a:r>
            <a:endParaRPr lang="en-GB" sz="1900" dirty="0"/>
          </a:p>
          <a:p>
            <a:endParaRPr lang="en-GB" sz="1800" dirty="0" smtClean="0"/>
          </a:p>
          <a:p>
            <a:r>
              <a:rPr lang="en-GB" dirty="0" smtClean="0"/>
              <a:t>Why </a:t>
            </a:r>
            <a:r>
              <a:rPr lang="en-GB" dirty="0"/>
              <a:t>did I choose </a:t>
            </a:r>
            <a:r>
              <a:rPr lang="en-GB" dirty="0" smtClean="0"/>
              <a:t>it?</a:t>
            </a:r>
          </a:p>
          <a:p>
            <a:r>
              <a:rPr lang="en-GB" sz="1900" dirty="0" smtClean="0"/>
              <a:t>Technology is ever changing within the world so allowing teenagers to get accustomed to new technology and ideas will help prepare them in the future</a:t>
            </a:r>
          </a:p>
          <a:p>
            <a:endParaRPr lang="en-GB" sz="1800" dirty="0" smtClean="0"/>
          </a:p>
          <a:p>
            <a:r>
              <a:rPr lang="en-GB" dirty="0" smtClean="0"/>
              <a:t>C</a:t>
            </a:r>
            <a:r>
              <a:rPr lang="en-GB" dirty="0" smtClean="0"/>
              <a:t>lient?</a:t>
            </a:r>
          </a:p>
          <a:p>
            <a:r>
              <a:rPr lang="en-GB" sz="1900" dirty="0" smtClean="0"/>
              <a:t>The project doesn’t have a primary client but it revolves around the idea of secondary schools and how they use technology to innovate teaching and learning</a:t>
            </a:r>
            <a:endParaRPr lang="en-GB" sz="1900" dirty="0" smtClean="0"/>
          </a:p>
          <a:p>
            <a:endParaRPr lang="en-GB" sz="1800" dirty="0"/>
          </a:p>
        </p:txBody>
      </p:sp>
    </p:spTree>
    <p:extLst>
      <p:ext uri="{BB962C8B-B14F-4D97-AF65-F5344CB8AC3E}">
        <p14:creationId xmlns:p14="http://schemas.microsoft.com/office/powerpoint/2010/main" val="40450801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smtClean="0"/>
              <a:t>Aims &amp; objectives</a:t>
            </a:r>
            <a:endParaRPr lang="en-GB" dirty="0"/>
          </a:p>
        </p:txBody>
      </p:sp>
      <p:sp>
        <p:nvSpPr>
          <p:cNvPr id="2" name="Content Placeholder 1"/>
          <p:cNvSpPr>
            <a:spLocks noGrp="1"/>
          </p:cNvSpPr>
          <p:nvPr>
            <p:ph idx="1"/>
          </p:nvPr>
        </p:nvSpPr>
        <p:spPr/>
        <p:txBody>
          <a:bodyPr>
            <a:normAutofit/>
          </a:bodyPr>
          <a:lstStyle/>
          <a:p>
            <a:pPr lvl="0"/>
            <a:r>
              <a:rPr lang="en-GB" dirty="0"/>
              <a:t>To conduct a literature review to research and critically review: </a:t>
            </a:r>
            <a:endParaRPr lang="en-GB" sz="1600" dirty="0"/>
          </a:p>
          <a:p>
            <a:pPr lvl="1"/>
            <a:r>
              <a:rPr lang="en-GB" sz="1800" dirty="0">
                <a:solidFill>
                  <a:schemeClr val="tx2"/>
                </a:solidFill>
                <a:latin typeface="Calibri" pitchFamily="34" charset="0"/>
                <a:cs typeface="Calibri" pitchFamily="34" charset="0"/>
              </a:rPr>
              <a:t>The Educational structure</a:t>
            </a:r>
            <a:endParaRPr lang="en-GB" sz="1200" dirty="0">
              <a:solidFill>
                <a:schemeClr val="tx2"/>
              </a:solidFill>
              <a:latin typeface="Calibri" pitchFamily="34" charset="0"/>
              <a:cs typeface="Calibri" pitchFamily="34" charset="0"/>
            </a:endParaRPr>
          </a:p>
          <a:p>
            <a:pPr lvl="1"/>
            <a:r>
              <a:rPr lang="en-GB" sz="1800" dirty="0">
                <a:solidFill>
                  <a:schemeClr val="tx2"/>
                </a:solidFill>
                <a:latin typeface="Calibri" pitchFamily="34" charset="0"/>
                <a:cs typeface="Calibri" pitchFamily="34" charset="0"/>
              </a:rPr>
              <a:t>Current </a:t>
            </a:r>
            <a:r>
              <a:rPr lang="en-GB" sz="1800" dirty="0" smtClean="0">
                <a:solidFill>
                  <a:schemeClr val="tx2"/>
                </a:solidFill>
                <a:latin typeface="Calibri" pitchFamily="34" charset="0"/>
                <a:cs typeface="Calibri" pitchFamily="34" charset="0"/>
              </a:rPr>
              <a:t>Participation tools </a:t>
            </a:r>
            <a:r>
              <a:rPr lang="en-GB" sz="1800" dirty="0">
                <a:solidFill>
                  <a:schemeClr val="tx2"/>
                </a:solidFill>
                <a:latin typeface="Calibri" pitchFamily="34" charset="0"/>
                <a:cs typeface="Calibri" pitchFamily="34" charset="0"/>
              </a:rPr>
              <a:t>that are used in secondary education</a:t>
            </a:r>
            <a:endParaRPr lang="en-GB" sz="1200" dirty="0">
              <a:solidFill>
                <a:schemeClr val="tx2"/>
              </a:solidFill>
              <a:latin typeface="Calibri" pitchFamily="34" charset="0"/>
              <a:cs typeface="Calibri" pitchFamily="34" charset="0"/>
            </a:endParaRPr>
          </a:p>
          <a:p>
            <a:pPr lvl="1"/>
            <a:r>
              <a:rPr lang="en-GB" sz="1800" dirty="0">
                <a:solidFill>
                  <a:schemeClr val="tx2"/>
                </a:solidFill>
                <a:latin typeface="Calibri" pitchFamily="34" charset="0"/>
                <a:cs typeface="Calibri" pitchFamily="34" charset="0"/>
              </a:rPr>
              <a:t>Student technology</a:t>
            </a:r>
            <a:endParaRPr lang="en-GB" sz="1200" dirty="0">
              <a:solidFill>
                <a:schemeClr val="tx2"/>
              </a:solidFill>
              <a:latin typeface="Calibri" pitchFamily="34" charset="0"/>
              <a:cs typeface="Calibri" pitchFamily="34" charset="0"/>
            </a:endParaRPr>
          </a:p>
          <a:p>
            <a:pPr lvl="1"/>
            <a:r>
              <a:rPr lang="en-GB" sz="1800" dirty="0">
                <a:solidFill>
                  <a:schemeClr val="tx2"/>
                </a:solidFill>
                <a:latin typeface="Calibri" pitchFamily="34" charset="0"/>
                <a:cs typeface="Calibri" pitchFamily="34" charset="0"/>
              </a:rPr>
              <a:t>Learning styles and teaching methods</a:t>
            </a:r>
            <a:endParaRPr lang="en-GB" sz="1200" dirty="0">
              <a:solidFill>
                <a:schemeClr val="tx2"/>
              </a:solidFill>
              <a:latin typeface="Calibri" pitchFamily="34" charset="0"/>
              <a:cs typeface="Calibri" pitchFamily="34" charset="0"/>
            </a:endParaRPr>
          </a:p>
          <a:p>
            <a:pPr lvl="0"/>
            <a:r>
              <a:rPr lang="en-GB" dirty="0"/>
              <a:t>To analyse the current educational </a:t>
            </a:r>
            <a:r>
              <a:rPr lang="en-GB" dirty="0" smtClean="0"/>
              <a:t>system</a:t>
            </a:r>
          </a:p>
          <a:p>
            <a:pPr lvl="0"/>
            <a:r>
              <a:rPr lang="en-GB" dirty="0" smtClean="0"/>
              <a:t>Understand </a:t>
            </a:r>
            <a:r>
              <a:rPr lang="en-GB" dirty="0"/>
              <a:t>student technology and why they use it.</a:t>
            </a:r>
            <a:endParaRPr lang="en-GB" sz="1600" dirty="0"/>
          </a:p>
          <a:p>
            <a:pPr lvl="0"/>
            <a:r>
              <a:rPr lang="en-GB" dirty="0"/>
              <a:t>View participation tools that are </a:t>
            </a:r>
            <a:r>
              <a:rPr lang="en-GB" dirty="0" smtClean="0"/>
              <a:t>current.</a:t>
            </a:r>
          </a:p>
          <a:p>
            <a:pPr lvl="0"/>
            <a:endParaRPr lang="en-GB" sz="1600" dirty="0"/>
          </a:p>
          <a:p>
            <a:pPr marL="45720" lvl="0" indent="0">
              <a:buNone/>
            </a:pPr>
            <a:endParaRPr lang="en-GB" sz="1600" dirty="0" smtClean="0"/>
          </a:p>
          <a:p>
            <a:pPr marL="45720" lvl="0" indent="0">
              <a:buNone/>
            </a:pPr>
            <a:r>
              <a:rPr lang="en-GB" sz="1600" dirty="0" smtClean="0"/>
              <a:t>Design</a:t>
            </a:r>
            <a:r>
              <a:rPr lang="en-GB" sz="1600" dirty="0"/>
              <a:t>, develop and implement software using Cross Platform Technology to create an educational tool to help educate and improve student contribution within lessons.</a:t>
            </a:r>
          </a:p>
        </p:txBody>
      </p:sp>
    </p:spTree>
    <p:extLst>
      <p:ext uri="{BB962C8B-B14F-4D97-AF65-F5344CB8AC3E}">
        <p14:creationId xmlns:p14="http://schemas.microsoft.com/office/powerpoint/2010/main" val="1847511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t>Main </a:t>
            </a:r>
            <a:r>
              <a:rPr lang="en-GB" b="1" dirty="0" smtClean="0"/>
              <a:t>finding</a:t>
            </a:r>
            <a:endParaRPr lang="en-GB" dirty="0"/>
          </a:p>
        </p:txBody>
      </p:sp>
      <p:sp>
        <p:nvSpPr>
          <p:cNvPr id="2" name="Content Placeholder 1"/>
          <p:cNvSpPr>
            <a:spLocks noGrp="1"/>
          </p:cNvSpPr>
          <p:nvPr>
            <p:ph idx="1"/>
          </p:nvPr>
        </p:nvSpPr>
        <p:spPr/>
        <p:txBody>
          <a:bodyPr/>
          <a:lstStyle/>
          <a:p>
            <a:r>
              <a:rPr lang="en-GB" sz="2800" dirty="0" smtClean="0"/>
              <a:t>What </a:t>
            </a:r>
            <a:r>
              <a:rPr lang="en-GB" sz="2800" dirty="0"/>
              <a:t>did I find </a:t>
            </a:r>
            <a:r>
              <a:rPr lang="en-GB" sz="2800" dirty="0" smtClean="0"/>
              <a:t>out?</a:t>
            </a:r>
            <a:endParaRPr lang="en-GB" sz="2800" dirty="0"/>
          </a:p>
          <a:p>
            <a:r>
              <a:rPr lang="en-GB" sz="1800" dirty="0" smtClean="0"/>
              <a:t>Almost all teenagers aged 11-16 have a mobile device</a:t>
            </a:r>
          </a:p>
          <a:p>
            <a:endParaRPr lang="en-GB" sz="1800" dirty="0" smtClean="0"/>
          </a:p>
          <a:p>
            <a:r>
              <a:rPr lang="en-GB" sz="1800" dirty="0" smtClean="0"/>
              <a:t>Learner types are diverse and can deeply affect a students learning capabilities.</a:t>
            </a:r>
          </a:p>
          <a:p>
            <a:endParaRPr lang="en-GB" sz="1800" dirty="0"/>
          </a:p>
          <a:p>
            <a:r>
              <a:rPr lang="en-GB" sz="1800" dirty="0" smtClean="0"/>
              <a:t>Teaching methods while developed sometimes have stayed the same and there is a lack of innovation</a:t>
            </a:r>
          </a:p>
          <a:p>
            <a:endParaRPr lang="en-GB" sz="1800" dirty="0"/>
          </a:p>
          <a:p>
            <a:r>
              <a:rPr lang="en-GB" sz="1800" dirty="0" smtClean="0"/>
              <a:t>Some pupils have a hard time communicating without the use of technology</a:t>
            </a:r>
          </a:p>
          <a:p>
            <a:endParaRPr lang="en-GB" sz="1800" dirty="0"/>
          </a:p>
          <a:p>
            <a:r>
              <a:rPr lang="en-GB" sz="1800" dirty="0" smtClean="0"/>
              <a:t>Participation tools do exist but are quite expensive</a:t>
            </a:r>
          </a:p>
          <a:p>
            <a:endParaRPr lang="en-GB" dirty="0"/>
          </a:p>
          <a:p>
            <a:endParaRPr lang="en-GB" dirty="0"/>
          </a:p>
        </p:txBody>
      </p:sp>
    </p:spTree>
    <p:extLst>
      <p:ext uri="{BB962C8B-B14F-4D97-AF65-F5344CB8AC3E}">
        <p14:creationId xmlns:p14="http://schemas.microsoft.com/office/powerpoint/2010/main" val="38264363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t>Research </a:t>
            </a:r>
            <a:r>
              <a:rPr lang="en-GB" b="1" dirty="0" smtClean="0"/>
              <a:t>Onion</a:t>
            </a:r>
            <a:endParaRPr lang="en-GB" dirty="0"/>
          </a:p>
        </p:txBody>
      </p:sp>
      <p:sp>
        <p:nvSpPr>
          <p:cNvPr id="2" name="Content Placeholder 1"/>
          <p:cNvSpPr>
            <a:spLocks noGrp="1"/>
          </p:cNvSpPr>
          <p:nvPr>
            <p:ph idx="1"/>
          </p:nvPr>
        </p:nvSpPr>
        <p:spPr/>
        <p:txBody>
          <a:bodyPr>
            <a:normAutofit/>
          </a:bodyPr>
          <a:lstStyle/>
          <a:p>
            <a:r>
              <a:rPr lang="en-GB" dirty="0" smtClean="0"/>
              <a:t>To understand the way the project develops its best to understand the process that the author uses for research.</a:t>
            </a:r>
          </a:p>
          <a:p>
            <a:endParaRPr lang="en-GB" dirty="0"/>
          </a:p>
          <a:p>
            <a:r>
              <a:rPr lang="en-GB" dirty="0" smtClean="0">
                <a:solidFill>
                  <a:schemeClr val="tx2"/>
                </a:solidFill>
              </a:rPr>
              <a:t>Philosophy</a:t>
            </a:r>
          </a:p>
          <a:p>
            <a:r>
              <a:rPr lang="en-GB" dirty="0" smtClean="0">
                <a:solidFill>
                  <a:schemeClr val="tx2"/>
                </a:solidFill>
              </a:rPr>
              <a:t>Approach</a:t>
            </a:r>
          </a:p>
          <a:p>
            <a:r>
              <a:rPr lang="en-GB" dirty="0" smtClean="0">
                <a:solidFill>
                  <a:schemeClr val="tx2"/>
                </a:solidFill>
              </a:rPr>
              <a:t>Strategy</a:t>
            </a:r>
          </a:p>
          <a:p>
            <a:r>
              <a:rPr lang="en-GB" dirty="0" smtClean="0">
                <a:solidFill>
                  <a:schemeClr val="tx2"/>
                </a:solidFill>
              </a:rPr>
              <a:t>Time horizon</a:t>
            </a:r>
          </a:p>
          <a:p>
            <a:r>
              <a:rPr lang="en-GB" dirty="0" smtClean="0">
                <a:solidFill>
                  <a:schemeClr val="tx2"/>
                </a:solidFill>
              </a:rPr>
              <a:t>Data collection methods</a:t>
            </a:r>
          </a:p>
          <a:p>
            <a:endParaRPr lang="en-GB" dirty="0" smtClean="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2286" y="2708920"/>
            <a:ext cx="5017874" cy="3410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40662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t>Research </a:t>
            </a:r>
            <a:r>
              <a:rPr lang="en-GB" b="1" dirty="0" smtClean="0"/>
              <a:t>methods - </a:t>
            </a:r>
            <a:r>
              <a:rPr lang="en-GB" b="1" dirty="0"/>
              <a:t>Philosophy </a:t>
            </a:r>
            <a:endParaRPr lang="en-GB" dirty="0"/>
          </a:p>
        </p:txBody>
      </p:sp>
      <p:sp>
        <p:nvSpPr>
          <p:cNvPr id="2" name="Content Placeholder 1"/>
          <p:cNvSpPr>
            <a:spLocks noGrp="1"/>
          </p:cNvSpPr>
          <p:nvPr>
            <p:ph idx="1"/>
          </p:nvPr>
        </p:nvSpPr>
        <p:spPr/>
        <p:txBody>
          <a:bodyPr>
            <a:normAutofit/>
          </a:bodyPr>
          <a:lstStyle/>
          <a:p>
            <a:r>
              <a:rPr lang="en-GB" sz="2200" dirty="0"/>
              <a:t>Phenomenology is </a:t>
            </a:r>
            <a:r>
              <a:rPr lang="en-GB" sz="2200" dirty="0" smtClean="0"/>
              <a:t>the </a:t>
            </a:r>
            <a:r>
              <a:rPr lang="en-GB" sz="2200" dirty="0"/>
              <a:t>study of experience from the perspective of the </a:t>
            </a:r>
            <a:r>
              <a:rPr lang="en-GB" sz="2200" dirty="0" smtClean="0"/>
              <a:t>individual, phenomenological </a:t>
            </a:r>
            <a:r>
              <a:rPr lang="en-GB" sz="2200" dirty="0"/>
              <a:t>approaches are based </a:t>
            </a:r>
            <a:r>
              <a:rPr lang="en-GB" sz="2200" dirty="0" smtClean="0"/>
              <a:t>on personal </a:t>
            </a:r>
            <a:r>
              <a:rPr lang="en-GB" sz="2200" dirty="0"/>
              <a:t>knowledge and subjectivity, and </a:t>
            </a:r>
            <a:r>
              <a:rPr lang="en-GB" sz="2200" dirty="0" smtClean="0"/>
              <a:t>the </a:t>
            </a:r>
            <a:r>
              <a:rPr lang="en-GB" sz="2200" dirty="0"/>
              <a:t>importance of personal perspective and </a:t>
            </a:r>
            <a:r>
              <a:rPr lang="en-GB" sz="2200" dirty="0" smtClean="0"/>
              <a:t>interpretation.</a:t>
            </a:r>
          </a:p>
          <a:p>
            <a:pPr marL="0" indent="0">
              <a:buNone/>
            </a:pPr>
            <a:endParaRPr lang="en-GB" dirty="0"/>
          </a:p>
          <a:p>
            <a:pPr lvl="0"/>
            <a:r>
              <a:rPr lang="en-GB" sz="1800" dirty="0">
                <a:solidFill>
                  <a:schemeClr val="tx2"/>
                </a:solidFill>
                <a:latin typeface="Calibri" pitchFamily="34" charset="0"/>
                <a:cs typeface="Calibri" pitchFamily="34" charset="0"/>
              </a:rPr>
              <a:t>F</a:t>
            </a:r>
            <a:r>
              <a:rPr lang="en-GB" sz="1800" dirty="0" smtClean="0">
                <a:solidFill>
                  <a:schemeClr val="tx2"/>
                </a:solidFill>
                <a:latin typeface="Calibri" pitchFamily="34" charset="0"/>
                <a:cs typeface="Calibri" pitchFamily="34" charset="0"/>
              </a:rPr>
              <a:t>lexible changes </a:t>
            </a:r>
            <a:r>
              <a:rPr lang="en-GB" sz="1800" dirty="0">
                <a:solidFill>
                  <a:schemeClr val="tx2"/>
                </a:solidFill>
                <a:latin typeface="Calibri" pitchFamily="34" charset="0"/>
                <a:cs typeface="Calibri" pitchFamily="34" charset="0"/>
              </a:rPr>
              <a:t>within </a:t>
            </a:r>
            <a:r>
              <a:rPr lang="en-GB" sz="1800" dirty="0" smtClean="0">
                <a:solidFill>
                  <a:schemeClr val="tx2"/>
                </a:solidFill>
                <a:latin typeface="Calibri" pitchFamily="34" charset="0"/>
                <a:cs typeface="Calibri" pitchFamily="34" charset="0"/>
              </a:rPr>
              <a:t>research</a:t>
            </a:r>
            <a:endParaRPr lang="en-GB" sz="1800" dirty="0">
              <a:solidFill>
                <a:schemeClr val="tx2"/>
              </a:solidFill>
              <a:latin typeface="Calibri" pitchFamily="34" charset="0"/>
              <a:cs typeface="Calibri" pitchFamily="34" charset="0"/>
            </a:endParaRPr>
          </a:p>
          <a:p>
            <a:pPr lvl="0"/>
            <a:r>
              <a:rPr lang="en-GB" sz="1800" dirty="0">
                <a:solidFill>
                  <a:schemeClr val="tx2"/>
                </a:solidFill>
                <a:latin typeface="Calibri" pitchFamily="34" charset="0"/>
                <a:cs typeface="Calibri" pitchFamily="34" charset="0"/>
              </a:rPr>
              <a:t>Allows answers to Why and How </a:t>
            </a:r>
            <a:r>
              <a:rPr lang="en-GB" sz="1800" dirty="0" smtClean="0">
                <a:solidFill>
                  <a:schemeClr val="tx2"/>
                </a:solidFill>
                <a:latin typeface="Calibri" pitchFamily="34" charset="0"/>
                <a:cs typeface="Calibri" pitchFamily="34" charset="0"/>
              </a:rPr>
              <a:t>questions</a:t>
            </a:r>
            <a:endParaRPr lang="en-GB" sz="1800" dirty="0">
              <a:solidFill>
                <a:schemeClr val="tx2"/>
              </a:solidFill>
              <a:latin typeface="Calibri" pitchFamily="34" charset="0"/>
              <a:cs typeface="Calibri" pitchFamily="34" charset="0"/>
            </a:endParaRPr>
          </a:p>
          <a:p>
            <a:pPr lvl="0"/>
            <a:r>
              <a:rPr lang="en-GB" sz="1800" dirty="0">
                <a:solidFill>
                  <a:schemeClr val="tx2"/>
                </a:solidFill>
                <a:latin typeface="Calibri" pitchFamily="34" charset="0"/>
                <a:cs typeface="Calibri" pitchFamily="34" charset="0"/>
              </a:rPr>
              <a:t>L</a:t>
            </a:r>
            <a:r>
              <a:rPr lang="en-GB" sz="1800" dirty="0" smtClean="0">
                <a:solidFill>
                  <a:schemeClr val="tx2"/>
                </a:solidFill>
                <a:latin typeface="Calibri" pitchFamily="34" charset="0"/>
                <a:cs typeface="Calibri" pitchFamily="34" charset="0"/>
              </a:rPr>
              <a:t>ow budget</a:t>
            </a:r>
            <a:endParaRPr lang="en-GB" sz="1800" dirty="0">
              <a:solidFill>
                <a:schemeClr val="tx2"/>
              </a:solidFill>
              <a:latin typeface="Calibri" pitchFamily="34" charset="0"/>
              <a:cs typeface="Calibri" pitchFamily="34" charset="0"/>
            </a:endParaRPr>
          </a:p>
          <a:p>
            <a:pPr lvl="0"/>
            <a:r>
              <a:rPr lang="en-GB" sz="1800" dirty="0" smtClean="0">
                <a:solidFill>
                  <a:schemeClr val="tx2"/>
                </a:solidFill>
                <a:latin typeface="Calibri" pitchFamily="34" charset="0"/>
                <a:cs typeface="Calibri" pitchFamily="34" charset="0"/>
              </a:rPr>
              <a:t>Different </a:t>
            </a:r>
            <a:r>
              <a:rPr lang="en-GB" sz="1800" dirty="0">
                <a:solidFill>
                  <a:schemeClr val="tx2"/>
                </a:solidFill>
                <a:latin typeface="Calibri" pitchFamily="34" charset="0"/>
                <a:cs typeface="Calibri" pitchFamily="34" charset="0"/>
              </a:rPr>
              <a:t>outcomes depending on the </a:t>
            </a:r>
            <a:r>
              <a:rPr lang="en-GB" sz="1800" dirty="0" smtClean="0">
                <a:solidFill>
                  <a:schemeClr val="tx2"/>
                </a:solidFill>
                <a:latin typeface="Calibri" pitchFamily="34" charset="0"/>
                <a:cs typeface="Calibri" pitchFamily="34" charset="0"/>
              </a:rPr>
              <a:t>research</a:t>
            </a:r>
          </a:p>
          <a:p>
            <a:pPr lvl="0"/>
            <a:r>
              <a:rPr lang="en-GB" sz="1800" dirty="0">
                <a:solidFill>
                  <a:schemeClr val="tx2"/>
                </a:solidFill>
                <a:latin typeface="Calibri" pitchFamily="34" charset="0"/>
                <a:cs typeface="Calibri" pitchFamily="34" charset="0"/>
              </a:rPr>
              <a:t>D</a:t>
            </a:r>
            <a:r>
              <a:rPr lang="en-GB" sz="1800" dirty="0" smtClean="0">
                <a:solidFill>
                  <a:schemeClr val="tx2"/>
                </a:solidFill>
                <a:latin typeface="Calibri" pitchFamily="34" charset="0"/>
                <a:cs typeface="Calibri" pitchFamily="34" charset="0"/>
              </a:rPr>
              <a:t>ata </a:t>
            </a:r>
            <a:r>
              <a:rPr lang="en-GB" sz="1800" dirty="0">
                <a:solidFill>
                  <a:schemeClr val="tx2"/>
                </a:solidFill>
                <a:latin typeface="Calibri" pitchFamily="34" charset="0"/>
                <a:cs typeface="Calibri" pitchFamily="34" charset="0"/>
              </a:rPr>
              <a:t>collected </a:t>
            </a:r>
            <a:r>
              <a:rPr lang="en-GB" sz="1800" dirty="0" smtClean="0">
                <a:solidFill>
                  <a:schemeClr val="tx2"/>
                </a:solidFill>
                <a:latin typeface="Calibri" pitchFamily="34" charset="0"/>
                <a:cs typeface="Calibri" pitchFamily="34" charset="0"/>
              </a:rPr>
              <a:t>is qualitative data</a:t>
            </a:r>
          </a:p>
          <a:p>
            <a:pPr lvl="0"/>
            <a:r>
              <a:rPr lang="en-GB" sz="1800" dirty="0" smtClean="0">
                <a:solidFill>
                  <a:schemeClr val="tx2"/>
                </a:solidFill>
                <a:latin typeface="Calibri" pitchFamily="34" charset="0"/>
                <a:cs typeface="Calibri" pitchFamily="34" charset="0"/>
              </a:rPr>
              <a:t>Regards </a:t>
            </a:r>
            <a:r>
              <a:rPr lang="en-GB" sz="1800" dirty="0">
                <a:solidFill>
                  <a:schemeClr val="tx2"/>
                </a:solidFill>
                <a:latin typeface="Calibri" pitchFamily="34" charset="0"/>
                <a:cs typeface="Calibri" pitchFamily="34" charset="0"/>
              </a:rPr>
              <a:t>to human behaviour rather than scientific </a:t>
            </a:r>
            <a:r>
              <a:rPr lang="en-GB" sz="1800" dirty="0" smtClean="0">
                <a:solidFill>
                  <a:schemeClr val="tx2"/>
                </a:solidFill>
                <a:latin typeface="Calibri" pitchFamily="34" charset="0"/>
                <a:cs typeface="Calibri" pitchFamily="34" charset="0"/>
              </a:rPr>
              <a:t>variables</a:t>
            </a:r>
            <a:endParaRPr lang="en-GB" sz="1800" dirty="0">
              <a:solidFill>
                <a:schemeClr val="tx2"/>
              </a:solidFill>
              <a:latin typeface="Calibri" pitchFamily="34" charset="0"/>
              <a:cs typeface="Calibri" pitchFamily="34" charset="0"/>
            </a:endParaRPr>
          </a:p>
        </p:txBody>
      </p:sp>
    </p:spTree>
    <p:extLst>
      <p:ext uri="{BB962C8B-B14F-4D97-AF65-F5344CB8AC3E}">
        <p14:creationId xmlns:p14="http://schemas.microsoft.com/office/powerpoint/2010/main" val="12296790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t>Research </a:t>
            </a:r>
            <a:r>
              <a:rPr lang="en-GB" b="1" dirty="0" smtClean="0"/>
              <a:t>methods - Approach</a:t>
            </a:r>
            <a:endParaRPr lang="en-GB" dirty="0"/>
          </a:p>
        </p:txBody>
      </p:sp>
      <p:sp>
        <p:nvSpPr>
          <p:cNvPr id="2" name="Content Placeholder 1"/>
          <p:cNvSpPr>
            <a:spLocks noGrp="1"/>
          </p:cNvSpPr>
          <p:nvPr>
            <p:ph idx="1"/>
          </p:nvPr>
        </p:nvSpPr>
        <p:spPr/>
        <p:txBody>
          <a:bodyPr>
            <a:normAutofit/>
          </a:bodyPr>
          <a:lstStyle/>
          <a:p>
            <a:r>
              <a:rPr lang="en-GB" sz="2200" dirty="0"/>
              <a:t>Inductive reasoning begins with specific observations or real examples of events, trends, or social processes and progresses analytically to broader generalizations and theories based on those observed </a:t>
            </a:r>
            <a:r>
              <a:rPr lang="en-GB" sz="2200" dirty="0" smtClean="0"/>
              <a:t>cases</a:t>
            </a:r>
          </a:p>
          <a:p>
            <a:pPr marL="0" indent="0">
              <a:buNone/>
            </a:pPr>
            <a:endParaRPr lang="en-GB" dirty="0"/>
          </a:p>
          <a:p>
            <a:r>
              <a:rPr lang="en-GB" sz="1800" dirty="0" smtClean="0">
                <a:solidFill>
                  <a:schemeClr val="tx2"/>
                </a:solidFill>
                <a:latin typeface="Calibri" pitchFamily="34" charset="0"/>
                <a:cs typeface="Calibri" pitchFamily="34" charset="0"/>
              </a:rPr>
              <a:t>Understanding </a:t>
            </a:r>
            <a:r>
              <a:rPr lang="en-GB" sz="1800" dirty="0">
                <a:solidFill>
                  <a:schemeClr val="tx2"/>
                </a:solidFill>
                <a:latin typeface="Calibri" pitchFamily="34" charset="0"/>
                <a:cs typeface="Calibri" pitchFamily="34" charset="0"/>
              </a:rPr>
              <a:t>of </a:t>
            </a:r>
            <a:r>
              <a:rPr lang="en-GB" sz="1800" dirty="0" smtClean="0">
                <a:solidFill>
                  <a:schemeClr val="tx2"/>
                </a:solidFill>
                <a:latin typeface="Calibri" pitchFamily="34" charset="0"/>
                <a:cs typeface="Calibri" pitchFamily="34" charset="0"/>
              </a:rPr>
              <a:t>events</a:t>
            </a:r>
            <a:endParaRPr lang="en-GB" sz="1800" dirty="0">
              <a:solidFill>
                <a:schemeClr val="tx2"/>
              </a:solidFill>
              <a:latin typeface="Calibri" pitchFamily="34" charset="0"/>
              <a:cs typeface="Calibri" pitchFamily="34" charset="0"/>
            </a:endParaRPr>
          </a:p>
          <a:p>
            <a:r>
              <a:rPr lang="en-GB" sz="1800" dirty="0" smtClean="0">
                <a:solidFill>
                  <a:schemeClr val="tx2"/>
                </a:solidFill>
                <a:latin typeface="Calibri" pitchFamily="34" charset="0"/>
                <a:cs typeface="Calibri" pitchFamily="34" charset="0"/>
              </a:rPr>
              <a:t>Understanding </a:t>
            </a:r>
            <a:r>
              <a:rPr lang="en-GB" sz="1800" dirty="0">
                <a:solidFill>
                  <a:schemeClr val="tx2"/>
                </a:solidFill>
                <a:latin typeface="Calibri" pitchFamily="34" charset="0"/>
                <a:cs typeface="Calibri" pitchFamily="34" charset="0"/>
              </a:rPr>
              <a:t>of the research context</a:t>
            </a:r>
          </a:p>
          <a:p>
            <a:r>
              <a:rPr lang="en-GB" sz="1800" dirty="0" smtClean="0">
                <a:solidFill>
                  <a:schemeClr val="tx2"/>
                </a:solidFill>
                <a:latin typeface="Calibri" pitchFamily="34" charset="0"/>
                <a:cs typeface="Calibri" pitchFamily="34" charset="0"/>
              </a:rPr>
              <a:t>Collection </a:t>
            </a:r>
            <a:r>
              <a:rPr lang="en-GB" sz="1800" dirty="0">
                <a:solidFill>
                  <a:schemeClr val="tx2"/>
                </a:solidFill>
                <a:latin typeface="Calibri" pitchFamily="34" charset="0"/>
                <a:cs typeface="Calibri" pitchFamily="34" charset="0"/>
              </a:rPr>
              <a:t>of qualitative data</a:t>
            </a:r>
          </a:p>
          <a:p>
            <a:r>
              <a:rPr lang="en-GB" sz="1800" dirty="0" smtClean="0">
                <a:solidFill>
                  <a:schemeClr val="tx2"/>
                </a:solidFill>
                <a:latin typeface="Calibri" pitchFamily="34" charset="0"/>
                <a:cs typeface="Calibri" pitchFamily="34" charset="0"/>
              </a:rPr>
              <a:t>Structure </a:t>
            </a:r>
            <a:r>
              <a:rPr lang="en-GB" sz="1800" dirty="0">
                <a:solidFill>
                  <a:schemeClr val="tx2"/>
                </a:solidFill>
                <a:latin typeface="Calibri" pitchFamily="34" charset="0"/>
                <a:cs typeface="Calibri" pitchFamily="34" charset="0"/>
              </a:rPr>
              <a:t>to </a:t>
            </a:r>
            <a:r>
              <a:rPr lang="en-GB" sz="1800" dirty="0" smtClean="0">
                <a:solidFill>
                  <a:schemeClr val="tx2"/>
                </a:solidFill>
                <a:latin typeface="Calibri" pitchFamily="34" charset="0"/>
                <a:cs typeface="Calibri" pitchFamily="34" charset="0"/>
              </a:rPr>
              <a:t>allows changes within research</a:t>
            </a:r>
            <a:endParaRPr lang="en-GB" sz="1800" dirty="0">
              <a:solidFill>
                <a:schemeClr val="tx2"/>
              </a:solidFill>
              <a:latin typeface="Calibri" pitchFamily="34" charset="0"/>
              <a:cs typeface="Calibri" pitchFamily="34" charset="0"/>
            </a:endParaRPr>
          </a:p>
          <a:p>
            <a:r>
              <a:rPr lang="en-GB" sz="1800" dirty="0" smtClean="0">
                <a:solidFill>
                  <a:schemeClr val="tx2"/>
                </a:solidFill>
                <a:latin typeface="Calibri" pitchFamily="34" charset="0"/>
                <a:cs typeface="Calibri" pitchFamily="34" charset="0"/>
              </a:rPr>
              <a:t>Researcher </a:t>
            </a:r>
            <a:r>
              <a:rPr lang="en-GB" sz="1800" dirty="0">
                <a:solidFill>
                  <a:schemeClr val="tx2"/>
                </a:solidFill>
                <a:latin typeface="Calibri" pitchFamily="34" charset="0"/>
                <a:cs typeface="Calibri" pitchFamily="34" charset="0"/>
              </a:rPr>
              <a:t>is part of the research process</a:t>
            </a:r>
          </a:p>
          <a:p>
            <a:r>
              <a:rPr lang="en-GB" sz="1800" dirty="0" smtClean="0">
                <a:solidFill>
                  <a:schemeClr val="tx2"/>
                </a:solidFill>
                <a:latin typeface="Calibri" pitchFamily="34" charset="0"/>
                <a:cs typeface="Calibri" pitchFamily="34" charset="0"/>
              </a:rPr>
              <a:t>Less </a:t>
            </a:r>
            <a:r>
              <a:rPr lang="en-GB" sz="1800" dirty="0">
                <a:solidFill>
                  <a:schemeClr val="tx2"/>
                </a:solidFill>
                <a:latin typeface="Calibri" pitchFamily="34" charset="0"/>
                <a:cs typeface="Calibri" pitchFamily="34" charset="0"/>
              </a:rPr>
              <a:t>concern with the need to generalise </a:t>
            </a:r>
          </a:p>
          <a:p>
            <a:endParaRPr lang="en-GB" dirty="0"/>
          </a:p>
        </p:txBody>
      </p:sp>
    </p:spTree>
    <p:extLst>
      <p:ext uri="{BB962C8B-B14F-4D97-AF65-F5344CB8AC3E}">
        <p14:creationId xmlns:p14="http://schemas.microsoft.com/office/powerpoint/2010/main" val="41712357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t>Research </a:t>
            </a:r>
            <a:r>
              <a:rPr lang="en-GB" b="1" dirty="0" smtClean="0"/>
              <a:t>methods - Strategy</a:t>
            </a:r>
            <a:endParaRPr lang="en-GB" dirty="0"/>
          </a:p>
        </p:txBody>
      </p:sp>
      <p:sp>
        <p:nvSpPr>
          <p:cNvPr id="2" name="Content Placeholder 1"/>
          <p:cNvSpPr>
            <a:spLocks noGrp="1"/>
          </p:cNvSpPr>
          <p:nvPr>
            <p:ph idx="1"/>
          </p:nvPr>
        </p:nvSpPr>
        <p:spPr/>
        <p:txBody>
          <a:bodyPr>
            <a:normAutofit/>
          </a:bodyPr>
          <a:lstStyle/>
          <a:p>
            <a:r>
              <a:rPr lang="en-GB" sz="2200" dirty="0" smtClean="0"/>
              <a:t>Case </a:t>
            </a:r>
            <a:r>
              <a:rPr lang="en-GB" sz="2200" dirty="0"/>
              <a:t>studies are utilized as a research method to investigate contemporary real-life phenomenon through detailed contextual analysis of a limited number of events, conditions, and their </a:t>
            </a:r>
            <a:r>
              <a:rPr lang="en-GB" sz="2200" dirty="0" smtClean="0"/>
              <a:t>relationships</a:t>
            </a:r>
          </a:p>
          <a:p>
            <a:pPr marL="0" indent="0">
              <a:buNone/>
            </a:pPr>
            <a:endParaRPr lang="en-GB" sz="2200" dirty="0"/>
          </a:p>
          <a:p>
            <a:pPr lvl="0"/>
            <a:r>
              <a:rPr lang="en-GB" sz="1800" dirty="0" smtClean="0">
                <a:solidFill>
                  <a:schemeClr val="tx2"/>
                </a:solidFill>
                <a:latin typeface="Calibri" pitchFamily="34" charset="0"/>
                <a:cs typeface="Calibri" pitchFamily="34" charset="0"/>
              </a:rPr>
              <a:t>Includes fieldwork</a:t>
            </a:r>
            <a:r>
              <a:rPr lang="en-GB" sz="1800" dirty="0">
                <a:solidFill>
                  <a:schemeClr val="tx2"/>
                </a:solidFill>
                <a:latin typeface="Calibri" pitchFamily="34" charset="0"/>
                <a:cs typeface="Calibri" pitchFamily="34" charset="0"/>
              </a:rPr>
              <a:t>, </a:t>
            </a:r>
            <a:r>
              <a:rPr lang="en-GB" sz="1800" dirty="0" smtClean="0">
                <a:solidFill>
                  <a:schemeClr val="tx2"/>
                </a:solidFill>
                <a:latin typeface="Calibri" pitchFamily="34" charset="0"/>
                <a:cs typeface="Calibri" pitchFamily="34" charset="0"/>
              </a:rPr>
              <a:t>like </a:t>
            </a:r>
            <a:r>
              <a:rPr lang="en-GB" sz="1800" dirty="0">
                <a:solidFill>
                  <a:schemeClr val="tx2"/>
                </a:solidFill>
                <a:latin typeface="Calibri" pitchFamily="34" charset="0"/>
                <a:cs typeface="Calibri" pitchFamily="34" charset="0"/>
              </a:rPr>
              <a:t>observations or interviews. </a:t>
            </a:r>
          </a:p>
          <a:p>
            <a:pPr lvl="0"/>
            <a:r>
              <a:rPr lang="en-GB" sz="1800" dirty="0" smtClean="0">
                <a:solidFill>
                  <a:schemeClr val="tx2"/>
                </a:solidFill>
                <a:latin typeface="Calibri" pitchFamily="34" charset="0"/>
                <a:cs typeface="Calibri" pitchFamily="34" charset="0"/>
              </a:rPr>
              <a:t>Investigation </a:t>
            </a:r>
            <a:r>
              <a:rPr lang="en-GB" sz="1800" dirty="0">
                <a:solidFill>
                  <a:schemeClr val="tx2"/>
                </a:solidFill>
                <a:latin typeface="Calibri" pitchFamily="34" charset="0"/>
                <a:cs typeface="Calibri" pitchFamily="34" charset="0"/>
              </a:rPr>
              <a:t>of single instances of a phenomenon of interest </a:t>
            </a:r>
          </a:p>
          <a:p>
            <a:pPr lvl="0"/>
            <a:r>
              <a:rPr lang="nb-NO" sz="1800" dirty="0" smtClean="0">
                <a:solidFill>
                  <a:schemeClr val="tx2"/>
                </a:solidFill>
                <a:latin typeface="Calibri" pitchFamily="34" charset="0"/>
                <a:cs typeface="Calibri" pitchFamily="34" charset="0"/>
              </a:rPr>
              <a:t>Why and how, technology </a:t>
            </a:r>
            <a:r>
              <a:rPr lang="nb-NO" sz="1800" dirty="0">
                <a:solidFill>
                  <a:schemeClr val="tx2"/>
                </a:solidFill>
                <a:latin typeface="Calibri" pitchFamily="34" charset="0"/>
                <a:cs typeface="Calibri" pitchFamily="34" charset="0"/>
              </a:rPr>
              <a:t>Research </a:t>
            </a:r>
            <a:endParaRPr lang="nb-NO" sz="1800" dirty="0" smtClean="0">
              <a:solidFill>
                <a:schemeClr val="tx2"/>
              </a:solidFill>
              <a:latin typeface="Calibri" pitchFamily="34" charset="0"/>
              <a:cs typeface="Calibri" pitchFamily="34" charset="0"/>
            </a:endParaRPr>
          </a:p>
          <a:p>
            <a:pPr lvl="0"/>
            <a:r>
              <a:rPr lang="nb-NO" sz="1800" dirty="0" smtClean="0">
                <a:solidFill>
                  <a:schemeClr val="tx2"/>
                </a:solidFill>
                <a:latin typeface="Calibri" pitchFamily="34" charset="0"/>
                <a:cs typeface="Calibri" pitchFamily="34" charset="0"/>
              </a:rPr>
              <a:t>Real-life </a:t>
            </a:r>
            <a:r>
              <a:rPr lang="nb-NO" sz="1800" dirty="0">
                <a:solidFill>
                  <a:schemeClr val="tx2"/>
                </a:solidFill>
                <a:latin typeface="Calibri" pitchFamily="34" charset="0"/>
                <a:cs typeface="Calibri" pitchFamily="34" charset="0"/>
              </a:rPr>
              <a:t>situations, </a:t>
            </a:r>
            <a:r>
              <a:rPr lang="nb-NO" sz="1800" dirty="0" smtClean="0">
                <a:solidFill>
                  <a:schemeClr val="tx2"/>
                </a:solidFill>
                <a:latin typeface="Calibri" pitchFamily="34" charset="0"/>
                <a:cs typeface="Calibri" pitchFamily="34" charset="0"/>
              </a:rPr>
              <a:t>provide </a:t>
            </a:r>
            <a:r>
              <a:rPr lang="nb-NO" sz="1800" dirty="0">
                <a:solidFill>
                  <a:schemeClr val="tx2"/>
                </a:solidFill>
                <a:latin typeface="Calibri" pitchFamily="34" charset="0"/>
                <a:cs typeface="Calibri" pitchFamily="34" charset="0"/>
              </a:rPr>
              <a:t>understandings into the detailed behaviours of topics</a:t>
            </a:r>
            <a:endParaRPr lang="en-GB" sz="1800" dirty="0">
              <a:solidFill>
                <a:schemeClr val="tx2"/>
              </a:solidFill>
              <a:latin typeface="Calibri" pitchFamily="34" charset="0"/>
              <a:cs typeface="Calibri" pitchFamily="34" charset="0"/>
            </a:endParaRPr>
          </a:p>
          <a:p>
            <a:pPr lvl="0"/>
            <a:r>
              <a:rPr lang="nb-NO" sz="1800" dirty="0" smtClean="0">
                <a:solidFill>
                  <a:schemeClr val="tx2"/>
                </a:solidFill>
                <a:latin typeface="Calibri" pitchFamily="34" charset="0"/>
                <a:cs typeface="Calibri" pitchFamily="34" charset="0"/>
              </a:rPr>
              <a:t>High </a:t>
            </a:r>
            <a:r>
              <a:rPr lang="nb-NO" sz="1800" dirty="0">
                <a:solidFill>
                  <a:schemeClr val="tx2"/>
                </a:solidFill>
                <a:latin typeface="Calibri" pitchFamily="34" charset="0"/>
                <a:cs typeface="Calibri" pitchFamily="34" charset="0"/>
              </a:rPr>
              <a:t>validity, </a:t>
            </a:r>
            <a:r>
              <a:rPr lang="nb-NO" sz="1800" dirty="0" smtClean="0">
                <a:solidFill>
                  <a:schemeClr val="tx2"/>
                </a:solidFill>
                <a:latin typeface="Calibri" pitchFamily="34" charset="0"/>
                <a:cs typeface="Calibri" pitchFamily="34" charset="0"/>
              </a:rPr>
              <a:t>data </a:t>
            </a:r>
            <a:r>
              <a:rPr lang="nb-NO" sz="1800" dirty="0">
                <a:solidFill>
                  <a:schemeClr val="tx2"/>
                </a:solidFill>
                <a:latin typeface="Calibri" pitchFamily="34" charset="0"/>
                <a:cs typeface="Calibri" pitchFamily="34" charset="0"/>
              </a:rPr>
              <a:t>is rich</a:t>
            </a:r>
            <a:endParaRPr lang="en-GB" sz="1800" dirty="0">
              <a:solidFill>
                <a:schemeClr val="tx2"/>
              </a:solidFill>
              <a:latin typeface="Calibri" pitchFamily="34" charset="0"/>
              <a:cs typeface="Calibri" pitchFamily="34" charset="0"/>
            </a:endParaRPr>
          </a:p>
          <a:p>
            <a:endParaRPr lang="en-GB" sz="2200" dirty="0"/>
          </a:p>
        </p:txBody>
      </p:sp>
    </p:spTree>
    <p:extLst>
      <p:ext uri="{BB962C8B-B14F-4D97-AF65-F5344CB8AC3E}">
        <p14:creationId xmlns:p14="http://schemas.microsoft.com/office/powerpoint/2010/main" val="35704412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t>Research methods - Time </a:t>
            </a:r>
            <a:r>
              <a:rPr lang="en-GB" b="1" dirty="0" smtClean="0"/>
              <a:t>Horizon</a:t>
            </a:r>
            <a:endParaRPr lang="en-GB" dirty="0"/>
          </a:p>
        </p:txBody>
      </p:sp>
      <p:sp>
        <p:nvSpPr>
          <p:cNvPr id="2" name="Content Placeholder 1"/>
          <p:cNvSpPr>
            <a:spLocks noGrp="1"/>
          </p:cNvSpPr>
          <p:nvPr>
            <p:ph idx="1"/>
          </p:nvPr>
        </p:nvSpPr>
        <p:spPr/>
        <p:txBody>
          <a:bodyPr>
            <a:normAutofit/>
          </a:bodyPr>
          <a:lstStyle/>
          <a:p>
            <a:r>
              <a:rPr lang="en-GB" sz="2200" dirty="0" smtClean="0"/>
              <a:t>Time </a:t>
            </a:r>
            <a:r>
              <a:rPr lang="en-GB" sz="2200" dirty="0"/>
              <a:t>horizon is </a:t>
            </a:r>
            <a:r>
              <a:rPr lang="en-GB" sz="2200" dirty="0" smtClean="0"/>
              <a:t>a length </a:t>
            </a:r>
            <a:r>
              <a:rPr lang="en-GB" sz="2200" dirty="0"/>
              <a:t>of time the investment is going to be held or made before it is liquidated. At the end of time horizon the investment is evaluated for performance and can also be compared to other investment opportunities with same time horizon for return on investment</a:t>
            </a:r>
            <a:r>
              <a:rPr lang="en-GB" sz="2200" dirty="0" smtClean="0"/>
              <a:t>.</a:t>
            </a:r>
          </a:p>
          <a:p>
            <a:pPr marL="0" indent="0">
              <a:buNone/>
            </a:pPr>
            <a:endParaRPr lang="en-GB" sz="2200" dirty="0"/>
          </a:p>
          <a:p>
            <a:r>
              <a:rPr lang="en-GB" sz="2200" b="1" dirty="0" smtClean="0"/>
              <a:t>A</a:t>
            </a:r>
            <a:r>
              <a:rPr lang="en-GB" sz="2200" b="1" dirty="0"/>
              <a:t> cross-sectional </a:t>
            </a:r>
            <a:r>
              <a:rPr lang="en-GB" sz="2200" b="1" dirty="0" smtClean="0"/>
              <a:t>study</a:t>
            </a:r>
          </a:p>
          <a:p>
            <a:r>
              <a:rPr lang="en-GB" sz="1800" dirty="0" smtClean="0">
                <a:solidFill>
                  <a:schemeClr val="tx2"/>
                </a:solidFill>
              </a:rPr>
              <a:t>Instead </a:t>
            </a:r>
            <a:r>
              <a:rPr lang="en-GB" sz="1800" dirty="0">
                <a:solidFill>
                  <a:schemeClr val="tx2"/>
                </a:solidFill>
              </a:rPr>
              <a:t>of collecting data over time on a single variable, a cross-section is </a:t>
            </a:r>
            <a:r>
              <a:rPr lang="en-GB" sz="1800" dirty="0" smtClean="0">
                <a:solidFill>
                  <a:schemeClr val="tx2"/>
                </a:solidFill>
              </a:rPr>
              <a:t>framed</a:t>
            </a:r>
          </a:p>
          <a:p>
            <a:r>
              <a:rPr lang="en-GB" sz="1800" dirty="0" smtClean="0">
                <a:solidFill>
                  <a:schemeClr val="tx2"/>
                </a:solidFill>
              </a:rPr>
              <a:t>Allows </a:t>
            </a:r>
            <a:r>
              <a:rPr lang="en-GB" sz="1800" dirty="0">
                <a:solidFill>
                  <a:schemeClr val="tx2"/>
                </a:solidFill>
              </a:rPr>
              <a:t>a researcher to see differences among population subsets in several categories</a:t>
            </a:r>
            <a:r>
              <a:rPr lang="en-GB" sz="1800" dirty="0" smtClean="0">
                <a:solidFill>
                  <a:schemeClr val="tx2"/>
                </a:solidFill>
              </a:rPr>
              <a:t>.</a:t>
            </a:r>
            <a:endParaRPr lang="en-GB" sz="1800" dirty="0">
              <a:solidFill>
                <a:schemeClr val="tx2"/>
              </a:solidFill>
            </a:endParaRPr>
          </a:p>
        </p:txBody>
      </p:sp>
    </p:spTree>
    <p:extLst>
      <p:ext uri="{BB962C8B-B14F-4D97-AF65-F5344CB8AC3E}">
        <p14:creationId xmlns:p14="http://schemas.microsoft.com/office/powerpoint/2010/main" val="5873754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b="1" dirty="0"/>
              <a:t>Research </a:t>
            </a:r>
            <a:r>
              <a:rPr lang="en-GB" b="1" dirty="0" smtClean="0"/>
              <a:t>methods - </a:t>
            </a:r>
            <a:r>
              <a:rPr lang="en-GB" b="1" dirty="0"/>
              <a:t>Data </a:t>
            </a:r>
            <a:r>
              <a:rPr lang="en-GB" b="1" dirty="0" smtClean="0"/>
              <a:t>Collection</a:t>
            </a:r>
            <a:r>
              <a:rPr lang="en-GB" b="1" dirty="0"/>
              <a:t/>
            </a:r>
            <a:br>
              <a:rPr lang="en-GB" b="1" dirty="0"/>
            </a:br>
            <a:endParaRPr lang="en-GB" dirty="0"/>
          </a:p>
        </p:txBody>
      </p:sp>
      <p:sp>
        <p:nvSpPr>
          <p:cNvPr id="2" name="Content Placeholder 1"/>
          <p:cNvSpPr>
            <a:spLocks noGrp="1"/>
          </p:cNvSpPr>
          <p:nvPr>
            <p:ph idx="1"/>
          </p:nvPr>
        </p:nvSpPr>
        <p:spPr/>
        <p:txBody>
          <a:bodyPr>
            <a:normAutofit/>
          </a:bodyPr>
          <a:lstStyle/>
          <a:p>
            <a:r>
              <a:rPr lang="en-GB" sz="2200" dirty="0" smtClean="0"/>
              <a:t>Quantitative </a:t>
            </a:r>
            <a:r>
              <a:rPr lang="en-GB" sz="2200" dirty="0"/>
              <a:t>data collection </a:t>
            </a:r>
            <a:r>
              <a:rPr lang="en-GB" sz="2200" dirty="0" smtClean="0"/>
              <a:t>methodology can yield representative and broadly generalizable information and this information is usually found </a:t>
            </a:r>
            <a:r>
              <a:rPr lang="en-GB" sz="2200" dirty="0"/>
              <a:t>within literature style </a:t>
            </a:r>
            <a:r>
              <a:rPr lang="en-GB" sz="2200" dirty="0" smtClean="0"/>
              <a:t>of formatting resulting in detailed data.”</a:t>
            </a:r>
            <a:endParaRPr lang="en-GB" sz="2200" dirty="0"/>
          </a:p>
          <a:p>
            <a:pPr marL="0" indent="0">
              <a:buNone/>
            </a:pPr>
            <a:endParaRPr lang="en-GB" dirty="0"/>
          </a:p>
          <a:p>
            <a:r>
              <a:rPr lang="en-GB" sz="2200" b="1" dirty="0"/>
              <a:t>Quantitative data collection</a:t>
            </a:r>
            <a:endParaRPr lang="en-GB" sz="2200" b="1" dirty="0" smtClean="0"/>
          </a:p>
          <a:p>
            <a:r>
              <a:rPr lang="en-GB" sz="1800" dirty="0" smtClean="0">
                <a:solidFill>
                  <a:schemeClr val="tx2"/>
                </a:solidFill>
              </a:rPr>
              <a:t>Interviews</a:t>
            </a:r>
          </a:p>
          <a:p>
            <a:r>
              <a:rPr lang="en-GB" sz="1800" dirty="0" smtClean="0">
                <a:solidFill>
                  <a:schemeClr val="tx2"/>
                </a:solidFill>
              </a:rPr>
              <a:t>Observations </a:t>
            </a:r>
          </a:p>
          <a:p>
            <a:r>
              <a:rPr lang="en-GB" sz="1800" dirty="0" smtClean="0">
                <a:solidFill>
                  <a:schemeClr val="tx2"/>
                </a:solidFill>
              </a:rPr>
              <a:t>Secondary Data: Documents</a:t>
            </a:r>
            <a:r>
              <a:rPr lang="en-GB" sz="1800" dirty="0">
                <a:solidFill>
                  <a:schemeClr val="tx2"/>
                </a:solidFill>
              </a:rPr>
              <a:t>, lecture notes and governmental admissions.</a:t>
            </a:r>
          </a:p>
        </p:txBody>
      </p:sp>
    </p:spTree>
    <p:extLst>
      <p:ext uri="{BB962C8B-B14F-4D97-AF65-F5344CB8AC3E}">
        <p14:creationId xmlns:p14="http://schemas.microsoft.com/office/powerpoint/2010/main" val="42798374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t>Development Methodology</a:t>
            </a:r>
          </a:p>
        </p:txBody>
      </p:sp>
      <p:sp>
        <p:nvSpPr>
          <p:cNvPr id="2" name="Content Placeholder 1"/>
          <p:cNvSpPr>
            <a:spLocks noGrp="1"/>
          </p:cNvSpPr>
          <p:nvPr>
            <p:ph idx="1"/>
          </p:nvPr>
        </p:nvSpPr>
        <p:spPr>
          <a:xfrm>
            <a:off x="457200" y="1600200"/>
            <a:ext cx="8075240" cy="4925144"/>
          </a:xfrm>
        </p:spPr>
        <p:txBody>
          <a:bodyPr>
            <a:normAutofit fontScale="55000" lnSpcReduction="20000"/>
          </a:bodyPr>
          <a:lstStyle/>
          <a:p>
            <a:r>
              <a:rPr lang="en-GB" sz="3600" dirty="0"/>
              <a:t>Extreme programming (XP) highlights teamwork. </a:t>
            </a:r>
            <a:r>
              <a:rPr lang="en-GB" sz="3600" dirty="0" smtClean="0"/>
              <a:t>Directors, </a:t>
            </a:r>
            <a:r>
              <a:rPr lang="en-GB" sz="3600" dirty="0"/>
              <a:t>customers, and developers are all equivalent </a:t>
            </a:r>
            <a:r>
              <a:rPr lang="en-GB" sz="3600" dirty="0" smtClean="0"/>
              <a:t>partners. </a:t>
            </a:r>
            <a:r>
              <a:rPr lang="en-GB" sz="3600" dirty="0" smtClean="0"/>
              <a:t>XP </a:t>
            </a:r>
            <a:r>
              <a:rPr lang="en-GB" sz="3600" dirty="0" smtClean="0"/>
              <a:t>uses </a:t>
            </a:r>
            <a:r>
              <a:rPr lang="en-GB" sz="3600" dirty="0"/>
              <a:t>a </a:t>
            </a:r>
            <a:r>
              <a:rPr lang="en-GB" sz="3600" dirty="0" smtClean="0"/>
              <a:t>simple, environment </a:t>
            </a:r>
            <a:r>
              <a:rPr lang="en-GB" sz="3600" dirty="0"/>
              <a:t>enabling teams to become more productive. These teams </a:t>
            </a:r>
            <a:r>
              <a:rPr lang="en-GB" sz="3600" dirty="0" smtClean="0"/>
              <a:t>self-organise </a:t>
            </a:r>
            <a:r>
              <a:rPr lang="en-GB" sz="3600" dirty="0"/>
              <a:t>around </a:t>
            </a:r>
            <a:r>
              <a:rPr lang="en-GB" sz="3600" dirty="0" smtClean="0"/>
              <a:t>issues </a:t>
            </a:r>
            <a:r>
              <a:rPr lang="en-GB" sz="3600" dirty="0"/>
              <a:t>to solve </a:t>
            </a:r>
            <a:r>
              <a:rPr lang="en-GB" sz="3600" dirty="0" smtClean="0"/>
              <a:t>them.</a:t>
            </a:r>
            <a:r>
              <a:rPr lang="en-GB" sz="3600" dirty="0"/>
              <a:t> </a:t>
            </a:r>
            <a:endParaRPr lang="en-GB" sz="3600" dirty="0" smtClean="0"/>
          </a:p>
          <a:p>
            <a:endParaRPr lang="en-GB" dirty="0"/>
          </a:p>
          <a:p>
            <a:r>
              <a:rPr lang="en-GB" sz="3200" dirty="0"/>
              <a:t>XP improves a software project in “five </a:t>
            </a:r>
            <a:r>
              <a:rPr lang="en-GB" sz="3200" dirty="0" smtClean="0"/>
              <a:t>ways”</a:t>
            </a:r>
          </a:p>
          <a:p>
            <a:r>
              <a:rPr lang="en-GB" sz="3200" dirty="0">
                <a:solidFill>
                  <a:schemeClr val="tx2"/>
                </a:solidFill>
                <a:latin typeface="Calibri" pitchFamily="34" charset="0"/>
                <a:cs typeface="Calibri" pitchFamily="34" charset="0"/>
              </a:rPr>
              <a:t>C</a:t>
            </a:r>
            <a:r>
              <a:rPr lang="en-GB" sz="3200" dirty="0" smtClean="0">
                <a:solidFill>
                  <a:schemeClr val="tx2"/>
                </a:solidFill>
                <a:latin typeface="Calibri" pitchFamily="34" charset="0"/>
                <a:cs typeface="Calibri" pitchFamily="34" charset="0"/>
              </a:rPr>
              <a:t>ommunication</a:t>
            </a:r>
          </a:p>
          <a:p>
            <a:r>
              <a:rPr lang="en-GB" sz="3200" dirty="0">
                <a:solidFill>
                  <a:schemeClr val="tx2"/>
                </a:solidFill>
                <a:latin typeface="Calibri" pitchFamily="34" charset="0"/>
                <a:cs typeface="Calibri" pitchFamily="34" charset="0"/>
              </a:rPr>
              <a:t>S</a:t>
            </a:r>
            <a:r>
              <a:rPr lang="en-GB" sz="3200" dirty="0" smtClean="0">
                <a:solidFill>
                  <a:schemeClr val="tx2"/>
                </a:solidFill>
                <a:latin typeface="Calibri" pitchFamily="34" charset="0"/>
                <a:cs typeface="Calibri" pitchFamily="34" charset="0"/>
              </a:rPr>
              <a:t>implicity</a:t>
            </a:r>
          </a:p>
          <a:p>
            <a:r>
              <a:rPr lang="en-GB" sz="3200" dirty="0">
                <a:solidFill>
                  <a:schemeClr val="tx2"/>
                </a:solidFill>
                <a:latin typeface="Calibri" pitchFamily="34" charset="0"/>
                <a:cs typeface="Calibri" pitchFamily="34" charset="0"/>
              </a:rPr>
              <a:t>F</a:t>
            </a:r>
            <a:r>
              <a:rPr lang="en-GB" sz="3200" dirty="0" smtClean="0">
                <a:solidFill>
                  <a:schemeClr val="tx2"/>
                </a:solidFill>
                <a:latin typeface="Calibri" pitchFamily="34" charset="0"/>
                <a:cs typeface="Calibri" pitchFamily="34" charset="0"/>
              </a:rPr>
              <a:t>eedback</a:t>
            </a:r>
          </a:p>
          <a:p>
            <a:r>
              <a:rPr lang="en-GB" sz="3200" dirty="0">
                <a:solidFill>
                  <a:schemeClr val="tx2"/>
                </a:solidFill>
                <a:latin typeface="Calibri" pitchFamily="34" charset="0"/>
                <a:cs typeface="Calibri" pitchFamily="34" charset="0"/>
              </a:rPr>
              <a:t>R</a:t>
            </a:r>
            <a:r>
              <a:rPr lang="en-GB" sz="3200" dirty="0" smtClean="0">
                <a:solidFill>
                  <a:schemeClr val="tx2"/>
                </a:solidFill>
                <a:latin typeface="Calibri" pitchFamily="34" charset="0"/>
                <a:cs typeface="Calibri" pitchFamily="34" charset="0"/>
              </a:rPr>
              <a:t>espect</a:t>
            </a:r>
          </a:p>
          <a:p>
            <a:r>
              <a:rPr lang="en-GB" sz="3200" dirty="0">
                <a:solidFill>
                  <a:schemeClr val="tx2"/>
                </a:solidFill>
                <a:latin typeface="Calibri" pitchFamily="34" charset="0"/>
                <a:cs typeface="Calibri" pitchFamily="34" charset="0"/>
              </a:rPr>
              <a:t>C</a:t>
            </a:r>
            <a:r>
              <a:rPr lang="en-GB" sz="3200" dirty="0" smtClean="0">
                <a:solidFill>
                  <a:schemeClr val="tx2"/>
                </a:solidFill>
                <a:latin typeface="Calibri" pitchFamily="34" charset="0"/>
                <a:cs typeface="Calibri" pitchFamily="34" charset="0"/>
              </a:rPr>
              <a:t>ourage </a:t>
            </a:r>
          </a:p>
          <a:p>
            <a:endParaRPr lang="en-GB" dirty="0"/>
          </a:p>
          <a:p>
            <a:r>
              <a:rPr lang="en-GB" sz="3600" dirty="0" smtClean="0"/>
              <a:t>XP’s communicate </a:t>
            </a:r>
            <a:r>
              <a:rPr lang="en-GB" sz="3600" dirty="0"/>
              <a:t>with both </a:t>
            </a:r>
            <a:r>
              <a:rPr lang="en-GB" sz="3600" dirty="0" smtClean="0"/>
              <a:t>customers partners. XP give </a:t>
            </a:r>
            <a:r>
              <a:rPr lang="en-GB" sz="3600" dirty="0"/>
              <a:t>feedback by testing </a:t>
            </a:r>
            <a:r>
              <a:rPr lang="en-GB" sz="3600" dirty="0" smtClean="0"/>
              <a:t>software. </a:t>
            </a:r>
            <a:r>
              <a:rPr lang="en-GB" sz="3600" dirty="0"/>
              <a:t>It’s delivered to the system and customers as early as possible and implement changes as suggested.</a:t>
            </a:r>
          </a:p>
          <a:p>
            <a:endParaRPr lang="en-GB" dirty="0"/>
          </a:p>
          <a:p>
            <a:pPr lvl="0"/>
            <a:r>
              <a:rPr lang="en-GB" sz="3200" dirty="0">
                <a:solidFill>
                  <a:schemeClr val="tx2"/>
                </a:solidFill>
                <a:latin typeface="Calibri" pitchFamily="34" charset="0"/>
                <a:cs typeface="Calibri" pitchFamily="34" charset="0"/>
              </a:rPr>
              <a:t>G</a:t>
            </a:r>
            <a:r>
              <a:rPr lang="en-GB" sz="3200" dirty="0" smtClean="0">
                <a:solidFill>
                  <a:schemeClr val="tx2"/>
                </a:solidFill>
                <a:latin typeface="Calibri" pitchFamily="34" charset="0"/>
                <a:cs typeface="Calibri" pitchFamily="34" charset="0"/>
              </a:rPr>
              <a:t>reater </a:t>
            </a:r>
            <a:r>
              <a:rPr lang="en-GB" sz="3200" dirty="0">
                <a:solidFill>
                  <a:schemeClr val="tx2"/>
                </a:solidFill>
                <a:latin typeface="Calibri" pitchFamily="34" charset="0"/>
                <a:cs typeface="Calibri" pitchFamily="34" charset="0"/>
              </a:rPr>
              <a:t>programmer </a:t>
            </a:r>
            <a:r>
              <a:rPr lang="en-GB" sz="3200" dirty="0" smtClean="0">
                <a:solidFill>
                  <a:schemeClr val="tx2"/>
                </a:solidFill>
                <a:latin typeface="Calibri" pitchFamily="34" charset="0"/>
                <a:cs typeface="Calibri" pitchFamily="34" charset="0"/>
              </a:rPr>
              <a:t>productivity</a:t>
            </a:r>
          </a:p>
          <a:p>
            <a:pPr lvl="0"/>
            <a:r>
              <a:rPr lang="en-GB" sz="3200" dirty="0" smtClean="0">
                <a:solidFill>
                  <a:schemeClr val="tx2"/>
                </a:solidFill>
                <a:latin typeface="Calibri" pitchFamily="34" charset="0"/>
                <a:cs typeface="Calibri" pitchFamily="34" charset="0"/>
              </a:rPr>
              <a:t>Accustomed </a:t>
            </a:r>
            <a:r>
              <a:rPr lang="en-GB" sz="3200" dirty="0">
                <a:solidFill>
                  <a:schemeClr val="tx2"/>
                </a:solidFill>
                <a:latin typeface="Calibri" pitchFamily="34" charset="0"/>
                <a:cs typeface="Calibri" pitchFamily="34" charset="0"/>
              </a:rPr>
              <a:t>to change</a:t>
            </a:r>
          </a:p>
        </p:txBody>
      </p:sp>
    </p:spTree>
    <p:extLst>
      <p:ext uri="{BB962C8B-B14F-4D97-AF65-F5344CB8AC3E}">
        <p14:creationId xmlns:p14="http://schemas.microsoft.com/office/powerpoint/2010/main" val="27740646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Plan submissions</a:t>
            </a:r>
            <a:endParaRPr lang="en-GB" dirty="0"/>
          </a:p>
        </p:txBody>
      </p:sp>
      <p:sp>
        <p:nvSpPr>
          <p:cNvPr id="2" name="Content Placeholder 1"/>
          <p:cNvSpPr>
            <a:spLocks noGrp="1"/>
          </p:cNvSpPr>
          <p:nvPr>
            <p:ph idx="1"/>
          </p:nvPr>
        </p:nvSpPr>
        <p:spPr/>
        <p:txBody>
          <a:bodyPr/>
          <a:lstStyle/>
          <a:p>
            <a:r>
              <a:rPr lang="en-GB" b="1" dirty="0"/>
              <a:t>Plan </a:t>
            </a:r>
            <a:r>
              <a:rPr lang="en-GB" b="1" dirty="0" smtClean="0"/>
              <a:t>has two separate versions, the first being research submissions/deliverables</a:t>
            </a:r>
            <a:endParaRPr lang="en-GB" dirty="0"/>
          </a:p>
          <a:p>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a:stretch/>
        </p:blipFill>
        <p:spPr bwMode="auto">
          <a:xfrm>
            <a:off x="539552" y="3068960"/>
            <a:ext cx="8131136" cy="237626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95180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Plan </a:t>
            </a:r>
            <a:r>
              <a:rPr lang="en-GB" dirty="0"/>
              <a:t>milestones</a:t>
            </a:r>
          </a:p>
        </p:txBody>
      </p:sp>
      <p:sp>
        <p:nvSpPr>
          <p:cNvPr id="2" name="Content Placeholder 1"/>
          <p:cNvSpPr>
            <a:spLocks noGrp="1"/>
          </p:cNvSpPr>
          <p:nvPr>
            <p:ph idx="1"/>
          </p:nvPr>
        </p:nvSpPr>
        <p:spPr>
          <a:xfrm>
            <a:off x="380999" y="1719071"/>
            <a:ext cx="8407893" cy="426849"/>
          </a:xfrm>
        </p:spPr>
        <p:txBody>
          <a:bodyPr>
            <a:normAutofit lnSpcReduction="10000"/>
          </a:bodyPr>
          <a:lstStyle/>
          <a:p>
            <a:r>
              <a:rPr lang="en-GB" b="1" dirty="0" smtClean="0"/>
              <a:t>the second being the entire project and its milestones.</a:t>
            </a:r>
            <a:endParaRPr lang="en-GB" dirty="0"/>
          </a:p>
          <a:p>
            <a:endParaRPr lang="en-GB"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a:stretch/>
        </p:blipFill>
        <p:spPr bwMode="auto">
          <a:xfrm>
            <a:off x="395536" y="2120281"/>
            <a:ext cx="5213643" cy="2219184"/>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3" cstate="print">
            <a:extLst>
              <a:ext uri="{28A0092B-C50C-407E-A947-70E740481C1C}">
                <a14:useLocalDpi xmlns:a14="http://schemas.microsoft.com/office/drawing/2010/main" val="0"/>
              </a:ext>
            </a:extLst>
          </a:blip>
          <a:srcRect/>
          <a:stretch/>
        </p:blipFill>
        <p:spPr bwMode="auto">
          <a:xfrm>
            <a:off x="3999808" y="4437112"/>
            <a:ext cx="4896544" cy="1976116"/>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4" cstate="print">
            <a:extLst>
              <a:ext uri="{28A0092B-C50C-407E-A947-70E740481C1C}">
                <a14:useLocalDpi xmlns:a14="http://schemas.microsoft.com/office/drawing/2010/main" val="0"/>
              </a:ext>
            </a:extLst>
          </a:blip>
          <a:srcRect r="51514"/>
          <a:stretch/>
        </p:blipFill>
        <p:spPr bwMode="auto">
          <a:xfrm>
            <a:off x="242726" y="4774654"/>
            <a:ext cx="3582591" cy="9677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31335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Problems may </a:t>
            </a:r>
            <a:r>
              <a:rPr lang="en-GB" dirty="0" smtClean="0"/>
              <a:t>encounter/ Overcome</a:t>
            </a:r>
            <a:endParaRPr lang="en-GB" dirty="0"/>
          </a:p>
        </p:txBody>
      </p:sp>
      <p:sp>
        <p:nvSpPr>
          <p:cNvPr id="2" name="Content Placeholder 1"/>
          <p:cNvSpPr>
            <a:spLocks noGrp="1"/>
          </p:cNvSpPr>
          <p:nvPr>
            <p:ph idx="1"/>
          </p:nvPr>
        </p:nvSpPr>
        <p:spPr/>
        <p:txBody>
          <a:bodyPr/>
          <a:lstStyle/>
          <a:p>
            <a:endParaRPr lang="en-GB" dirty="0" smtClean="0"/>
          </a:p>
          <a:p>
            <a:r>
              <a:rPr lang="en-GB" dirty="0" smtClean="0"/>
              <a:t>Using </a:t>
            </a:r>
            <a:r>
              <a:rPr lang="en-GB" dirty="0" smtClean="0"/>
              <a:t>new type of add-on (</a:t>
            </a:r>
            <a:r>
              <a:rPr lang="en-GB" dirty="0" err="1" smtClean="0"/>
              <a:t>xamarin</a:t>
            </a:r>
            <a:r>
              <a:rPr lang="en-GB" dirty="0" smtClean="0"/>
              <a:t>) there maybe connection issues between two applications.</a:t>
            </a:r>
          </a:p>
          <a:p>
            <a:endParaRPr lang="en-GB" dirty="0" smtClean="0"/>
          </a:p>
          <a:p>
            <a:r>
              <a:rPr lang="en-GB" dirty="0"/>
              <a:t>M</a:t>
            </a:r>
            <a:r>
              <a:rPr lang="en-GB" dirty="0" smtClean="0"/>
              <a:t>ajority of data being from students, likely that the use of dummy data will increase.</a:t>
            </a:r>
          </a:p>
          <a:p>
            <a:endParaRPr lang="en-GB" dirty="0" smtClean="0"/>
          </a:p>
          <a:p>
            <a:r>
              <a:rPr lang="en-GB" dirty="0" smtClean="0"/>
              <a:t>Language </a:t>
            </a:r>
            <a:r>
              <a:rPr lang="en-GB" dirty="0"/>
              <a:t>problems c </a:t>
            </a:r>
            <a:r>
              <a:rPr lang="en-GB" dirty="0" smtClean="0"/>
              <a:t># (low use</a:t>
            </a:r>
            <a:r>
              <a:rPr lang="en-GB" dirty="0" smtClean="0"/>
              <a:t>)</a:t>
            </a:r>
          </a:p>
          <a:p>
            <a:endParaRPr lang="en-GB" dirty="0"/>
          </a:p>
          <a:p>
            <a:r>
              <a:rPr lang="en-GB" dirty="0" smtClean="0"/>
              <a:t>Certain journals and documents may be hard to acquire</a:t>
            </a:r>
            <a:endParaRPr lang="en-GB" dirty="0"/>
          </a:p>
          <a:p>
            <a:endParaRPr lang="en-GB" dirty="0" smtClean="0"/>
          </a:p>
          <a:p>
            <a:endParaRPr lang="en-GB" dirty="0" smtClean="0"/>
          </a:p>
          <a:p>
            <a:endParaRPr lang="en-GB" dirty="0"/>
          </a:p>
          <a:p>
            <a:endParaRPr lang="en-GB" dirty="0"/>
          </a:p>
        </p:txBody>
      </p:sp>
    </p:spTree>
    <p:extLst>
      <p:ext uri="{BB962C8B-B14F-4D97-AF65-F5344CB8AC3E}">
        <p14:creationId xmlns:p14="http://schemas.microsoft.com/office/powerpoint/2010/main" val="30963417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Hope to find</a:t>
            </a:r>
            <a:endParaRPr lang="en-GB" dirty="0"/>
          </a:p>
        </p:txBody>
      </p:sp>
      <p:sp>
        <p:nvSpPr>
          <p:cNvPr id="2" name="Content Placeholder 1"/>
          <p:cNvSpPr>
            <a:spLocks noGrp="1"/>
          </p:cNvSpPr>
          <p:nvPr>
            <p:ph idx="1"/>
          </p:nvPr>
        </p:nvSpPr>
        <p:spPr/>
        <p:txBody>
          <a:bodyPr/>
          <a:lstStyle/>
          <a:p>
            <a:endParaRPr lang="en-GB" b="1" dirty="0"/>
          </a:p>
          <a:p>
            <a:r>
              <a:rPr lang="en-GB" dirty="0" smtClean="0"/>
              <a:t>An increase in students participation through the use of the tool</a:t>
            </a:r>
          </a:p>
          <a:p>
            <a:endParaRPr lang="en-GB" dirty="0"/>
          </a:p>
          <a:p>
            <a:r>
              <a:rPr lang="en-GB" dirty="0" smtClean="0"/>
              <a:t>An increased thirst for knowledge from the competition </a:t>
            </a:r>
            <a:r>
              <a:rPr lang="en-GB" dirty="0" smtClean="0"/>
              <a:t>based system</a:t>
            </a:r>
          </a:p>
          <a:p>
            <a:endParaRPr lang="en-GB" dirty="0"/>
          </a:p>
          <a:p>
            <a:r>
              <a:rPr lang="en-GB" dirty="0" smtClean="0"/>
              <a:t>Learning styles having a positive effect on a student's knowledge </a:t>
            </a:r>
            <a:endParaRPr lang="en-GB" dirty="0"/>
          </a:p>
          <a:p>
            <a:endParaRPr lang="en-GB" dirty="0"/>
          </a:p>
        </p:txBody>
      </p:sp>
    </p:spTree>
    <p:extLst>
      <p:ext uri="{BB962C8B-B14F-4D97-AF65-F5344CB8AC3E}">
        <p14:creationId xmlns:p14="http://schemas.microsoft.com/office/powerpoint/2010/main" val="21078163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Prototypes – Data Structure</a:t>
            </a:r>
            <a:endParaRPr lang="en-GB" dirty="0"/>
          </a:p>
        </p:txBody>
      </p:sp>
      <p:sp>
        <p:nvSpPr>
          <p:cNvPr id="2" name="Content Placeholder 1"/>
          <p:cNvSpPr>
            <a:spLocks noGrp="1"/>
          </p:cNvSpPr>
          <p:nvPr>
            <p:ph idx="1"/>
          </p:nvPr>
        </p:nvSpPr>
        <p:spPr/>
        <p:txBody>
          <a:bodyPr/>
          <a:lstStyle/>
          <a:p>
            <a:r>
              <a:rPr lang="en-GB" b="1" dirty="0"/>
              <a:t>Prototype </a:t>
            </a:r>
            <a:r>
              <a:rPr lang="en-GB" b="1" dirty="0" err="1"/>
              <a:t>mockup</a:t>
            </a:r>
            <a:r>
              <a:rPr lang="en-GB" dirty="0"/>
              <a:t> screens, going to look like </a:t>
            </a:r>
            <a:r>
              <a:rPr lang="en-GB" dirty="0" smtClean="0"/>
              <a:t>this</a:t>
            </a:r>
          </a:p>
          <a:p>
            <a:endParaRPr lang="en-GB" dirty="0"/>
          </a:p>
          <a:p>
            <a:endParaRPr lang="en-GB" dirty="0"/>
          </a:p>
          <a:p>
            <a:endParaRPr lang="en-GB" dirty="0"/>
          </a:p>
        </p:txBody>
      </p:sp>
      <p:pic>
        <p:nvPicPr>
          <p:cNvPr id="4" name="Picture 3"/>
          <p:cNvPicPr>
            <a:picLocks noChangeAspect="1"/>
          </p:cNvPicPr>
          <p:nvPr/>
        </p:nvPicPr>
        <p:blipFill rotWithShape="1">
          <a:blip r:embed="rId2"/>
          <a:srcRect l="10626" t="16531" r="62600" b="14563"/>
          <a:stretch/>
        </p:blipFill>
        <p:spPr>
          <a:xfrm>
            <a:off x="2411760" y="2151530"/>
            <a:ext cx="4572000" cy="4706470"/>
          </a:xfrm>
          <a:prstGeom prst="rect">
            <a:avLst/>
          </a:prstGeom>
        </p:spPr>
      </p:pic>
    </p:spTree>
    <p:extLst>
      <p:ext uri="{BB962C8B-B14F-4D97-AF65-F5344CB8AC3E}">
        <p14:creationId xmlns:p14="http://schemas.microsoft.com/office/powerpoint/2010/main" val="1339635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Prototypes – </a:t>
            </a:r>
            <a:r>
              <a:rPr lang="en-GB" dirty="0" err="1" smtClean="0"/>
              <a:t>Mockup</a:t>
            </a:r>
            <a:r>
              <a:rPr lang="en-GB" dirty="0" smtClean="0"/>
              <a:t> Mobile</a:t>
            </a:r>
            <a:endParaRPr lang="en-GB" dirty="0"/>
          </a:p>
        </p:txBody>
      </p:sp>
      <p:sp>
        <p:nvSpPr>
          <p:cNvPr id="2" name="Content Placeholder 1"/>
          <p:cNvSpPr>
            <a:spLocks noGrp="1"/>
          </p:cNvSpPr>
          <p:nvPr>
            <p:ph idx="1"/>
          </p:nvPr>
        </p:nvSpPr>
        <p:spPr>
          <a:xfrm>
            <a:off x="457200" y="1600200"/>
            <a:ext cx="8229600" cy="532656"/>
          </a:xfrm>
        </p:spPr>
        <p:txBody>
          <a:bodyPr/>
          <a:lstStyle/>
          <a:p>
            <a:r>
              <a:rPr lang="en-GB" b="1" dirty="0"/>
              <a:t>Prototype </a:t>
            </a:r>
            <a:r>
              <a:rPr lang="en-GB" b="1" dirty="0" err="1"/>
              <a:t>mockup</a:t>
            </a:r>
            <a:r>
              <a:rPr lang="en-GB" dirty="0"/>
              <a:t> screens, going to look like </a:t>
            </a:r>
            <a:r>
              <a:rPr lang="en-GB" dirty="0" smtClean="0"/>
              <a:t>this</a:t>
            </a:r>
          </a:p>
          <a:p>
            <a:endParaRPr lang="en-GB" dirty="0"/>
          </a:p>
          <a:p>
            <a:endParaRPr lang="en-GB" dirty="0"/>
          </a:p>
          <a:p>
            <a:endParaRPr lang="en-GB"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26424" t="12291" r="26425" b="23541"/>
          <a:stretch/>
        </p:blipFill>
        <p:spPr>
          <a:xfrm>
            <a:off x="1682552" y="2154287"/>
            <a:ext cx="2286000" cy="4400551"/>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26425" t="12500" r="27014" b="23958"/>
          <a:stretch/>
        </p:blipFill>
        <p:spPr>
          <a:xfrm>
            <a:off x="4759994" y="2208312"/>
            <a:ext cx="2257426" cy="4357688"/>
          </a:xfrm>
          <a:prstGeom prst="rect">
            <a:avLst/>
          </a:prstGeom>
        </p:spPr>
      </p:pic>
    </p:spTree>
    <p:extLst>
      <p:ext uri="{BB962C8B-B14F-4D97-AF65-F5344CB8AC3E}">
        <p14:creationId xmlns:p14="http://schemas.microsoft.com/office/powerpoint/2010/main" val="2350496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Prototypes – </a:t>
            </a:r>
            <a:r>
              <a:rPr lang="en-GB" dirty="0" err="1" smtClean="0"/>
              <a:t>Mockup</a:t>
            </a:r>
            <a:r>
              <a:rPr lang="en-GB" dirty="0" smtClean="0"/>
              <a:t> Desktop</a:t>
            </a:r>
            <a:endParaRPr lang="en-GB" dirty="0"/>
          </a:p>
        </p:txBody>
      </p:sp>
      <p:sp>
        <p:nvSpPr>
          <p:cNvPr id="2" name="Content Placeholder 1"/>
          <p:cNvSpPr>
            <a:spLocks noGrp="1"/>
          </p:cNvSpPr>
          <p:nvPr>
            <p:ph idx="1"/>
          </p:nvPr>
        </p:nvSpPr>
        <p:spPr>
          <a:xfrm>
            <a:off x="457200" y="1600200"/>
            <a:ext cx="8229600" cy="532656"/>
          </a:xfrm>
        </p:spPr>
        <p:txBody>
          <a:bodyPr/>
          <a:lstStyle/>
          <a:p>
            <a:r>
              <a:rPr lang="en-GB" b="1" dirty="0"/>
              <a:t>Prototype </a:t>
            </a:r>
            <a:r>
              <a:rPr lang="en-GB" b="1" dirty="0" err="1"/>
              <a:t>mockup</a:t>
            </a:r>
            <a:r>
              <a:rPr lang="en-GB" dirty="0"/>
              <a:t> screens, going to look like </a:t>
            </a:r>
            <a:r>
              <a:rPr lang="en-GB" dirty="0" smtClean="0"/>
              <a:t>this</a:t>
            </a:r>
          </a:p>
          <a:p>
            <a:endParaRPr lang="en-GB" dirty="0"/>
          </a:p>
          <a:p>
            <a:endParaRPr lang="en-GB"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20888"/>
            <a:ext cx="4653811" cy="3861048"/>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3810" y="2708920"/>
            <a:ext cx="4362735" cy="2913321"/>
          </a:xfrm>
          <a:prstGeom prst="rect">
            <a:avLst/>
          </a:prstGeom>
        </p:spPr>
      </p:pic>
    </p:spTree>
    <p:extLst>
      <p:ext uri="{BB962C8B-B14F-4D97-AF65-F5344CB8AC3E}">
        <p14:creationId xmlns:p14="http://schemas.microsoft.com/office/powerpoint/2010/main" val="26798963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smtClean="0"/>
              <a:t>Any questions?</a:t>
            </a:r>
            <a:endParaRPr lang="en-GB" dirty="0"/>
          </a:p>
        </p:txBody>
      </p:sp>
    </p:spTree>
    <p:extLst>
      <p:ext uri="{BB962C8B-B14F-4D97-AF65-F5344CB8AC3E}">
        <p14:creationId xmlns:p14="http://schemas.microsoft.com/office/powerpoint/2010/main" val="9013636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2283</TotalTime>
  <Words>1441</Words>
  <Application>Microsoft Office PowerPoint</Application>
  <PresentationFormat>On-screen Show (4:3)</PresentationFormat>
  <Paragraphs>159</Paragraphs>
  <Slides>19</Slides>
  <Notes>5</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Clarity</vt:lpstr>
      <vt:lpstr>Cross Platform Tools to encourage student participation in the secondary education sector</vt:lpstr>
      <vt:lpstr>Background/Intro</vt:lpstr>
      <vt:lpstr>Aims &amp; objectives</vt:lpstr>
      <vt:lpstr>Main finding</vt:lpstr>
      <vt:lpstr>Research Onion</vt:lpstr>
      <vt:lpstr>Research methods - Philosophy </vt:lpstr>
      <vt:lpstr>Research methods - Approach</vt:lpstr>
      <vt:lpstr>Research methods - Strategy</vt:lpstr>
      <vt:lpstr>Research methods - Time Horizon</vt:lpstr>
      <vt:lpstr>Research methods - Data Collection </vt:lpstr>
      <vt:lpstr>Development Methodology</vt:lpstr>
      <vt:lpstr>Plan submissions</vt:lpstr>
      <vt:lpstr>Plan milestones</vt:lpstr>
      <vt:lpstr>Problems may encounter/ Overcome</vt:lpstr>
      <vt:lpstr>Hope to find</vt:lpstr>
      <vt:lpstr>Prototypes – Data Structure</vt:lpstr>
      <vt:lpstr>Prototypes – Mockup Mobile</vt:lpstr>
      <vt:lpstr>Prototypes – Mockup Desktop</vt:lpstr>
      <vt:lpstr>Any questions?</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martin</dc:creator>
  <cp:lastModifiedBy>Adam martin</cp:lastModifiedBy>
  <cp:revision>74</cp:revision>
  <dcterms:created xsi:type="dcterms:W3CDTF">2017-12-11T13:01:06Z</dcterms:created>
  <dcterms:modified xsi:type="dcterms:W3CDTF">2017-12-18T23:58:49Z</dcterms:modified>
</cp:coreProperties>
</file>