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8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0" autoAdjust="0"/>
    <p:restoredTop sz="95329" autoAdjust="0"/>
  </p:normalViewPr>
  <p:slideViewPr>
    <p:cSldViewPr snapToGrid="0">
      <p:cViewPr varScale="1">
        <p:scale>
          <a:sx n="94" d="100"/>
          <a:sy n="94" d="100"/>
        </p:scale>
        <p:origin x="76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33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024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dirty="0"/>
              <a:t>Assignment 1: Basil's Bakery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188720"/>
            <a:ext cx="5306261" cy="178510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/>
            </a:pPr>
            <a:r>
              <a:rPr dirty="0"/>
              <a:t>Problem Solving and Decision Making</a:t>
            </a:r>
            <a:br>
              <a:rPr dirty="0"/>
            </a:br>
            <a:r>
              <a:rPr dirty="0"/>
              <a:t>LCLM4004</a:t>
            </a:r>
            <a:br>
              <a:rPr dirty="0"/>
            </a:br>
            <a:r>
              <a:rPr dirty="0"/>
              <a:t>Student Name</a:t>
            </a:r>
            <a:r>
              <a:rPr lang="en-GB" dirty="0"/>
              <a:t> </a:t>
            </a:r>
            <a:r>
              <a:rPr lang="en-GB" dirty="0" err="1"/>
              <a:t>Robertas</a:t>
            </a:r>
            <a:r>
              <a:rPr lang="en-GB" dirty="0"/>
              <a:t> </a:t>
            </a:r>
            <a:r>
              <a:rPr lang="en-GB" dirty="0" err="1"/>
              <a:t>Valaitis</a:t>
            </a:r>
            <a:br>
              <a:rPr dirty="0"/>
            </a:br>
            <a:r>
              <a:rPr dirty="0"/>
              <a:t>Student ID</a:t>
            </a:r>
            <a:r>
              <a:rPr lang="en-GB" dirty="0"/>
              <a:t> 2532688</a:t>
            </a:r>
            <a:br>
              <a:rPr dirty="0"/>
            </a:br>
            <a:r>
              <a:rPr dirty="0"/>
              <a:t>Lecturer</a:t>
            </a:r>
            <a:r>
              <a:rPr lang="en-GB" dirty="0"/>
              <a:t> Charles </a:t>
            </a:r>
            <a:r>
              <a:rPr lang="en-GB"/>
              <a:t>Obinwa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t>• Introduction</a:t>
            </a:r>
            <a:br/>
            <a:r>
              <a:t>• Company background</a:t>
            </a:r>
            <a:br/>
            <a:r>
              <a:t>• Nature &amp; scope</a:t>
            </a:r>
            <a:br/>
            <a:r>
              <a:t>• 5W2H</a:t>
            </a:r>
            <a:br/>
            <a:r>
              <a:t>• PESTEL</a:t>
            </a:r>
            <a:br/>
            <a:r>
              <a:t>• Fishbone</a:t>
            </a:r>
            <a:br/>
            <a:r>
              <a:t>• Key findings</a:t>
            </a:r>
            <a:br/>
            <a:r>
              <a:t>• References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lang="en-GB" dirty="0"/>
              <a:t>A</a:t>
            </a:r>
            <a:r>
              <a:rPr dirty="0" err="1"/>
              <a:t>nalyse</a:t>
            </a:r>
            <a:r>
              <a:rPr dirty="0"/>
              <a:t> Basil's Bakery problems using 5W2H, PESTEL and Fishbone to identify causes of stagnant sales.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pPr>
              <a:defRPr sz="2200"/>
            </a:pPr>
            <a:r>
              <a:t>• Independent bakery in Coventry</a:t>
            </a:r>
            <a:br/>
            <a:r>
              <a:t>• Opened 2015</a:t>
            </a:r>
            <a:br/>
            <a:r>
              <a:t>• Organic bread, cakes, pastries</a:t>
            </a:r>
            <a:br/>
            <a:r>
              <a:t>• Sales down 25% vs 2019</a:t>
            </a:r>
            <a:br/>
            <a:r>
              <a:t>• Costs increasing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dirty="0"/>
              <a:t> </a:t>
            </a:r>
            <a:endParaRPr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69423" y="1876301"/>
            <a:ext cx="9990409" cy="4121087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dirty="0"/>
              <a:t>What: </a:t>
            </a:r>
            <a:r>
              <a:rPr lang="en-GB" dirty="0"/>
              <a:t>low sales.</a:t>
            </a:r>
            <a:br>
              <a:rPr dirty="0"/>
            </a:br>
            <a:r>
              <a:rPr dirty="0"/>
              <a:t>Why: </a:t>
            </a:r>
            <a:r>
              <a:rPr lang="en-GB" dirty="0"/>
              <a:t>lower</a:t>
            </a:r>
            <a:r>
              <a:rPr dirty="0"/>
              <a:t> customers &amp; higher costs</a:t>
            </a:r>
            <a:br>
              <a:rPr dirty="0"/>
            </a:br>
            <a:r>
              <a:rPr dirty="0"/>
              <a:t>Who:  staff, customers</a:t>
            </a:r>
            <a:br>
              <a:rPr dirty="0"/>
            </a:br>
            <a:r>
              <a:rPr dirty="0"/>
              <a:t>Where: Coventry retail park</a:t>
            </a:r>
            <a:br>
              <a:rPr dirty="0"/>
            </a:br>
            <a:r>
              <a:rPr dirty="0"/>
              <a:t>When: Since COVID-19</a:t>
            </a:r>
            <a:br>
              <a:rPr dirty="0"/>
            </a:br>
            <a:r>
              <a:rPr dirty="0"/>
              <a:t>How:  no delivery</a:t>
            </a:r>
            <a:br>
              <a:rPr dirty="0"/>
            </a:br>
            <a:r>
              <a:rPr dirty="0"/>
              <a:t>How much: 25% below 2019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9987B90-B9B4-C245-9A1C-C8AFB678D48C}"/>
              </a:ext>
            </a:extLst>
          </p:cNvPr>
          <p:cNvSpPr txBox="1">
            <a:spLocks/>
          </p:cNvSpPr>
          <p:nvPr/>
        </p:nvSpPr>
        <p:spPr>
          <a:xfrm>
            <a:off x="2741613" y="541673"/>
            <a:ext cx="8915399" cy="7132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Problem: nature and scope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C683E2-0F28-E04B-A129-CE6AF0C824F2}"/>
              </a:ext>
            </a:extLst>
          </p:cNvPr>
          <p:cNvSpPr txBox="1"/>
          <p:nvPr/>
        </p:nvSpPr>
        <p:spPr>
          <a:xfrm>
            <a:off x="1769423" y="1506969"/>
            <a:ext cx="60979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5W2H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C3C15F6C-59B6-4640-AD6A-8C46EC456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2448" y="723331"/>
            <a:ext cx="9951090" cy="291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3" y="1296538"/>
            <a:ext cx="9532610" cy="386231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defRPr sz="2200"/>
            </a:pPr>
            <a:r>
              <a:rPr dirty="0"/>
              <a:t>Political: business rates</a:t>
            </a:r>
            <a:r>
              <a:rPr lang="en-GB" dirty="0"/>
              <a:t>.(higher property tax )trade policies affecting imported ingredients</a:t>
            </a:r>
            <a:br>
              <a:rPr lang="en-GB" dirty="0"/>
            </a:br>
            <a:r>
              <a:rPr lang="en-GB" dirty="0"/>
              <a:t>Economic: inflation, rent</a:t>
            </a:r>
            <a:br>
              <a:rPr lang="en-GB" dirty="0"/>
            </a:br>
            <a:r>
              <a:rPr lang="en-GB" dirty="0"/>
              <a:t>Social: home working, less shoppers</a:t>
            </a:r>
          </a:p>
          <a:p>
            <a:pPr>
              <a:lnSpc>
                <a:spcPct val="150000"/>
              </a:lnSpc>
              <a:defRPr sz="2200"/>
            </a:pPr>
            <a:r>
              <a:rPr lang="en-GB" sz="2200" dirty="0"/>
              <a:t>Technological: no </a:t>
            </a:r>
            <a:r>
              <a:rPr lang="en-GB" sz="2200"/>
              <a:t>online ordering. </a:t>
            </a:r>
            <a:r>
              <a:rPr lang="en-GB" sz="2200" dirty="0"/>
              <a:t>no delivery technology</a:t>
            </a:r>
            <a:br>
              <a:rPr lang="en-GB" sz="2200" dirty="0"/>
            </a:br>
            <a:r>
              <a:rPr lang="en-GB" sz="2200" dirty="0"/>
              <a:t>Legal: food safety, employment law</a:t>
            </a:r>
            <a:br>
              <a:rPr lang="en-GB" sz="2200" dirty="0"/>
            </a:br>
            <a:r>
              <a:rPr lang="en-GB" sz="2200" dirty="0"/>
              <a:t>Environmental: costly organic ingredients</a:t>
            </a:r>
          </a:p>
          <a:p>
            <a:pPr>
              <a:defRPr sz="2200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6B270E-81A5-1D41-93F7-75435A05BDBB}"/>
              </a:ext>
            </a:extLst>
          </p:cNvPr>
          <p:cNvSpPr txBox="1"/>
          <p:nvPr/>
        </p:nvSpPr>
        <p:spPr>
          <a:xfrm>
            <a:off x="4490113" y="72333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EEE86D7-B1DD-704D-83EE-E62EF6F829AC}"/>
              </a:ext>
            </a:extLst>
          </p:cNvPr>
          <p:cNvSpPr txBox="1">
            <a:spLocks/>
          </p:cNvSpPr>
          <p:nvPr/>
        </p:nvSpPr>
        <p:spPr>
          <a:xfrm>
            <a:off x="2095282" y="2305476"/>
            <a:ext cx="6128105" cy="14886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200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F6013B5-D481-A64C-A57F-C5F811564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638" y="746885"/>
            <a:ext cx="10086975" cy="646940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03EB0D-D140-CA46-B59F-140B70C677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2287" y="1116073"/>
            <a:ext cx="10041256" cy="5369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0034" y="279370"/>
            <a:ext cx="8915399" cy="932688"/>
          </a:xfrm>
        </p:spPr>
        <p:txBody>
          <a:bodyPr/>
          <a:lstStyle/>
          <a:p>
            <a:r>
              <a:t>Key Findings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>
              <a:defRPr sz="2200"/>
            </a:pPr>
            <a:r>
              <a:t>• Customer behaviour changed</a:t>
            </a:r>
            <a:br/>
            <a:r>
              <a:t>• Costs increased</a:t>
            </a:r>
            <a:br/>
            <a:r>
              <a:t>• Limited digital services</a:t>
            </a:r>
            <a:br/>
            <a:r>
              <a:t>• Delivery &amp; pre-order could improve sales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pPr>
              <a:defRPr sz="2200"/>
            </a:pPr>
            <a:r>
              <a:t>Kotler &amp; Keller (2022)</a:t>
            </a:r>
            <a:br/>
            <a:r>
              <a:t>Johnson et al. (2020)</a:t>
            </a:r>
            <a:br/>
            <a:r>
              <a:t>MindTools PESTLE</a:t>
            </a:r>
            <a:br/>
            <a:r>
              <a:t>MindTools Fishbone</a:t>
            </a:r>
            <a:br/>
            <a:r>
              <a:t>Case Study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Wisp">
    <a:dk1>
      <a:sysClr val="windowText" lastClr="000000"/>
    </a:dk1>
    <a:lt1>
      <a:sysClr val="window" lastClr="FFFFFF"/>
    </a:lt1>
    <a:dk2>
      <a:srgbClr val="2E5369"/>
    </a:dk2>
    <a:lt2>
      <a:srgbClr val="CFE2E7"/>
    </a:lt2>
    <a:accent1>
      <a:srgbClr val="353535"/>
    </a:accent1>
    <a:accent2>
      <a:srgbClr val="31B4E6"/>
    </a:accent2>
    <a:accent3>
      <a:srgbClr val="265991"/>
    </a:accent3>
    <a:accent4>
      <a:srgbClr val="7E40CC"/>
    </a:accent4>
    <a:accent5>
      <a:srgbClr val="B927E9"/>
    </a:accent5>
    <a:accent6>
      <a:srgbClr val="E833BF"/>
    </a:accent6>
    <a:hlink>
      <a:srgbClr val="2DA0F1"/>
    </a:hlink>
    <a:folHlink>
      <a:srgbClr val="7ED1E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1952</TotalTime>
  <Words>273</Words>
  <Application>Microsoft Macintosh PowerPoint</Application>
  <PresentationFormat>Widescreen</PresentationFormat>
  <Paragraphs>24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Century Gothic</vt:lpstr>
      <vt:lpstr>Roboto</vt:lpstr>
      <vt:lpstr>Wingdings 3</vt:lpstr>
      <vt:lpstr>Wisp</vt:lpstr>
      <vt:lpstr>Assignment 1: Basil's Bakery</vt:lpstr>
      <vt:lpstr>Overview</vt:lpstr>
      <vt:lpstr>Introduction</vt:lpstr>
      <vt:lpstr>Company Background</vt:lpstr>
      <vt:lpstr> </vt:lpstr>
      <vt:lpstr>PESTLE ANALYSIS: Basil’s Bakery </vt:lpstr>
      <vt:lpstr>Cause and effect analysis (Fishbone diagram) </vt:lpstr>
      <vt:lpstr>Key Findings</vt:lpstr>
      <vt:lpstr>References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1: Basil's Bakery</dc:title>
  <dc:creator>Anita Nan</dc:creator>
  <cp:lastModifiedBy>Robertas Valaitis (2532688)</cp:lastModifiedBy>
  <cp:revision>104</cp:revision>
  <dcterms:created xsi:type="dcterms:W3CDTF">2024-10-08T15:58:04Z</dcterms:created>
  <dcterms:modified xsi:type="dcterms:W3CDTF">2026-07-12T10:48:48Z</dcterms:modified>
</cp:coreProperties>
</file>