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7" r:id="rId4"/>
    <p:sldId id="258" r:id="rId5"/>
    <p:sldId id="259" r:id="rId6"/>
    <p:sldId id="260" r:id="rId7"/>
    <p:sldId id="262" r:id="rId8"/>
    <p:sldId id="269" r:id="rId9"/>
    <p:sldId id="270" r:id="rId10"/>
    <p:sldId id="272" r:id="rId11"/>
    <p:sldId id="271"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CA7D8-F426-3F2C-5B0C-A1105C1B0A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B006F0-34E5-50F7-1137-A50F7ED80D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222172-F8DC-31D0-F8FB-237276B077DF}"/>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5" name="Footer Placeholder 4">
            <a:extLst>
              <a:ext uri="{FF2B5EF4-FFF2-40B4-BE49-F238E27FC236}">
                <a16:creationId xmlns:a16="http://schemas.microsoft.com/office/drawing/2014/main" id="{5F6D7290-3C6F-D289-4FF7-9BE49B271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3BA6EE-904C-A3E3-9951-5BF9C4214CFA}"/>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4222585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AABEA-B6D0-5F79-F520-18359959DF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DEE8E1-7BD6-6699-35A4-8FFA1F539C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04633C-3871-7E9E-F7EF-B0776567FB18}"/>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5" name="Footer Placeholder 4">
            <a:extLst>
              <a:ext uri="{FF2B5EF4-FFF2-40B4-BE49-F238E27FC236}">
                <a16:creationId xmlns:a16="http://schemas.microsoft.com/office/drawing/2014/main" id="{67CCFB86-F825-5FDF-244D-4BD29CE2FB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D9A774-514D-5325-DFB4-6DCE279BAEA8}"/>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720983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06AC3-9465-DB0D-2325-E36B1297BE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021F0D-D853-285C-9BA4-1E81AB992F4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78548A-0DAB-2008-E64B-0FC68B7C3824}"/>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5" name="Footer Placeholder 4">
            <a:extLst>
              <a:ext uri="{FF2B5EF4-FFF2-40B4-BE49-F238E27FC236}">
                <a16:creationId xmlns:a16="http://schemas.microsoft.com/office/drawing/2014/main" id="{9763CF4A-2352-D09D-0B19-3DA5D9194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0E57B-9F22-1991-523C-761D164D6FBD}"/>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484680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3576-AF88-4B1C-D54B-B8FB2A9ED3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6C7803-C9A2-7A53-5869-1219FF5B68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211840-B385-5CDD-ECE1-2964ABD8AE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48441F-E393-C8D8-CD44-1A73A653292F}"/>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6" name="Footer Placeholder 5">
            <a:extLst>
              <a:ext uri="{FF2B5EF4-FFF2-40B4-BE49-F238E27FC236}">
                <a16:creationId xmlns:a16="http://schemas.microsoft.com/office/drawing/2014/main" id="{C46F2AA5-B8CA-108E-C407-694D86A1E1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1BD5D9-D681-4E35-CE59-A2A3A9C7DB7B}"/>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1679899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6223-7BA8-E344-E5A0-FEA4C6C3F4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D9EDEE-D164-5B91-683A-9C8BE54202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EAA7F6-59C5-90AC-89F3-1B005620A9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52DF31-E7DA-982A-852E-DFDD43137A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1E9829-D63C-1435-89DC-59E282F49D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72BADC-C7F3-5973-053C-4D47E5BF68ED}"/>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8" name="Footer Placeholder 7">
            <a:extLst>
              <a:ext uri="{FF2B5EF4-FFF2-40B4-BE49-F238E27FC236}">
                <a16:creationId xmlns:a16="http://schemas.microsoft.com/office/drawing/2014/main" id="{D55121CC-4AAD-D756-D80A-D6A80895AE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413695-CE53-415E-2FDA-C4E44D3B6638}"/>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3417040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4C0-CF7D-A4E1-06A5-C250E40DC7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371B9B-B638-4F3D-6C91-7A177C0397D6}"/>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4" name="Footer Placeholder 3">
            <a:extLst>
              <a:ext uri="{FF2B5EF4-FFF2-40B4-BE49-F238E27FC236}">
                <a16:creationId xmlns:a16="http://schemas.microsoft.com/office/drawing/2014/main" id="{F10471E7-2AED-C89F-7674-62B18BD7E3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450A58-8572-B2DD-E791-F78EE2E82ACF}"/>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206181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D02BB-06F7-644C-EE30-5177732241F7}"/>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3" name="Footer Placeholder 2">
            <a:extLst>
              <a:ext uri="{FF2B5EF4-FFF2-40B4-BE49-F238E27FC236}">
                <a16:creationId xmlns:a16="http://schemas.microsoft.com/office/drawing/2014/main" id="{2641AEE8-435A-3FDB-0578-08FD52C0EB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56858C-1F73-6EE0-9746-FB82932FF816}"/>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2552113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72B2B-CC63-59AB-B372-42903B96FC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00228C-1530-B93B-7A87-84E3BAE400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BECDCE-383B-73C1-E46A-E9FEDEEC80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2919F4-311B-5AAB-5DD3-583D661548BD}"/>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6" name="Footer Placeholder 5">
            <a:extLst>
              <a:ext uri="{FF2B5EF4-FFF2-40B4-BE49-F238E27FC236}">
                <a16:creationId xmlns:a16="http://schemas.microsoft.com/office/drawing/2014/main" id="{E0CDAFF4-DAD7-3845-1DCE-5DDB67B655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D9DC9D-2324-896B-DE96-7F8D9AB4FED5}"/>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1555576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39B23-6AE6-7F83-8189-D70B87BFC1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A63DBC-3FA6-F46C-C361-B3B655CCCB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62ACDE-4C1E-F792-7E60-015232C68C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338581-3AC0-C4DA-132E-F95F09B269AF}"/>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6" name="Footer Placeholder 5">
            <a:extLst>
              <a:ext uri="{FF2B5EF4-FFF2-40B4-BE49-F238E27FC236}">
                <a16:creationId xmlns:a16="http://schemas.microsoft.com/office/drawing/2014/main" id="{8804C44E-FB62-5DED-D02E-2DD1120963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86CD27-E789-3EA2-7FBB-79FD451E548D}"/>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1128362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70A7E-D7AD-1860-F2D4-AFB9AB8706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641F7-26CA-1D15-3FB9-F4CE6672D6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FBF973-472C-404E-2E8F-E1C764B63F4A}"/>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5" name="Footer Placeholder 4">
            <a:extLst>
              <a:ext uri="{FF2B5EF4-FFF2-40B4-BE49-F238E27FC236}">
                <a16:creationId xmlns:a16="http://schemas.microsoft.com/office/drawing/2014/main" id="{B63A3555-C1CA-414C-7638-81A67E285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0071D9-805A-D8C0-1C15-AA8009136BE9}"/>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707775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718CA9-DE19-D842-2967-89075A4C3F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802F89-2BC1-0DFC-9846-367422114D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35CB6-7F85-814B-F03E-6DEB60A2ED59}"/>
              </a:ext>
            </a:extLst>
          </p:cNvPr>
          <p:cNvSpPr>
            <a:spLocks noGrp="1"/>
          </p:cNvSpPr>
          <p:nvPr>
            <p:ph type="dt" sz="half" idx="10"/>
          </p:nvPr>
        </p:nvSpPr>
        <p:spPr/>
        <p:txBody>
          <a:bodyPr/>
          <a:lstStyle/>
          <a:p>
            <a:fld id="{3E28677B-D558-4DB8-95D3-19B2AABC8D22}" type="datetimeFigureOut">
              <a:rPr lang="en-GB" smtClean="0"/>
              <a:t>19/04/2026</a:t>
            </a:fld>
            <a:endParaRPr lang="en-GB"/>
          </a:p>
        </p:txBody>
      </p:sp>
      <p:sp>
        <p:nvSpPr>
          <p:cNvPr id="5" name="Footer Placeholder 4">
            <a:extLst>
              <a:ext uri="{FF2B5EF4-FFF2-40B4-BE49-F238E27FC236}">
                <a16:creationId xmlns:a16="http://schemas.microsoft.com/office/drawing/2014/main" id="{EF448B05-4A5B-6CE0-7E49-67457C74C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C79CDF-066A-1FED-B437-C69475316A2F}"/>
              </a:ext>
            </a:extLst>
          </p:cNvPr>
          <p:cNvSpPr>
            <a:spLocks noGrp="1"/>
          </p:cNvSpPr>
          <p:nvPr>
            <p:ph type="sldNum" sz="quarter" idx="12"/>
          </p:nvPr>
        </p:nvSpPr>
        <p:spPr/>
        <p:txBody>
          <a:bodyPr/>
          <a:lstStyle/>
          <a:p>
            <a:fld id="{8A3AC2C2-5762-486E-B057-D7D5292D8259}" type="slidenum">
              <a:rPr lang="en-GB" smtClean="0"/>
              <a:t>‹#›</a:t>
            </a:fld>
            <a:endParaRPr lang="en-GB"/>
          </a:p>
        </p:txBody>
      </p:sp>
    </p:spTree>
    <p:extLst>
      <p:ext uri="{BB962C8B-B14F-4D97-AF65-F5344CB8AC3E}">
        <p14:creationId xmlns:p14="http://schemas.microsoft.com/office/powerpoint/2010/main" val="2123654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83D7BF-CB52-5538-E74C-21A4FA8B86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24FA8F-0E63-B6DE-30F5-C5D8FF190C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CD0CCE-B880-BFE6-70FB-9597356F28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28677B-D558-4DB8-95D3-19B2AABC8D22}" type="datetimeFigureOut">
              <a:rPr lang="en-GB" smtClean="0"/>
              <a:t>19/04/2026</a:t>
            </a:fld>
            <a:endParaRPr lang="en-GB"/>
          </a:p>
        </p:txBody>
      </p:sp>
      <p:sp>
        <p:nvSpPr>
          <p:cNvPr id="5" name="Footer Placeholder 4">
            <a:extLst>
              <a:ext uri="{FF2B5EF4-FFF2-40B4-BE49-F238E27FC236}">
                <a16:creationId xmlns:a16="http://schemas.microsoft.com/office/drawing/2014/main" id="{B3C3E9CD-E149-569D-C610-B76A7208F1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B739DC6-5DB5-76E5-9679-0F2CD47785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A3AC2C2-5762-486E-B057-D7D5292D8259}" type="slidenum">
              <a:rPr lang="en-GB" smtClean="0"/>
              <a:t>‹#›</a:t>
            </a:fld>
            <a:endParaRPr lang="en-GB"/>
          </a:p>
        </p:txBody>
      </p:sp>
    </p:spTree>
    <p:extLst>
      <p:ext uri="{BB962C8B-B14F-4D97-AF65-F5344CB8AC3E}">
        <p14:creationId xmlns:p14="http://schemas.microsoft.com/office/powerpoint/2010/main" val="32222624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transformdrugs.org/drug-policy/uk-drug-policy/diversion-schemes" TargetMode="External"/><Relationship Id="rId3" Type="http://schemas.openxmlformats.org/officeDocument/2006/relationships/hyperlink" Target="https://publications.parliament.uk/pa/cm201919/cmselect/cmhealth/143/14303.htm" TargetMode="External"/><Relationship Id="rId7" Type="http://schemas.openxmlformats.org/officeDocument/2006/relationships/hyperlink" Target="https://www.college.police.uk/support-forces/practices/pre-arrest-drug-diversion-service-cranstoun-divert-programme" TargetMode="External"/><Relationship Id="rId2" Type="http://schemas.openxmlformats.org/officeDocument/2006/relationships/hyperlink" Target="https://publications.parliament.uk/pa/cm5804/cmselect/cmpubacc/72/report.html" TargetMode="External"/><Relationship Id="rId1" Type="http://schemas.openxmlformats.org/officeDocument/2006/relationships/slideLayout" Target="../slideLayouts/slideLayout7.xml"/><Relationship Id="rId6" Type="http://schemas.openxmlformats.org/officeDocument/2006/relationships/hyperlink" Target="https://harmreductionjournal.biomedcentral.com/articles/10.1186/s12954-020-00434-8" TargetMode="External"/><Relationship Id="rId5" Type="http://schemas.openxmlformats.org/officeDocument/2006/relationships/hyperlink" Target="https://commonslibrary.parliament.uk/research-briefings/cbp-10154/" TargetMode="External"/><Relationship Id="rId4" Type="http://schemas.openxmlformats.org/officeDocument/2006/relationships/hyperlink" Target="https://www.youtube.com/watch?v=dj_5JkgxmRU." TargetMode="External"/><Relationship Id="rId9" Type="http://schemas.openxmlformats.org/officeDocument/2006/relationships/hyperlink" Target="https://ukparliament.shorthandstories.com/hac-uk-drug-law-policy/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620C1-6801-4773-C912-3D57064D247F}"/>
              </a:ext>
            </a:extLst>
          </p:cNvPr>
          <p:cNvSpPr>
            <a:spLocks noGrp="1"/>
          </p:cNvSpPr>
          <p:nvPr>
            <p:ph type="ctrTitle"/>
          </p:nvPr>
        </p:nvSpPr>
        <p:spPr>
          <a:xfrm>
            <a:off x="5297762" y="640080"/>
            <a:ext cx="6251110" cy="3566160"/>
          </a:xfrm>
        </p:spPr>
        <p:txBody>
          <a:bodyPr anchor="b">
            <a:normAutofit/>
          </a:bodyPr>
          <a:lstStyle/>
          <a:p>
            <a:pPr algn="l"/>
            <a:r>
              <a:rPr lang="en-GB" sz="5400"/>
              <a:t>UK Drugs Policy</a:t>
            </a:r>
          </a:p>
        </p:txBody>
      </p:sp>
      <p:sp>
        <p:nvSpPr>
          <p:cNvPr id="3" name="Subtitle 2">
            <a:extLst>
              <a:ext uri="{FF2B5EF4-FFF2-40B4-BE49-F238E27FC236}">
                <a16:creationId xmlns:a16="http://schemas.microsoft.com/office/drawing/2014/main" id="{E5B5F83A-5931-56C9-88B9-AE75D8F52BC6}"/>
              </a:ext>
            </a:extLst>
          </p:cNvPr>
          <p:cNvSpPr>
            <a:spLocks noGrp="1"/>
          </p:cNvSpPr>
          <p:nvPr>
            <p:ph type="subTitle" idx="1"/>
          </p:nvPr>
        </p:nvSpPr>
        <p:spPr>
          <a:xfrm>
            <a:off x="5297760" y="4636008"/>
            <a:ext cx="6251111" cy="1572768"/>
          </a:xfrm>
        </p:spPr>
        <p:txBody>
          <a:bodyPr vert="horz" lIns="91440" tIns="45720" rIns="91440" bIns="45720" rtlCol="0" anchor="t">
            <a:normAutofit/>
          </a:bodyPr>
          <a:lstStyle/>
          <a:p>
            <a:pPr algn="l"/>
            <a:r>
              <a:rPr lang="en-GB"/>
              <a:t>Seren Roberts</a:t>
            </a:r>
          </a:p>
        </p:txBody>
      </p:sp>
      <p:pic>
        <p:nvPicPr>
          <p:cNvPr id="5" name="Picture 4" descr="Colourful pills stacked to make a bar graph">
            <a:extLst>
              <a:ext uri="{FF2B5EF4-FFF2-40B4-BE49-F238E27FC236}">
                <a16:creationId xmlns:a16="http://schemas.microsoft.com/office/drawing/2014/main" id="{CBFBB402-45AD-079B-0147-88D86CB2DCBD}"/>
              </a:ext>
            </a:extLst>
          </p:cNvPr>
          <p:cNvPicPr>
            <a:picLocks noChangeAspect="1"/>
          </p:cNvPicPr>
          <p:nvPr/>
        </p:nvPicPr>
        <p:blipFill>
          <a:blip r:embed="rId2"/>
          <a:srcRect l="36194" r="1711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1555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4DBAE0-7387-94A5-0E38-F5CF876498EF}"/>
              </a:ext>
            </a:extLst>
          </p:cNvPr>
          <p:cNvSpPr>
            <a:spLocks noGrp="1"/>
          </p:cNvSpPr>
          <p:nvPr>
            <p:ph type="title"/>
          </p:nvPr>
        </p:nvSpPr>
        <p:spPr>
          <a:xfrm>
            <a:off x="804672" y="1412489"/>
            <a:ext cx="2871095" cy="2127124"/>
          </a:xfrm>
        </p:spPr>
        <p:txBody>
          <a:bodyPr anchor="t">
            <a:normAutofit/>
          </a:bodyPr>
          <a:lstStyle/>
          <a:p>
            <a:r>
              <a:rPr lang="en-GB" sz="3600">
                <a:solidFill>
                  <a:schemeClr val="bg1"/>
                </a:solidFill>
              </a:rPr>
              <a:t>Introduction</a:t>
            </a:r>
          </a:p>
        </p:txBody>
      </p:sp>
      <p:sp>
        <p:nvSpPr>
          <p:cNvPr id="3" name="Content Placeholder 2">
            <a:extLst>
              <a:ext uri="{FF2B5EF4-FFF2-40B4-BE49-F238E27FC236}">
                <a16:creationId xmlns:a16="http://schemas.microsoft.com/office/drawing/2014/main" id="{152924B0-5916-5826-9C95-3682487F2D77}"/>
              </a:ext>
            </a:extLst>
          </p:cNvPr>
          <p:cNvSpPr>
            <a:spLocks noGrp="1"/>
          </p:cNvSpPr>
          <p:nvPr>
            <p:ph sz="half" idx="1"/>
          </p:nvPr>
        </p:nvSpPr>
        <p:spPr>
          <a:xfrm>
            <a:off x="5198993" y="1412489"/>
            <a:ext cx="6360160" cy="4363844"/>
          </a:xfrm>
        </p:spPr>
        <p:txBody>
          <a:bodyPr vert="horz" lIns="91440" tIns="45720" rIns="91440" bIns="45720" rtlCol="0" anchor="t">
            <a:normAutofit/>
          </a:bodyPr>
          <a:lstStyle/>
          <a:p>
            <a:r>
              <a:rPr lang="en-GB" sz="2600" dirty="0"/>
              <a:t>Will be  discussing the problems brought up in the video ‘putting UK drug policy into focus’. </a:t>
            </a:r>
          </a:p>
          <a:p>
            <a:r>
              <a:rPr lang="en-GB" sz="2600" dirty="0"/>
              <a:t>will also discuss the recommendations proposed and if these have been implemented into the UK's current drug policy.</a:t>
            </a:r>
          </a:p>
          <a:p>
            <a:r>
              <a:rPr lang="en-GB" sz="2600" dirty="0"/>
              <a:t>And will be discussing which key areas the UK government need to focus on when implementing policy.</a:t>
            </a:r>
          </a:p>
        </p:txBody>
      </p:sp>
    </p:spTree>
    <p:extLst>
      <p:ext uri="{BB962C8B-B14F-4D97-AF65-F5344CB8AC3E}">
        <p14:creationId xmlns:p14="http://schemas.microsoft.com/office/powerpoint/2010/main" val="378151418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CF581-2F81-E245-BE58-0749172B30BF}"/>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100" dirty="0"/>
              <a:t>‘</a:t>
            </a:r>
            <a:r>
              <a:rPr lang="en-US" sz="4100" i="1" dirty="0"/>
              <a:t>Putting UK Drug Policy into Focus’</a:t>
            </a:r>
            <a:r>
              <a:rPr lang="en-US" sz="4100" dirty="0"/>
              <a:t> </a:t>
            </a:r>
            <a:r>
              <a:rPr lang="en-GB" sz="1600" dirty="0">
                <a:solidFill>
                  <a:srgbClr val="000000"/>
                </a:solidFill>
                <a:latin typeface=".SFUI-Regular"/>
              </a:rPr>
              <a:t>(</a:t>
            </a:r>
            <a:r>
              <a:rPr lang="en-GB" sz="1800" b="0" i="0" dirty="0">
                <a:solidFill>
                  <a:srgbClr val="000000"/>
                </a:solidFill>
                <a:effectLst/>
                <a:latin typeface=".SFUI-Regular"/>
              </a:rPr>
              <a:t>Drug Policy in Focus, 2020)</a:t>
            </a:r>
            <a:br>
              <a:rPr lang="en-GB" sz="1600" dirty="0">
                <a:solidFill>
                  <a:srgbClr val="000000"/>
                </a:solidFill>
                <a:effectLst/>
                <a:latin typeface=".SF UI"/>
              </a:rPr>
            </a:br>
            <a:endParaRPr lang="en-US" sz="4100" dirty="0"/>
          </a:p>
        </p:txBody>
      </p:sp>
      <p:sp>
        <p:nvSpPr>
          <p:cNvPr id="3" name="Content Placeholder 2">
            <a:extLst>
              <a:ext uri="{FF2B5EF4-FFF2-40B4-BE49-F238E27FC236}">
                <a16:creationId xmlns:a16="http://schemas.microsoft.com/office/drawing/2014/main" id="{C528824C-3A75-6A59-4E65-C99DBED5F9EF}"/>
              </a:ext>
            </a:extLst>
          </p:cNvPr>
          <p:cNvSpPr>
            <a:spLocks noGrp="1"/>
          </p:cNvSpPr>
          <p:nvPr>
            <p:ph sz="half" idx="1"/>
          </p:nvPr>
        </p:nvSpPr>
        <p:spPr>
          <a:xfrm>
            <a:off x="838200" y="1743559"/>
            <a:ext cx="4619621" cy="4433404"/>
          </a:xfrm>
        </p:spPr>
        <p:txBody>
          <a:bodyPr vert="horz" lIns="91440" tIns="45720" rIns="91440" bIns="45720" rtlCol="0" anchor="t">
            <a:normAutofit/>
          </a:bodyPr>
          <a:lstStyle/>
          <a:p>
            <a:r>
              <a:rPr lang="en-GB" sz="1900" dirty="0"/>
              <a:t>Some of the issues mentioned in the film are;</a:t>
            </a:r>
          </a:p>
          <a:p>
            <a:r>
              <a:rPr lang="en-GB" sz="1900" dirty="0"/>
              <a:t>Legalisation of drugs helps reduce the usage of drugs and the dangers of having black market drugs  and can provide people with more  help from centres.</a:t>
            </a:r>
          </a:p>
          <a:p>
            <a:r>
              <a:rPr lang="en-GB" sz="1900" dirty="0"/>
              <a:t>This is a health issue not a police issue, people turn to drugs for different reasons one of the main reasons is for pain and trauma. </a:t>
            </a:r>
          </a:p>
          <a:p>
            <a:r>
              <a:rPr lang="en-GB" sz="1900" dirty="0"/>
              <a:t>Highlighted that drug policy in the UK are not motivated by reducing harm but by moral judgement as they believe that it is morally wrong to legalise drugs. </a:t>
            </a:r>
          </a:p>
          <a:p>
            <a:endParaRPr lang="en-US" sz="1900" dirty="0"/>
          </a:p>
          <a:p>
            <a:endParaRPr lang="en-GB" sz="1900" dirty="0"/>
          </a:p>
        </p:txBody>
      </p:sp>
      <p:pic>
        <p:nvPicPr>
          <p:cNvPr id="8" name="Picture 7">
            <a:extLst>
              <a:ext uri="{FF2B5EF4-FFF2-40B4-BE49-F238E27FC236}">
                <a16:creationId xmlns:a16="http://schemas.microsoft.com/office/drawing/2014/main" id="{25B92243-64C4-031A-0A98-DD840C9E8D60}"/>
              </a:ext>
            </a:extLst>
          </p:cNvPr>
          <p:cNvPicPr>
            <a:picLocks noChangeAspect="1"/>
          </p:cNvPicPr>
          <p:nvPr/>
        </p:nvPicPr>
        <p:blipFill>
          <a:blip r:embed="rId2"/>
          <a:srcRect l="22272" r="19690" b="-1"/>
          <a:stretch>
            <a:fillRect/>
          </a:stretch>
        </p:blipFill>
        <p:spPr>
          <a:xfrm>
            <a:off x="6157842"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AutoShape 2" descr="New UK Drug Legislation 2024 To Tackle Emergency Threats - Cartwright King">
            <a:extLst>
              <a:ext uri="{FF2B5EF4-FFF2-40B4-BE49-F238E27FC236}">
                <a16:creationId xmlns:a16="http://schemas.microsoft.com/office/drawing/2014/main" id="{08B31160-2B4E-E37D-4B17-CCF253D9CAAB}"/>
              </a:ext>
            </a:extLst>
          </p:cNvPr>
          <p:cNvSpPr>
            <a:spLocks noChangeAspect="1" noChangeArrowheads="1"/>
          </p:cNvSpPr>
          <p:nvPr/>
        </p:nvSpPr>
        <p:spPr bwMode="auto">
          <a:xfrm>
            <a:off x="6048375" y="32956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067270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BEE2EF-701B-5535-8E36-8CD3106B923A}"/>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Are these challenges still present today?</a:t>
            </a:r>
          </a:p>
        </p:txBody>
      </p:sp>
      <p:sp>
        <p:nvSpPr>
          <p:cNvPr id="3" name="Content Placeholder 2">
            <a:extLst>
              <a:ext uri="{FF2B5EF4-FFF2-40B4-BE49-F238E27FC236}">
                <a16:creationId xmlns:a16="http://schemas.microsoft.com/office/drawing/2014/main" id="{8A4A0AA7-8E11-A2DA-B990-B8CE20C85122}"/>
              </a:ext>
            </a:extLst>
          </p:cNvPr>
          <p:cNvSpPr>
            <a:spLocks noGrp="1"/>
          </p:cNvSpPr>
          <p:nvPr>
            <p:ph sz="half" idx="1"/>
          </p:nvPr>
        </p:nvSpPr>
        <p:spPr>
          <a:xfrm>
            <a:off x="4480439" y="516610"/>
            <a:ext cx="7444646" cy="5876441"/>
          </a:xfrm>
        </p:spPr>
        <p:txBody>
          <a:bodyPr vert="horz" lIns="91440" tIns="45720" rIns="91440" bIns="45720" rtlCol="0" anchor="t">
            <a:normAutofit/>
          </a:bodyPr>
          <a:lstStyle/>
          <a:p>
            <a:pPr marL="0" indent="0">
              <a:buNone/>
            </a:pPr>
            <a:r>
              <a:rPr lang="en-GB" sz="2300" dirty="0"/>
              <a:t>‘Drug related deaths in the uk are at the highest level on record, and since 2012 there has been an substantial increase in deaths including illicit drugs  (Office for National Statistics, 2024).</a:t>
            </a:r>
          </a:p>
          <a:p>
            <a:pPr marL="0" indent="0">
              <a:buNone/>
            </a:pPr>
            <a:r>
              <a:rPr lang="en-GB" sz="2300" dirty="0"/>
              <a:t>The drugs market is still increasing with new  drugs being sold on the black markets and without people knowing the health risks that are included. </a:t>
            </a:r>
          </a:p>
          <a:p>
            <a:pPr marL="0" indent="0">
              <a:buNone/>
            </a:pPr>
            <a:r>
              <a:rPr lang="en-GB" sz="2300" dirty="0"/>
              <a:t>There has currently been uncertainty over funding allocations to local authorities and this has been a problem since 2014-15  and still a problem (uk parliament, 2024).</a:t>
            </a:r>
          </a:p>
        </p:txBody>
      </p:sp>
    </p:spTree>
    <p:extLst>
      <p:ext uri="{BB962C8B-B14F-4D97-AF65-F5344CB8AC3E}">
        <p14:creationId xmlns:p14="http://schemas.microsoft.com/office/powerpoint/2010/main" val="2440519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3AFBBF-80BF-0160-C858-97DDB32F4C34}"/>
              </a:ext>
            </a:extLst>
          </p:cNvPr>
          <p:cNvSpPr>
            <a:spLocks noGrp="1"/>
          </p:cNvSpPr>
          <p:nvPr>
            <p:ph type="title"/>
          </p:nvPr>
        </p:nvSpPr>
        <p:spPr>
          <a:xfrm>
            <a:off x="838200" y="365125"/>
            <a:ext cx="10515600" cy="1325563"/>
          </a:xfrm>
        </p:spPr>
        <p:txBody>
          <a:bodyPr>
            <a:normAutofit/>
          </a:bodyPr>
          <a:lstStyle/>
          <a:p>
            <a:r>
              <a:rPr lang="en-GB"/>
              <a:t>Recommendations proposed</a:t>
            </a:r>
          </a:p>
        </p:txBody>
      </p:sp>
      <p:sp>
        <p:nvSpPr>
          <p:cNvPr id="3" name="Content Placeholder 2">
            <a:extLst>
              <a:ext uri="{FF2B5EF4-FFF2-40B4-BE49-F238E27FC236}">
                <a16:creationId xmlns:a16="http://schemas.microsoft.com/office/drawing/2014/main" id="{ACA0225F-B89A-A118-11E9-0FB167DC1723}"/>
              </a:ext>
            </a:extLst>
          </p:cNvPr>
          <p:cNvSpPr>
            <a:spLocks noGrp="1"/>
          </p:cNvSpPr>
          <p:nvPr>
            <p:ph sz="half" idx="1"/>
          </p:nvPr>
        </p:nvSpPr>
        <p:spPr>
          <a:xfrm>
            <a:off x="838200" y="2010833"/>
            <a:ext cx="9752308" cy="4166130"/>
          </a:xfrm>
        </p:spPr>
        <p:txBody>
          <a:bodyPr vert="horz" lIns="91440" tIns="45720" rIns="91440" bIns="45720" rtlCol="0" anchor="t">
            <a:normAutofit/>
          </a:bodyPr>
          <a:lstStyle/>
          <a:p>
            <a:r>
              <a:rPr lang="en-GB" dirty="0"/>
              <a:t>Taking a health focused approach</a:t>
            </a:r>
            <a:endParaRPr lang="en-US" dirty="0"/>
          </a:p>
          <a:p>
            <a:r>
              <a:rPr lang="en-GB" dirty="0"/>
              <a:t>Decriminalisation of possession of drugs for personal use from a criminal act to a civil matter </a:t>
            </a:r>
          </a:p>
          <a:p>
            <a:r>
              <a:rPr lang="en-GB" dirty="0"/>
              <a:t>Harm reduction interventions such as drug consumption rooms</a:t>
            </a:r>
          </a:p>
          <a:p>
            <a:r>
              <a:rPr lang="en-GB" dirty="0"/>
              <a:t>Evidence based treatment </a:t>
            </a:r>
          </a:p>
          <a:p>
            <a:r>
              <a:rPr lang="en-GB" dirty="0"/>
              <a:t>Legalisation of drugs </a:t>
            </a:r>
          </a:p>
        </p:txBody>
      </p:sp>
    </p:spTree>
    <p:extLst>
      <p:ext uri="{BB962C8B-B14F-4D97-AF65-F5344CB8AC3E}">
        <p14:creationId xmlns:p14="http://schemas.microsoft.com/office/powerpoint/2010/main" val="46517968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54BA2C-B831-3E3C-91DC-233E00E305F7}"/>
              </a:ext>
            </a:extLst>
          </p:cNvPr>
          <p:cNvSpPr>
            <a:spLocks noGrp="1"/>
          </p:cNvSpPr>
          <p:nvPr>
            <p:ph type="title"/>
          </p:nvPr>
        </p:nvSpPr>
        <p:spPr>
          <a:xfrm>
            <a:off x="804672" y="1412489"/>
            <a:ext cx="2871095" cy="2156621"/>
          </a:xfrm>
        </p:spPr>
        <p:txBody>
          <a:bodyPr anchor="t">
            <a:normAutofit/>
          </a:bodyPr>
          <a:lstStyle/>
          <a:p>
            <a:r>
              <a:rPr lang="en-GB" sz="3300">
                <a:solidFill>
                  <a:srgbClr val="FFFFFF"/>
                </a:solidFill>
              </a:rPr>
              <a:t>Implementation</a:t>
            </a:r>
          </a:p>
        </p:txBody>
      </p:sp>
      <p:sp>
        <p:nvSpPr>
          <p:cNvPr id="3" name="Content Placeholder 2">
            <a:extLst>
              <a:ext uri="{FF2B5EF4-FFF2-40B4-BE49-F238E27FC236}">
                <a16:creationId xmlns:a16="http://schemas.microsoft.com/office/drawing/2014/main" id="{DDA95206-FE2D-D361-D48C-9DB6239F206C}"/>
              </a:ext>
            </a:extLst>
          </p:cNvPr>
          <p:cNvSpPr>
            <a:spLocks noGrp="1"/>
          </p:cNvSpPr>
          <p:nvPr>
            <p:ph sz="half" idx="1"/>
          </p:nvPr>
        </p:nvSpPr>
        <p:spPr>
          <a:xfrm>
            <a:off x="4480438" y="258306"/>
            <a:ext cx="7272443" cy="6306948"/>
          </a:xfrm>
        </p:spPr>
        <p:txBody>
          <a:bodyPr vert="horz" lIns="91440" tIns="45720" rIns="91440" bIns="45720" rtlCol="0" anchor="t">
            <a:normAutofit/>
          </a:bodyPr>
          <a:lstStyle/>
          <a:p>
            <a:pPr marL="0" indent="0">
              <a:buNone/>
            </a:pPr>
            <a:r>
              <a:rPr lang="en-GB" sz="2300" dirty="0"/>
              <a:t>Has UK Drug policy implemented these recommendations?</a:t>
            </a:r>
          </a:p>
          <a:p>
            <a:r>
              <a:rPr lang="en-GB" sz="2300" dirty="0"/>
              <a:t>They have started trialing drug diversion programs services instead of imprisonment for people caught with small doses of drugs for personal use , this approach aims to help provide help to those individuals rather than punishment with imprisonment.</a:t>
            </a:r>
          </a:p>
          <a:p>
            <a:r>
              <a:rPr lang="en-GB" sz="2300" dirty="0"/>
              <a:t>The UK government has implemented a 10 year strategy called ‘from harm to hope a 10 year drugs plan to cut crime and save lives, it is a plan that the government put in to place to help cut down on drugs and drug related deaths by hoping to cut down on drug supply chains and to help deliver high quality treatment and recovery (House of Commons, 2023).</a:t>
            </a:r>
          </a:p>
          <a:p>
            <a:endParaRPr lang="en-GB" sz="2000" dirty="0"/>
          </a:p>
        </p:txBody>
      </p:sp>
    </p:spTree>
    <p:extLst>
      <p:ext uri="{BB962C8B-B14F-4D97-AF65-F5344CB8AC3E}">
        <p14:creationId xmlns:p14="http://schemas.microsoft.com/office/powerpoint/2010/main" val="2425060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F9B16E1-F481-80DF-96D1-E95D90CDE99B}"/>
              </a:ext>
            </a:extLst>
          </p:cNvPr>
          <p:cNvSpPr>
            <a:spLocks noGrp="1"/>
          </p:cNvSpPr>
          <p:nvPr>
            <p:ph type="title"/>
          </p:nvPr>
        </p:nvSpPr>
        <p:spPr>
          <a:xfrm>
            <a:off x="1155559" y="637762"/>
            <a:ext cx="2899568" cy="5576770"/>
          </a:xfrm>
        </p:spPr>
        <p:txBody>
          <a:bodyPr vert="horz" lIns="91440" tIns="45720" rIns="91440" bIns="45720" rtlCol="0" anchor="ctr">
            <a:normAutofit/>
          </a:bodyPr>
          <a:lstStyle/>
          <a:p>
            <a:r>
              <a:rPr lang="en-US" sz="4800" kern="1200">
                <a:solidFill>
                  <a:schemeClr val="bg1"/>
                </a:solidFill>
                <a:latin typeface="+mj-lt"/>
                <a:ea typeface="+mj-ea"/>
                <a:cs typeface="+mj-cs"/>
              </a:rPr>
              <a:t>Drug related deaths and the overdose crisis </a:t>
            </a:r>
          </a:p>
        </p:txBody>
      </p:sp>
      <p:sp>
        <p:nvSpPr>
          <p:cNvPr id="25"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AD417B6D-07B9-37B8-4356-6AD536692A0B}"/>
              </a:ext>
            </a:extLst>
          </p:cNvPr>
          <p:cNvSpPr txBox="1"/>
          <p:nvPr/>
        </p:nvSpPr>
        <p:spPr>
          <a:xfrm>
            <a:off x="5188057" y="2518905"/>
            <a:ext cx="1828800" cy="1828800"/>
          </a:xfrm>
          <a:prstGeom prst="rect">
            <a:avLst/>
          </a:prstGeom>
          <a:noFill/>
        </p:spPr>
        <p:txBody>
          <a:bodyPr wrap="square" rtlCol="0">
            <a:spAutoFit/>
          </a:bodyPr>
          <a:lstStyle/>
          <a:p>
            <a:pPr algn="l"/>
            <a:endParaRPr lang="en-US"/>
          </a:p>
        </p:txBody>
      </p:sp>
      <p:sp>
        <p:nvSpPr>
          <p:cNvPr id="2" name="TextBox 1">
            <a:extLst>
              <a:ext uri="{FF2B5EF4-FFF2-40B4-BE49-F238E27FC236}">
                <a16:creationId xmlns:a16="http://schemas.microsoft.com/office/drawing/2014/main" id="{41B8A697-F302-F5D8-4DFE-082021C49728}"/>
              </a:ext>
            </a:extLst>
          </p:cNvPr>
          <p:cNvSpPr txBox="1"/>
          <p:nvPr/>
        </p:nvSpPr>
        <p:spPr>
          <a:xfrm>
            <a:off x="4819168" y="208872"/>
            <a:ext cx="7213543" cy="6463308"/>
          </a:xfrm>
          <a:prstGeom prst="rect">
            <a:avLst/>
          </a:prstGeom>
          <a:noFill/>
        </p:spPr>
        <p:txBody>
          <a:bodyPr wrap="square" lIns="91440" tIns="45720" rIns="91440" bIns="45720" rtlCol="0" anchor="t">
            <a:spAutoFit/>
          </a:bodyPr>
          <a:lstStyle/>
          <a:p>
            <a:pPr algn="l"/>
            <a:r>
              <a:rPr lang="en-GB" sz="2300" dirty="0"/>
              <a:t>-Drug  related deaths in the uk are at the highest level on record, In England and Wales there where  5,556 deaths that related to drug poisoning were registered in 2024.</a:t>
            </a:r>
          </a:p>
          <a:p>
            <a:pPr algn="l"/>
            <a:r>
              <a:rPr lang="en-GB" sz="2300" dirty="0"/>
              <a:t>-3,736 were identified as drug misuse (Office for National Statistics, 2024)</a:t>
            </a:r>
          </a:p>
          <a:p>
            <a:pPr algn="l"/>
            <a:r>
              <a:rPr lang="en-GB" sz="2300" dirty="0"/>
              <a:t>-Since 2012 there has been an increase in the number of people dying in the uk where illicit drugs are reported to be involved in their deaths</a:t>
            </a:r>
          </a:p>
          <a:p>
            <a:pPr algn="l"/>
            <a:r>
              <a:rPr lang="en-GB" sz="2300" dirty="0"/>
              <a:t>The highest rates of drug related deaths where seen with  the older age group of 35-49 year old as they can be dependant with opioids and can develop complex health needs (office for national statistics, 2023).</a:t>
            </a:r>
          </a:p>
          <a:p>
            <a:r>
              <a:rPr lang="en-GB" sz="2300" dirty="0"/>
              <a:t>There have been 1,232 administrations of Naloxone in the UK by the police from June 2019 to December 2024 </a:t>
            </a:r>
          </a:p>
          <a:p>
            <a:pPr algn="l"/>
            <a:endParaRPr lang="en-GB" sz="2300" dirty="0"/>
          </a:p>
          <a:p>
            <a:pPr algn="l"/>
            <a:endParaRPr lang="en-GB" sz="2300" dirty="0"/>
          </a:p>
          <a:p>
            <a:pPr algn="l"/>
            <a:endParaRPr lang="en-GB" sz="2300" dirty="0"/>
          </a:p>
          <a:p>
            <a:pPr algn="l"/>
            <a:endParaRPr lang="en-GB" sz="2300" dirty="0"/>
          </a:p>
        </p:txBody>
      </p:sp>
    </p:spTree>
    <p:extLst>
      <p:ext uri="{BB962C8B-B14F-4D97-AF65-F5344CB8AC3E}">
        <p14:creationId xmlns:p14="http://schemas.microsoft.com/office/powerpoint/2010/main" val="2361267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1386B-3D15-61DE-BC69-D055D1937951}"/>
              </a:ext>
            </a:extLst>
          </p:cNvPr>
          <p:cNvSpPr>
            <a:spLocks noGrp="1"/>
          </p:cNvSpPr>
          <p:nvPr>
            <p:ph type="title"/>
          </p:nvPr>
        </p:nvSpPr>
        <p:spPr>
          <a:xfrm>
            <a:off x="838200" y="668377"/>
            <a:ext cx="10515600" cy="1325563"/>
          </a:xfrm>
        </p:spPr>
        <p:txBody>
          <a:bodyPr>
            <a:normAutofit/>
          </a:bodyPr>
          <a:lstStyle/>
          <a:p>
            <a:r>
              <a:rPr lang="en-GB"/>
              <a:t>Funding for drug services in the UK </a:t>
            </a:r>
            <a:endParaRPr lang="en-US"/>
          </a:p>
        </p:txBody>
      </p:sp>
      <p:sp>
        <p:nvSpPr>
          <p:cNvPr id="3" name="Content Placeholder 2">
            <a:extLst>
              <a:ext uri="{FF2B5EF4-FFF2-40B4-BE49-F238E27FC236}">
                <a16:creationId xmlns:a16="http://schemas.microsoft.com/office/drawing/2014/main" id="{D69B7799-0A5F-98AC-DDE7-842E20F3ED3B}"/>
              </a:ext>
            </a:extLst>
          </p:cNvPr>
          <p:cNvSpPr>
            <a:spLocks noGrp="1"/>
          </p:cNvSpPr>
          <p:nvPr>
            <p:ph sz="half" idx="1"/>
          </p:nvPr>
        </p:nvSpPr>
        <p:spPr>
          <a:xfrm>
            <a:off x="321565" y="1614407"/>
            <a:ext cx="11366740" cy="4575216"/>
          </a:xfrm>
        </p:spPr>
        <p:txBody>
          <a:bodyPr vert="horz" lIns="91440" tIns="45720" rIns="91440" bIns="45720" rtlCol="0" anchor="t">
            <a:normAutofit/>
          </a:bodyPr>
          <a:lstStyle/>
          <a:p>
            <a:r>
              <a:rPr lang="en-GB" sz="2400" dirty="0"/>
              <a:t>Funding allocations has been a challenge for local authorities to provide and deliver high quality treatment and recovery and recovery services, naloxone is a prescription only medication and there are controls to who can legally administer, sell and supply the drugs therefore still not being able to help someone during overdose. </a:t>
            </a:r>
          </a:p>
          <a:p>
            <a:r>
              <a:rPr lang="en-GB" sz="2400" dirty="0"/>
              <a:t>In 2022-23 and 2023-24 the Department of Health and Social Care encountered  delays in allocating substance misuse treatment funding for local authorities (UK Parliament, 2024)</a:t>
            </a:r>
          </a:p>
          <a:p>
            <a:r>
              <a:rPr lang="en-GB" sz="2400" dirty="0"/>
              <a:t>Between 2014-15 and 2021-22 local authorities saw annual spending for drug and alcohol  services fall by 40% (UK Parliament, 2024)  </a:t>
            </a:r>
            <a:endParaRPr lang="en-US" sz="2400" dirty="0"/>
          </a:p>
        </p:txBody>
      </p:sp>
    </p:spTree>
    <p:extLst>
      <p:ext uri="{BB962C8B-B14F-4D97-AF65-F5344CB8AC3E}">
        <p14:creationId xmlns:p14="http://schemas.microsoft.com/office/powerpoint/2010/main" val="329562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677A68-435F-A08A-1685-2B4279A837E2}"/>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Availability of diversion programs </a:t>
            </a:r>
            <a:endParaRPr lang="en-US" sz="3600">
              <a:solidFill>
                <a:srgbClr val="FFFFFF"/>
              </a:solidFill>
            </a:endParaRPr>
          </a:p>
        </p:txBody>
      </p:sp>
      <p:sp>
        <p:nvSpPr>
          <p:cNvPr id="3" name="Content Placeholder 2">
            <a:extLst>
              <a:ext uri="{FF2B5EF4-FFF2-40B4-BE49-F238E27FC236}">
                <a16:creationId xmlns:a16="http://schemas.microsoft.com/office/drawing/2014/main" id="{83B9F809-AE6F-1A22-5A8F-16A994273F56}"/>
              </a:ext>
            </a:extLst>
          </p:cNvPr>
          <p:cNvSpPr>
            <a:spLocks noGrp="1"/>
          </p:cNvSpPr>
          <p:nvPr>
            <p:ph sz="half" idx="1"/>
          </p:nvPr>
        </p:nvSpPr>
        <p:spPr>
          <a:xfrm>
            <a:off x="4692542" y="774915"/>
            <a:ext cx="6694785" cy="5001418"/>
          </a:xfrm>
        </p:spPr>
        <p:txBody>
          <a:bodyPr vert="horz" lIns="91440" tIns="45720" rIns="91440" bIns="45720" rtlCol="0">
            <a:normAutofit/>
          </a:bodyPr>
          <a:lstStyle/>
          <a:p>
            <a:r>
              <a:rPr lang="en-GB" sz="2400" dirty="0"/>
              <a:t>Making sure that people are given the chance to get the proper treatment rather than be put in prison</a:t>
            </a:r>
          </a:p>
          <a:p>
            <a:r>
              <a:rPr lang="en-GB" sz="2400" dirty="0"/>
              <a:t> They stared  trialing pre arrest drug diversion where if someone was caught with drugs they would not got arrested but refereed to a drug worker with one to one support and harm reduction sessions (Collage of Policing, 2024)</a:t>
            </a:r>
            <a:endParaRPr lang="en-GB" sz="2400" dirty="0">
              <a:highlight>
                <a:srgbClr val="FFFF00"/>
              </a:highlight>
            </a:endParaRPr>
          </a:p>
          <a:p>
            <a:r>
              <a:rPr lang="en-GB" sz="2400" dirty="0"/>
              <a:t>In  some places such as Scotland  the term ‘diversion’ could also be applied after prosecution such as drug testing instead of a custodial sentence however they will still get a record ( Transform Drug Policy Foundation, no date)</a:t>
            </a:r>
          </a:p>
          <a:p>
            <a:endParaRPr lang="en-US" sz="1400" dirty="0"/>
          </a:p>
        </p:txBody>
      </p:sp>
    </p:spTree>
    <p:extLst>
      <p:ext uri="{BB962C8B-B14F-4D97-AF65-F5344CB8AC3E}">
        <p14:creationId xmlns:p14="http://schemas.microsoft.com/office/powerpoint/2010/main" val="378059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741A38-74B8-517B-4495-CC22F1929091}"/>
              </a:ext>
            </a:extLst>
          </p:cNvPr>
          <p:cNvSpPr>
            <a:spLocks noGrp="1"/>
          </p:cNvSpPr>
          <p:nvPr>
            <p:ph type="title"/>
          </p:nvPr>
        </p:nvSpPr>
        <p:spPr>
          <a:xfrm>
            <a:off x="838200" y="365125"/>
            <a:ext cx="10515600" cy="1325563"/>
          </a:xfrm>
        </p:spPr>
        <p:txBody>
          <a:bodyPr>
            <a:normAutofit/>
          </a:bodyPr>
          <a:lstStyle/>
          <a:p>
            <a:r>
              <a:rPr lang="en-GB" dirty="0"/>
              <a:t>Drug consumption rooms </a:t>
            </a:r>
            <a:endParaRPr lang="en-US" dirty="0"/>
          </a:p>
        </p:txBody>
      </p:sp>
      <p:sp>
        <p:nvSpPr>
          <p:cNvPr id="3" name="Content Placeholder 2">
            <a:extLst>
              <a:ext uri="{FF2B5EF4-FFF2-40B4-BE49-F238E27FC236}">
                <a16:creationId xmlns:a16="http://schemas.microsoft.com/office/drawing/2014/main" id="{A76FD828-8747-F349-8C6A-A0B01D2CE116}"/>
              </a:ext>
            </a:extLst>
          </p:cNvPr>
          <p:cNvSpPr>
            <a:spLocks noGrp="1"/>
          </p:cNvSpPr>
          <p:nvPr>
            <p:ph sz="half" idx="1"/>
          </p:nvPr>
        </p:nvSpPr>
        <p:spPr>
          <a:xfrm>
            <a:off x="838199" y="2010833"/>
            <a:ext cx="10515599" cy="4166130"/>
          </a:xfrm>
        </p:spPr>
        <p:txBody>
          <a:bodyPr>
            <a:normAutofit/>
          </a:bodyPr>
          <a:lstStyle/>
          <a:p>
            <a:r>
              <a:rPr lang="en-GB" sz="2000" dirty="0"/>
              <a:t>In 2025 the Scottish affairs committee urged the UK Government to take an evidence based approach to the drugs policy to tackle drug related harm in Scotland, and that they should be able to make the drug consumption rooms that re being trailed in Scotland permanent and to make the necessary changes to the legislation. </a:t>
            </a:r>
          </a:p>
          <a:p>
            <a:r>
              <a:rPr lang="en-GB" sz="2000" dirty="0"/>
              <a:t>However the UK Government committed to taking a an evidence based approach but has no plans to change the legislation based on the outcome of the drug consumption rooms and no plans to continue the operation in the UK (UK parliament, 2025) </a:t>
            </a:r>
          </a:p>
          <a:p>
            <a:r>
              <a:rPr lang="en-GB" sz="2000" dirty="0"/>
              <a:t>16 countries already operate drug consumption facilities and have reduced drug overdoses and blood born viruses, however the misuse of drugs act 1971 does not provide the legal pathway to establish a pilot scheme and therefore undermines the effort  of the 10 year government strategy (House of Commons, 2023). </a:t>
            </a:r>
            <a:endParaRPr lang="en-US" sz="2000" dirty="0"/>
          </a:p>
        </p:txBody>
      </p:sp>
    </p:spTree>
    <p:extLst>
      <p:ext uri="{BB962C8B-B14F-4D97-AF65-F5344CB8AC3E}">
        <p14:creationId xmlns:p14="http://schemas.microsoft.com/office/powerpoint/2010/main" val="256902947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20D8BA-AF9F-1B30-510D-AB5D43B4EDBB}"/>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Conclusion</a:t>
            </a:r>
          </a:p>
        </p:txBody>
      </p:sp>
      <p:sp>
        <p:nvSpPr>
          <p:cNvPr id="3" name="Content Placeholder 2">
            <a:extLst>
              <a:ext uri="{FF2B5EF4-FFF2-40B4-BE49-F238E27FC236}">
                <a16:creationId xmlns:a16="http://schemas.microsoft.com/office/drawing/2014/main" id="{86356FA4-A5FA-6CF2-1AC7-7101E0B165CF}"/>
              </a:ext>
            </a:extLst>
          </p:cNvPr>
          <p:cNvSpPr>
            <a:spLocks noGrp="1"/>
          </p:cNvSpPr>
          <p:nvPr>
            <p:ph sz="half" idx="1"/>
          </p:nvPr>
        </p:nvSpPr>
        <p:spPr>
          <a:xfrm>
            <a:off x="4800170" y="710339"/>
            <a:ext cx="6587158" cy="5065994"/>
          </a:xfrm>
        </p:spPr>
        <p:txBody>
          <a:bodyPr vert="horz" lIns="91440" tIns="45720" rIns="91440" bIns="45720" rtlCol="0">
            <a:normAutofit/>
          </a:bodyPr>
          <a:lstStyle/>
          <a:p>
            <a:r>
              <a:rPr lang="en-GB" sz="2400" dirty="0"/>
              <a:t>In conclusion with the strategy’s that the government have put in place deaths including drugs are still high and there are still people using drugs as an escape from previous trauma. </a:t>
            </a:r>
          </a:p>
          <a:p>
            <a:r>
              <a:rPr lang="en-GB" sz="2400" dirty="0"/>
              <a:t>New drugs are continuing to appear on the black market and on the streets that people don’t know the consequences of and don’t know what it contains.  </a:t>
            </a:r>
          </a:p>
          <a:p>
            <a:endParaRPr lang="en-GB" sz="1700" dirty="0"/>
          </a:p>
        </p:txBody>
      </p:sp>
    </p:spTree>
    <p:extLst>
      <p:ext uri="{BB962C8B-B14F-4D97-AF65-F5344CB8AC3E}">
        <p14:creationId xmlns:p14="http://schemas.microsoft.com/office/powerpoint/2010/main" val="313433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BF6983A-BE71-113F-AD2B-B65AE10E6E19}"/>
              </a:ext>
            </a:extLst>
          </p:cNvPr>
          <p:cNvGrpSpPr/>
          <p:nvPr/>
        </p:nvGrpSpPr>
        <p:grpSpPr>
          <a:xfrm>
            <a:off x="516610" y="619124"/>
            <a:ext cx="11675389" cy="6084887"/>
            <a:chOff x="10048" y="885722"/>
            <a:chExt cx="5843332" cy="8045576"/>
          </a:xfrm>
        </p:grpSpPr>
        <p:grpSp>
          <p:nvGrpSpPr>
            <p:cNvPr id="4" name="Group 3">
              <a:extLst>
                <a:ext uri="{FF2B5EF4-FFF2-40B4-BE49-F238E27FC236}">
                  <a16:creationId xmlns:a16="http://schemas.microsoft.com/office/drawing/2014/main" id="{7BE4FF68-4B34-69D0-FDB2-B79639B51BC3}"/>
                </a:ext>
              </a:extLst>
            </p:cNvPr>
            <p:cNvGrpSpPr/>
            <p:nvPr/>
          </p:nvGrpSpPr>
          <p:grpSpPr>
            <a:xfrm>
              <a:off x="10048" y="1115367"/>
              <a:ext cx="5374500" cy="7815931"/>
              <a:chOff x="10456" y="0"/>
              <a:chExt cx="5593204" cy="8133184"/>
            </a:xfrm>
          </p:grpSpPr>
          <p:grpSp>
            <p:nvGrpSpPr>
              <p:cNvPr id="6" name="Group 5">
                <a:extLst>
                  <a:ext uri="{FF2B5EF4-FFF2-40B4-BE49-F238E27FC236}">
                    <a16:creationId xmlns:a16="http://schemas.microsoft.com/office/drawing/2014/main" id="{C1B390D1-4233-EAD2-ED8F-B0B814ADA9BD}"/>
                  </a:ext>
                </a:extLst>
              </p:cNvPr>
              <p:cNvGrpSpPr/>
              <p:nvPr/>
            </p:nvGrpSpPr>
            <p:grpSpPr>
              <a:xfrm>
                <a:off x="257175" y="647700"/>
                <a:ext cx="2266950" cy="6696075"/>
                <a:chOff x="0" y="0"/>
                <a:chExt cx="2266950" cy="6696075"/>
              </a:xfrm>
            </p:grpSpPr>
            <p:cxnSp>
              <p:nvCxnSpPr>
                <p:cNvPr id="32" name="Straight Arrow Connector 31">
                  <a:extLst>
                    <a:ext uri="{FF2B5EF4-FFF2-40B4-BE49-F238E27FC236}">
                      <a16:creationId xmlns:a16="http://schemas.microsoft.com/office/drawing/2014/main" id="{3A7A0C43-5B05-98E7-755A-0BD0CFCABDB3}"/>
                    </a:ext>
                  </a:extLst>
                </p:cNvPr>
                <p:cNvCxnSpPr/>
                <p:nvPr/>
              </p:nvCxnSpPr>
              <p:spPr>
                <a:xfrm>
                  <a:off x="0" y="0"/>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F7F1716E-464F-1426-796D-0AAD92570781}"/>
                    </a:ext>
                  </a:extLst>
                </p:cNvPr>
                <p:cNvCxnSpPr/>
                <p:nvPr/>
              </p:nvCxnSpPr>
              <p:spPr>
                <a:xfrm>
                  <a:off x="19050" y="1685925"/>
                  <a:ext cx="2247900" cy="0"/>
                </a:xfrm>
                <a:prstGeom prst="straightConnector1">
                  <a:avLst/>
                </a:prstGeom>
                <a:ln w="38100">
                  <a:solidFill>
                    <a:srgbClr val="33CCCC"/>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3632703D-AB6C-2F1A-C657-57B624A70B4D}"/>
                    </a:ext>
                  </a:extLst>
                </p:cNvPr>
                <p:cNvCxnSpPr/>
                <p:nvPr/>
              </p:nvCxnSpPr>
              <p:spPr>
                <a:xfrm>
                  <a:off x="19050" y="3381375"/>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DB19CBAB-1F2D-142C-DBF2-E6BCBC9DF1ED}"/>
                    </a:ext>
                  </a:extLst>
                </p:cNvPr>
                <p:cNvCxnSpPr/>
                <p:nvPr/>
              </p:nvCxnSpPr>
              <p:spPr>
                <a:xfrm>
                  <a:off x="19050" y="5095875"/>
                  <a:ext cx="2247900" cy="0"/>
                </a:xfrm>
                <a:prstGeom prst="straightConnector1">
                  <a:avLst/>
                </a:prstGeom>
                <a:ln w="38100">
                  <a:solidFill>
                    <a:srgbClr val="33CCCC"/>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4140FA55-261D-F4A8-151F-078B54450306}"/>
                    </a:ext>
                  </a:extLst>
                </p:cNvPr>
                <p:cNvCxnSpPr/>
                <p:nvPr/>
              </p:nvCxnSpPr>
              <p:spPr>
                <a:xfrm>
                  <a:off x="19050" y="6696075"/>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1ECCB6C0-3E46-09ED-3623-4D1A4188D1E5}"/>
                  </a:ext>
                </a:extLst>
              </p:cNvPr>
              <p:cNvGrpSpPr/>
              <p:nvPr/>
            </p:nvGrpSpPr>
            <p:grpSpPr>
              <a:xfrm>
                <a:off x="10456" y="0"/>
                <a:ext cx="399119" cy="8058150"/>
                <a:chOff x="10456" y="0"/>
                <a:chExt cx="399119" cy="8058150"/>
              </a:xfrm>
            </p:grpSpPr>
            <p:sp>
              <p:nvSpPr>
                <p:cNvPr id="25" name="Rectangle 24">
                  <a:extLst>
                    <a:ext uri="{FF2B5EF4-FFF2-40B4-BE49-F238E27FC236}">
                      <a16:creationId xmlns:a16="http://schemas.microsoft.com/office/drawing/2014/main" id="{8FCA6CDF-B1FC-9933-115D-260DCF1634C3}"/>
                    </a:ext>
                  </a:extLst>
                </p:cNvPr>
                <p:cNvSpPr/>
                <p:nvPr/>
              </p:nvSpPr>
              <p:spPr>
                <a:xfrm>
                  <a:off x="161925" y="0"/>
                  <a:ext cx="95250" cy="805815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26" name="Group 25">
                  <a:extLst>
                    <a:ext uri="{FF2B5EF4-FFF2-40B4-BE49-F238E27FC236}">
                      <a16:creationId xmlns:a16="http://schemas.microsoft.com/office/drawing/2014/main" id="{A83ACFF4-6235-BE37-2AF9-DAA41CCA35F5}"/>
                    </a:ext>
                  </a:extLst>
                </p:cNvPr>
                <p:cNvGrpSpPr/>
                <p:nvPr/>
              </p:nvGrpSpPr>
              <p:grpSpPr>
                <a:xfrm>
                  <a:off x="10456" y="457200"/>
                  <a:ext cx="399119" cy="7077075"/>
                  <a:chOff x="10456" y="0"/>
                  <a:chExt cx="399119" cy="7077075"/>
                </a:xfrm>
              </p:grpSpPr>
              <p:sp>
                <p:nvSpPr>
                  <p:cNvPr id="27" name="Oval 26">
                    <a:extLst>
                      <a:ext uri="{FF2B5EF4-FFF2-40B4-BE49-F238E27FC236}">
                        <a16:creationId xmlns:a16="http://schemas.microsoft.com/office/drawing/2014/main" id="{5FE82EE3-7F11-2D7E-A4EA-5B299D261546}"/>
                      </a:ext>
                    </a:extLst>
                  </p:cNvPr>
                  <p:cNvSpPr/>
                  <p:nvPr/>
                </p:nvSpPr>
                <p:spPr>
                  <a:xfrm>
                    <a:off x="19050" y="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Oval 27">
                    <a:extLst>
                      <a:ext uri="{FF2B5EF4-FFF2-40B4-BE49-F238E27FC236}">
                        <a16:creationId xmlns:a16="http://schemas.microsoft.com/office/drawing/2014/main" id="{24CC82BA-F7AB-43F0-6FE6-139562A52CC5}"/>
                      </a:ext>
                    </a:extLst>
                  </p:cNvPr>
                  <p:cNvSpPr/>
                  <p:nvPr/>
                </p:nvSpPr>
                <p:spPr>
                  <a:xfrm>
                    <a:off x="10456" y="1676400"/>
                    <a:ext cx="390525" cy="390525"/>
                  </a:xfrm>
                  <a:prstGeom prst="ellipse">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Oval 28">
                    <a:extLst>
                      <a:ext uri="{FF2B5EF4-FFF2-40B4-BE49-F238E27FC236}">
                        <a16:creationId xmlns:a16="http://schemas.microsoft.com/office/drawing/2014/main" id="{7A4A5639-2F3B-9BBF-F31E-78B38B56AE89}"/>
                      </a:ext>
                    </a:extLst>
                  </p:cNvPr>
                  <p:cNvSpPr/>
                  <p:nvPr/>
                </p:nvSpPr>
                <p:spPr>
                  <a:xfrm>
                    <a:off x="19050" y="337185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0" name="Oval 29">
                    <a:extLst>
                      <a:ext uri="{FF2B5EF4-FFF2-40B4-BE49-F238E27FC236}">
                        <a16:creationId xmlns:a16="http://schemas.microsoft.com/office/drawing/2014/main" id="{A97275E0-074E-A057-611F-2F826D0AC21D}"/>
                      </a:ext>
                    </a:extLst>
                  </p:cNvPr>
                  <p:cNvSpPr/>
                  <p:nvPr/>
                </p:nvSpPr>
                <p:spPr>
                  <a:xfrm>
                    <a:off x="19050" y="5086350"/>
                    <a:ext cx="390525" cy="390525"/>
                  </a:xfrm>
                  <a:prstGeom prst="ellipse">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1" name="Oval 30">
                    <a:extLst>
                      <a:ext uri="{FF2B5EF4-FFF2-40B4-BE49-F238E27FC236}">
                        <a16:creationId xmlns:a16="http://schemas.microsoft.com/office/drawing/2014/main" id="{7176DC5B-EB85-FFBA-EEA2-37C148C9FDA8}"/>
                      </a:ext>
                    </a:extLst>
                  </p:cNvPr>
                  <p:cNvSpPr/>
                  <p:nvPr/>
                </p:nvSpPr>
                <p:spPr>
                  <a:xfrm>
                    <a:off x="19050" y="668655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grpSp>
            <p:nvGrpSpPr>
              <p:cNvPr id="8" name="Group 7">
                <a:extLst>
                  <a:ext uri="{FF2B5EF4-FFF2-40B4-BE49-F238E27FC236}">
                    <a16:creationId xmlns:a16="http://schemas.microsoft.com/office/drawing/2014/main" id="{BC2BF040-5931-C278-C06B-8DB90D82159A}"/>
                  </a:ext>
                </a:extLst>
              </p:cNvPr>
              <p:cNvGrpSpPr/>
              <p:nvPr/>
            </p:nvGrpSpPr>
            <p:grpSpPr>
              <a:xfrm>
                <a:off x="390525" y="315682"/>
                <a:ext cx="1730589" cy="7018568"/>
                <a:chOff x="0" y="-36743"/>
                <a:chExt cx="1730589" cy="7018568"/>
              </a:xfrm>
            </p:grpSpPr>
            <p:sp>
              <p:nvSpPr>
                <p:cNvPr id="20" name="Text Box 909219578">
                  <a:extLst>
                    <a:ext uri="{FF2B5EF4-FFF2-40B4-BE49-F238E27FC236}">
                      <a16:creationId xmlns:a16="http://schemas.microsoft.com/office/drawing/2014/main" id="{75074964-5034-36F0-3F5A-9D08DD311474}"/>
                    </a:ext>
                  </a:extLst>
                </p:cNvPr>
                <p:cNvSpPr txBox="1"/>
                <p:nvPr/>
              </p:nvSpPr>
              <p:spPr>
                <a:xfrm>
                  <a:off x="63714" y="-36743"/>
                  <a:ext cx="1666875" cy="2762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200" b="1">
                      <a:effectLst/>
                      <a:latin typeface="Times New Roman" panose="02020603050405020304" pitchFamily="18"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p:txBody>
            </p:sp>
            <p:sp>
              <p:nvSpPr>
                <p:cNvPr id="21" name="Text Box 17275164">
                  <a:extLst>
                    <a:ext uri="{FF2B5EF4-FFF2-40B4-BE49-F238E27FC236}">
                      <a16:creationId xmlns:a16="http://schemas.microsoft.com/office/drawing/2014/main" id="{80623345-2935-3231-3F70-59923E72225F}"/>
                    </a:ext>
                  </a:extLst>
                </p:cNvPr>
                <p:cNvSpPr txBox="1"/>
                <p:nvPr/>
              </p:nvSpPr>
              <p:spPr>
                <a:xfrm>
                  <a:off x="19050" y="1639979"/>
                  <a:ext cx="1666874" cy="2762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200" b="1">
                      <a:effectLst/>
                      <a:latin typeface="Times New Roman" panose="02020603050405020304" pitchFamily="18"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p:txBody>
            </p:sp>
            <p:sp>
              <p:nvSpPr>
                <p:cNvPr id="22" name="Text Box 1800297706">
                  <a:extLst>
                    <a:ext uri="{FF2B5EF4-FFF2-40B4-BE49-F238E27FC236}">
                      <a16:creationId xmlns:a16="http://schemas.microsoft.com/office/drawing/2014/main" id="{CB8657B2-B309-4AA2-02F8-D55DA2D8C027}"/>
                    </a:ext>
                  </a:extLst>
                </p:cNvPr>
                <p:cNvSpPr txBox="1"/>
                <p:nvPr/>
              </p:nvSpPr>
              <p:spPr>
                <a:xfrm>
                  <a:off x="0" y="3390900"/>
                  <a:ext cx="1666875" cy="2762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200" b="1">
                      <a:effectLst/>
                      <a:latin typeface="Times New Roman" panose="02020603050405020304" pitchFamily="18"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p:txBody>
            </p:sp>
            <p:sp>
              <p:nvSpPr>
                <p:cNvPr id="23" name="Text Box 1901381519">
                  <a:extLst>
                    <a:ext uri="{FF2B5EF4-FFF2-40B4-BE49-F238E27FC236}">
                      <a16:creationId xmlns:a16="http://schemas.microsoft.com/office/drawing/2014/main" id="{098F3409-9CF4-69D2-4E57-DFF95D6F6313}"/>
                    </a:ext>
                  </a:extLst>
                </p:cNvPr>
                <p:cNvSpPr txBox="1"/>
                <p:nvPr/>
              </p:nvSpPr>
              <p:spPr>
                <a:xfrm>
                  <a:off x="0" y="5095875"/>
                  <a:ext cx="1666875" cy="2762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200" b="1">
                      <a:effectLst/>
                      <a:latin typeface="Times New Roman" panose="02020603050405020304" pitchFamily="18"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p:txBody>
            </p:sp>
            <p:sp>
              <p:nvSpPr>
                <p:cNvPr id="24" name="Text Box 1597741993">
                  <a:extLst>
                    <a:ext uri="{FF2B5EF4-FFF2-40B4-BE49-F238E27FC236}">
                      <a16:creationId xmlns:a16="http://schemas.microsoft.com/office/drawing/2014/main" id="{0AC7EF17-D3E3-11CB-D6B5-DB0300232D1B}"/>
                    </a:ext>
                  </a:extLst>
                </p:cNvPr>
                <p:cNvSpPr txBox="1"/>
                <p:nvPr/>
              </p:nvSpPr>
              <p:spPr>
                <a:xfrm>
                  <a:off x="0" y="6705600"/>
                  <a:ext cx="1666875" cy="27622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200" b="1">
                      <a:effectLst/>
                      <a:latin typeface="Times New Roman" panose="02020603050405020304" pitchFamily="18" charset="0"/>
                      <a:ea typeface="Times New Roman" panose="02020603050405020304" pitchFamily="18" charset="0"/>
                    </a:rPr>
                    <a:t> </a:t>
                  </a:r>
                  <a:endParaRPr lang="en-GB" sz="1000">
                    <a:effectLst/>
                    <a:latin typeface="Times New Roman" panose="02020603050405020304" pitchFamily="18" charset="0"/>
                    <a:ea typeface="Times New Roman" panose="02020603050405020304" pitchFamily="18" charset="0"/>
                  </a:endParaRPr>
                </a:p>
              </p:txBody>
            </p:sp>
          </p:grpSp>
          <p:grpSp>
            <p:nvGrpSpPr>
              <p:cNvPr id="9" name="Group 8">
                <a:extLst>
                  <a:ext uri="{FF2B5EF4-FFF2-40B4-BE49-F238E27FC236}">
                    <a16:creationId xmlns:a16="http://schemas.microsoft.com/office/drawing/2014/main" id="{72263215-3089-2FC1-23B9-493738828442}"/>
                  </a:ext>
                </a:extLst>
              </p:cNvPr>
              <p:cNvGrpSpPr/>
              <p:nvPr/>
            </p:nvGrpSpPr>
            <p:grpSpPr>
              <a:xfrm>
                <a:off x="2495550" y="247650"/>
                <a:ext cx="3108110" cy="7885534"/>
                <a:chOff x="0" y="0"/>
                <a:chExt cx="3108110" cy="7885534"/>
              </a:xfrm>
            </p:grpSpPr>
            <p:sp>
              <p:nvSpPr>
                <p:cNvPr id="10" name="Rectangle 9">
                  <a:extLst>
                    <a:ext uri="{FF2B5EF4-FFF2-40B4-BE49-F238E27FC236}">
                      <a16:creationId xmlns:a16="http://schemas.microsoft.com/office/drawing/2014/main" id="{51DF183A-3F2E-C118-D4D6-0BFF52377A9C}"/>
                    </a:ext>
                  </a:extLst>
                </p:cNvPr>
                <p:cNvSpPr/>
                <p:nvPr/>
              </p:nvSpPr>
              <p:spPr>
                <a:xfrm>
                  <a:off x="0" y="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Rectangle 10">
                  <a:extLst>
                    <a:ext uri="{FF2B5EF4-FFF2-40B4-BE49-F238E27FC236}">
                      <a16:creationId xmlns:a16="http://schemas.microsoft.com/office/drawing/2014/main" id="{F1BA230D-887F-21DF-683E-1C84AE6D4BAC}"/>
                    </a:ext>
                  </a:extLst>
                </p:cNvPr>
                <p:cNvSpPr/>
                <p:nvPr/>
              </p:nvSpPr>
              <p:spPr>
                <a:xfrm>
                  <a:off x="19050" y="337185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Rectangle 11">
                  <a:extLst>
                    <a:ext uri="{FF2B5EF4-FFF2-40B4-BE49-F238E27FC236}">
                      <a16:creationId xmlns:a16="http://schemas.microsoft.com/office/drawing/2014/main" id="{80A6CA85-9F66-E09B-A9E2-4B12E85007ED}"/>
                    </a:ext>
                  </a:extLst>
                </p:cNvPr>
                <p:cNvSpPr/>
                <p:nvPr/>
              </p:nvSpPr>
              <p:spPr>
                <a:xfrm>
                  <a:off x="19050" y="1676400"/>
                  <a:ext cx="2697409" cy="929870"/>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EFD6BE2D-D8CF-92E3-F250-5F6E40C4D33B}"/>
                    </a:ext>
                  </a:extLst>
                </p:cNvPr>
                <p:cNvSpPr/>
                <p:nvPr/>
              </p:nvSpPr>
              <p:spPr>
                <a:xfrm>
                  <a:off x="19050" y="668655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Rectangle 13">
                  <a:extLst>
                    <a:ext uri="{FF2B5EF4-FFF2-40B4-BE49-F238E27FC236}">
                      <a16:creationId xmlns:a16="http://schemas.microsoft.com/office/drawing/2014/main" id="{E6FC34E8-5382-B0C8-22D6-FE269FFC6208}"/>
                    </a:ext>
                  </a:extLst>
                </p:cNvPr>
                <p:cNvSpPr/>
                <p:nvPr/>
              </p:nvSpPr>
              <p:spPr>
                <a:xfrm>
                  <a:off x="19050" y="5135908"/>
                  <a:ext cx="2733675" cy="809625"/>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 Box 1512305769">
                  <a:extLst>
                    <a:ext uri="{FF2B5EF4-FFF2-40B4-BE49-F238E27FC236}">
                      <a16:creationId xmlns:a16="http://schemas.microsoft.com/office/drawing/2014/main" id="{9DD88A20-A3AF-9CE6-A6CF-B0051D999F95}"/>
                    </a:ext>
                  </a:extLst>
                </p:cNvPr>
                <p:cNvSpPr txBox="1"/>
                <p:nvPr/>
              </p:nvSpPr>
              <p:spPr>
                <a:xfrm>
                  <a:off x="19050" y="86545"/>
                  <a:ext cx="3089060" cy="1148528"/>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300" dirty="0">
                      <a:solidFill>
                        <a:schemeClr val="bg1"/>
                      </a:solidFill>
                      <a:effectLst/>
                      <a:latin typeface="Times New Roman" panose="02020603050405020304" pitchFamily="18" charset="0"/>
                      <a:ea typeface="Times New Roman" panose="02020603050405020304" pitchFamily="18" charset="0"/>
                    </a:rPr>
                    <a:t>My initial background reading was watching the film and the looking at </a:t>
                  </a:r>
                  <a:endParaRPr lang="en-GB" sz="1300" dirty="0">
                    <a:solidFill>
                      <a:schemeClr val="bg1"/>
                    </a:solidFill>
                    <a:latin typeface="Times New Roman" panose="02020603050405020304" pitchFamily="18" charset="0"/>
                    <a:ea typeface="Times New Roman" panose="02020603050405020304" pitchFamily="18" charset="0"/>
                  </a:endParaRPr>
                </a:p>
                <a:p>
                  <a:pPr>
                    <a:spcBef>
                      <a:spcPts val="500"/>
                    </a:spcBef>
                    <a:spcAft>
                      <a:spcPts val="500"/>
                    </a:spcAft>
                    <a:buNone/>
                  </a:pPr>
                  <a:r>
                    <a:rPr lang="en-GB" sz="1300" dirty="0">
                      <a:solidFill>
                        <a:schemeClr val="bg1"/>
                      </a:solidFill>
                      <a:effectLst/>
                      <a:latin typeface="Times New Roman" panose="02020603050405020304" pitchFamily="18" charset="0"/>
                      <a:ea typeface="Times New Roman" panose="02020603050405020304" pitchFamily="18" charset="0"/>
                    </a:rPr>
                    <a:t>Relevant information.</a:t>
                  </a:r>
                </a:p>
                <a:p>
                  <a:pPr>
                    <a:spcBef>
                      <a:spcPts val="500"/>
                    </a:spcBef>
                    <a:spcAft>
                      <a:spcPts val="500"/>
                    </a:spcAft>
                    <a:buNone/>
                  </a:pPr>
                  <a:r>
                    <a:rPr lang="en-GB" sz="1200" dirty="0">
                      <a:effectLst/>
                      <a:latin typeface="Times New Roman" panose="02020603050405020304" pitchFamily="18"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sz="1200" dirty="0">
                      <a:effectLst/>
                      <a:latin typeface="Times New Roman" panose="02020603050405020304" pitchFamily="18" charset="0"/>
                      <a:ea typeface="Times New Roman" panose="02020603050405020304" pitchFamily="18" charset="0"/>
                    </a:rPr>
                    <a:t> </a:t>
                  </a:r>
                  <a:endParaRPr lang="en-GB" sz="1000" dirty="0">
                    <a:latin typeface="Times New Roman" panose="02020603050405020304" pitchFamily="18" charset="0"/>
                    <a:ea typeface="Times New Roman" panose="02020603050405020304" pitchFamily="18" charset="0"/>
                  </a:endParaRPr>
                </a:p>
                <a:p>
                  <a:pPr>
                    <a:spcBef>
                      <a:spcPts val="500"/>
                    </a:spcBef>
                    <a:spcAft>
                      <a:spcPts val="500"/>
                    </a:spcAft>
                    <a:buNone/>
                  </a:pPr>
                  <a:endParaRPr lang="en-GB" sz="1000" dirty="0">
                    <a:effectLst/>
                    <a:latin typeface="Times New Roman" panose="02020603050405020304" pitchFamily="18" charset="0"/>
                    <a:ea typeface="Times New Roman" panose="02020603050405020304" pitchFamily="18" charset="0"/>
                  </a:endParaRPr>
                </a:p>
                <a:p>
                  <a:pPr>
                    <a:spcBef>
                      <a:spcPts val="500"/>
                    </a:spcBef>
                    <a:spcAft>
                      <a:spcPts val="500"/>
                    </a:spcAft>
                    <a:buNone/>
                  </a:pPr>
                  <a:r>
                    <a:rPr lang="en-GB" sz="1200" dirty="0">
                      <a:effectLst/>
                      <a:latin typeface="Times New Roman" panose="02020603050405020304" pitchFamily="18"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p:txBody>
            </p:sp>
            <p:sp>
              <p:nvSpPr>
                <p:cNvPr id="17" name="Text Box 959963015">
                  <a:extLst>
                    <a:ext uri="{FF2B5EF4-FFF2-40B4-BE49-F238E27FC236}">
                      <a16:creationId xmlns:a16="http://schemas.microsoft.com/office/drawing/2014/main" id="{85F8AC6B-1BAA-6F6D-0227-E0ADA51D2487}"/>
                    </a:ext>
                  </a:extLst>
                </p:cNvPr>
                <p:cNvSpPr txBox="1"/>
                <p:nvPr/>
              </p:nvSpPr>
              <p:spPr>
                <a:xfrm>
                  <a:off x="57151" y="3429844"/>
                  <a:ext cx="2638425" cy="920519"/>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300" dirty="0">
                      <a:solidFill>
                        <a:srgbClr val="FFFFFF"/>
                      </a:solidFill>
                      <a:latin typeface="Times New Roman" panose="02020603050405020304" pitchFamily="18" charset="0"/>
                      <a:ea typeface="Times New Roman" panose="02020603050405020304" pitchFamily="18" charset="0"/>
                    </a:rPr>
                    <a:t>I looked at many different sources relevant to the topic and decided to use the information most relevant to the presentation </a:t>
                  </a:r>
                  <a:endParaRPr lang="en-GB" sz="1300" dirty="0">
                    <a:effectLst/>
                    <a:latin typeface="Times New Roman" panose="02020603050405020304" pitchFamily="18" charset="0"/>
                    <a:ea typeface="Times New Roman" panose="02020603050405020304" pitchFamily="18" charset="0"/>
                  </a:endParaRPr>
                </a:p>
              </p:txBody>
            </p:sp>
            <p:sp>
              <p:nvSpPr>
                <p:cNvPr id="18" name="Text Box 421940410">
                  <a:extLst>
                    <a:ext uri="{FF2B5EF4-FFF2-40B4-BE49-F238E27FC236}">
                      <a16:creationId xmlns:a16="http://schemas.microsoft.com/office/drawing/2014/main" id="{A4D26F5C-0696-80BB-2061-7DC0F9F513F7}"/>
                    </a:ext>
                  </a:extLst>
                </p:cNvPr>
                <p:cNvSpPr txBox="1"/>
                <p:nvPr/>
              </p:nvSpPr>
              <p:spPr>
                <a:xfrm>
                  <a:off x="56621" y="5200650"/>
                  <a:ext cx="2638425" cy="8370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300" dirty="0">
                      <a:solidFill>
                        <a:srgbClr val="FFFFFF"/>
                      </a:solidFill>
                      <a:latin typeface="Times New Roman" panose="02020603050405020304" pitchFamily="18" charset="0"/>
                      <a:ea typeface="Times New Roman" panose="02020603050405020304" pitchFamily="18" charset="0"/>
                    </a:rPr>
                    <a:t>I tried to  find as much information as possible from many different sources that I could find that related to the topic </a:t>
                  </a:r>
                  <a:endParaRPr lang="en-GB" sz="1300" dirty="0">
                    <a:effectLst/>
                    <a:latin typeface="Times New Roman" panose="02020603050405020304" pitchFamily="18" charset="0"/>
                    <a:ea typeface="Times New Roman" panose="02020603050405020304" pitchFamily="18" charset="0"/>
                  </a:endParaRPr>
                </a:p>
              </p:txBody>
            </p:sp>
            <p:sp>
              <p:nvSpPr>
                <p:cNvPr id="19" name="Text Box 1720526558">
                  <a:extLst>
                    <a:ext uri="{FF2B5EF4-FFF2-40B4-BE49-F238E27FC236}">
                      <a16:creationId xmlns:a16="http://schemas.microsoft.com/office/drawing/2014/main" id="{66AEC283-1B47-4DC9-0DE5-7F45D2716DB2}"/>
                    </a:ext>
                  </a:extLst>
                </p:cNvPr>
                <p:cNvSpPr txBox="1"/>
                <p:nvPr/>
              </p:nvSpPr>
              <p:spPr>
                <a:xfrm>
                  <a:off x="56618" y="6686546"/>
                  <a:ext cx="2638425" cy="1198988"/>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1000" dirty="0">
                      <a:solidFill>
                        <a:srgbClr val="FFFFFF"/>
                      </a:solidFill>
                      <a:latin typeface="Times New Roman" panose="02020603050405020304" pitchFamily="18" charset="0"/>
                      <a:ea typeface="Times New Roman" panose="02020603050405020304" pitchFamily="18" charset="0"/>
                    </a:rPr>
                    <a:t>I found quite a few different sources and tried to get as much information as possible however there only limited sources to UK policy and how they are trying too implement changes </a:t>
                  </a:r>
                  <a:endParaRPr lang="en-GB" sz="1000" dirty="0">
                    <a:effectLst/>
                    <a:latin typeface="Times New Roman" panose="02020603050405020304" pitchFamily="18" charset="0"/>
                    <a:ea typeface="Times New Roman" panose="02020603050405020304" pitchFamily="18" charset="0"/>
                  </a:endParaRPr>
                </a:p>
              </p:txBody>
            </p:sp>
          </p:grpSp>
        </p:grpSp>
        <p:sp>
          <p:nvSpPr>
            <p:cNvPr id="5" name="Text Box 1044927359">
              <a:extLst>
                <a:ext uri="{FF2B5EF4-FFF2-40B4-BE49-F238E27FC236}">
                  <a16:creationId xmlns:a16="http://schemas.microsoft.com/office/drawing/2014/main" id="{019FA4C3-8F07-66DD-EEDB-5FD23F531582}"/>
                </a:ext>
              </a:extLst>
            </p:cNvPr>
            <p:cNvSpPr txBox="1"/>
            <p:nvPr/>
          </p:nvSpPr>
          <p:spPr>
            <a:xfrm>
              <a:off x="731112" y="885722"/>
              <a:ext cx="5122268" cy="66901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spcBef>
                  <a:spcPts val="500"/>
                </a:spcBef>
                <a:spcAft>
                  <a:spcPts val="500"/>
                </a:spcAft>
                <a:buNone/>
              </a:pPr>
              <a:r>
                <a:rPr lang="en-GB" sz="2200" b="1" dirty="0">
                  <a:solidFill>
                    <a:srgbClr val="33CCCC"/>
                  </a:solidFill>
                  <a:effectLst/>
                  <a:latin typeface="Times New Roman" panose="02020603050405020304" pitchFamily="18" charset="0"/>
                  <a:ea typeface="Times New Roman" panose="02020603050405020304" pitchFamily="18" charset="0"/>
                </a:rPr>
                <a:t>RESEARCH TIMELINE</a:t>
              </a:r>
              <a:endParaRPr lang="en-GB" sz="1000" dirty="0">
                <a:effectLst/>
                <a:latin typeface="Times New Roman" panose="02020603050405020304" pitchFamily="18" charset="0"/>
                <a:ea typeface="Times New Roman" panose="02020603050405020304" pitchFamily="18" charset="0"/>
              </a:endParaRPr>
            </a:p>
          </p:txBody>
        </p:sp>
      </p:grpSp>
      <p:sp>
        <p:nvSpPr>
          <p:cNvPr id="37" name="TextBox 36">
            <a:extLst>
              <a:ext uri="{FF2B5EF4-FFF2-40B4-BE49-F238E27FC236}">
                <a16:creationId xmlns:a16="http://schemas.microsoft.com/office/drawing/2014/main" id="{1A5B39F4-6133-3BC6-E731-335C7F420C5D}"/>
              </a:ext>
            </a:extLst>
          </p:cNvPr>
          <p:cNvSpPr txBox="1"/>
          <p:nvPr/>
        </p:nvSpPr>
        <p:spPr>
          <a:xfrm>
            <a:off x="5396551" y="2153438"/>
            <a:ext cx="5065623" cy="646331"/>
          </a:xfrm>
          <a:prstGeom prst="rect">
            <a:avLst/>
          </a:prstGeom>
          <a:noFill/>
        </p:spPr>
        <p:txBody>
          <a:bodyPr wrap="square" rtlCol="0">
            <a:spAutoFit/>
          </a:bodyPr>
          <a:lstStyle/>
          <a:p>
            <a:pPr>
              <a:spcBef>
                <a:spcPts val="500"/>
              </a:spcBef>
              <a:spcAft>
                <a:spcPts val="500"/>
              </a:spcAft>
              <a:buNone/>
            </a:pPr>
            <a:r>
              <a:rPr lang="en-GB" sz="1200" dirty="0">
                <a:solidFill>
                  <a:schemeClr val="bg1"/>
                </a:solidFill>
                <a:latin typeface="Times New Roman" panose="02020603050405020304" pitchFamily="18" charset="0"/>
                <a:cs typeface="Times New Roman" panose="02020603050405020304" pitchFamily="18" charset="0"/>
              </a:rPr>
              <a:t>I decided to look at all information that included changes made by the government and how they where planning to make a change and information relevant to the film </a:t>
            </a:r>
          </a:p>
        </p:txBody>
      </p:sp>
    </p:spTree>
    <p:extLst>
      <p:ext uri="{BB962C8B-B14F-4D97-AF65-F5344CB8AC3E}">
        <p14:creationId xmlns:p14="http://schemas.microsoft.com/office/powerpoint/2010/main" val="2989712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EFB953-6CAA-2486-5152-0D00EDED37D7}"/>
              </a:ext>
            </a:extLst>
          </p:cNvPr>
          <p:cNvSpPr txBox="1"/>
          <p:nvPr/>
        </p:nvSpPr>
        <p:spPr>
          <a:xfrm>
            <a:off x="0" y="58846"/>
            <a:ext cx="11542776" cy="6740307"/>
          </a:xfrm>
          <a:prstGeom prst="rect">
            <a:avLst/>
          </a:prstGeom>
          <a:noFill/>
        </p:spPr>
        <p:txBody>
          <a:bodyPr wrap="square" rtlCol="0">
            <a:spAutoFit/>
          </a:bodyPr>
          <a:lstStyle/>
          <a:p>
            <a:r>
              <a:rPr lang="en-GB" dirty="0"/>
              <a:t>Reference List</a:t>
            </a:r>
          </a:p>
          <a:p>
            <a:r>
              <a:rPr lang="en-GB" b="0" i="0" u="none" strike="noStrike" dirty="0">
                <a:solidFill>
                  <a:srgbClr val="2C3E50"/>
                </a:solidFill>
                <a:effectLst/>
                <a:latin typeface="Calibri" panose="020F0502020204030204" pitchFamily="34" charset="0"/>
              </a:rPr>
              <a:t>Committee of Public Accounts (2024) </a:t>
            </a:r>
            <a:r>
              <a:rPr lang="en-GB" b="0" i="1" u="none" strike="noStrike" dirty="0">
                <a:solidFill>
                  <a:srgbClr val="2C3E50"/>
                </a:solidFill>
                <a:effectLst/>
                <a:latin typeface="Calibri" panose="020F0502020204030204" pitchFamily="34" charset="0"/>
              </a:rPr>
              <a:t>Reducing the harm from illegal drugs - Committee of Public Accounts</a:t>
            </a:r>
            <a:r>
              <a:rPr lang="en-GB" b="0" i="0" u="none" strike="noStrike" dirty="0">
                <a:solidFill>
                  <a:srgbClr val="2C3E50"/>
                </a:solidFill>
                <a:effectLst/>
                <a:latin typeface="Calibri" panose="020F0502020204030204" pitchFamily="34" charset="0"/>
              </a:rPr>
              <a:t>, </a:t>
            </a:r>
            <a:r>
              <a:rPr lang="en-GB" b="0" i="1" u="none" strike="noStrike" dirty="0">
                <a:solidFill>
                  <a:srgbClr val="2C3E50"/>
                </a:solidFill>
                <a:effectLst/>
                <a:latin typeface="Calibri" panose="020F0502020204030204" pitchFamily="34" charset="0"/>
              </a:rPr>
              <a:t>Parliament.uk</a:t>
            </a:r>
            <a:r>
              <a:rPr lang="en-GB" b="0" i="0" u="none" strike="noStrike" dirty="0">
                <a:solidFill>
                  <a:srgbClr val="2C3E50"/>
                </a:solidFill>
                <a:effectLst/>
                <a:latin typeface="Calibri" panose="020F0502020204030204" pitchFamily="34" charset="0"/>
              </a:rPr>
              <a:t>. Available at: </a:t>
            </a:r>
            <a:r>
              <a:rPr lang="en-GB" b="0" i="0" u="none" strike="noStrike" dirty="0">
                <a:solidFill>
                  <a:srgbClr val="2C3E50"/>
                </a:solidFill>
                <a:effectLst/>
                <a:latin typeface="Calibri" panose="020F0502020204030204" pitchFamily="34" charset="0"/>
                <a:hlinkClick r:id="rId2"/>
              </a:rPr>
              <a:t>https://publications.parliament.uk/pa/cm5804/</a:t>
            </a:r>
            <a:r>
              <a:rPr lang="en-GB" b="0" i="0" u="none" strike="noStrike" dirty="0" err="1">
                <a:solidFill>
                  <a:srgbClr val="2C3E50"/>
                </a:solidFill>
                <a:effectLst/>
                <a:latin typeface="Calibri" panose="020F0502020204030204" pitchFamily="34" charset="0"/>
                <a:hlinkClick r:id="rId2"/>
              </a:rPr>
              <a:t>cmselect</a:t>
            </a:r>
            <a:r>
              <a:rPr lang="en-GB" b="0" i="0" u="none" strike="noStrike" dirty="0">
                <a:solidFill>
                  <a:srgbClr val="2C3E50"/>
                </a:solidFill>
                <a:effectLst/>
                <a:latin typeface="Calibri" panose="020F0502020204030204" pitchFamily="34" charset="0"/>
                <a:hlinkClick r:id="rId2"/>
              </a:rPr>
              <a:t>/</a:t>
            </a:r>
            <a:r>
              <a:rPr lang="en-GB" b="0" i="0" u="none" strike="noStrike" dirty="0" err="1">
                <a:solidFill>
                  <a:srgbClr val="2C3E50"/>
                </a:solidFill>
                <a:effectLst/>
                <a:latin typeface="Calibri" panose="020F0502020204030204" pitchFamily="34" charset="0"/>
                <a:hlinkClick r:id="rId2"/>
              </a:rPr>
              <a:t>cmpubacc</a:t>
            </a:r>
            <a:r>
              <a:rPr lang="en-GB" b="0" i="0" u="none" strike="noStrike" dirty="0">
                <a:solidFill>
                  <a:srgbClr val="2C3E50"/>
                </a:solidFill>
                <a:effectLst/>
                <a:latin typeface="Calibri" panose="020F0502020204030204" pitchFamily="34" charset="0"/>
                <a:hlinkClick r:id="rId2"/>
              </a:rPr>
              <a:t>/72/report.html</a:t>
            </a:r>
            <a:endParaRPr lang="en-GB" b="0" i="0" u="none" strike="noStrike" dirty="0">
              <a:solidFill>
                <a:srgbClr val="2C3E50"/>
              </a:solidFill>
              <a:effectLst/>
              <a:latin typeface="Calibri" panose="020F0502020204030204" pitchFamily="34" charset="0"/>
            </a:endParaRPr>
          </a:p>
          <a:p>
            <a:endParaRPr lang="en-GB" b="0" i="1" u="none" strike="noStrike" dirty="0">
              <a:solidFill>
                <a:srgbClr val="2C3E50"/>
              </a:solidFill>
              <a:effectLst/>
              <a:latin typeface="Calibri" panose="020F0502020204030204" pitchFamily="34" charset="0"/>
            </a:endParaRPr>
          </a:p>
          <a:p>
            <a:r>
              <a:rPr lang="en-GB" b="0" i="1" u="none" strike="noStrike" dirty="0">
                <a:solidFill>
                  <a:srgbClr val="2C3E50"/>
                </a:solidFill>
                <a:effectLst/>
                <a:latin typeface="Calibri" panose="020F0502020204030204" pitchFamily="34" charset="0"/>
              </a:rPr>
              <a:t>Drugs policy - Health and Social Care Committee - House of Commons</a:t>
            </a:r>
            <a:r>
              <a:rPr lang="en-GB" b="0" i="0" u="none" strike="noStrike" dirty="0">
                <a:solidFill>
                  <a:srgbClr val="2C3E50"/>
                </a:solidFill>
                <a:effectLst/>
                <a:latin typeface="Calibri" panose="020F0502020204030204" pitchFamily="34" charset="0"/>
              </a:rPr>
              <a:t>(2018) </a:t>
            </a:r>
            <a:r>
              <a:rPr lang="en-GB" b="0" i="1" u="none" strike="noStrike" dirty="0">
                <a:solidFill>
                  <a:srgbClr val="2C3E50"/>
                </a:solidFill>
                <a:effectLst/>
                <a:latin typeface="Calibri" panose="020F0502020204030204" pitchFamily="34" charset="0"/>
              </a:rPr>
              <a:t>Parliament.uk</a:t>
            </a:r>
            <a:r>
              <a:rPr lang="en-GB" b="0" i="0" u="none" strike="noStrike" dirty="0">
                <a:solidFill>
                  <a:srgbClr val="2C3E50"/>
                </a:solidFill>
                <a:effectLst/>
                <a:latin typeface="Calibri" panose="020F0502020204030204" pitchFamily="34" charset="0"/>
              </a:rPr>
              <a:t>. Available at: </a:t>
            </a:r>
            <a:r>
              <a:rPr lang="en-GB" b="0" i="0" u="none" strike="noStrike" dirty="0">
                <a:solidFill>
                  <a:srgbClr val="2C3E50"/>
                </a:solidFill>
                <a:effectLst/>
                <a:latin typeface="Calibri" panose="020F0502020204030204" pitchFamily="34" charset="0"/>
                <a:hlinkClick r:id="rId3"/>
              </a:rPr>
              <a:t>https://publications.parliament.uk/pa/cm201919/</a:t>
            </a:r>
            <a:r>
              <a:rPr lang="en-GB" b="0" i="0" u="none" strike="noStrike" dirty="0" err="1">
                <a:solidFill>
                  <a:srgbClr val="2C3E50"/>
                </a:solidFill>
                <a:effectLst/>
                <a:latin typeface="Calibri" panose="020F0502020204030204" pitchFamily="34" charset="0"/>
                <a:hlinkClick r:id="rId3"/>
              </a:rPr>
              <a:t>cmselect</a:t>
            </a:r>
            <a:r>
              <a:rPr lang="en-GB" b="0" i="0" u="none" strike="noStrike" dirty="0">
                <a:solidFill>
                  <a:srgbClr val="2C3E50"/>
                </a:solidFill>
                <a:effectLst/>
                <a:latin typeface="Calibri" panose="020F0502020204030204" pitchFamily="34" charset="0"/>
                <a:hlinkClick r:id="rId3"/>
              </a:rPr>
              <a:t>/</a:t>
            </a:r>
            <a:r>
              <a:rPr lang="en-GB" b="0" i="0" u="none" strike="noStrike" dirty="0" err="1">
                <a:solidFill>
                  <a:srgbClr val="2C3E50"/>
                </a:solidFill>
                <a:effectLst/>
                <a:latin typeface="Calibri" panose="020F0502020204030204" pitchFamily="34" charset="0"/>
                <a:hlinkClick r:id="rId3"/>
              </a:rPr>
              <a:t>cmhealth</a:t>
            </a:r>
            <a:r>
              <a:rPr lang="en-GB" b="0" i="0" u="none" strike="noStrike" dirty="0">
                <a:solidFill>
                  <a:srgbClr val="2C3E50"/>
                </a:solidFill>
                <a:effectLst/>
                <a:latin typeface="Calibri" panose="020F0502020204030204" pitchFamily="34" charset="0"/>
                <a:hlinkClick r:id="rId3"/>
              </a:rPr>
              <a:t>/143/14303.htm</a:t>
            </a:r>
            <a:r>
              <a:rPr lang="en-GB" b="0" i="0" u="none" strike="noStrike" dirty="0">
                <a:solidFill>
                  <a:srgbClr val="2C3E5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r>
              <a:rPr lang="en-GB" b="0" i="0" dirty="0">
                <a:solidFill>
                  <a:srgbClr val="000000"/>
                </a:solidFill>
                <a:effectLst/>
                <a:latin typeface=".SFUI-Regular"/>
              </a:rPr>
              <a:t>Drug Policy in Focus (2020) ‘Putting UK Drug Policy into Focus - full film’, </a:t>
            </a:r>
            <a:r>
              <a:rPr lang="en-GB" b="0" i="1" dirty="0">
                <a:solidFill>
                  <a:srgbClr val="000000"/>
                </a:solidFill>
                <a:effectLst/>
                <a:latin typeface=".SFUI-RegularItalic"/>
              </a:rPr>
              <a:t>YouTube</a:t>
            </a:r>
            <a:r>
              <a:rPr lang="en-GB" b="0" i="0" dirty="0">
                <a:solidFill>
                  <a:srgbClr val="000000"/>
                </a:solidFill>
                <a:effectLst/>
                <a:latin typeface=".SFUI-Regular"/>
              </a:rPr>
              <a:t>. Available at: </a:t>
            </a:r>
            <a:r>
              <a:rPr lang="en-GB" b="0" i="0" u="sng" dirty="0">
                <a:solidFill>
                  <a:srgbClr val="0000EE"/>
                </a:solidFill>
                <a:effectLst/>
                <a:latin typeface=".SFUI-Regular"/>
                <a:hlinkClick r:id="rId4"/>
              </a:rPr>
              <a:t>https://www.youtube.com/watch?v=</a:t>
            </a:r>
            <a:r>
              <a:rPr lang="en-GB" b="0" i="0" u="sng" dirty="0" err="1">
                <a:solidFill>
                  <a:srgbClr val="0000EE"/>
                </a:solidFill>
                <a:effectLst/>
                <a:latin typeface=".SFUI-Regular"/>
                <a:hlinkClick r:id="rId4"/>
              </a:rPr>
              <a:t>dj_5JkgxmRU</a:t>
            </a:r>
            <a:r>
              <a:rPr lang="en-GB" b="0" i="0" u="sng" dirty="0">
                <a:solidFill>
                  <a:srgbClr val="0000EE"/>
                </a:solidFill>
                <a:effectLst/>
                <a:latin typeface=".SFUI-Regular"/>
                <a:hlinkClick r:id="rId4"/>
              </a:rPr>
              <a:t>.</a:t>
            </a:r>
            <a:endParaRPr lang="en-GB" b="0" i="0" u="sng" dirty="0">
              <a:solidFill>
                <a:srgbClr val="0000EE"/>
              </a:solidFill>
              <a:effectLst/>
              <a:latin typeface=".SFUI-Regular"/>
            </a:endParaRPr>
          </a:p>
          <a:p>
            <a:endParaRPr lang="en-GB" dirty="0"/>
          </a:p>
          <a:p>
            <a:r>
              <a:rPr lang="en-GB" b="0" i="0" u="none" strike="noStrike" dirty="0" err="1">
                <a:solidFill>
                  <a:srgbClr val="000000"/>
                </a:solidFill>
                <a:effectLst/>
                <a:latin typeface="Calibri" panose="020F0502020204030204" pitchFamily="34" charset="0"/>
              </a:rPr>
              <a:t>Duddy</a:t>
            </a:r>
            <a:r>
              <a:rPr lang="en-GB" b="0" i="0" u="none" strike="noStrike" dirty="0">
                <a:solidFill>
                  <a:srgbClr val="000000"/>
                </a:solidFill>
                <a:effectLst/>
                <a:latin typeface="Calibri" panose="020F0502020204030204" pitchFamily="34" charset="0"/>
              </a:rPr>
              <a:t>, C. and Downs, W. (2024) </a:t>
            </a:r>
            <a:r>
              <a:rPr lang="en-GB" b="0" i="1" u="none" strike="noStrike" dirty="0">
                <a:solidFill>
                  <a:srgbClr val="000000"/>
                </a:solidFill>
                <a:effectLst/>
                <a:latin typeface="Calibri" panose="020F0502020204030204" pitchFamily="34" charset="0"/>
              </a:rPr>
              <a:t>Misuse of drugs: regulation and enforcement</a:t>
            </a:r>
            <a:r>
              <a:rPr lang="en-GB" b="0" i="0" u="none" strike="noStrike" dirty="0">
                <a:solidFill>
                  <a:srgbClr val="000000"/>
                </a:solidFill>
                <a:effectLst/>
                <a:latin typeface="Calibri" panose="020F0502020204030204" pitchFamily="34" charset="0"/>
              </a:rPr>
              <a:t>, </a:t>
            </a:r>
            <a:r>
              <a:rPr lang="en-GB" b="0" i="1" u="none" strike="noStrike" dirty="0">
                <a:solidFill>
                  <a:srgbClr val="000000"/>
                </a:solidFill>
                <a:effectLst/>
                <a:latin typeface="Calibri" panose="020F0502020204030204" pitchFamily="34" charset="0"/>
              </a:rPr>
              <a:t>House of Commons Library</a:t>
            </a:r>
            <a:r>
              <a:rPr lang="en-GB" b="0" i="0" u="none" strike="noStrike" dirty="0">
                <a:solidFill>
                  <a:srgbClr val="000000"/>
                </a:solidFill>
                <a:effectLst/>
                <a:latin typeface="Calibri" panose="020F0502020204030204" pitchFamily="34" charset="0"/>
              </a:rPr>
              <a:t>. Available at: </a:t>
            </a:r>
            <a:r>
              <a:rPr lang="en-GB" b="0" i="0" u="none" strike="noStrike" dirty="0">
                <a:solidFill>
                  <a:srgbClr val="000000"/>
                </a:solidFill>
                <a:effectLst/>
                <a:latin typeface="Calibri" panose="020F0502020204030204" pitchFamily="34" charset="0"/>
                <a:hlinkClick r:id="rId5"/>
              </a:rPr>
              <a:t>https://commonslibrary.parliament.uk/research-briefings/</a:t>
            </a:r>
            <a:r>
              <a:rPr lang="en-GB" b="0" i="0" u="none" strike="noStrike" dirty="0" err="1">
                <a:solidFill>
                  <a:srgbClr val="000000"/>
                </a:solidFill>
                <a:effectLst/>
                <a:latin typeface="Calibri" panose="020F0502020204030204" pitchFamily="34" charset="0"/>
                <a:hlinkClick r:id="rId5"/>
              </a:rPr>
              <a:t>cbp-10154</a:t>
            </a:r>
            <a:r>
              <a:rPr lang="en-GB" b="0" i="0" u="none" strike="noStrike" dirty="0">
                <a:solidFill>
                  <a:srgbClr val="000000"/>
                </a:solidFill>
                <a:effectLst/>
                <a:latin typeface="Calibri" panose="020F0502020204030204" pitchFamily="34" charset="0"/>
                <a:hlinkClick r:id="rId5"/>
              </a:rPr>
              <a:t>/</a:t>
            </a:r>
            <a:r>
              <a:rPr lang="en-GB" b="0" i="0" u="none" strike="noStrike" dirty="0">
                <a:solidFill>
                  <a:srgbClr val="000000"/>
                </a:solidFill>
                <a:effectLst/>
                <a:latin typeface="Calibri" panose="020F0502020204030204" pitchFamily="34" charset="0"/>
              </a:rPr>
              <a:t>.</a:t>
            </a:r>
          </a:p>
          <a:p>
            <a:endParaRPr lang="en-GB" b="0" i="0" u="none" strike="noStrike" dirty="0">
              <a:solidFill>
                <a:srgbClr val="000000"/>
              </a:solidFill>
              <a:effectLst/>
              <a:latin typeface="Calibri" panose="020F0502020204030204" pitchFamily="34" charset="0"/>
            </a:endParaRPr>
          </a:p>
          <a:p>
            <a:r>
              <a:rPr lang="en-GB" b="0" i="0" u="none" strike="noStrike" dirty="0">
                <a:solidFill>
                  <a:srgbClr val="000000"/>
                </a:solidFill>
                <a:effectLst/>
                <a:latin typeface="Calibri" panose="020F0502020204030204" pitchFamily="34" charset="0"/>
              </a:rPr>
              <a:t>‌</a:t>
            </a:r>
            <a:r>
              <a:rPr lang="en-GB" b="0" i="0" u="none" strike="noStrike" dirty="0">
                <a:solidFill>
                  <a:srgbClr val="2C3E50"/>
                </a:solidFill>
                <a:effectLst/>
                <a:latin typeface="Calibri" panose="020F0502020204030204" pitchFamily="34" charset="0"/>
              </a:rPr>
              <a:t>Holland, A. (2020) ‘An Ethical Analysis of UK Drug Policy as an Example of a Criminal Justice Approach to drugs: a Commentary on the Short Film Putting UK Drug Policy into Focus’, </a:t>
            </a:r>
            <a:r>
              <a:rPr lang="en-GB" b="0" i="1" u="none" strike="noStrike" dirty="0">
                <a:solidFill>
                  <a:srgbClr val="2C3E50"/>
                </a:solidFill>
                <a:effectLst/>
                <a:latin typeface="Calibri" panose="020F0502020204030204" pitchFamily="34" charset="0"/>
              </a:rPr>
              <a:t>Harm Reduction Journal</a:t>
            </a:r>
            <a:r>
              <a:rPr lang="en-GB" b="0" i="0" u="none" strike="noStrike" dirty="0">
                <a:solidFill>
                  <a:srgbClr val="2C3E50"/>
                </a:solidFill>
                <a:effectLst/>
                <a:latin typeface="Calibri" panose="020F0502020204030204" pitchFamily="34" charset="0"/>
              </a:rPr>
              <a:t>, 17(1). Available at: </a:t>
            </a:r>
            <a:r>
              <a:rPr lang="en-GB" b="0" i="0" u="none" strike="noStrike" dirty="0">
                <a:solidFill>
                  <a:srgbClr val="2C3E50"/>
                </a:solidFill>
                <a:effectLst/>
                <a:latin typeface="Calibri" panose="020F0502020204030204" pitchFamily="34" charset="0"/>
                <a:hlinkClick r:id="rId6"/>
              </a:rPr>
              <a:t>https://harmreductionjournal.biomedcentral.com/articles/10.1186/s12954-020-00434-8</a:t>
            </a:r>
            <a:r>
              <a:rPr lang="en-GB" b="0" i="0" u="none" strike="noStrike" dirty="0">
                <a:solidFill>
                  <a:srgbClr val="2C3E50"/>
                </a:solidFill>
                <a:effectLst/>
                <a:latin typeface="Calibri" panose="020F0502020204030204" pitchFamily="34" charset="0"/>
              </a:rPr>
              <a:t>.</a:t>
            </a:r>
          </a:p>
          <a:p>
            <a:endParaRPr lang="en-GB" b="0" i="1" u="none" strike="noStrike" dirty="0">
              <a:solidFill>
                <a:srgbClr val="2C3E50"/>
              </a:solidFill>
              <a:effectLst/>
              <a:latin typeface="Calibri" panose="020F0502020204030204" pitchFamily="34" charset="0"/>
            </a:endParaRPr>
          </a:p>
          <a:p>
            <a:r>
              <a:rPr lang="en-GB" b="0" i="1" u="none" strike="noStrike" dirty="0">
                <a:solidFill>
                  <a:srgbClr val="2C3E50"/>
                </a:solidFill>
                <a:effectLst/>
                <a:latin typeface="Calibri" panose="020F0502020204030204" pitchFamily="34" charset="0"/>
              </a:rPr>
              <a:t>Pre-arrest drug diversion service – </a:t>
            </a:r>
            <a:r>
              <a:rPr lang="en-GB" b="0" i="1" u="none" strike="noStrike" dirty="0" err="1">
                <a:solidFill>
                  <a:srgbClr val="2C3E50"/>
                </a:solidFill>
                <a:effectLst/>
                <a:latin typeface="Calibri" panose="020F0502020204030204" pitchFamily="34" charset="0"/>
              </a:rPr>
              <a:t>Cranstoun</a:t>
            </a:r>
            <a:r>
              <a:rPr lang="en-GB" b="0" i="1" u="none" strike="noStrike" dirty="0">
                <a:solidFill>
                  <a:srgbClr val="2C3E50"/>
                </a:solidFill>
                <a:effectLst/>
                <a:latin typeface="Calibri" panose="020F0502020204030204" pitchFamily="34" charset="0"/>
              </a:rPr>
              <a:t> DIVERT programme | College of Policing</a:t>
            </a:r>
            <a:r>
              <a:rPr lang="en-GB" b="0" i="0" u="none" strike="noStrike" dirty="0">
                <a:solidFill>
                  <a:srgbClr val="2C3E50"/>
                </a:solidFill>
                <a:effectLst/>
                <a:latin typeface="Calibri" panose="020F0502020204030204" pitchFamily="34" charset="0"/>
              </a:rPr>
              <a:t> (2024) </a:t>
            </a:r>
            <a:r>
              <a:rPr lang="en-GB" b="0" i="1" u="none" strike="noStrike" dirty="0">
                <a:solidFill>
                  <a:srgbClr val="2C3E50"/>
                </a:solidFill>
                <a:effectLst/>
                <a:latin typeface="Calibri" panose="020F0502020204030204" pitchFamily="34" charset="0"/>
              </a:rPr>
              <a:t>College of Policing</a:t>
            </a:r>
            <a:r>
              <a:rPr lang="en-GB" b="0" i="0" u="none" strike="noStrike" dirty="0">
                <a:solidFill>
                  <a:srgbClr val="2C3E50"/>
                </a:solidFill>
                <a:effectLst/>
                <a:latin typeface="Calibri" panose="020F0502020204030204" pitchFamily="34" charset="0"/>
              </a:rPr>
              <a:t>. Pre-arrest drug diversion service – </a:t>
            </a:r>
            <a:r>
              <a:rPr lang="en-GB" b="0" i="0" u="none" strike="noStrike" dirty="0" err="1">
                <a:solidFill>
                  <a:srgbClr val="2C3E50"/>
                </a:solidFill>
                <a:effectLst/>
                <a:latin typeface="Calibri" panose="020F0502020204030204" pitchFamily="34" charset="0"/>
              </a:rPr>
              <a:t>Cranstoun</a:t>
            </a:r>
            <a:r>
              <a:rPr lang="en-GB" b="0" i="0" u="none" strike="noStrike" dirty="0">
                <a:solidFill>
                  <a:srgbClr val="2C3E50"/>
                </a:solidFill>
                <a:effectLst/>
                <a:latin typeface="Calibri" panose="020F0502020204030204" pitchFamily="34" charset="0"/>
              </a:rPr>
              <a:t> DIVERT programme | College of Policing. Available at: </a:t>
            </a:r>
            <a:r>
              <a:rPr lang="en-GB" b="0" i="0" u="none" strike="noStrike" dirty="0">
                <a:solidFill>
                  <a:srgbClr val="2C3E50"/>
                </a:solidFill>
                <a:effectLst/>
                <a:latin typeface="Calibri" panose="020F0502020204030204" pitchFamily="34" charset="0"/>
                <a:hlinkClick r:id="rId7"/>
              </a:rPr>
              <a:t>https://www.college.police.uk/support-forces/practices/pre-arrest-drug-diversion-service-</a:t>
            </a:r>
            <a:r>
              <a:rPr lang="en-GB" b="0" i="0" u="none" strike="noStrike" dirty="0" err="1">
                <a:solidFill>
                  <a:srgbClr val="2C3E50"/>
                </a:solidFill>
                <a:effectLst/>
                <a:latin typeface="Calibri" panose="020F0502020204030204" pitchFamily="34" charset="0"/>
                <a:hlinkClick r:id="rId7"/>
              </a:rPr>
              <a:t>cranstoun-divert</a:t>
            </a:r>
            <a:r>
              <a:rPr lang="en-GB" b="0" i="0" u="none" strike="noStrike" dirty="0">
                <a:solidFill>
                  <a:srgbClr val="2C3E50"/>
                </a:solidFill>
                <a:effectLst/>
                <a:latin typeface="Calibri" panose="020F0502020204030204" pitchFamily="34" charset="0"/>
                <a:hlinkClick r:id="rId7"/>
              </a:rPr>
              <a:t>-programme</a:t>
            </a:r>
            <a:r>
              <a:rPr lang="en-GB" b="0" i="0" u="none" strike="noStrike" dirty="0">
                <a:solidFill>
                  <a:srgbClr val="2C3E50"/>
                </a:solidFill>
                <a:effectLst/>
                <a:latin typeface="Calibri" panose="020F0502020204030204" pitchFamily="34" charset="0"/>
              </a:rPr>
              <a:t>.</a:t>
            </a:r>
          </a:p>
          <a:p>
            <a:r>
              <a:rPr lang="en-GB" b="0" i="0" u="none" strike="noStrike" dirty="0">
                <a:solidFill>
                  <a:srgbClr val="2C3E50"/>
                </a:solidFill>
                <a:effectLst/>
                <a:latin typeface="Calibri" panose="020F0502020204030204" pitchFamily="34" charset="0"/>
              </a:rPr>
              <a:t>Transform Drug Policy Foundation (no date) </a:t>
            </a:r>
            <a:r>
              <a:rPr lang="en-GB" b="0" i="1" u="none" strike="noStrike" dirty="0">
                <a:solidFill>
                  <a:srgbClr val="2C3E50"/>
                </a:solidFill>
                <a:effectLst/>
                <a:latin typeface="Calibri" panose="020F0502020204030204" pitchFamily="34" charset="0"/>
              </a:rPr>
              <a:t>Diversion schemes</a:t>
            </a:r>
            <a:r>
              <a:rPr lang="en-GB" b="0" i="0" u="none" strike="noStrike" dirty="0">
                <a:solidFill>
                  <a:srgbClr val="2C3E50"/>
                </a:solidFill>
                <a:effectLst/>
                <a:latin typeface="Calibri" panose="020F0502020204030204" pitchFamily="34" charset="0"/>
              </a:rPr>
              <a:t>, </a:t>
            </a:r>
            <a:r>
              <a:rPr lang="en-GB" b="0" i="1" u="none" strike="noStrike" dirty="0">
                <a:solidFill>
                  <a:srgbClr val="2C3E50"/>
                </a:solidFill>
                <a:effectLst/>
                <a:latin typeface="Calibri" panose="020F0502020204030204" pitchFamily="34" charset="0"/>
              </a:rPr>
              <a:t>Transform</a:t>
            </a:r>
            <a:r>
              <a:rPr lang="en-GB" b="0" i="0" u="none" strike="noStrike" dirty="0">
                <a:solidFill>
                  <a:srgbClr val="2C3E50"/>
                </a:solidFill>
                <a:effectLst/>
                <a:latin typeface="Calibri" panose="020F0502020204030204" pitchFamily="34" charset="0"/>
              </a:rPr>
              <a:t>. Available at: </a:t>
            </a:r>
            <a:r>
              <a:rPr lang="en-GB" b="0" i="0" u="none" strike="noStrike" dirty="0">
                <a:solidFill>
                  <a:srgbClr val="2C3E50"/>
                </a:solidFill>
                <a:effectLst/>
                <a:latin typeface="Calibri" panose="020F0502020204030204" pitchFamily="34" charset="0"/>
                <a:hlinkClick r:id="rId8"/>
              </a:rPr>
              <a:t>https://</a:t>
            </a:r>
            <a:r>
              <a:rPr lang="en-GB" b="0" i="0" u="none" strike="noStrike" dirty="0" err="1">
                <a:solidFill>
                  <a:srgbClr val="2C3E50"/>
                </a:solidFill>
                <a:effectLst/>
                <a:latin typeface="Calibri" panose="020F0502020204030204" pitchFamily="34" charset="0"/>
                <a:hlinkClick r:id="rId8"/>
              </a:rPr>
              <a:t>transformdrugs.org</a:t>
            </a:r>
            <a:r>
              <a:rPr lang="en-GB" b="0" i="0" u="none" strike="noStrike" dirty="0">
                <a:solidFill>
                  <a:srgbClr val="2C3E50"/>
                </a:solidFill>
                <a:effectLst/>
                <a:latin typeface="Calibri" panose="020F0502020204030204" pitchFamily="34" charset="0"/>
                <a:hlinkClick r:id="rId8"/>
              </a:rPr>
              <a:t>/drug-policy/uk-drug-policy/diversion-schemes</a:t>
            </a:r>
            <a:r>
              <a:rPr lang="en-GB" b="0" i="0" u="none" strike="noStrike" dirty="0">
                <a:solidFill>
                  <a:srgbClr val="2C3E50"/>
                </a:solidFill>
                <a:effectLst/>
                <a:latin typeface="Calibri" panose="020F0502020204030204" pitchFamily="34" charset="0"/>
              </a:rPr>
              <a:t>.</a:t>
            </a:r>
          </a:p>
          <a:p>
            <a:r>
              <a:rPr lang="en-GB" b="0" i="1" u="none" strike="noStrike" dirty="0">
                <a:solidFill>
                  <a:srgbClr val="2C3E50"/>
                </a:solidFill>
                <a:effectLst/>
                <a:latin typeface="Calibri" panose="020F0502020204030204" pitchFamily="34" charset="0"/>
              </a:rPr>
              <a:t>UK drug law and policy</a:t>
            </a:r>
            <a:r>
              <a:rPr lang="en-GB" b="0" i="0" u="none" strike="noStrike" dirty="0">
                <a:solidFill>
                  <a:srgbClr val="2C3E50"/>
                </a:solidFill>
                <a:effectLst/>
                <a:latin typeface="Calibri" panose="020F0502020204030204" pitchFamily="34" charset="0"/>
              </a:rPr>
              <a:t> (no date) </a:t>
            </a:r>
            <a:r>
              <a:rPr lang="en-GB" b="0" i="1" u="none" strike="noStrike" dirty="0">
                <a:solidFill>
                  <a:srgbClr val="2C3E50"/>
                </a:solidFill>
                <a:effectLst/>
                <a:latin typeface="Calibri" panose="020F0502020204030204" pitchFamily="34" charset="0"/>
              </a:rPr>
              <a:t>ukparliament.shorthandstories.com</a:t>
            </a:r>
            <a:r>
              <a:rPr lang="en-GB" b="0" i="0" u="none" strike="noStrike" dirty="0">
                <a:solidFill>
                  <a:srgbClr val="2C3E50"/>
                </a:solidFill>
                <a:effectLst/>
                <a:latin typeface="Calibri" panose="020F0502020204030204" pitchFamily="34" charset="0"/>
              </a:rPr>
              <a:t>. Available at: </a:t>
            </a:r>
            <a:r>
              <a:rPr lang="en-GB" b="0" i="0" u="none" strike="noStrike" dirty="0">
                <a:solidFill>
                  <a:srgbClr val="2C3E50"/>
                </a:solidFill>
                <a:effectLst/>
                <a:latin typeface="Calibri" panose="020F0502020204030204" pitchFamily="34" charset="0"/>
                <a:hlinkClick r:id="rId9"/>
              </a:rPr>
              <a:t>https://ukparliament.shorthandstories.com/</a:t>
            </a:r>
            <a:r>
              <a:rPr lang="en-GB" b="0" i="0" u="none" strike="noStrike" dirty="0" err="1">
                <a:solidFill>
                  <a:srgbClr val="2C3E50"/>
                </a:solidFill>
                <a:effectLst/>
                <a:latin typeface="Calibri" panose="020F0502020204030204" pitchFamily="34" charset="0"/>
                <a:hlinkClick r:id="rId9"/>
              </a:rPr>
              <a:t>hac-uk-drug-law-policy</a:t>
            </a:r>
            <a:r>
              <a:rPr lang="en-GB" b="0" i="0" u="none" strike="noStrike" dirty="0">
                <a:solidFill>
                  <a:srgbClr val="2C3E50"/>
                </a:solidFill>
                <a:effectLst/>
                <a:latin typeface="Calibri" panose="020F0502020204030204" pitchFamily="34" charset="0"/>
                <a:hlinkClick r:id="rId9"/>
              </a:rPr>
              <a:t>/index.html</a:t>
            </a:r>
            <a:r>
              <a:rPr lang="en-GB" b="0" i="0" u="none" strike="noStrike" dirty="0">
                <a:solidFill>
                  <a:srgbClr val="2C3E50"/>
                </a:solidFill>
                <a:effectLst/>
                <a:latin typeface="Calibri" panose="020F0502020204030204" pitchFamily="34" charset="0"/>
              </a:rPr>
              <a:t>.</a:t>
            </a:r>
          </a:p>
        </p:txBody>
      </p:sp>
    </p:spTree>
    <p:extLst>
      <p:ext uri="{BB962C8B-B14F-4D97-AF65-F5344CB8AC3E}">
        <p14:creationId xmlns:p14="http://schemas.microsoft.com/office/powerpoint/2010/main" val="2940009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UK Drugs Policy</vt:lpstr>
      <vt:lpstr>Introduction</vt:lpstr>
      <vt:lpstr>‘Putting UK Drug Policy into Focus’ (Drug Policy in Focus, 2020) </vt:lpstr>
      <vt:lpstr>Are these challenges still present today?</vt:lpstr>
      <vt:lpstr>Recommendations proposed</vt:lpstr>
      <vt:lpstr>Implementation</vt:lpstr>
      <vt:lpstr>Drug related deaths and the overdose crisis </vt:lpstr>
      <vt:lpstr>Funding for drug services in the UK </vt:lpstr>
      <vt:lpstr>Availability of diversion programs </vt:lpstr>
      <vt:lpstr>Drug consumption rooms </vt:lpstr>
      <vt:lpstr>Conclusion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Drugs Policy</dc:title>
  <dc:creator>Claire Edwards</dc:creator>
  <cp:lastModifiedBy>Seren Roberts (2405040)</cp:lastModifiedBy>
  <cp:revision>3</cp:revision>
  <dcterms:created xsi:type="dcterms:W3CDTF">2025-11-19T15:40:14Z</dcterms:created>
  <dcterms:modified xsi:type="dcterms:W3CDTF">2026-04-19T16:49:59Z</dcterms:modified>
</cp:coreProperties>
</file>