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4" r:id="rId8"/>
    <p:sldId id="268" r:id="rId9"/>
    <p:sldId id="269"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uca Horton" initials="LH" lastIdx="1" clrIdx="0">
    <p:extLst>
      <p:ext uri="{19B8F6BF-5375-455C-9EA6-DF929625EA0E}">
        <p15:presenceInfo xmlns:p15="http://schemas.microsoft.com/office/powerpoint/2012/main" userId="9b4df12572636f6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221" autoAdjust="0"/>
    <p:restoredTop sz="94660"/>
  </p:normalViewPr>
  <p:slideViewPr>
    <p:cSldViewPr snapToGrid="0">
      <p:cViewPr varScale="1">
        <p:scale>
          <a:sx n="76" d="100"/>
          <a:sy n="76" d="100"/>
        </p:scale>
        <p:origin x="120" y="7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8B49F-F78B-4CDA-8E59-B3CFC1F1DD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ACA3F1-2217-44A9-B91E-E4E367FF7E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FBD384-F0EA-4A2F-9D68-6E484702F84C}"/>
              </a:ext>
            </a:extLst>
          </p:cNvPr>
          <p:cNvSpPr>
            <a:spLocks noGrp="1"/>
          </p:cNvSpPr>
          <p:nvPr>
            <p:ph type="dt" sz="half" idx="10"/>
          </p:nvPr>
        </p:nvSpPr>
        <p:spPr/>
        <p:txBody>
          <a:bodyPr/>
          <a:lstStyle/>
          <a:p>
            <a:fld id="{A22442F3-F544-4EFF-9EDF-6933E3BE3E8C}" type="datetimeFigureOut">
              <a:rPr lang="en-GB" smtClean="0"/>
              <a:t>31/01/2020</a:t>
            </a:fld>
            <a:endParaRPr lang="en-GB"/>
          </a:p>
        </p:txBody>
      </p:sp>
      <p:sp>
        <p:nvSpPr>
          <p:cNvPr id="5" name="Footer Placeholder 4">
            <a:extLst>
              <a:ext uri="{FF2B5EF4-FFF2-40B4-BE49-F238E27FC236}">
                <a16:creationId xmlns:a16="http://schemas.microsoft.com/office/drawing/2014/main" id="{B392155F-D1DC-4AB4-ABDD-C29104798C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9E22BE-4A35-4B9E-85BC-E050F599C922}"/>
              </a:ext>
            </a:extLst>
          </p:cNvPr>
          <p:cNvSpPr>
            <a:spLocks noGrp="1"/>
          </p:cNvSpPr>
          <p:nvPr>
            <p:ph type="sldNum" sz="quarter" idx="12"/>
          </p:nvPr>
        </p:nvSpPr>
        <p:spPr/>
        <p:txBody>
          <a:bodyPr/>
          <a:lstStyle/>
          <a:p>
            <a:fld id="{7D9437C9-CA2A-4375-A91B-039920FFD65A}" type="slidenum">
              <a:rPr lang="en-GB" smtClean="0"/>
              <a:t>‹#›</a:t>
            </a:fld>
            <a:endParaRPr lang="en-GB"/>
          </a:p>
        </p:txBody>
      </p:sp>
    </p:spTree>
    <p:extLst>
      <p:ext uri="{BB962C8B-B14F-4D97-AF65-F5344CB8AC3E}">
        <p14:creationId xmlns:p14="http://schemas.microsoft.com/office/powerpoint/2010/main" val="1995445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C322A-A6D9-428F-9CF1-6B819744FF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46840F-CF6A-4DE8-9FFC-F6BC445B98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B80E9E-6422-455D-B86E-813C2CAC8289}"/>
              </a:ext>
            </a:extLst>
          </p:cNvPr>
          <p:cNvSpPr>
            <a:spLocks noGrp="1"/>
          </p:cNvSpPr>
          <p:nvPr>
            <p:ph type="dt" sz="half" idx="10"/>
          </p:nvPr>
        </p:nvSpPr>
        <p:spPr/>
        <p:txBody>
          <a:bodyPr/>
          <a:lstStyle/>
          <a:p>
            <a:fld id="{A22442F3-F544-4EFF-9EDF-6933E3BE3E8C}" type="datetimeFigureOut">
              <a:rPr lang="en-GB" smtClean="0"/>
              <a:t>31/01/2020</a:t>
            </a:fld>
            <a:endParaRPr lang="en-GB"/>
          </a:p>
        </p:txBody>
      </p:sp>
      <p:sp>
        <p:nvSpPr>
          <p:cNvPr id="5" name="Footer Placeholder 4">
            <a:extLst>
              <a:ext uri="{FF2B5EF4-FFF2-40B4-BE49-F238E27FC236}">
                <a16:creationId xmlns:a16="http://schemas.microsoft.com/office/drawing/2014/main" id="{44652F19-979E-4514-886C-ACBDEF5FBB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68C58-B4E8-4C94-B510-5BB56C8270BF}"/>
              </a:ext>
            </a:extLst>
          </p:cNvPr>
          <p:cNvSpPr>
            <a:spLocks noGrp="1"/>
          </p:cNvSpPr>
          <p:nvPr>
            <p:ph type="sldNum" sz="quarter" idx="12"/>
          </p:nvPr>
        </p:nvSpPr>
        <p:spPr/>
        <p:txBody>
          <a:bodyPr/>
          <a:lstStyle/>
          <a:p>
            <a:fld id="{7D9437C9-CA2A-4375-A91B-039920FFD65A}" type="slidenum">
              <a:rPr lang="en-GB" smtClean="0"/>
              <a:t>‹#›</a:t>
            </a:fld>
            <a:endParaRPr lang="en-GB"/>
          </a:p>
        </p:txBody>
      </p:sp>
    </p:spTree>
    <p:extLst>
      <p:ext uri="{BB962C8B-B14F-4D97-AF65-F5344CB8AC3E}">
        <p14:creationId xmlns:p14="http://schemas.microsoft.com/office/powerpoint/2010/main" val="410128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D546C-4C2F-4F43-9AF2-E273561225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8E3AAF-AE6B-4BB0-87FA-AF113280BA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2C99AD-FD14-4AE2-BE08-108C2DD47B31}"/>
              </a:ext>
            </a:extLst>
          </p:cNvPr>
          <p:cNvSpPr>
            <a:spLocks noGrp="1"/>
          </p:cNvSpPr>
          <p:nvPr>
            <p:ph type="dt" sz="half" idx="10"/>
          </p:nvPr>
        </p:nvSpPr>
        <p:spPr/>
        <p:txBody>
          <a:bodyPr/>
          <a:lstStyle/>
          <a:p>
            <a:fld id="{A22442F3-F544-4EFF-9EDF-6933E3BE3E8C}" type="datetimeFigureOut">
              <a:rPr lang="en-GB" smtClean="0"/>
              <a:t>31/01/2020</a:t>
            </a:fld>
            <a:endParaRPr lang="en-GB"/>
          </a:p>
        </p:txBody>
      </p:sp>
      <p:sp>
        <p:nvSpPr>
          <p:cNvPr id="5" name="Footer Placeholder 4">
            <a:extLst>
              <a:ext uri="{FF2B5EF4-FFF2-40B4-BE49-F238E27FC236}">
                <a16:creationId xmlns:a16="http://schemas.microsoft.com/office/drawing/2014/main" id="{98BBCEBF-3A04-4EDE-BB87-120B5B8DE5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FE9771-520C-4F6F-A09B-782A18975826}"/>
              </a:ext>
            </a:extLst>
          </p:cNvPr>
          <p:cNvSpPr>
            <a:spLocks noGrp="1"/>
          </p:cNvSpPr>
          <p:nvPr>
            <p:ph type="sldNum" sz="quarter" idx="12"/>
          </p:nvPr>
        </p:nvSpPr>
        <p:spPr/>
        <p:txBody>
          <a:bodyPr/>
          <a:lstStyle/>
          <a:p>
            <a:fld id="{7D9437C9-CA2A-4375-A91B-039920FFD65A}" type="slidenum">
              <a:rPr lang="en-GB" smtClean="0"/>
              <a:t>‹#›</a:t>
            </a:fld>
            <a:endParaRPr lang="en-GB"/>
          </a:p>
        </p:txBody>
      </p:sp>
    </p:spTree>
    <p:extLst>
      <p:ext uri="{BB962C8B-B14F-4D97-AF65-F5344CB8AC3E}">
        <p14:creationId xmlns:p14="http://schemas.microsoft.com/office/powerpoint/2010/main" val="1295657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2B22B-682C-4649-8957-46942FCC32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FBD6CD-0B51-48EF-9517-4FE03144FA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71EAC9-80C0-4F45-8B03-A3539D0E71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57DA3A1-FEC3-49B2-A538-0215CFDD767D}"/>
              </a:ext>
            </a:extLst>
          </p:cNvPr>
          <p:cNvSpPr>
            <a:spLocks noGrp="1"/>
          </p:cNvSpPr>
          <p:nvPr>
            <p:ph type="dt" sz="half" idx="10"/>
          </p:nvPr>
        </p:nvSpPr>
        <p:spPr/>
        <p:txBody>
          <a:bodyPr/>
          <a:lstStyle/>
          <a:p>
            <a:fld id="{A22442F3-F544-4EFF-9EDF-6933E3BE3E8C}" type="datetimeFigureOut">
              <a:rPr lang="en-GB" smtClean="0"/>
              <a:t>31/01/2020</a:t>
            </a:fld>
            <a:endParaRPr lang="en-GB"/>
          </a:p>
        </p:txBody>
      </p:sp>
      <p:sp>
        <p:nvSpPr>
          <p:cNvPr id="6" name="Footer Placeholder 5">
            <a:extLst>
              <a:ext uri="{FF2B5EF4-FFF2-40B4-BE49-F238E27FC236}">
                <a16:creationId xmlns:a16="http://schemas.microsoft.com/office/drawing/2014/main" id="{CCC800F0-A865-4C98-AE5A-9AE1C5DA3F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BD8E0D-9327-48ED-90CA-E5CE773EAEC0}"/>
              </a:ext>
            </a:extLst>
          </p:cNvPr>
          <p:cNvSpPr>
            <a:spLocks noGrp="1"/>
          </p:cNvSpPr>
          <p:nvPr>
            <p:ph type="sldNum" sz="quarter" idx="12"/>
          </p:nvPr>
        </p:nvSpPr>
        <p:spPr/>
        <p:txBody>
          <a:bodyPr/>
          <a:lstStyle/>
          <a:p>
            <a:fld id="{7D9437C9-CA2A-4375-A91B-039920FFD65A}" type="slidenum">
              <a:rPr lang="en-GB" smtClean="0"/>
              <a:t>‹#›</a:t>
            </a:fld>
            <a:endParaRPr lang="en-GB"/>
          </a:p>
        </p:txBody>
      </p:sp>
    </p:spTree>
    <p:extLst>
      <p:ext uri="{BB962C8B-B14F-4D97-AF65-F5344CB8AC3E}">
        <p14:creationId xmlns:p14="http://schemas.microsoft.com/office/powerpoint/2010/main" val="1815056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0DC25-B83A-45C7-863B-6135083723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724C92-2E30-4C0E-85EB-95BBD7411D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3DA064-02BC-4FDF-9C11-7221BABF1D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A05CAAE-C1F8-4D25-8BAF-CC6DC555A9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C7DC08-7BDB-479E-BF57-AB09AB50B8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71914D-E2CD-44F8-B1D8-A192255CC07D}"/>
              </a:ext>
            </a:extLst>
          </p:cNvPr>
          <p:cNvSpPr>
            <a:spLocks noGrp="1"/>
          </p:cNvSpPr>
          <p:nvPr>
            <p:ph type="dt" sz="half" idx="10"/>
          </p:nvPr>
        </p:nvSpPr>
        <p:spPr/>
        <p:txBody>
          <a:bodyPr/>
          <a:lstStyle/>
          <a:p>
            <a:fld id="{A22442F3-F544-4EFF-9EDF-6933E3BE3E8C}" type="datetimeFigureOut">
              <a:rPr lang="en-GB" smtClean="0"/>
              <a:t>31/01/2020</a:t>
            </a:fld>
            <a:endParaRPr lang="en-GB"/>
          </a:p>
        </p:txBody>
      </p:sp>
      <p:sp>
        <p:nvSpPr>
          <p:cNvPr id="8" name="Footer Placeholder 7">
            <a:extLst>
              <a:ext uri="{FF2B5EF4-FFF2-40B4-BE49-F238E27FC236}">
                <a16:creationId xmlns:a16="http://schemas.microsoft.com/office/drawing/2014/main" id="{BB6FB141-D592-4205-884E-0C964100C8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ABC090C-5F89-4EE8-967F-85DCED47E5A8}"/>
              </a:ext>
            </a:extLst>
          </p:cNvPr>
          <p:cNvSpPr>
            <a:spLocks noGrp="1"/>
          </p:cNvSpPr>
          <p:nvPr>
            <p:ph type="sldNum" sz="quarter" idx="12"/>
          </p:nvPr>
        </p:nvSpPr>
        <p:spPr/>
        <p:txBody>
          <a:bodyPr/>
          <a:lstStyle/>
          <a:p>
            <a:fld id="{7D9437C9-CA2A-4375-A91B-039920FFD65A}" type="slidenum">
              <a:rPr lang="en-GB" smtClean="0"/>
              <a:t>‹#›</a:t>
            </a:fld>
            <a:endParaRPr lang="en-GB"/>
          </a:p>
        </p:txBody>
      </p:sp>
    </p:spTree>
    <p:extLst>
      <p:ext uri="{BB962C8B-B14F-4D97-AF65-F5344CB8AC3E}">
        <p14:creationId xmlns:p14="http://schemas.microsoft.com/office/powerpoint/2010/main" val="3532454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EEEE2-B70E-4995-A34C-8D0262E01E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1029A2-7252-41B4-8766-E8F5A4B76D93}"/>
              </a:ext>
            </a:extLst>
          </p:cNvPr>
          <p:cNvSpPr>
            <a:spLocks noGrp="1"/>
          </p:cNvSpPr>
          <p:nvPr>
            <p:ph type="dt" sz="half" idx="10"/>
          </p:nvPr>
        </p:nvSpPr>
        <p:spPr/>
        <p:txBody>
          <a:bodyPr/>
          <a:lstStyle/>
          <a:p>
            <a:fld id="{A22442F3-F544-4EFF-9EDF-6933E3BE3E8C}" type="datetimeFigureOut">
              <a:rPr lang="en-GB" smtClean="0"/>
              <a:t>31/01/2020</a:t>
            </a:fld>
            <a:endParaRPr lang="en-GB"/>
          </a:p>
        </p:txBody>
      </p:sp>
      <p:sp>
        <p:nvSpPr>
          <p:cNvPr id="4" name="Footer Placeholder 3">
            <a:extLst>
              <a:ext uri="{FF2B5EF4-FFF2-40B4-BE49-F238E27FC236}">
                <a16:creationId xmlns:a16="http://schemas.microsoft.com/office/drawing/2014/main" id="{168733A7-4068-4A62-9E01-FBDC0D92CA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73DE08-8B55-4787-A274-33C615B5FAE4}"/>
              </a:ext>
            </a:extLst>
          </p:cNvPr>
          <p:cNvSpPr>
            <a:spLocks noGrp="1"/>
          </p:cNvSpPr>
          <p:nvPr>
            <p:ph type="sldNum" sz="quarter" idx="12"/>
          </p:nvPr>
        </p:nvSpPr>
        <p:spPr/>
        <p:txBody>
          <a:bodyPr/>
          <a:lstStyle/>
          <a:p>
            <a:fld id="{7D9437C9-CA2A-4375-A91B-039920FFD65A}" type="slidenum">
              <a:rPr lang="en-GB" smtClean="0"/>
              <a:t>‹#›</a:t>
            </a:fld>
            <a:endParaRPr lang="en-GB"/>
          </a:p>
        </p:txBody>
      </p:sp>
    </p:spTree>
    <p:extLst>
      <p:ext uri="{BB962C8B-B14F-4D97-AF65-F5344CB8AC3E}">
        <p14:creationId xmlns:p14="http://schemas.microsoft.com/office/powerpoint/2010/main" val="3049588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01AA65-DD6C-46B9-B1FD-9A3A472A7440}"/>
              </a:ext>
            </a:extLst>
          </p:cNvPr>
          <p:cNvSpPr>
            <a:spLocks noGrp="1"/>
          </p:cNvSpPr>
          <p:nvPr>
            <p:ph type="dt" sz="half" idx="10"/>
          </p:nvPr>
        </p:nvSpPr>
        <p:spPr/>
        <p:txBody>
          <a:bodyPr/>
          <a:lstStyle/>
          <a:p>
            <a:fld id="{A22442F3-F544-4EFF-9EDF-6933E3BE3E8C}" type="datetimeFigureOut">
              <a:rPr lang="en-GB" smtClean="0"/>
              <a:t>31/01/2020</a:t>
            </a:fld>
            <a:endParaRPr lang="en-GB"/>
          </a:p>
        </p:txBody>
      </p:sp>
      <p:sp>
        <p:nvSpPr>
          <p:cNvPr id="3" name="Footer Placeholder 2">
            <a:extLst>
              <a:ext uri="{FF2B5EF4-FFF2-40B4-BE49-F238E27FC236}">
                <a16:creationId xmlns:a16="http://schemas.microsoft.com/office/drawing/2014/main" id="{0F059D24-3C33-49C5-B063-2A574FDB48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228EAD-4124-4AD9-AE0B-72D6891D5F70}"/>
              </a:ext>
            </a:extLst>
          </p:cNvPr>
          <p:cNvSpPr>
            <a:spLocks noGrp="1"/>
          </p:cNvSpPr>
          <p:nvPr>
            <p:ph type="sldNum" sz="quarter" idx="12"/>
          </p:nvPr>
        </p:nvSpPr>
        <p:spPr/>
        <p:txBody>
          <a:bodyPr/>
          <a:lstStyle/>
          <a:p>
            <a:fld id="{7D9437C9-CA2A-4375-A91B-039920FFD65A}" type="slidenum">
              <a:rPr lang="en-GB" smtClean="0"/>
              <a:t>‹#›</a:t>
            </a:fld>
            <a:endParaRPr lang="en-GB"/>
          </a:p>
        </p:txBody>
      </p:sp>
    </p:spTree>
    <p:extLst>
      <p:ext uri="{BB962C8B-B14F-4D97-AF65-F5344CB8AC3E}">
        <p14:creationId xmlns:p14="http://schemas.microsoft.com/office/powerpoint/2010/main" val="2543441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35E8-3C34-4C27-B198-2C8CBD60A4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0C54D0-6041-4EEB-86FA-8A06E5E4EC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827FD3-B974-45E7-BFEA-242619070B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43E0E4-F96B-43F3-9481-D37D141E7046}"/>
              </a:ext>
            </a:extLst>
          </p:cNvPr>
          <p:cNvSpPr>
            <a:spLocks noGrp="1"/>
          </p:cNvSpPr>
          <p:nvPr>
            <p:ph type="dt" sz="half" idx="10"/>
          </p:nvPr>
        </p:nvSpPr>
        <p:spPr/>
        <p:txBody>
          <a:bodyPr/>
          <a:lstStyle/>
          <a:p>
            <a:fld id="{A22442F3-F544-4EFF-9EDF-6933E3BE3E8C}" type="datetimeFigureOut">
              <a:rPr lang="en-GB" smtClean="0"/>
              <a:t>31/01/2020</a:t>
            </a:fld>
            <a:endParaRPr lang="en-GB"/>
          </a:p>
        </p:txBody>
      </p:sp>
      <p:sp>
        <p:nvSpPr>
          <p:cNvPr id="6" name="Footer Placeholder 5">
            <a:extLst>
              <a:ext uri="{FF2B5EF4-FFF2-40B4-BE49-F238E27FC236}">
                <a16:creationId xmlns:a16="http://schemas.microsoft.com/office/drawing/2014/main" id="{CED6186A-F3DA-44AB-80DC-997103A6CC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72DB24-9171-48C5-897B-940F2ECE58D8}"/>
              </a:ext>
            </a:extLst>
          </p:cNvPr>
          <p:cNvSpPr>
            <a:spLocks noGrp="1"/>
          </p:cNvSpPr>
          <p:nvPr>
            <p:ph type="sldNum" sz="quarter" idx="12"/>
          </p:nvPr>
        </p:nvSpPr>
        <p:spPr/>
        <p:txBody>
          <a:bodyPr/>
          <a:lstStyle/>
          <a:p>
            <a:fld id="{7D9437C9-CA2A-4375-A91B-039920FFD65A}" type="slidenum">
              <a:rPr lang="en-GB" smtClean="0"/>
              <a:t>‹#›</a:t>
            </a:fld>
            <a:endParaRPr lang="en-GB"/>
          </a:p>
        </p:txBody>
      </p:sp>
    </p:spTree>
    <p:extLst>
      <p:ext uri="{BB962C8B-B14F-4D97-AF65-F5344CB8AC3E}">
        <p14:creationId xmlns:p14="http://schemas.microsoft.com/office/powerpoint/2010/main" val="1326600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E2A7-020A-45EB-8EAB-77F9A9EBDB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C0D24D-ACD7-407A-98B7-537EF2E1A0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770413-A2BD-48F1-A6FE-C1BFCDECCF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7A8F2B-7C77-4C18-9B96-AE9CAFAC56D7}"/>
              </a:ext>
            </a:extLst>
          </p:cNvPr>
          <p:cNvSpPr>
            <a:spLocks noGrp="1"/>
          </p:cNvSpPr>
          <p:nvPr>
            <p:ph type="dt" sz="half" idx="10"/>
          </p:nvPr>
        </p:nvSpPr>
        <p:spPr/>
        <p:txBody>
          <a:bodyPr/>
          <a:lstStyle/>
          <a:p>
            <a:fld id="{A22442F3-F544-4EFF-9EDF-6933E3BE3E8C}" type="datetimeFigureOut">
              <a:rPr lang="en-GB" smtClean="0"/>
              <a:t>31/01/2020</a:t>
            </a:fld>
            <a:endParaRPr lang="en-GB"/>
          </a:p>
        </p:txBody>
      </p:sp>
      <p:sp>
        <p:nvSpPr>
          <p:cNvPr id="6" name="Footer Placeholder 5">
            <a:extLst>
              <a:ext uri="{FF2B5EF4-FFF2-40B4-BE49-F238E27FC236}">
                <a16:creationId xmlns:a16="http://schemas.microsoft.com/office/drawing/2014/main" id="{E5867190-F1A2-40A4-AE5D-95EEC42FDE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30E072-9C5F-44CB-ABD6-2642A42331BD}"/>
              </a:ext>
            </a:extLst>
          </p:cNvPr>
          <p:cNvSpPr>
            <a:spLocks noGrp="1"/>
          </p:cNvSpPr>
          <p:nvPr>
            <p:ph type="sldNum" sz="quarter" idx="12"/>
          </p:nvPr>
        </p:nvSpPr>
        <p:spPr/>
        <p:txBody>
          <a:bodyPr/>
          <a:lstStyle/>
          <a:p>
            <a:fld id="{7D9437C9-CA2A-4375-A91B-039920FFD65A}" type="slidenum">
              <a:rPr lang="en-GB" smtClean="0"/>
              <a:t>‹#›</a:t>
            </a:fld>
            <a:endParaRPr lang="en-GB"/>
          </a:p>
        </p:txBody>
      </p:sp>
    </p:spTree>
    <p:extLst>
      <p:ext uri="{BB962C8B-B14F-4D97-AF65-F5344CB8AC3E}">
        <p14:creationId xmlns:p14="http://schemas.microsoft.com/office/powerpoint/2010/main" val="1998079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F5168-0CA1-4CC5-98E4-97A01C8ED5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9AE2A5-633D-4806-A947-78F37AE198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F16679-37E2-4519-B1CB-900D0605A08C}"/>
              </a:ext>
            </a:extLst>
          </p:cNvPr>
          <p:cNvSpPr>
            <a:spLocks noGrp="1"/>
          </p:cNvSpPr>
          <p:nvPr>
            <p:ph type="dt" sz="half" idx="10"/>
          </p:nvPr>
        </p:nvSpPr>
        <p:spPr/>
        <p:txBody>
          <a:bodyPr/>
          <a:lstStyle/>
          <a:p>
            <a:fld id="{A22442F3-F544-4EFF-9EDF-6933E3BE3E8C}" type="datetimeFigureOut">
              <a:rPr lang="en-GB" smtClean="0"/>
              <a:t>31/01/2020</a:t>
            </a:fld>
            <a:endParaRPr lang="en-GB"/>
          </a:p>
        </p:txBody>
      </p:sp>
      <p:sp>
        <p:nvSpPr>
          <p:cNvPr id="5" name="Footer Placeholder 4">
            <a:extLst>
              <a:ext uri="{FF2B5EF4-FFF2-40B4-BE49-F238E27FC236}">
                <a16:creationId xmlns:a16="http://schemas.microsoft.com/office/drawing/2014/main" id="{82C1B7BD-476D-44AC-A16E-C7C9415AD0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4A1D8A-A888-4C3B-8ED9-9C42B7B1A2C8}"/>
              </a:ext>
            </a:extLst>
          </p:cNvPr>
          <p:cNvSpPr>
            <a:spLocks noGrp="1"/>
          </p:cNvSpPr>
          <p:nvPr>
            <p:ph type="sldNum" sz="quarter" idx="12"/>
          </p:nvPr>
        </p:nvSpPr>
        <p:spPr/>
        <p:txBody>
          <a:bodyPr/>
          <a:lstStyle/>
          <a:p>
            <a:fld id="{7D9437C9-CA2A-4375-A91B-039920FFD65A}" type="slidenum">
              <a:rPr lang="en-GB" smtClean="0"/>
              <a:t>‹#›</a:t>
            </a:fld>
            <a:endParaRPr lang="en-GB"/>
          </a:p>
        </p:txBody>
      </p:sp>
    </p:spTree>
    <p:extLst>
      <p:ext uri="{BB962C8B-B14F-4D97-AF65-F5344CB8AC3E}">
        <p14:creationId xmlns:p14="http://schemas.microsoft.com/office/powerpoint/2010/main" val="3751731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9D0092-9113-4394-9D77-18922C7753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E6D792-3CA1-4FAA-81DC-69EC409A8B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6C783E-E1CE-4F32-95D6-4858E8ABA6C3}"/>
              </a:ext>
            </a:extLst>
          </p:cNvPr>
          <p:cNvSpPr>
            <a:spLocks noGrp="1"/>
          </p:cNvSpPr>
          <p:nvPr>
            <p:ph type="dt" sz="half" idx="10"/>
          </p:nvPr>
        </p:nvSpPr>
        <p:spPr/>
        <p:txBody>
          <a:bodyPr/>
          <a:lstStyle/>
          <a:p>
            <a:fld id="{A22442F3-F544-4EFF-9EDF-6933E3BE3E8C}" type="datetimeFigureOut">
              <a:rPr lang="en-GB" smtClean="0"/>
              <a:t>31/01/2020</a:t>
            </a:fld>
            <a:endParaRPr lang="en-GB"/>
          </a:p>
        </p:txBody>
      </p:sp>
      <p:sp>
        <p:nvSpPr>
          <p:cNvPr id="5" name="Footer Placeholder 4">
            <a:extLst>
              <a:ext uri="{FF2B5EF4-FFF2-40B4-BE49-F238E27FC236}">
                <a16:creationId xmlns:a16="http://schemas.microsoft.com/office/drawing/2014/main" id="{F6EB88B2-7769-4AFB-BB69-F6303052BF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8BF4D5-DDBD-4E66-A357-794744A01585}"/>
              </a:ext>
            </a:extLst>
          </p:cNvPr>
          <p:cNvSpPr>
            <a:spLocks noGrp="1"/>
          </p:cNvSpPr>
          <p:nvPr>
            <p:ph type="sldNum" sz="quarter" idx="12"/>
          </p:nvPr>
        </p:nvSpPr>
        <p:spPr/>
        <p:txBody>
          <a:bodyPr/>
          <a:lstStyle/>
          <a:p>
            <a:fld id="{7D9437C9-CA2A-4375-A91B-039920FFD65A}" type="slidenum">
              <a:rPr lang="en-GB" smtClean="0"/>
              <a:t>‹#›</a:t>
            </a:fld>
            <a:endParaRPr lang="en-GB"/>
          </a:p>
        </p:txBody>
      </p:sp>
    </p:spTree>
    <p:extLst>
      <p:ext uri="{BB962C8B-B14F-4D97-AF65-F5344CB8AC3E}">
        <p14:creationId xmlns:p14="http://schemas.microsoft.com/office/powerpoint/2010/main" val="2408474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2F8270-7F27-40AE-B249-821BCEDF78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921F11-1B41-47A4-BE40-420D33C4C3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CC223A-0675-45F9-B022-F90F8048EC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2442F3-F544-4EFF-9EDF-6933E3BE3E8C}" type="datetimeFigureOut">
              <a:rPr lang="en-GB" smtClean="0"/>
              <a:t>31/01/2020</a:t>
            </a:fld>
            <a:endParaRPr lang="en-GB"/>
          </a:p>
        </p:txBody>
      </p:sp>
      <p:sp>
        <p:nvSpPr>
          <p:cNvPr id="5" name="Footer Placeholder 4">
            <a:extLst>
              <a:ext uri="{FF2B5EF4-FFF2-40B4-BE49-F238E27FC236}">
                <a16:creationId xmlns:a16="http://schemas.microsoft.com/office/drawing/2014/main" id="{0E2289B9-05B0-4110-B29E-3860DBC103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32C353-0E25-44B0-B674-F01193FB8D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9437C9-CA2A-4375-A91B-039920FFD65A}" type="slidenum">
              <a:rPr lang="en-GB" smtClean="0"/>
              <a:t>‹#›</a:t>
            </a:fld>
            <a:endParaRPr lang="en-GB"/>
          </a:p>
        </p:txBody>
      </p:sp>
    </p:spTree>
    <p:extLst>
      <p:ext uri="{BB962C8B-B14F-4D97-AF65-F5344CB8AC3E}">
        <p14:creationId xmlns:p14="http://schemas.microsoft.com/office/powerpoint/2010/main" val="28606464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sanatansociety.org/hindu_gods_and_goddesses/indra.htm" TargetMode="External"/><Relationship Id="rId3" Type="http://schemas.openxmlformats.org/officeDocument/2006/relationships/image" Target="../media/image4.png"/><Relationship Id="rId7" Type="http://schemas.openxmlformats.org/officeDocument/2006/relationships/hyperlink" Target="https://www.hinduwebsite.com/Hinduism/vedicsacrifice.asp"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www.iskcon.org/eco-villages/" TargetMode="External"/><Relationship Id="rId5" Type="http://schemas.openxmlformats.org/officeDocument/2006/relationships/hyperlink" Target="http://www.mahavidya.ca/2010/08/09/the-Swaminarayan-movement/" TargetMode="External"/><Relationship Id="rId4" Type="http://schemas.openxmlformats.org/officeDocument/2006/relationships/image" Target="../media/image5.png"/><Relationship Id="rId9" Type="http://schemas.openxmlformats.org/officeDocument/2006/relationships/hyperlink" Target="https://www.britannica.com/topic/Advaita-school-of-Hindu-philosophy"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dwarkadhishholisticcentre.org/2019/10/23/bhagavad-gita-verse-5-18/"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www.yourarticlelibrary.com/society/Indian-society/four-ashramas-of-vedic-life-stages-of-life-in-realising-the-hindu-ideal-of-life/39153"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brihaspatipuja.org/about-lord-Vishnu.html"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dwarkadhishholisticcentre.org/2019/10/23/bhagavad-gita-verse-5-18/" TargetMode="External"/><Relationship Id="rId3" Type="http://schemas.openxmlformats.org/officeDocument/2006/relationships/hyperlink" Target="http://www.mahavidya.ca/2010/08/09/the-Swaminarayan-movement/" TargetMode="External"/><Relationship Id="rId7" Type="http://schemas.openxmlformats.org/officeDocument/2006/relationships/hyperlink" Target="https://www.hinduwebsite.com/Hinduism/vedicsacrifice.asp" TargetMode="External"/><Relationship Id="rId2" Type="http://schemas.openxmlformats.org/officeDocument/2006/relationships/hyperlink" Target="http://www.brihaspatipuja.org/about-lord-Vishnu.html" TargetMode="External"/><Relationship Id="rId1" Type="http://schemas.openxmlformats.org/officeDocument/2006/relationships/slideLayout" Target="../slideLayouts/slideLayout2.xml"/><Relationship Id="rId6" Type="http://schemas.openxmlformats.org/officeDocument/2006/relationships/hyperlink" Target="https://www.sanatansociety.org/hindu_gods_and_goddesses/indra.htm" TargetMode="External"/><Relationship Id="rId5" Type="http://schemas.openxmlformats.org/officeDocument/2006/relationships/hyperlink" Target="http://www.yourarticlelibrary.com/society/Indian-society/four-ashramas-of-vedic-life-stages-of-life-in-realising-the-hindu-ideal-of-life/39153" TargetMode="External"/><Relationship Id="rId10" Type="http://schemas.openxmlformats.org/officeDocument/2006/relationships/image" Target="../media/image10.png"/><Relationship Id="rId4" Type="http://schemas.openxmlformats.org/officeDocument/2006/relationships/hyperlink" Target="http://www.iskcon.org/eco-villages/" TargetMode="External"/><Relationship Id="rId9" Type="http://schemas.openxmlformats.org/officeDocument/2006/relationships/hyperlink" Target="https://www.britannica.com/topic/Advaita-school-of-Hindu-philosophy"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beautifulhindu.blogspot.com/2015/10/do-you-believe-in-reincarnation-then.html" TargetMode="External"/><Relationship Id="rId13" Type="http://schemas.openxmlformats.org/officeDocument/2006/relationships/hyperlink" Target="https://www.antaryami.com/hinduism/who-is-the-hindu-god-lord-indra/" TargetMode="External"/><Relationship Id="rId3" Type="http://schemas.openxmlformats.org/officeDocument/2006/relationships/hyperlink" Target="https://www.wallpaperflare.com/ganesha-illustration-religious-hinduism-god-statue-spirituality-wallpaper-qjbtg" TargetMode="External"/><Relationship Id="rId7" Type="http://schemas.openxmlformats.org/officeDocument/2006/relationships/hyperlink" Target="https://resurgencehinduism.blogspot.com/2013/07/yogic-ecology-and-mother-earth.html" TargetMode="External"/><Relationship Id="rId12" Type="http://schemas.openxmlformats.org/officeDocument/2006/relationships/hyperlink" Target="https://en.wikipedia.org/wiki/Agni" TargetMode="External"/><Relationship Id="rId2" Type="http://schemas.openxmlformats.org/officeDocument/2006/relationships/hyperlink" Target="https://www.pngitem.com/middle/wwJiwb_hinduism-religious-symbols-hd-png-download/" TargetMode="External"/><Relationship Id="rId1" Type="http://schemas.openxmlformats.org/officeDocument/2006/relationships/slideLayout" Target="../slideLayouts/slideLayout2.xml"/><Relationship Id="rId6" Type="http://schemas.openxmlformats.org/officeDocument/2006/relationships/hyperlink" Target="https://www.templepurohit.com/dharma-hinduism/" TargetMode="External"/><Relationship Id="rId11" Type="http://schemas.openxmlformats.org/officeDocument/2006/relationships/hyperlink" Target="https://www.abc.net.au/news/2012-09-05/candles-at-a-hindu-temple-during-diwali/4245444" TargetMode="External"/><Relationship Id="rId5" Type="http://schemas.openxmlformats.org/officeDocument/2006/relationships/hyperlink" Target="https://wallpapercave.com/lord-krishna-and-arjuna-hd-wallpapers" TargetMode="External"/><Relationship Id="rId10" Type="http://schemas.openxmlformats.org/officeDocument/2006/relationships/hyperlink" Target="https://www.pngkey.com/detail/u2w7t4y3a9u2a9q8_hinduism-png-hd-kali-mata/" TargetMode="External"/><Relationship Id="rId4" Type="http://schemas.openxmlformats.org/officeDocument/2006/relationships/hyperlink" Target="https://wallpapersafari.com/w/Hi1V9t" TargetMode="External"/><Relationship Id="rId9" Type="http://schemas.openxmlformats.org/officeDocument/2006/relationships/hyperlink" Target="https://www.ancient-origins.net/artifacts-ancient-writings/vedas-ancient-mystical-texts-offer-charms-incantations-mythological-021161" TargetMode="External"/><Relationship Id="rId1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040C7-4515-4422-BFE9-401B27997BD5}"/>
              </a:ext>
            </a:extLst>
          </p:cNvPr>
          <p:cNvSpPr>
            <a:spLocks noGrp="1"/>
          </p:cNvSpPr>
          <p:nvPr>
            <p:ph type="ctrTitle"/>
          </p:nvPr>
        </p:nvSpPr>
        <p:spPr>
          <a:xfrm>
            <a:off x="6746627" y="1274293"/>
            <a:ext cx="4645250" cy="2889114"/>
          </a:xfrm>
        </p:spPr>
        <p:txBody>
          <a:bodyPr anchor="b">
            <a:normAutofit/>
          </a:bodyPr>
          <a:lstStyle/>
          <a:p>
            <a:pPr algn="l"/>
            <a:r>
              <a:rPr lang="en-GB" sz="4700" u="sng" dirty="0"/>
              <a:t>An evaluation on the Ecological Legacy of Hinduism </a:t>
            </a:r>
          </a:p>
        </p:txBody>
      </p:sp>
      <p:sp>
        <p:nvSpPr>
          <p:cNvPr id="3" name="Subtitle 2">
            <a:extLst>
              <a:ext uri="{FF2B5EF4-FFF2-40B4-BE49-F238E27FC236}">
                <a16:creationId xmlns:a16="http://schemas.microsoft.com/office/drawing/2014/main" id="{CA486758-6956-403C-B648-5FF93AD0DEE4}"/>
              </a:ext>
            </a:extLst>
          </p:cNvPr>
          <p:cNvSpPr>
            <a:spLocks noGrp="1"/>
          </p:cNvSpPr>
          <p:nvPr>
            <p:ph type="subTitle" idx="1"/>
          </p:nvPr>
        </p:nvSpPr>
        <p:spPr>
          <a:xfrm>
            <a:off x="6746627" y="4586002"/>
            <a:ext cx="4645250" cy="1147863"/>
          </a:xfrm>
        </p:spPr>
        <p:txBody>
          <a:bodyPr anchor="t">
            <a:noAutofit/>
          </a:bodyPr>
          <a:lstStyle/>
          <a:p>
            <a:pPr algn="l"/>
            <a:r>
              <a:rPr lang="en-GB" sz="2800" dirty="0"/>
              <a:t>Luca Horton </a:t>
            </a:r>
          </a:p>
          <a:p>
            <a:pPr algn="l"/>
            <a:r>
              <a:rPr lang="en-GB" sz="2800" dirty="0"/>
              <a:t>HPRS6009</a:t>
            </a:r>
          </a:p>
          <a:p>
            <a:pPr algn="l"/>
            <a:r>
              <a:rPr lang="en-GB" sz="2800" dirty="0"/>
              <a:t>Student No: 1700702</a:t>
            </a:r>
          </a:p>
        </p:txBody>
      </p:sp>
      <p:sp>
        <p:nvSpPr>
          <p:cNvPr id="20" name="Freeform: Shape 13">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82A2FBD-6C86-4D38-B75A-D595F60610D6}"/>
              </a:ext>
            </a:extLst>
          </p:cNvPr>
          <p:cNvPicPr>
            <a:picLocks noChangeAspect="1"/>
          </p:cNvPicPr>
          <p:nvPr/>
        </p:nvPicPr>
        <p:blipFill rotWithShape="1">
          <a:blip r:embed="rId2"/>
          <a:srcRect l="4588" r="3432"/>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6" name="TextBox 5">
            <a:extLst>
              <a:ext uri="{FF2B5EF4-FFF2-40B4-BE49-F238E27FC236}">
                <a16:creationId xmlns:a16="http://schemas.microsoft.com/office/drawing/2014/main" id="{8EDCCDF0-A4F4-47C0-BCE8-FBB464AA521A}"/>
              </a:ext>
            </a:extLst>
          </p:cNvPr>
          <p:cNvSpPr txBox="1"/>
          <p:nvPr/>
        </p:nvSpPr>
        <p:spPr>
          <a:xfrm>
            <a:off x="4343982" y="5299875"/>
            <a:ext cx="136578" cy="215444"/>
          </a:xfrm>
          <a:prstGeom prst="rect">
            <a:avLst/>
          </a:prstGeom>
          <a:noFill/>
        </p:spPr>
        <p:txBody>
          <a:bodyPr wrap="square" rtlCol="0">
            <a:spAutoFit/>
          </a:bodyPr>
          <a:lstStyle/>
          <a:p>
            <a:r>
              <a:rPr lang="en-GB" sz="800" dirty="0">
                <a:solidFill>
                  <a:schemeClr val="bg1"/>
                </a:solidFill>
              </a:rPr>
              <a:t>1</a:t>
            </a:r>
          </a:p>
        </p:txBody>
      </p:sp>
    </p:spTree>
    <p:extLst>
      <p:ext uri="{BB962C8B-B14F-4D97-AF65-F5344CB8AC3E}">
        <p14:creationId xmlns:p14="http://schemas.microsoft.com/office/powerpoint/2010/main" val="492949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962DD-5A6C-4DFF-A9BA-C74CC15B81D9}"/>
              </a:ext>
            </a:extLst>
          </p:cNvPr>
          <p:cNvSpPr>
            <a:spLocks noGrp="1"/>
          </p:cNvSpPr>
          <p:nvPr>
            <p:ph type="title"/>
          </p:nvPr>
        </p:nvSpPr>
        <p:spPr>
          <a:xfrm>
            <a:off x="763564" y="361862"/>
            <a:ext cx="2365514" cy="1118242"/>
          </a:xfrm>
        </p:spPr>
        <p:txBody>
          <a:bodyPr>
            <a:noAutofit/>
          </a:bodyPr>
          <a:lstStyle/>
          <a:p>
            <a:r>
              <a:rPr lang="en-GB" sz="4000" u="sng" dirty="0"/>
              <a:t>Contents</a:t>
            </a:r>
          </a:p>
        </p:txBody>
      </p:sp>
      <p:sp>
        <p:nvSpPr>
          <p:cNvPr id="3" name="Content Placeholder 2">
            <a:extLst>
              <a:ext uri="{FF2B5EF4-FFF2-40B4-BE49-F238E27FC236}">
                <a16:creationId xmlns:a16="http://schemas.microsoft.com/office/drawing/2014/main" id="{08C27A37-D8C6-49F8-A4DB-FA4D3F1322F4}"/>
              </a:ext>
            </a:extLst>
          </p:cNvPr>
          <p:cNvSpPr>
            <a:spLocks noGrp="1"/>
          </p:cNvSpPr>
          <p:nvPr>
            <p:ph idx="1"/>
          </p:nvPr>
        </p:nvSpPr>
        <p:spPr>
          <a:xfrm>
            <a:off x="384618" y="1659008"/>
            <a:ext cx="5933844" cy="4837130"/>
          </a:xfrm>
        </p:spPr>
        <p:txBody>
          <a:bodyPr anchor="t">
            <a:noAutofit/>
          </a:bodyPr>
          <a:lstStyle/>
          <a:p>
            <a:r>
              <a:rPr lang="en-GB" sz="2300" dirty="0"/>
              <a:t>Ecological Approaches to Hindu Scriptures, Movements, Groups and Schools</a:t>
            </a:r>
          </a:p>
          <a:p>
            <a:r>
              <a:rPr lang="en-GB" sz="2300" dirty="0"/>
              <a:t>Ecological Approaches and Values of Dharma </a:t>
            </a:r>
          </a:p>
          <a:p>
            <a:r>
              <a:rPr lang="en-GB" sz="2300" dirty="0"/>
              <a:t>Some Ecological Approaches and Values of Nature and its Representation of Deities </a:t>
            </a:r>
          </a:p>
          <a:p>
            <a:r>
              <a:rPr lang="en-GB" sz="2300" dirty="0"/>
              <a:t>Academic Approaches towards Ecological Legacies of Hinduism </a:t>
            </a:r>
          </a:p>
          <a:p>
            <a:r>
              <a:rPr lang="en-GB" sz="2300" dirty="0"/>
              <a:t>Concluding Thoughts</a:t>
            </a:r>
          </a:p>
          <a:p>
            <a:r>
              <a:rPr lang="en-GB" sz="2300" dirty="0"/>
              <a:t>Bibliography of Sources</a:t>
            </a:r>
          </a:p>
          <a:p>
            <a:r>
              <a:rPr lang="en-GB" sz="2300" dirty="0"/>
              <a:t>Bibliography of Images</a:t>
            </a:r>
          </a:p>
          <a:p>
            <a:r>
              <a:rPr lang="en-GB" sz="2300" dirty="0"/>
              <a:t>Questions </a:t>
            </a:r>
          </a:p>
          <a:p>
            <a:endParaRPr lang="en-GB" sz="2400"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A255532-2E6F-49D5-9C30-F45431B202E9}"/>
              </a:ext>
            </a:extLst>
          </p:cNvPr>
          <p:cNvPicPr>
            <a:picLocks noChangeAspect="1"/>
          </p:cNvPicPr>
          <p:nvPr/>
        </p:nvPicPr>
        <p:blipFill rotWithShape="1">
          <a:blip r:embed="rId2"/>
          <a:srcRect l="15806" r="12021"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9D674643-BC84-4ED7-9BE4-5AC7AA363989}"/>
              </a:ext>
            </a:extLst>
          </p:cNvPr>
          <p:cNvSpPr txBox="1"/>
          <p:nvPr/>
        </p:nvSpPr>
        <p:spPr>
          <a:xfrm flipH="1">
            <a:off x="7929154" y="4976948"/>
            <a:ext cx="195943" cy="215444"/>
          </a:xfrm>
          <a:prstGeom prst="rect">
            <a:avLst/>
          </a:prstGeom>
          <a:noFill/>
        </p:spPr>
        <p:txBody>
          <a:bodyPr wrap="square" rtlCol="0">
            <a:spAutoFit/>
          </a:bodyPr>
          <a:lstStyle/>
          <a:p>
            <a:r>
              <a:rPr lang="en-GB" sz="800" dirty="0">
                <a:solidFill>
                  <a:schemeClr val="bg1"/>
                </a:solidFill>
              </a:rPr>
              <a:t>2</a:t>
            </a:r>
          </a:p>
        </p:txBody>
      </p:sp>
    </p:spTree>
    <p:extLst>
      <p:ext uri="{BB962C8B-B14F-4D97-AF65-F5344CB8AC3E}">
        <p14:creationId xmlns:p14="http://schemas.microsoft.com/office/powerpoint/2010/main" val="32947911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93A3B-C4B8-4C64-B36D-9E1EC71326F5}"/>
              </a:ext>
            </a:extLst>
          </p:cNvPr>
          <p:cNvSpPr>
            <a:spLocks noGrp="1"/>
          </p:cNvSpPr>
          <p:nvPr>
            <p:ph type="title"/>
          </p:nvPr>
        </p:nvSpPr>
        <p:spPr>
          <a:xfrm>
            <a:off x="283701" y="235815"/>
            <a:ext cx="5712824" cy="1325563"/>
          </a:xfrm>
        </p:spPr>
        <p:txBody>
          <a:bodyPr>
            <a:normAutofit/>
          </a:bodyPr>
          <a:lstStyle/>
          <a:p>
            <a:r>
              <a:rPr lang="en-GB" sz="2600" u="sng" dirty="0"/>
              <a:t>Ecological Approaches from Hindu Scriptures, Movements, Groups and Schools  </a:t>
            </a:r>
          </a:p>
        </p:txBody>
      </p:sp>
      <p:sp>
        <p:nvSpPr>
          <p:cNvPr id="3" name="Content Placeholder 2">
            <a:extLst>
              <a:ext uri="{FF2B5EF4-FFF2-40B4-BE49-F238E27FC236}">
                <a16:creationId xmlns:a16="http://schemas.microsoft.com/office/drawing/2014/main" id="{09FF88FD-051E-4DA6-91F1-204877E26713}"/>
              </a:ext>
            </a:extLst>
          </p:cNvPr>
          <p:cNvSpPr>
            <a:spLocks noGrp="1"/>
          </p:cNvSpPr>
          <p:nvPr>
            <p:ph idx="1"/>
          </p:nvPr>
        </p:nvSpPr>
        <p:spPr>
          <a:xfrm>
            <a:off x="412500" y="1609786"/>
            <a:ext cx="4650227" cy="4488140"/>
          </a:xfrm>
        </p:spPr>
        <p:txBody>
          <a:bodyPr anchor="t">
            <a:normAutofit fontScale="92500" lnSpcReduction="10000"/>
          </a:bodyPr>
          <a:lstStyle/>
          <a:p>
            <a:pPr marL="0" indent="0">
              <a:buNone/>
            </a:pPr>
            <a:r>
              <a:rPr lang="en-GB" sz="1700" dirty="0"/>
              <a:t>-   </a:t>
            </a:r>
            <a:r>
              <a:rPr lang="en-GB" sz="1700" u="sng" dirty="0"/>
              <a:t>Scriptures</a:t>
            </a:r>
          </a:p>
          <a:p>
            <a:r>
              <a:rPr lang="en-GB" sz="1700" dirty="0"/>
              <a:t>The Vedas – Rig Veda, Sama Veda, Yajur Veda and Arthava Veda </a:t>
            </a:r>
          </a:p>
          <a:p>
            <a:r>
              <a:rPr lang="en-GB" sz="1700" dirty="0"/>
              <a:t>Samsara and Reincarnation</a:t>
            </a:r>
          </a:p>
          <a:p>
            <a:r>
              <a:rPr lang="en-GB" sz="1700" dirty="0"/>
              <a:t>The Upanishads </a:t>
            </a:r>
          </a:p>
          <a:p>
            <a:r>
              <a:rPr lang="en-GB" sz="1700" dirty="0"/>
              <a:t>The Bhagavad Gita</a:t>
            </a:r>
            <a:endParaRPr lang="en-GB" sz="1700" i="1" dirty="0"/>
          </a:p>
          <a:p>
            <a:pPr>
              <a:buFontTx/>
              <a:buChar char="-"/>
            </a:pPr>
            <a:endParaRPr lang="en-GB" sz="1700" u="sng" dirty="0"/>
          </a:p>
          <a:p>
            <a:pPr>
              <a:buFontTx/>
              <a:buChar char="-"/>
            </a:pPr>
            <a:r>
              <a:rPr lang="en-GB" sz="1700" u="sng" dirty="0"/>
              <a:t>Movements and Groups</a:t>
            </a:r>
          </a:p>
          <a:p>
            <a:r>
              <a:rPr lang="en-GB" sz="1700" dirty="0"/>
              <a:t>ISKCON</a:t>
            </a:r>
          </a:p>
          <a:p>
            <a:r>
              <a:rPr lang="en-GB" sz="1700" dirty="0"/>
              <a:t>Swaminarayan</a:t>
            </a:r>
          </a:p>
          <a:p>
            <a:pPr marL="0" indent="0">
              <a:buNone/>
            </a:pPr>
            <a:endParaRPr lang="en-GB" sz="1700" u="sng" dirty="0"/>
          </a:p>
          <a:p>
            <a:pPr>
              <a:buFontTx/>
              <a:buChar char="-"/>
            </a:pPr>
            <a:r>
              <a:rPr lang="en-GB" sz="1700" u="sng" dirty="0"/>
              <a:t>Schools</a:t>
            </a:r>
          </a:p>
          <a:p>
            <a:r>
              <a:rPr lang="en-GB" sz="1700" dirty="0"/>
              <a:t>Advaita Vedanta</a:t>
            </a:r>
          </a:p>
          <a:p>
            <a:r>
              <a:rPr lang="en-GB" sz="1700" dirty="0"/>
              <a:t>Samkhya </a:t>
            </a:r>
          </a:p>
          <a:p>
            <a:endParaRPr lang="en-GB" sz="700" dirty="0"/>
          </a:p>
        </p:txBody>
      </p:sp>
      <p:sp>
        <p:nvSpPr>
          <p:cNvPr id="17" name="Oval 16">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014A9410-C859-461A-B97D-1B5EE5F184B6}"/>
              </a:ext>
            </a:extLst>
          </p:cNvPr>
          <p:cNvPicPr>
            <a:picLocks noChangeAspect="1"/>
          </p:cNvPicPr>
          <p:nvPr/>
        </p:nvPicPr>
        <p:blipFill rotWithShape="1">
          <a:blip r:embed="rId2"/>
          <a:srcRect t="15951" r="2" b="13300"/>
          <a:stretch/>
        </p:blipFill>
        <p:spPr>
          <a:xfrm>
            <a:off x="5969353" y="2815228"/>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0" name="Picture 9" descr="A close up of a logo&#10;&#10;Description automatically generated">
            <a:extLst>
              <a:ext uri="{FF2B5EF4-FFF2-40B4-BE49-F238E27FC236}">
                <a16:creationId xmlns:a16="http://schemas.microsoft.com/office/drawing/2014/main" id="{C5139FD5-565D-478D-BD1C-DE6C2ADF843C}"/>
              </a:ext>
            </a:extLst>
          </p:cNvPr>
          <p:cNvPicPr>
            <a:picLocks noChangeAspect="1"/>
          </p:cNvPicPr>
          <p:nvPr/>
        </p:nvPicPr>
        <p:blipFill rotWithShape="1">
          <a:blip r:embed="rId3"/>
          <a:srcRect t="27550" r="3" b="14982"/>
          <a:stretch/>
        </p:blipFill>
        <p:spPr>
          <a:xfrm>
            <a:off x="8157684" y="1165"/>
            <a:ext cx="4034316" cy="3486455"/>
          </a:xfrm>
          <a:custGeom>
            <a:avLst/>
            <a:gdLst>
              <a:gd name="connsiteX0" fmla="*/ 280681 w 4034316"/>
              <a:gd name="connsiteY0" fmla="*/ 0 h 3486455"/>
              <a:gd name="connsiteX1" fmla="*/ 4034316 w 4034316"/>
              <a:gd name="connsiteY1" fmla="*/ 0 h 3486455"/>
              <a:gd name="connsiteX2" fmla="*/ 4034316 w 4034316"/>
              <a:gd name="connsiteY2" fmla="*/ 2800630 h 3486455"/>
              <a:gd name="connsiteX3" fmla="*/ 3874752 w 4034316"/>
              <a:gd name="connsiteY3" fmla="*/ 2945652 h 3486455"/>
              <a:gd name="connsiteX4" fmla="*/ 2368296 w 4034316"/>
              <a:gd name="connsiteY4" fmla="*/ 3486455 h 3486455"/>
              <a:gd name="connsiteX5" fmla="*/ 0 w 4034316"/>
              <a:gd name="connsiteY5" fmla="*/ 1118159 h 3486455"/>
              <a:gd name="connsiteX6" fmla="*/ 186113 w 4034316"/>
              <a:gd name="connsiteY6" fmla="*/ 196311 h 348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21" name="Freeform: Shape 20">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beach next to the ocean&#10;&#10;Description automatically generated">
            <a:extLst>
              <a:ext uri="{FF2B5EF4-FFF2-40B4-BE49-F238E27FC236}">
                <a16:creationId xmlns:a16="http://schemas.microsoft.com/office/drawing/2014/main" id="{DF27EDDF-DA1E-456A-9A1F-F369309A40BA}"/>
              </a:ext>
            </a:extLst>
          </p:cNvPr>
          <p:cNvPicPr>
            <a:picLocks noChangeAspect="1"/>
          </p:cNvPicPr>
          <p:nvPr/>
        </p:nvPicPr>
        <p:blipFill rotWithShape="1">
          <a:blip r:embed="rId4"/>
          <a:srcRect l="11524" r="-4" b="-4"/>
          <a:stretch/>
        </p:blipFill>
        <p:spPr>
          <a:xfrm>
            <a:off x="9053088" y="4197217"/>
            <a:ext cx="3138912" cy="2660795"/>
          </a:xfrm>
          <a:custGeom>
            <a:avLst/>
            <a:gdLst>
              <a:gd name="connsiteX0" fmla="*/ 1723644 w 3138912"/>
              <a:gd name="connsiteY0" fmla="*/ 0 h 2660795"/>
              <a:gd name="connsiteX1" fmla="*/ 3053691 w 3138912"/>
              <a:gd name="connsiteY1" fmla="*/ 627247 h 2660795"/>
              <a:gd name="connsiteX2" fmla="*/ 3138912 w 3138912"/>
              <a:gd name="connsiteY2" fmla="*/ 741211 h 2660795"/>
              <a:gd name="connsiteX3" fmla="*/ 3138912 w 3138912"/>
              <a:gd name="connsiteY3" fmla="*/ 2660795 h 2660795"/>
              <a:gd name="connsiteX4" fmla="*/ 278239 w 3138912"/>
              <a:gd name="connsiteY4" fmla="*/ 2660795 h 2660795"/>
              <a:gd name="connsiteX5" fmla="*/ 208035 w 3138912"/>
              <a:gd name="connsiteY5" fmla="*/ 2545235 h 2660795"/>
              <a:gd name="connsiteX6" fmla="*/ 0 w 3138912"/>
              <a:gd name="connsiteY6" fmla="*/ 1723644 h 2660795"/>
              <a:gd name="connsiteX7" fmla="*/ 1723644 w 3138912"/>
              <a:gd name="connsiteY7" fmla="*/ 0 h 266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
        <p:nvSpPr>
          <p:cNvPr id="9" name="TextBox 8">
            <a:extLst>
              <a:ext uri="{FF2B5EF4-FFF2-40B4-BE49-F238E27FC236}">
                <a16:creationId xmlns:a16="http://schemas.microsoft.com/office/drawing/2014/main" id="{CD5231BB-82AF-41B5-BA96-EC7D0D7156CC}"/>
              </a:ext>
            </a:extLst>
          </p:cNvPr>
          <p:cNvSpPr txBox="1"/>
          <p:nvPr/>
        </p:nvSpPr>
        <p:spPr>
          <a:xfrm>
            <a:off x="2939885" y="5612374"/>
            <a:ext cx="6745356" cy="1292662"/>
          </a:xfrm>
          <a:prstGeom prst="rect">
            <a:avLst/>
          </a:prstGeom>
          <a:noFill/>
        </p:spPr>
        <p:txBody>
          <a:bodyPr wrap="square" rtlCol="0">
            <a:spAutoFit/>
          </a:bodyPr>
          <a:lstStyle/>
          <a:p>
            <a:pPr>
              <a:spcAft>
                <a:spcPts val="600"/>
              </a:spcAft>
            </a:pPr>
            <a:r>
              <a:rPr lang="en-GB" sz="500" dirty="0"/>
              <a:t>- Eileen Barker, </a:t>
            </a:r>
            <a:r>
              <a:rPr lang="en-GB" sz="500" i="1" dirty="0"/>
              <a:t>New Religious Movements: A Practical Introduction</a:t>
            </a:r>
            <a:r>
              <a:rPr lang="en-GB" sz="500" dirty="0"/>
              <a:t> (London, UK: HMSO Books, 1989).</a:t>
            </a:r>
          </a:p>
          <a:p>
            <a:pPr>
              <a:spcAft>
                <a:spcPts val="600"/>
              </a:spcAft>
            </a:pPr>
            <a:r>
              <a:rPr lang="en-GB" sz="500" dirty="0"/>
              <a:t>- </a:t>
            </a:r>
            <a:r>
              <a:rPr lang="en-GB" sz="500" dirty="0" err="1"/>
              <a:t>Hrodrigues</a:t>
            </a:r>
            <a:r>
              <a:rPr lang="en-GB" sz="500" dirty="0"/>
              <a:t>, </a:t>
            </a:r>
            <a:r>
              <a:rPr lang="en-GB" sz="500" i="1" dirty="0"/>
              <a:t>The Swaminarayan Movement</a:t>
            </a:r>
            <a:r>
              <a:rPr lang="en-GB" sz="500" dirty="0"/>
              <a:t> (2010) </a:t>
            </a:r>
            <a:r>
              <a:rPr lang="en-GB" sz="500" dirty="0">
                <a:hlinkClick r:id="rId5"/>
              </a:rPr>
              <a:t>http://www.mahavidya.ca/2010/08/09/the-Swaminarayan-movement/</a:t>
            </a:r>
            <a:r>
              <a:rPr lang="en-GB" sz="500" dirty="0"/>
              <a:t> [accessed 28 January 2020].</a:t>
            </a:r>
          </a:p>
          <a:p>
            <a:pPr>
              <a:spcAft>
                <a:spcPts val="600"/>
              </a:spcAft>
            </a:pPr>
            <a:r>
              <a:rPr lang="en-GB" sz="500" dirty="0"/>
              <a:t>- ISKCON, </a:t>
            </a:r>
            <a:r>
              <a:rPr lang="en-GB" sz="500" i="1" dirty="0"/>
              <a:t>Eco-Villages </a:t>
            </a:r>
            <a:r>
              <a:rPr lang="en-GB" sz="500" dirty="0"/>
              <a:t>(2020) </a:t>
            </a:r>
            <a:r>
              <a:rPr lang="en-GB" sz="500" dirty="0">
                <a:hlinkClick r:id="rId6"/>
              </a:rPr>
              <a:t>http://www.iskcon.org/eco-villages/</a:t>
            </a:r>
            <a:r>
              <a:rPr lang="en-GB" sz="500" dirty="0"/>
              <a:t> [accessed 28 January 2020].</a:t>
            </a:r>
          </a:p>
          <a:p>
            <a:pPr>
              <a:spcAft>
                <a:spcPts val="600"/>
              </a:spcAft>
            </a:pPr>
            <a:r>
              <a:rPr lang="en-GB" sz="500" dirty="0"/>
              <a:t>- Sarbatoare, Octavian, </a:t>
            </a:r>
            <a:r>
              <a:rPr lang="en-GB" sz="500" i="1" dirty="0"/>
              <a:t>Yajna – Vedic Sacrifices in Hinduism</a:t>
            </a:r>
            <a:r>
              <a:rPr lang="en-GB" sz="500" dirty="0"/>
              <a:t> (2018) </a:t>
            </a:r>
            <a:r>
              <a:rPr lang="en-GB" sz="500" dirty="0">
                <a:hlinkClick r:id="rId7"/>
              </a:rPr>
              <a:t>https://www.hinduwebsite.com/Hinduism/vedicsacrifice.asp</a:t>
            </a:r>
            <a:r>
              <a:rPr lang="en-GB" sz="500" dirty="0"/>
              <a:t> [accessed 27 January 2020].</a:t>
            </a:r>
          </a:p>
          <a:p>
            <a:pPr>
              <a:spcAft>
                <a:spcPts val="600"/>
              </a:spcAft>
            </a:pPr>
            <a:r>
              <a:rPr lang="en-GB" sz="500" dirty="0"/>
              <a:t>- </a:t>
            </a:r>
            <a:r>
              <a:rPr lang="en-GB" sz="500" dirty="0" err="1"/>
              <a:t>Sanatan</a:t>
            </a:r>
            <a:r>
              <a:rPr lang="en-GB" sz="500" dirty="0"/>
              <a:t> Society, </a:t>
            </a:r>
            <a:r>
              <a:rPr lang="en-GB" sz="500" i="1" dirty="0"/>
              <a:t>The Hindu God: Indra </a:t>
            </a:r>
            <a:r>
              <a:rPr lang="en-GB" sz="500" dirty="0"/>
              <a:t>(2019) </a:t>
            </a:r>
            <a:r>
              <a:rPr lang="en-GB" sz="500" dirty="0">
                <a:hlinkClick r:id="rId8"/>
              </a:rPr>
              <a:t>https://www.sanatansociety.org/hindu_gods_and_goddesses/indra.htm</a:t>
            </a:r>
            <a:r>
              <a:rPr lang="en-GB" sz="500" dirty="0"/>
              <a:t> [accessed 27 January 2020].</a:t>
            </a:r>
          </a:p>
          <a:p>
            <a:pPr>
              <a:spcAft>
                <a:spcPts val="600"/>
              </a:spcAft>
            </a:pPr>
            <a:r>
              <a:rPr lang="en-GB" sz="500" dirty="0"/>
              <a:t>- The Editors of Encyclopaedia Britannica, </a:t>
            </a:r>
            <a:r>
              <a:rPr lang="en-GB" sz="500" i="1" dirty="0"/>
              <a:t>Advaita school of Hindu philosophy </a:t>
            </a:r>
            <a:r>
              <a:rPr lang="en-GB" sz="500" dirty="0"/>
              <a:t>(2019) </a:t>
            </a:r>
            <a:r>
              <a:rPr lang="en-GB" sz="500" dirty="0">
                <a:hlinkClick r:id="rId9"/>
              </a:rPr>
              <a:t>https://www.Britannica.com/topic/Advaita-school-of-Hindu-philosophy</a:t>
            </a:r>
            <a:r>
              <a:rPr lang="en-GB" sz="500" dirty="0"/>
              <a:t> [accessed 27 January 2020].</a:t>
            </a:r>
          </a:p>
          <a:p>
            <a:pPr>
              <a:spcAft>
                <a:spcPts val="600"/>
              </a:spcAft>
            </a:pPr>
            <a:r>
              <a:rPr lang="en-GB" sz="500" dirty="0"/>
              <a:t>- Linda Woodhead, Christopher Partridge and Hiroko Kawanami, </a:t>
            </a:r>
            <a:r>
              <a:rPr lang="en-GB" sz="500" i="1" dirty="0"/>
              <a:t>Religions in the Modern World, </a:t>
            </a:r>
            <a:r>
              <a:rPr lang="en-GB" sz="500" dirty="0"/>
              <a:t>3</a:t>
            </a:r>
            <a:r>
              <a:rPr lang="en-GB" sz="500" baseline="30000" dirty="0"/>
              <a:t>rd</a:t>
            </a:r>
            <a:r>
              <a:rPr lang="en-GB" sz="500" dirty="0"/>
              <a:t> edn (New York: Apex CoVantage, 2016), p. 404-409</a:t>
            </a:r>
          </a:p>
          <a:p>
            <a:pPr marL="171450" indent="-171450">
              <a:spcAft>
                <a:spcPts val="600"/>
              </a:spcAft>
              <a:buFontTx/>
              <a:buChar char="-"/>
            </a:pPr>
            <a:endParaRPr lang="en-GB" sz="500" dirty="0"/>
          </a:p>
        </p:txBody>
      </p:sp>
      <p:sp>
        <p:nvSpPr>
          <p:cNvPr id="14" name="TextBox 13">
            <a:extLst>
              <a:ext uri="{FF2B5EF4-FFF2-40B4-BE49-F238E27FC236}">
                <a16:creationId xmlns:a16="http://schemas.microsoft.com/office/drawing/2014/main" id="{51161562-9EA5-427E-9937-165BEE3E33F3}"/>
              </a:ext>
            </a:extLst>
          </p:cNvPr>
          <p:cNvSpPr txBox="1"/>
          <p:nvPr/>
        </p:nvSpPr>
        <p:spPr>
          <a:xfrm>
            <a:off x="7658414" y="5519422"/>
            <a:ext cx="351135" cy="215444"/>
          </a:xfrm>
          <a:prstGeom prst="rect">
            <a:avLst/>
          </a:prstGeom>
          <a:noFill/>
        </p:spPr>
        <p:txBody>
          <a:bodyPr wrap="square" rtlCol="0">
            <a:spAutoFit/>
          </a:bodyPr>
          <a:lstStyle/>
          <a:p>
            <a:r>
              <a:rPr lang="en-GB" sz="800" dirty="0">
                <a:solidFill>
                  <a:schemeClr val="bg1"/>
                </a:solidFill>
              </a:rPr>
              <a:t>12</a:t>
            </a:r>
          </a:p>
        </p:txBody>
      </p:sp>
      <p:sp>
        <p:nvSpPr>
          <p:cNvPr id="15" name="TextBox 14">
            <a:extLst>
              <a:ext uri="{FF2B5EF4-FFF2-40B4-BE49-F238E27FC236}">
                <a16:creationId xmlns:a16="http://schemas.microsoft.com/office/drawing/2014/main" id="{A60E702C-AE1C-47F3-9720-3CBCB36B7B59}"/>
              </a:ext>
            </a:extLst>
          </p:cNvPr>
          <p:cNvSpPr txBox="1"/>
          <p:nvPr/>
        </p:nvSpPr>
        <p:spPr>
          <a:xfrm>
            <a:off x="9664899" y="3355479"/>
            <a:ext cx="300818" cy="215444"/>
          </a:xfrm>
          <a:prstGeom prst="rect">
            <a:avLst/>
          </a:prstGeom>
          <a:noFill/>
        </p:spPr>
        <p:txBody>
          <a:bodyPr wrap="square" rtlCol="0">
            <a:spAutoFit/>
          </a:bodyPr>
          <a:lstStyle/>
          <a:p>
            <a:r>
              <a:rPr lang="en-GB" sz="800" dirty="0">
                <a:solidFill>
                  <a:schemeClr val="bg1"/>
                </a:solidFill>
              </a:rPr>
              <a:t>13</a:t>
            </a:r>
          </a:p>
        </p:txBody>
      </p:sp>
      <p:sp>
        <p:nvSpPr>
          <p:cNvPr id="16" name="TextBox 15">
            <a:extLst>
              <a:ext uri="{FF2B5EF4-FFF2-40B4-BE49-F238E27FC236}">
                <a16:creationId xmlns:a16="http://schemas.microsoft.com/office/drawing/2014/main" id="{4786ECF7-CFF6-470E-A8B0-34ED50220C82}"/>
              </a:ext>
            </a:extLst>
          </p:cNvPr>
          <p:cNvSpPr txBox="1"/>
          <p:nvPr/>
        </p:nvSpPr>
        <p:spPr>
          <a:xfrm>
            <a:off x="8888132" y="5717889"/>
            <a:ext cx="164592" cy="215444"/>
          </a:xfrm>
          <a:prstGeom prst="rect">
            <a:avLst/>
          </a:prstGeom>
          <a:noFill/>
        </p:spPr>
        <p:txBody>
          <a:bodyPr wrap="square" rtlCol="0">
            <a:spAutoFit/>
          </a:bodyPr>
          <a:lstStyle/>
          <a:p>
            <a:r>
              <a:rPr lang="en-GB" sz="800" dirty="0">
                <a:solidFill>
                  <a:schemeClr val="bg1"/>
                </a:solidFill>
              </a:rPr>
              <a:t>3</a:t>
            </a:r>
          </a:p>
        </p:txBody>
      </p:sp>
    </p:spTree>
    <p:extLst>
      <p:ext uri="{BB962C8B-B14F-4D97-AF65-F5344CB8AC3E}">
        <p14:creationId xmlns:p14="http://schemas.microsoft.com/office/powerpoint/2010/main" val="33451044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186CF-8A9F-4181-B2E1-D941EE18C59B}"/>
              </a:ext>
            </a:extLst>
          </p:cNvPr>
          <p:cNvSpPr>
            <a:spLocks noGrp="1"/>
          </p:cNvSpPr>
          <p:nvPr>
            <p:ph type="title"/>
          </p:nvPr>
        </p:nvSpPr>
        <p:spPr>
          <a:xfrm>
            <a:off x="537148" y="210826"/>
            <a:ext cx="4184753" cy="1055455"/>
          </a:xfrm>
        </p:spPr>
        <p:txBody>
          <a:bodyPr>
            <a:normAutofit/>
          </a:bodyPr>
          <a:lstStyle/>
          <a:p>
            <a:r>
              <a:rPr lang="en-GB" sz="2400" u="sng" dirty="0"/>
              <a:t>Ecological Approaches and Values of Dharma </a:t>
            </a:r>
          </a:p>
        </p:txBody>
      </p:sp>
      <p:sp>
        <p:nvSpPr>
          <p:cNvPr id="3" name="Content Placeholder 2">
            <a:extLst>
              <a:ext uri="{FF2B5EF4-FFF2-40B4-BE49-F238E27FC236}">
                <a16:creationId xmlns:a16="http://schemas.microsoft.com/office/drawing/2014/main" id="{1A2D9BED-3007-4BBE-8F3D-7519BF8418E5}"/>
              </a:ext>
            </a:extLst>
          </p:cNvPr>
          <p:cNvSpPr>
            <a:spLocks noGrp="1"/>
          </p:cNvSpPr>
          <p:nvPr>
            <p:ph idx="1"/>
          </p:nvPr>
        </p:nvSpPr>
        <p:spPr>
          <a:xfrm>
            <a:off x="294678" y="1430587"/>
            <a:ext cx="6144814" cy="4857671"/>
          </a:xfrm>
        </p:spPr>
        <p:txBody>
          <a:bodyPr anchor="t">
            <a:normAutofit fontScale="25000" lnSpcReduction="20000"/>
          </a:bodyPr>
          <a:lstStyle/>
          <a:p>
            <a:pPr>
              <a:buFontTx/>
              <a:buChar char="-"/>
            </a:pPr>
            <a:r>
              <a:rPr lang="en-GB" sz="6400" dirty="0"/>
              <a:t>The Ecological Concept of Ahimsa and the Five </a:t>
            </a:r>
            <a:r>
              <a:rPr lang="en-GB" sz="6400" dirty="0" err="1"/>
              <a:t>Yamas</a:t>
            </a:r>
            <a:endParaRPr lang="en-GB" sz="6400" dirty="0"/>
          </a:p>
          <a:p>
            <a:pPr lvl="0"/>
            <a:r>
              <a:rPr lang="en-GB" sz="6400" dirty="0"/>
              <a:t>Ahimsa (Non-Violence)</a:t>
            </a:r>
          </a:p>
          <a:p>
            <a:pPr lvl="0"/>
            <a:r>
              <a:rPr lang="en-GB" sz="6400" dirty="0"/>
              <a:t>Satya (Truthfulness)</a:t>
            </a:r>
          </a:p>
          <a:p>
            <a:pPr lvl="0"/>
            <a:r>
              <a:rPr lang="en-GB" sz="6400" dirty="0" err="1"/>
              <a:t>Asteya</a:t>
            </a:r>
            <a:r>
              <a:rPr lang="en-GB" sz="6400" dirty="0"/>
              <a:t> (Non-Stealing)</a:t>
            </a:r>
          </a:p>
          <a:p>
            <a:pPr lvl="0"/>
            <a:r>
              <a:rPr lang="en-GB" sz="6400" dirty="0" err="1"/>
              <a:t>Brahmacarya</a:t>
            </a:r>
            <a:r>
              <a:rPr lang="en-GB" sz="6400" dirty="0"/>
              <a:t> (Sexual Abstinence)</a:t>
            </a:r>
          </a:p>
          <a:p>
            <a:pPr lvl="0"/>
            <a:r>
              <a:rPr lang="en-GB" sz="6400" dirty="0" err="1"/>
              <a:t>Aparigraha</a:t>
            </a:r>
            <a:r>
              <a:rPr lang="en-GB" sz="6400" dirty="0"/>
              <a:t> (Freedom from Covetousness) </a:t>
            </a:r>
          </a:p>
          <a:p>
            <a:endParaRPr lang="en-GB" sz="6400" dirty="0"/>
          </a:p>
          <a:p>
            <a:pPr>
              <a:buFontTx/>
              <a:buChar char="-"/>
            </a:pPr>
            <a:r>
              <a:rPr lang="en-GB" sz="6400" dirty="0"/>
              <a:t>The Ecology of the Bhagavad Gita </a:t>
            </a:r>
          </a:p>
          <a:p>
            <a:r>
              <a:rPr lang="en-GB" sz="6400" i="1" dirty="0"/>
              <a:t>The Four Paths</a:t>
            </a:r>
          </a:p>
          <a:p>
            <a:r>
              <a:rPr lang="en-GB" sz="6400" dirty="0"/>
              <a:t>Arjuna’s Personal Dharma </a:t>
            </a:r>
          </a:p>
          <a:p>
            <a:pPr marL="0" indent="0">
              <a:buNone/>
            </a:pPr>
            <a:endParaRPr lang="en-GB" sz="6400" dirty="0"/>
          </a:p>
          <a:p>
            <a:pPr>
              <a:buFontTx/>
              <a:buChar char="-"/>
            </a:pPr>
            <a:r>
              <a:rPr lang="en-GB" sz="6400" dirty="0"/>
              <a:t>The Ecological Impacts of Varnashramadharma</a:t>
            </a:r>
          </a:p>
          <a:p>
            <a:r>
              <a:rPr lang="en-GB" sz="6400" dirty="0"/>
              <a:t>Brahmacharya - Student</a:t>
            </a:r>
          </a:p>
          <a:p>
            <a:r>
              <a:rPr lang="en-GB" sz="6400" dirty="0"/>
              <a:t>Grihastha - Householder</a:t>
            </a:r>
          </a:p>
          <a:p>
            <a:r>
              <a:rPr lang="en-GB" sz="6400" dirty="0"/>
              <a:t>Vanaprastha - Retired</a:t>
            </a:r>
          </a:p>
          <a:p>
            <a:r>
              <a:rPr lang="en-GB" sz="6400" dirty="0"/>
              <a:t>Sannyasa  - Renunciate</a:t>
            </a:r>
          </a:p>
          <a:p>
            <a:pPr marL="0" indent="0">
              <a:buNone/>
            </a:pPr>
            <a:endParaRPr lang="en-GB" sz="6400" dirty="0"/>
          </a:p>
        </p:txBody>
      </p:sp>
      <p:sp>
        <p:nvSpPr>
          <p:cNvPr id="11"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7224E30-E97D-4CEE-AD74-FC4655022A11}"/>
              </a:ext>
            </a:extLst>
          </p:cNvPr>
          <p:cNvPicPr>
            <a:picLocks noChangeAspect="1"/>
          </p:cNvPicPr>
          <p:nvPr/>
        </p:nvPicPr>
        <p:blipFill rotWithShape="1">
          <a:blip r:embed="rId2"/>
          <a:srcRect l="27826" r="1"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F78949AA-755E-4662-8125-AEEEEAE47B26}"/>
              </a:ext>
            </a:extLst>
          </p:cNvPr>
          <p:cNvSpPr txBox="1"/>
          <p:nvPr/>
        </p:nvSpPr>
        <p:spPr>
          <a:xfrm>
            <a:off x="9241794" y="5576561"/>
            <a:ext cx="147904" cy="215444"/>
          </a:xfrm>
          <a:prstGeom prst="rect">
            <a:avLst/>
          </a:prstGeom>
          <a:noFill/>
        </p:spPr>
        <p:txBody>
          <a:bodyPr wrap="square" rtlCol="0">
            <a:spAutoFit/>
          </a:bodyPr>
          <a:lstStyle/>
          <a:p>
            <a:r>
              <a:rPr lang="en-GB" sz="800" dirty="0">
                <a:solidFill>
                  <a:schemeClr val="bg1"/>
                </a:solidFill>
              </a:rPr>
              <a:t>4</a:t>
            </a:r>
          </a:p>
        </p:txBody>
      </p:sp>
      <p:sp>
        <p:nvSpPr>
          <p:cNvPr id="6" name="TextBox 5">
            <a:extLst>
              <a:ext uri="{FF2B5EF4-FFF2-40B4-BE49-F238E27FC236}">
                <a16:creationId xmlns:a16="http://schemas.microsoft.com/office/drawing/2014/main" id="{51710025-B3E3-4A99-8DE8-3CED73ECA3CC}"/>
              </a:ext>
            </a:extLst>
          </p:cNvPr>
          <p:cNvSpPr txBox="1"/>
          <p:nvPr/>
        </p:nvSpPr>
        <p:spPr>
          <a:xfrm>
            <a:off x="4099238" y="5664022"/>
            <a:ext cx="5839688" cy="1338828"/>
          </a:xfrm>
          <a:prstGeom prst="rect">
            <a:avLst/>
          </a:prstGeom>
          <a:noFill/>
        </p:spPr>
        <p:txBody>
          <a:bodyPr wrap="square" rtlCol="0">
            <a:spAutoFit/>
          </a:bodyPr>
          <a:lstStyle/>
          <a:p>
            <a:pPr marL="171450" indent="-171450">
              <a:buFontTx/>
              <a:buChar char="-"/>
            </a:pPr>
            <a:r>
              <a:rPr lang="en-GB" sz="1000" dirty="0" err="1"/>
              <a:t>Dhwani</a:t>
            </a:r>
            <a:r>
              <a:rPr lang="en-GB" sz="1000" dirty="0"/>
              <a:t> Shah, </a:t>
            </a:r>
            <a:r>
              <a:rPr lang="en-GB" sz="1000" i="1" dirty="0"/>
              <a:t>Bhagavad Gita Verse 5.18</a:t>
            </a:r>
            <a:r>
              <a:rPr lang="en-GB" sz="1000" dirty="0"/>
              <a:t> (2019) </a:t>
            </a:r>
            <a:r>
              <a:rPr lang="en-GB" sz="1000" dirty="0">
                <a:hlinkClick r:id="rId3"/>
              </a:rPr>
              <a:t>https://dwarkadhishholisticcentre.org/2019/10/23/bhagavad-gita-verse-5-18/</a:t>
            </a:r>
            <a:r>
              <a:rPr lang="en-GB" sz="1000" dirty="0"/>
              <a:t> [accessed 28 January 2020</a:t>
            </a:r>
          </a:p>
          <a:p>
            <a:pPr marL="171450" indent="-171450">
              <a:buFontTx/>
              <a:buChar char="-"/>
            </a:pPr>
            <a:r>
              <a:rPr lang="en-GB" sz="1000" dirty="0"/>
              <a:t>Puja Mondal </a:t>
            </a:r>
            <a:r>
              <a:rPr lang="en-GB" sz="1000" i="1" dirty="0"/>
              <a:t>Four Ashramas of Vedic Life: Stages of life in Realising the Hindu Ideal of Life</a:t>
            </a:r>
            <a:r>
              <a:rPr lang="en-GB" sz="1000" dirty="0"/>
              <a:t> (2019) </a:t>
            </a:r>
            <a:r>
              <a:rPr lang="en-GB" sz="1000" dirty="0">
                <a:hlinkClick r:id="rId4"/>
              </a:rPr>
              <a:t>www.yourarticlelibrary.com/society/Indian-society/four-ashramas-of-vedic-life-stages-of-life-in-realising-the-hindu-ideal-of-life/39153</a:t>
            </a:r>
            <a:r>
              <a:rPr lang="en-GB" sz="1000" dirty="0"/>
              <a:t> [accessed 29 January 2020].</a:t>
            </a:r>
          </a:p>
          <a:p>
            <a:pPr marL="171450" indent="-171450">
              <a:buFontTx/>
              <a:buChar char="-"/>
            </a:pPr>
            <a:endParaRPr lang="en-GB" sz="1000" dirty="0"/>
          </a:p>
          <a:p>
            <a:endParaRPr lang="en-GB" dirty="0"/>
          </a:p>
        </p:txBody>
      </p:sp>
    </p:spTree>
    <p:extLst>
      <p:ext uri="{BB962C8B-B14F-4D97-AF65-F5344CB8AC3E}">
        <p14:creationId xmlns:p14="http://schemas.microsoft.com/office/powerpoint/2010/main" val="51429165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73DE-096A-4184-8D81-8C1B3F634E9F}"/>
              </a:ext>
            </a:extLst>
          </p:cNvPr>
          <p:cNvSpPr>
            <a:spLocks noGrp="1"/>
          </p:cNvSpPr>
          <p:nvPr>
            <p:ph type="title"/>
          </p:nvPr>
        </p:nvSpPr>
        <p:spPr>
          <a:xfrm>
            <a:off x="761994" y="548492"/>
            <a:ext cx="5314536" cy="1325563"/>
          </a:xfrm>
        </p:spPr>
        <p:txBody>
          <a:bodyPr>
            <a:normAutofit/>
          </a:bodyPr>
          <a:lstStyle/>
          <a:p>
            <a:r>
              <a:rPr lang="en-GB" sz="2800" u="sng" dirty="0"/>
              <a:t>The Ecological Approaches and Values of Nature and its Representation of Deities</a:t>
            </a:r>
          </a:p>
        </p:txBody>
      </p:sp>
      <p:sp>
        <p:nvSpPr>
          <p:cNvPr id="3" name="Content Placeholder 2">
            <a:extLst>
              <a:ext uri="{FF2B5EF4-FFF2-40B4-BE49-F238E27FC236}">
                <a16:creationId xmlns:a16="http://schemas.microsoft.com/office/drawing/2014/main" id="{F8167FB5-BFFE-4B2F-BA39-F9082878E8EF}"/>
              </a:ext>
            </a:extLst>
          </p:cNvPr>
          <p:cNvSpPr>
            <a:spLocks noGrp="1"/>
          </p:cNvSpPr>
          <p:nvPr>
            <p:ph idx="1"/>
          </p:nvPr>
        </p:nvSpPr>
        <p:spPr>
          <a:xfrm>
            <a:off x="761987" y="2041331"/>
            <a:ext cx="5314543" cy="4547728"/>
          </a:xfrm>
        </p:spPr>
        <p:txBody>
          <a:bodyPr anchor="t">
            <a:noAutofit/>
          </a:bodyPr>
          <a:lstStyle/>
          <a:p>
            <a:pPr>
              <a:buFontTx/>
              <a:buChar char="-"/>
            </a:pPr>
            <a:r>
              <a:rPr lang="en-GB" sz="2400" dirty="0"/>
              <a:t>Lord Vishnu’s Incarnations </a:t>
            </a:r>
          </a:p>
          <a:p>
            <a:r>
              <a:rPr lang="en-GB" sz="2400" dirty="0" err="1"/>
              <a:t>Kurma</a:t>
            </a:r>
            <a:r>
              <a:rPr lang="en-GB" sz="2400" dirty="0"/>
              <a:t> (Tortoise)</a:t>
            </a:r>
          </a:p>
          <a:p>
            <a:r>
              <a:rPr lang="en-GB" sz="2400" dirty="0"/>
              <a:t>Varaha (Boar)</a:t>
            </a:r>
          </a:p>
          <a:p>
            <a:pPr marL="0" indent="0">
              <a:buNone/>
            </a:pPr>
            <a:endParaRPr lang="en-GB" sz="2400" dirty="0"/>
          </a:p>
          <a:p>
            <a:pPr>
              <a:buFontTx/>
              <a:buChar char="-"/>
            </a:pPr>
            <a:r>
              <a:rPr lang="en-GB" sz="2400" dirty="0"/>
              <a:t>Privithi: The Mother Goddess </a:t>
            </a:r>
          </a:p>
          <a:p>
            <a:r>
              <a:rPr lang="en-GB" sz="2400" dirty="0"/>
              <a:t>O. P. Dwivedi </a:t>
            </a:r>
          </a:p>
          <a:p>
            <a:r>
              <a:rPr lang="en-GB" sz="2400" dirty="0"/>
              <a:t>Hymn of Mother Earth </a:t>
            </a:r>
          </a:p>
          <a:p>
            <a:r>
              <a:rPr lang="en-GB" sz="1600" dirty="0"/>
              <a:t>“O Mother Earth! Sacred are your hills, snowy mountains, and deep forests. Be kind to us and bestow upon us happiness. May you be fertile, arable, and nourisher of all. May you continue to support all races and nations.” – (</a:t>
            </a:r>
            <a:r>
              <a:rPr lang="en-GB" sz="1600" i="1" dirty="0"/>
              <a:t>Arthava Veda: 11)</a:t>
            </a:r>
            <a:endParaRPr lang="en-GB" sz="1600" dirty="0"/>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3D7A4A55-E363-4C83-BD80-5C7A7E540691}"/>
              </a:ext>
            </a:extLst>
          </p:cNvPr>
          <p:cNvPicPr>
            <a:picLocks noChangeAspect="1"/>
          </p:cNvPicPr>
          <p:nvPr/>
        </p:nvPicPr>
        <p:blipFill rotWithShape="1">
          <a:blip r:embed="rId2"/>
          <a:srcRect l="13047" r="29695"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C447133D-F0D4-486B-B94E-EC1090BE86A0}"/>
              </a:ext>
            </a:extLst>
          </p:cNvPr>
          <p:cNvSpPr txBox="1"/>
          <p:nvPr/>
        </p:nvSpPr>
        <p:spPr>
          <a:xfrm>
            <a:off x="9269824" y="5606770"/>
            <a:ext cx="117566" cy="215444"/>
          </a:xfrm>
          <a:prstGeom prst="rect">
            <a:avLst/>
          </a:prstGeom>
          <a:noFill/>
        </p:spPr>
        <p:txBody>
          <a:bodyPr wrap="square" rtlCol="0">
            <a:spAutoFit/>
          </a:bodyPr>
          <a:lstStyle/>
          <a:p>
            <a:r>
              <a:rPr lang="en-GB" sz="800" dirty="0">
                <a:solidFill>
                  <a:schemeClr val="bg1"/>
                </a:solidFill>
              </a:rPr>
              <a:t>5</a:t>
            </a:r>
          </a:p>
        </p:txBody>
      </p:sp>
      <p:sp>
        <p:nvSpPr>
          <p:cNvPr id="7" name="TextBox 6">
            <a:extLst>
              <a:ext uri="{FF2B5EF4-FFF2-40B4-BE49-F238E27FC236}">
                <a16:creationId xmlns:a16="http://schemas.microsoft.com/office/drawing/2014/main" id="{DB5E66D6-531A-4F77-B8AB-8DD256187B45}"/>
              </a:ext>
            </a:extLst>
          </p:cNvPr>
          <p:cNvSpPr txBox="1"/>
          <p:nvPr/>
        </p:nvSpPr>
        <p:spPr>
          <a:xfrm>
            <a:off x="6582780" y="5881173"/>
            <a:ext cx="3837482" cy="707886"/>
          </a:xfrm>
          <a:prstGeom prst="rect">
            <a:avLst/>
          </a:prstGeom>
          <a:noFill/>
        </p:spPr>
        <p:txBody>
          <a:bodyPr wrap="square" rtlCol="0">
            <a:spAutoFit/>
          </a:bodyPr>
          <a:lstStyle/>
          <a:p>
            <a:r>
              <a:rPr lang="en-GB" sz="700" dirty="0"/>
              <a:t>- Brihaspati Puja, </a:t>
            </a:r>
            <a:r>
              <a:rPr lang="en-GB" sz="700" i="1" dirty="0"/>
              <a:t>Lord Vishnu</a:t>
            </a:r>
            <a:r>
              <a:rPr lang="en-GB" sz="700" dirty="0"/>
              <a:t> (2020) </a:t>
            </a:r>
            <a:r>
              <a:rPr lang="en-GB" sz="700" dirty="0">
                <a:hlinkClick r:id="rId3"/>
              </a:rPr>
              <a:t>http://www.brihaspatipuja.org/about-lord-Vishnu.html</a:t>
            </a:r>
            <a:r>
              <a:rPr lang="en-GB" sz="700" dirty="0"/>
              <a:t> [accessed 29 January 2020].</a:t>
            </a:r>
          </a:p>
          <a:p>
            <a:r>
              <a:rPr lang="en-GB" sz="700" dirty="0"/>
              <a:t>- Dwivedi, O. P. “Hindu Religion and Environmental Well-being.” In The Oxford Handbook of Religion and Ecology, ed. Roger Gottlieb, 160-183. New York: Oxford University Press, 2006. </a:t>
            </a:r>
          </a:p>
          <a:p>
            <a:r>
              <a:rPr lang="en-GB" sz="700" dirty="0"/>
              <a:t> - Kim Knott, </a:t>
            </a:r>
            <a:r>
              <a:rPr lang="en-GB" sz="700" i="1" dirty="0"/>
              <a:t>Hinduism: A Very Short Introduction, </a:t>
            </a:r>
            <a:r>
              <a:rPr lang="en-GB" sz="700" dirty="0"/>
              <a:t>2</a:t>
            </a:r>
            <a:r>
              <a:rPr lang="en-GB" sz="700" baseline="30000" dirty="0"/>
              <a:t>nd</a:t>
            </a:r>
            <a:r>
              <a:rPr lang="en-GB" sz="700" dirty="0"/>
              <a:t> edn (Oxford University Press, 2016) p. 48-62</a:t>
            </a:r>
          </a:p>
          <a:p>
            <a:endParaRPr lang="en-GB" sz="500" dirty="0"/>
          </a:p>
        </p:txBody>
      </p:sp>
    </p:spTree>
    <p:extLst>
      <p:ext uri="{BB962C8B-B14F-4D97-AF65-F5344CB8AC3E}">
        <p14:creationId xmlns:p14="http://schemas.microsoft.com/office/powerpoint/2010/main" val="1158070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39169-697B-4404-A8B0-BDA88CF24FD7}"/>
              </a:ext>
            </a:extLst>
          </p:cNvPr>
          <p:cNvSpPr>
            <a:spLocks noGrp="1"/>
          </p:cNvSpPr>
          <p:nvPr>
            <p:ph type="title"/>
          </p:nvPr>
        </p:nvSpPr>
        <p:spPr>
          <a:xfrm>
            <a:off x="762000" y="608168"/>
            <a:ext cx="5314536" cy="1325563"/>
          </a:xfrm>
        </p:spPr>
        <p:txBody>
          <a:bodyPr>
            <a:normAutofit/>
          </a:bodyPr>
          <a:lstStyle/>
          <a:p>
            <a:r>
              <a:rPr lang="en-GB" sz="2800" u="sng" dirty="0"/>
              <a:t>Academic Approaches towards Ecological Legacies of Hinduism </a:t>
            </a:r>
            <a:br>
              <a:rPr lang="en-GB" sz="2800" dirty="0"/>
            </a:br>
            <a:endParaRPr lang="en-GB" sz="2800" dirty="0"/>
          </a:p>
        </p:txBody>
      </p:sp>
      <p:sp>
        <p:nvSpPr>
          <p:cNvPr id="3" name="Content Placeholder 2">
            <a:extLst>
              <a:ext uri="{FF2B5EF4-FFF2-40B4-BE49-F238E27FC236}">
                <a16:creationId xmlns:a16="http://schemas.microsoft.com/office/drawing/2014/main" id="{F2ECDAD6-39FD-48A2-9ECB-E3290829AD33}"/>
              </a:ext>
            </a:extLst>
          </p:cNvPr>
          <p:cNvSpPr>
            <a:spLocks noGrp="1"/>
          </p:cNvSpPr>
          <p:nvPr>
            <p:ph idx="1"/>
          </p:nvPr>
        </p:nvSpPr>
        <p:spPr>
          <a:xfrm>
            <a:off x="762000" y="1933731"/>
            <a:ext cx="5314543" cy="4542019"/>
          </a:xfrm>
        </p:spPr>
        <p:txBody>
          <a:bodyPr anchor="t">
            <a:normAutofit/>
          </a:bodyPr>
          <a:lstStyle/>
          <a:p>
            <a:pPr>
              <a:buFontTx/>
              <a:buChar char="-"/>
            </a:pPr>
            <a:r>
              <a:rPr lang="en-GB" sz="2100" i="1" dirty="0"/>
              <a:t>“Hindu Religion and Environmental Wellbeing” – </a:t>
            </a:r>
            <a:r>
              <a:rPr lang="en-GB" sz="2100" dirty="0"/>
              <a:t>Dwivedi</a:t>
            </a:r>
          </a:p>
          <a:p>
            <a:r>
              <a:rPr lang="en-GB" sz="1500" dirty="0"/>
              <a:t>“The humble sages, by virtue of true knowledge, see with equal vision a learned and gentle </a:t>
            </a:r>
            <a:r>
              <a:rPr lang="en-GB" sz="1500" dirty="0" err="1"/>
              <a:t>brāhmaṇa</a:t>
            </a:r>
            <a:r>
              <a:rPr lang="en-GB" sz="1500" dirty="0"/>
              <a:t>, a cow, an elephant, a dog and a dog-eater [outcaste].” – (</a:t>
            </a:r>
            <a:r>
              <a:rPr lang="en-GB" sz="1500" i="1" dirty="0"/>
              <a:t>Gita 5:18)</a:t>
            </a:r>
          </a:p>
          <a:p>
            <a:r>
              <a:rPr lang="en-GB" sz="1500" dirty="0"/>
              <a:t>“Our Friend, our Father, our Creator; who knows all positions, and all existing things.” – (</a:t>
            </a:r>
            <a:r>
              <a:rPr lang="en-GB" sz="1500" i="1" dirty="0"/>
              <a:t>Yajur Veda 32:10)</a:t>
            </a:r>
          </a:p>
          <a:p>
            <a:r>
              <a:rPr lang="en-GB" sz="1500" dirty="0"/>
              <a:t>“Ether, air, fire, water, earth, planets, all creatures, directions, trees and plants, rivers, and seas, they all are organs of God's body.” – (</a:t>
            </a:r>
            <a:r>
              <a:rPr lang="en-GB" sz="1500" i="1" dirty="0" err="1"/>
              <a:t>Srimad</a:t>
            </a:r>
            <a:r>
              <a:rPr lang="en-GB" sz="1500" i="1" dirty="0"/>
              <a:t> </a:t>
            </a:r>
            <a:r>
              <a:rPr lang="en-GB" sz="1500" i="1" dirty="0" err="1"/>
              <a:t>Bhagavata</a:t>
            </a:r>
            <a:r>
              <a:rPr lang="en-GB" sz="1500" i="1" dirty="0"/>
              <a:t> </a:t>
            </a:r>
            <a:r>
              <a:rPr lang="en-GB" sz="1500" i="1" dirty="0" err="1"/>
              <a:t>Mahapurana</a:t>
            </a:r>
            <a:r>
              <a:rPr lang="en-GB" sz="1500" i="1"/>
              <a:t> 11.2.41)</a:t>
            </a:r>
            <a:endParaRPr lang="en-GB" sz="1500" i="1" dirty="0"/>
          </a:p>
          <a:p>
            <a:pPr marL="0" indent="0">
              <a:buNone/>
            </a:pPr>
            <a:endParaRPr lang="en-GB" sz="2100" dirty="0"/>
          </a:p>
          <a:p>
            <a:pPr>
              <a:buFontTx/>
              <a:buChar char="-"/>
            </a:pPr>
            <a:r>
              <a:rPr lang="en-GB" sz="2100" i="1" dirty="0"/>
              <a:t>“Hinduism, Jainism and Ecology” - </a:t>
            </a:r>
            <a:r>
              <a:rPr lang="en-GB" sz="2100" dirty="0"/>
              <a:t>Christopher Key Chapple </a:t>
            </a:r>
          </a:p>
          <a:p>
            <a:r>
              <a:rPr lang="en-GB" sz="2100" dirty="0"/>
              <a:t>Sacredness of Nature</a:t>
            </a: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F4048F6-7F0D-4574-AF32-F08E7F940E80}"/>
              </a:ext>
            </a:extLst>
          </p:cNvPr>
          <p:cNvPicPr>
            <a:picLocks noChangeAspect="1"/>
          </p:cNvPicPr>
          <p:nvPr/>
        </p:nvPicPr>
        <p:blipFill rotWithShape="1">
          <a:blip r:embed="rId2"/>
          <a:srcRect l="46826" r="5058"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4C7FEF4F-58EF-4DA6-95D3-68D6B4BB0B1F}"/>
              </a:ext>
            </a:extLst>
          </p:cNvPr>
          <p:cNvSpPr txBox="1"/>
          <p:nvPr/>
        </p:nvSpPr>
        <p:spPr>
          <a:xfrm>
            <a:off x="9126133" y="5547216"/>
            <a:ext cx="261257" cy="215444"/>
          </a:xfrm>
          <a:prstGeom prst="rect">
            <a:avLst/>
          </a:prstGeom>
          <a:noFill/>
        </p:spPr>
        <p:txBody>
          <a:bodyPr wrap="square" rtlCol="0">
            <a:spAutoFit/>
          </a:bodyPr>
          <a:lstStyle/>
          <a:p>
            <a:r>
              <a:rPr lang="en-GB" sz="800" dirty="0">
                <a:solidFill>
                  <a:schemeClr val="bg1"/>
                </a:solidFill>
              </a:rPr>
              <a:t>6</a:t>
            </a:r>
          </a:p>
        </p:txBody>
      </p:sp>
      <p:sp>
        <p:nvSpPr>
          <p:cNvPr id="7" name="TextBox 6">
            <a:extLst>
              <a:ext uri="{FF2B5EF4-FFF2-40B4-BE49-F238E27FC236}">
                <a16:creationId xmlns:a16="http://schemas.microsoft.com/office/drawing/2014/main" id="{09550C56-8D72-4C08-B155-7F4838191BCE}"/>
              </a:ext>
            </a:extLst>
          </p:cNvPr>
          <p:cNvSpPr txBox="1"/>
          <p:nvPr/>
        </p:nvSpPr>
        <p:spPr>
          <a:xfrm>
            <a:off x="6282976" y="6075462"/>
            <a:ext cx="4524931" cy="784830"/>
          </a:xfrm>
          <a:prstGeom prst="rect">
            <a:avLst/>
          </a:prstGeom>
          <a:noFill/>
        </p:spPr>
        <p:txBody>
          <a:bodyPr wrap="square" rtlCol="0">
            <a:spAutoFit/>
          </a:bodyPr>
          <a:lstStyle/>
          <a:p>
            <a:r>
              <a:rPr lang="en-GB" sz="800" dirty="0"/>
              <a:t>- Christopher Key Chapple, </a:t>
            </a:r>
            <a:r>
              <a:rPr lang="en-GB" sz="800" i="1" dirty="0"/>
              <a:t>Hinduism, Jainism and Ecology</a:t>
            </a:r>
            <a:r>
              <a:rPr lang="en-GB" sz="800" dirty="0"/>
              <a:t> (2019) </a:t>
            </a:r>
            <a:r>
              <a:rPr lang="en-GB" sz="800" u="sng" dirty="0">
                <a:solidFill>
                  <a:schemeClr val="accent1">
                    <a:lumMod val="75000"/>
                  </a:schemeClr>
                </a:solidFill>
              </a:rPr>
              <a:t>&lt;fore.yale.edu/religion/Hinduism/&gt; </a:t>
            </a:r>
            <a:r>
              <a:rPr lang="en-GB" sz="800" dirty="0"/>
              <a:t>[accessed 29 January 2020]</a:t>
            </a:r>
          </a:p>
          <a:p>
            <a:endParaRPr lang="en-GB" sz="800" dirty="0"/>
          </a:p>
          <a:p>
            <a:r>
              <a:rPr lang="en-GB" sz="800" dirty="0"/>
              <a:t>- O. P. Dwivedi, . “Hindu Religion and Environmental Well-being.” In The Oxford Handbook of Religion and Ecology, ed. Roger Gottlieb, 160-183. New York: Oxford University Press, 2006. </a:t>
            </a:r>
          </a:p>
          <a:p>
            <a:r>
              <a:rPr lang="en-GB" sz="500" dirty="0"/>
              <a:t> </a:t>
            </a:r>
          </a:p>
        </p:txBody>
      </p:sp>
    </p:spTree>
    <p:extLst>
      <p:ext uri="{BB962C8B-B14F-4D97-AF65-F5344CB8AC3E}">
        <p14:creationId xmlns:p14="http://schemas.microsoft.com/office/powerpoint/2010/main" val="25327300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91F70-2892-4911-A0B1-56D34FAC5FB0}"/>
              </a:ext>
            </a:extLst>
          </p:cNvPr>
          <p:cNvSpPr>
            <a:spLocks noGrp="1"/>
          </p:cNvSpPr>
          <p:nvPr>
            <p:ph type="title"/>
          </p:nvPr>
        </p:nvSpPr>
        <p:spPr>
          <a:xfrm>
            <a:off x="781464" y="2827468"/>
            <a:ext cx="5314536" cy="1325563"/>
          </a:xfrm>
        </p:spPr>
        <p:txBody>
          <a:bodyPr>
            <a:normAutofit/>
          </a:bodyPr>
          <a:lstStyle/>
          <a:p>
            <a:r>
              <a:rPr lang="en-GB" u="sng" dirty="0"/>
              <a:t>Concluding Thoughts</a:t>
            </a:r>
            <a:br>
              <a:rPr lang="en-GB" dirty="0"/>
            </a:br>
            <a:endParaRPr lang="en-GB"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17618D7-A3B4-4681-813C-E6224FE0562C}"/>
              </a:ext>
            </a:extLst>
          </p:cNvPr>
          <p:cNvPicPr>
            <a:picLocks noChangeAspect="1"/>
          </p:cNvPicPr>
          <p:nvPr/>
        </p:nvPicPr>
        <p:blipFill rotWithShape="1">
          <a:blip r:embed="rId2"/>
          <a:srcRect r="-2" b="25179"/>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FC176FA7-5EB6-4351-9785-F5FC1D0A2327}"/>
              </a:ext>
            </a:extLst>
          </p:cNvPr>
          <p:cNvSpPr txBox="1"/>
          <p:nvPr/>
        </p:nvSpPr>
        <p:spPr>
          <a:xfrm>
            <a:off x="9078686" y="5531160"/>
            <a:ext cx="78377" cy="215444"/>
          </a:xfrm>
          <a:prstGeom prst="rect">
            <a:avLst/>
          </a:prstGeom>
          <a:noFill/>
        </p:spPr>
        <p:txBody>
          <a:bodyPr wrap="square" rtlCol="0">
            <a:spAutoFit/>
          </a:bodyPr>
          <a:lstStyle/>
          <a:p>
            <a:r>
              <a:rPr lang="en-GB" sz="800" dirty="0">
                <a:solidFill>
                  <a:schemeClr val="bg1"/>
                </a:solidFill>
              </a:rPr>
              <a:t>8</a:t>
            </a:r>
          </a:p>
        </p:txBody>
      </p:sp>
    </p:spTree>
    <p:extLst>
      <p:ext uri="{BB962C8B-B14F-4D97-AF65-F5344CB8AC3E}">
        <p14:creationId xmlns:p14="http://schemas.microsoft.com/office/powerpoint/2010/main" val="9000372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EDD4A-E49E-4490-B709-FDB7790E6603}"/>
              </a:ext>
            </a:extLst>
          </p:cNvPr>
          <p:cNvSpPr>
            <a:spLocks noGrp="1"/>
          </p:cNvSpPr>
          <p:nvPr>
            <p:ph type="title"/>
          </p:nvPr>
        </p:nvSpPr>
        <p:spPr>
          <a:xfrm>
            <a:off x="762000" y="429252"/>
            <a:ext cx="5314536" cy="1325563"/>
          </a:xfrm>
        </p:spPr>
        <p:txBody>
          <a:bodyPr>
            <a:normAutofit/>
          </a:bodyPr>
          <a:lstStyle/>
          <a:p>
            <a:r>
              <a:rPr lang="en-GB" u="sng" dirty="0"/>
              <a:t>Bibliography </a:t>
            </a:r>
          </a:p>
        </p:txBody>
      </p:sp>
      <p:sp>
        <p:nvSpPr>
          <p:cNvPr id="3" name="Content Placeholder 2">
            <a:extLst>
              <a:ext uri="{FF2B5EF4-FFF2-40B4-BE49-F238E27FC236}">
                <a16:creationId xmlns:a16="http://schemas.microsoft.com/office/drawing/2014/main" id="{6B06C56D-E82D-42A3-8825-5947C0F1C3A3}"/>
              </a:ext>
            </a:extLst>
          </p:cNvPr>
          <p:cNvSpPr>
            <a:spLocks noGrp="1"/>
          </p:cNvSpPr>
          <p:nvPr>
            <p:ph idx="1"/>
          </p:nvPr>
        </p:nvSpPr>
        <p:spPr>
          <a:xfrm>
            <a:off x="762000" y="1634679"/>
            <a:ext cx="5314543" cy="4794069"/>
          </a:xfrm>
        </p:spPr>
        <p:txBody>
          <a:bodyPr anchor="t">
            <a:normAutofit fontScale="92500" lnSpcReduction="20000"/>
          </a:bodyPr>
          <a:lstStyle/>
          <a:p>
            <a:r>
              <a:rPr lang="en-GB" sz="1100" dirty="0"/>
              <a:t>Barker, Eileen, </a:t>
            </a:r>
            <a:r>
              <a:rPr lang="en-GB" sz="1100" i="1" dirty="0"/>
              <a:t>New Religious Movements: A Practical Introduction</a:t>
            </a:r>
            <a:r>
              <a:rPr lang="en-GB" sz="1100" dirty="0"/>
              <a:t> (London, UK: HMSO Books, 1989).</a:t>
            </a:r>
          </a:p>
          <a:p>
            <a:r>
              <a:rPr lang="en-GB" sz="1100" dirty="0"/>
              <a:t>Brihaspati Puja, </a:t>
            </a:r>
            <a:r>
              <a:rPr lang="en-GB" sz="1100" i="1" dirty="0"/>
              <a:t>Lord Vishnu</a:t>
            </a:r>
            <a:r>
              <a:rPr lang="en-GB" sz="1100" dirty="0"/>
              <a:t> (2020) </a:t>
            </a:r>
            <a:r>
              <a:rPr lang="en-GB" sz="1100" dirty="0">
                <a:hlinkClick r:id="rId2"/>
              </a:rPr>
              <a:t>http://www.brihaspatipuja.org/about-lord-Vishnu.html</a:t>
            </a:r>
            <a:r>
              <a:rPr lang="en-GB" sz="1100" dirty="0"/>
              <a:t> [accessed 29 January 2020].</a:t>
            </a:r>
          </a:p>
          <a:p>
            <a:r>
              <a:rPr lang="en-GB" sz="1100" dirty="0"/>
              <a:t>Dwivedi, O. P</a:t>
            </a:r>
            <a:r>
              <a:rPr lang="en-GB" sz="1100" i="1" dirty="0"/>
              <a:t>. “Hindu Religion and Environmental Well-being</a:t>
            </a:r>
            <a:r>
              <a:rPr lang="en-GB" sz="1100" dirty="0"/>
              <a:t>.” (In The Oxford Handbook of Religion and Ecology, ed. Roger Gottlieb, New York: Oxford University Press, 2006.) p.160-183</a:t>
            </a:r>
          </a:p>
          <a:p>
            <a:r>
              <a:rPr lang="en-GB" sz="1100" dirty="0" err="1"/>
              <a:t>Hrodrigues</a:t>
            </a:r>
            <a:r>
              <a:rPr lang="en-GB" sz="1100" dirty="0"/>
              <a:t>, </a:t>
            </a:r>
            <a:r>
              <a:rPr lang="en-GB" sz="1100" i="1" dirty="0"/>
              <a:t>The Swaminarayan Movement</a:t>
            </a:r>
            <a:r>
              <a:rPr lang="en-GB" sz="1100" dirty="0"/>
              <a:t> (2010) </a:t>
            </a:r>
            <a:r>
              <a:rPr lang="en-GB" sz="1100" dirty="0">
                <a:hlinkClick r:id="rId3"/>
              </a:rPr>
              <a:t>http://www.mahavidya.ca/2010/08/09/the-Swaminarayan-movement/</a:t>
            </a:r>
            <a:r>
              <a:rPr lang="en-GB" sz="1100" dirty="0"/>
              <a:t> [accessed 28 January 2020].</a:t>
            </a:r>
          </a:p>
          <a:p>
            <a:r>
              <a:rPr lang="en-GB" sz="1100" dirty="0"/>
              <a:t>ISKCON, </a:t>
            </a:r>
            <a:r>
              <a:rPr lang="en-GB" sz="1100" i="1" dirty="0"/>
              <a:t>Eco-Villages </a:t>
            </a:r>
            <a:r>
              <a:rPr lang="en-GB" sz="1100" dirty="0"/>
              <a:t>(2020) </a:t>
            </a:r>
            <a:r>
              <a:rPr lang="en-GB" sz="1100" dirty="0">
                <a:hlinkClick r:id="rId4"/>
              </a:rPr>
              <a:t>http://www.iskcon.org/eco-villages/</a:t>
            </a:r>
            <a:r>
              <a:rPr lang="en-GB" sz="1100" dirty="0"/>
              <a:t> [accessed 28 January 2020].</a:t>
            </a:r>
          </a:p>
          <a:p>
            <a:r>
              <a:rPr lang="en-GB" sz="1100" dirty="0"/>
              <a:t>Key Chapple, Christopher, </a:t>
            </a:r>
            <a:r>
              <a:rPr lang="en-GB" sz="1100" i="1" dirty="0"/>
              <a:t>Hinduism, Jainism and Ecology</a:t>
            </a:r>
            <a:r>
              <a:rPr lang="en-GB" sz="1100" dirty="0"/>
              <a:t> (2019) </a:t>
            </a:r>
            <a:r>
              <a:rPr lang="en-GB" sz="1100" u="sng" dirty="0">
                <a:solidFill>
                  <a:schemeClr val="accent1">
                    <a:lumMod val="75000"/>
                  </a:schemeClr>
                </a:solidFill>
              </a:rPr>
              <a:t>&lt;fore.yale.edu/religion/Hinduism/&gt; </a:t>
            </a:r>
            <a:r>
              <a:rPr lang="en-GB" sz="1100" dirty="0"/>
              <a:t>[accessed 29 January 2020]</a:t>
            </a:r>
          </a:p>
          <a:p>
            <a:r>
              <a:rPr lang="en-GB" sz="1100" dirty="0"/>
              <a:t>Knott, Kim, </a:t>
            </a:r>
            <a:r>
              <a:rPr lang="en-GB" sz="1100" i="1" dirty="0"/>
              <a:t>Hinduism: A Very Short Introduction, </a:t>
            </a:r>
            <a:r>
              <a:rPr lang="en-GB" sz="1100" dirty="0"/>
              <a:t>2</a:t>
            </a:r>
            <a:r>
              <a:rPr lang="en-GB" sz="1100" baseline="30000" dirty="0"/>
              <a:t>nd</a:t>
            </a:r>
            <a:r>
              <a:rPr lang="en-GB" sz="1100" dirty="0"/>
              <a:t> edn (Oxford University Press, 2016) p. 48-62</a:t>
            </a:r>
          </a:p>
          <a:p>
            <a:r>
              <a:rPr lang="en-GB" sz="1100" dirty="0"/>
              <a:t>Mondal, Puja, </a:t>
            </a:r>
            <a:r>
              <a:rPr lang="en-GB" sz="1100" i="1" dirty="0"/>
              <a:t>Four Ashramas of Vedic Life: Stages of life in Realising the Hindu Ideal of Life</a:t>
            </a:r>
            <a:r>
              <a:rPr lang="en-GB" sz="1100" dirty="0"/>
              <a:t> (2019) </a:t>
            </a:r>
            <a:r>
              <a:rPr lang="en-GB" sz="1100" dirty="0">
                <a:hlinkClick r:id="rId5"/>
              </a:rPr>
              <a:t>www.yourarticlelibrary.com/society/Indian-society/four-ashramas-of-vedic-life-stages-of-life-in-realising-the-hindu-ideal-of-life/39153</a:t>
            </a:r>
            <a:r>
              <a:rPr lang="en-GB" sz="1100" dirty="0"/>
              <a:t> [accessed 29 January 2020].</a:t>
            </a:r>
          </a:p>
          <a:p>
            <a:r>
              <a:rPr lang="en-GB" sz="1100" dirty="0" err="1"/>
              <a:t>Sanatan</a:t>
            </a:r>
            <a:r>
              <a:rPr lang="en-GB" sz="1100" dirty="0"/>
              <a:t> Society, </a:t>
            </a:r>
            <a:r>
              <a:rPr lang="en-GB" sz="1100" i="1" dirty="0"/>
              <a:t>The Hindu God: Indra </a:t>
            </a:r>
            <a:r>
              <a:rPr lang="en-GB" sz="1100" dirty="0"/>
              <a:t>(2019) </a:t>
            </a:r>
            <a:r>
              <a:rPr lang="en-GB" sz="1100" dirty="0">
                <a:hlinkClick r:id="rId6"/>
              </a:rPr>
              <a:t>https://www.sanatansociety.org/hindu_gods_and_goddesses/indra.htm</a:t>
            </a:r>
            <a:r>
              <a:rPr lang="en-GB" sz="1100" dirty="0"/>
              <a:t> [accessed 27 January 2020].</a:t>
            </a:r>
          </a:p>
          <a:p>
            <a:r>
              <a:rPr lang="en-GB" sz="1100" dirty="0"/>
              <a:t>Sarbatoare, Octavian, </a:t>
            </a:r>
            <a:r>
              <a:rPr lang="en-GB" sz="1100" i="1" dirty="0"/>
              <a:t>Yajna – Vedic Sacrifices in Hinduism</a:t>
            </a:r>
            <a:r>
              <a:rPr lang="en-GB" sz="1100" dirty="0"/>
              <a:t> (2018) </a:t>
            </a:r>
            <a:r>
              <a:rPr lang="en-GB" sz="1100" dirty="0">
                <a:hlinkClick r:id="rId7"/>
              </a:rPr>
              <a:t>https://www.hinduwebsite.com/Hinduism/vedicsacrifice.asp</a:t>
            </a:r>
            <a:r>
              <a:rPr lang="en-GB" sz="1100" dirty="0"/>
              <a:t> [accessed 27 January 2020].</a:t>
            </a:r>
          </a:p>
          <a:p>
            <a:r>
              <a:rPr lang="en-GB" sz="1100" dirty="0"/>
              <a:t>Shah, </a:t>
            </a:r>
            <a:r>
              <a:rPr lang="en-GB" sz="1100" dirty="0" err="1"/>
              <a:t>Dhwani</a:t>
            </a:r>
            <a:r>
              <a:rPr lang="en-GB" sz="1100" dirty="0"/>
              <a:t>, </a:t>
            </a:r>
            <a:r>
              <a:rPr lang="en-GB" sz="1100" i="1" dirty="0"/>
              <a:t>Bhagavad Gita Verse 5.18</a:t>
            </a:r>
            <a:r>
              <a:rPr lang="en-GB" sz="1100" dirty="0"/>
              <a:t> (2019) </a:t>
            </a:r>
            <a:r>
              <a:rPr lang="en-GB" sz="1100" dirty="0">
                <a:hlinkClick r:id="rId8"/>
              </a:rPr>
              <a:t>https://dwarkadhishholisticcentre.org/2019/10/23/bhagavad-gita-verse-5-18/</a:t>
            </a:r>
            <a:r>
              <a:rPr lang="en-GB" sz="1100" dirty="0"/>
              <a:t> [accessed 28 January 2020</a:t>
            </a:r>
          </a:p>
          <a:p>
            <a:r>
              <a:rPr lang="en-GB" sz="1100"/>
              <a:t>The </a:t>
            </a:r>
            <a:r>
              <a:rPr lang="en-GB" sz="1100" dirty="0"/>
              <a:t>Editors of Encyclopaedia Britannica, </a:t>
            </a:r>
            <a:r>
              <a:rPr lang="en-GB" sz="1100" i="1" dirty="0"/>
              <a:t>Advaita school of Hindu philosophy </a:t>
            </a:r>
            <a:r>
              <a:rPr lang="en-GB" sz="1100" dirty="0"/>
              <a:t>(2019) </a:t>
            </a:r>
            <a:r>
              <a:rPr lang="en-GB" sz="1100" dirty="0">
                <a:hlinkClick r:id="rId9"/>
              </a:rPr>
              <a:t>https://www.Britannica.com/topic/Advaita-school-of-Hindu-philosophy</a:t>
            </a:r>
            <a:r>
              <a:rPr lang="en-GB" sz="1100" dirty="0"/>
              <a:t> [accessed 27 January 2020].</a:t>
            </a:r>
          </a:p>
          <a:p>
            <a:r>
              <a:rPr lang="en-GB" sz="1100" dirty="0"/>
              <a:t>Woodhead, Linda, Christopher Partridge and Hiroko Kawanami, </a:t>
            </a:r>
            <a:r>
              <a:rPr lang="en-GB" sz="1100" i="1" dirty="0"/>
              <a:t>Religions in the Modern World, </a:t>
            </a:r>
            <a:r>
              <a:rPr lang="en-GB" sz="1100" dirty="0"/>
              <a:t>3</a:t>
            </a:r>
            <a:r>
              <a:rPr lang="en-GB" sz="1100" baseline="30000" dirty="0"/>
              <a:t>rd</a:t>
            </a:r>
            <a:r>
              <a:rPr lang="en-GB" sz="1100" dirty="0"/>
              <a:t> edn (New York: Apex CoVantage, 2016), p. 404-409</a:t>
            </a:r>
          </a:p>
          <a:p>
            <a:endParaRPr lang="en-GB" sz="1800" dirty="0"/>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EDAB0E-6AEE-4D2F-8F36-D03245191FF8}"/>
              </a:ext>
            </a:extLst>
          </p:cNvPr>
          <p:cNvPicPr>
            <a:picLocks noChangeAspect="1"/>
          </p:cNvPicPr>
          <p:nvPr/>
        </p:nvPicPr>
        <p:blipFill rotWithShape="1">
          <a:blip r:embed="rId10"/>
          <a:srcRect l="10560" r="25685"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7" name="TextBox 6">
            <a:extLst>
              <a:ext uri="{FF2B5EF4-FFF2-40B4-BE49-F238E27FC236}">
                <a16:creationId xmlns:a16="http://schemas.microsoft.com/office/drawing/2014/main" id="{9E2EE3A3-FFFE-43CD-8818-6A5A826986BD}"/>
              </a:ext>
            </a:extLst>
          </p:cNvPr>
          <p:cNvSpPr txBox="1"/>
          <p:nvPr/>
        </p:nvSpPr>
        <p:spPr>
          <a:xfrm>
            <a:off x="9104812" y="5528393"/>
            <a:ext cx="65314" cy="215444"/>
          </a:xfrm>
          <a:prstGeom prst="rect">
            <a:avLst/>
          </a:prstGeom>
          <a:noFill/>
        </p:spPr>
        <p:txBody>
          <a:bodyPr wrap="square" rtlCol="0">
            <a:spAutoFit/>
          </a:bodyPr>
          <a:lstStyle/>
          <a:p>
            <a:r>
              <a:rPr lang="en-GB" sz="800" dirty="0">
                <a:solidFill>
                  <a:schemeClr val="bg1"/>
                </a:solidFill>
              </a:rPr>
              <a:t>9</a:t>
            </a:r>
          </a:p>
        </p:txBody>
      </p:sp>
    </p:spTree>
    <p:extLst>
      <p:ext uri="{BB962C8B-B14F-4D97-AF65-F5344CB8AC3E}">
        <p14:creationId xmlns:p14="http://schemas.microsoft.com/office/powerpoint/2010/main" val="225160420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0AC2B-A3F8-425E-AEC3-CA5D047FDAB7}"/>
              </a:ext>
            </a:extLst>
          </p:cNvPr>
          <p:cNvSpPr>
            <a:spLocks noGrp="1"/>
          </p:cNvSpPr>
          <p:nvPr>
            <p:ph type="title"/>
          </p:nvPr>
        </p:nvSpPr>
        <p:spPr>
          <a:xfrm>
            <a:off x="762000" y="260182"/>
            <a:ext cx="5314536" cy="1325563"/>
          </a:xfrm>
        </p:spPr>
        <p:txBody>
          <a:bodyPr>
            <a:normAutofit/>
          </a:bodyPr>
          <a:lstStyle/>
          <a:p>
            <a:r>
              <a:rPr lang="en-GB" u="sng" dirty="0"/>
              <a:t>Bibliography of Images </a:t>
            </a:r>
          </a:p>
        </p:txBody>
      </p:sp>
      <p:sp>
        <p:nvSpPr>
          <p:cNvPr id="3" name="Content Placeholder 2">
            <a:extLst>
              <a:ext uri="{FF2B5EF4-FFF2-40B4-BE49-F238E27FC236}">
                <a16:creationId xmlns:a16="http://schemas.microsoft.com/office/drawing/2014/main" id="{23A83ABE-0909-4577-A93E-B2CB0D96CD8B}"/>
              </a:ext>
            </a:extLst>
          </p:cNvPr>
          <p:cNvSpPr>
            <a:spLocks noGrp="1"/>
          </p:cNvSpPr>
          <p:nvPr>
            <p:ph idx="1"/>
          </p:nvPr>
        </p:nvSpPr>
        <p:spPr>
          <a:xfrm>
            <a:off x="719521" y="1219984"/>
            <a:ext cx="5357015" cy="5546575"/>
          </a:xfrm>
        </p:spPr>
        <p:txBody>
          <a:bodyPr anchor="t">
            <a:noAutofit/>
          </a:bodyPr>
          <a:lstStyle/>
          <a:p>
            <a:r>
              <a:rPr lang="en-GB" sz="1050" i="1" dirty="0">
                <a:cs typeface="Times New Roman" panose="02020603050405020304" pitchFamily="18" charset="0"/>
              </a:rPr>
              <a:t>Fig 1: Hinduism Religious Symbols</a:t>
            </a:r>
            <a:r>
              <a:rPr lang="en-GB" sz="1050" dirty="0">
                <a:cs typeface="Times New Roman" panose="02020603050405020304" pitchFamily="18" charset="0"/>
              </a:rPr>
              <a:t> (2019) </a:t>
            </a:r>
            <a:r>
              <a:rPr lang="en-GB" sz="1050" dirty="0">
                <a:cs typeface="Times New Roman" panose="02020603050405020304" pitchFamily="18" charset="0"/>
                <a:hlinkClick r:id="rId2"/>
              </a:rPr>
              <a:t>https://www.pngitem.com/middle/wwJiwb_hinduism-religious-symbols-hd-png-download/</a:t>
            </a:r>
            <a:endParaRPr lang="en-GB" sz="1050" i="1" dirty="0">
              <a:cs typeface="Times New Roman" panose="02020603050405020304" pitchFamily="18" charset="0"/>
            </a:endParaRPr>
          </a:p>
          <a:p>
            <a:r>
              <a:rPr lang="en-GB" sz="1050" i="1" dirty="0">
                <a:cs typeface="Times New Roman" panose="02020603050405020304" pitchFamily="18" charset="0"/>
              </a:rPr>
              <a:t>Fig 2: </a:t>
            </a:r>
            <a:r>
              <a:rPr lang="en-GB" sz="1050" i="1" dirty="0" err="1">
                <a:cs typeface="Times New Roman" panose="02020603050405020304" pitchFamily="18" charset="0"/>
              </a:rPr>
              <a:t>Ganesha</a:t>
            </a:r>
            <a:r>
              <a:rPr lang="en-GB" sz="1050" i="1" dirty="0">
                <a:cs typeface="Times New Roman" panose="02020603050405020304" pitchFamily="18" charset="0"/>
              </a:rPr>
              <a:t> Hindu God</a:t>
            </a:r>
            <a:r>
              <a:rPr lang="en-GB" sz="1050" dirty="0">
                <a:cs typeface="Times New Roman" panose="02020603050405020304" pitchFamily="18" charset="0"/>
              </a:rPr>
              <a:t> (2018) </a:t>
            </a:r>
            <a:r>
              <a:rPr lang="en-GB" sz="1050" dirty="0">
                <a:cs typeface="Times New Roman" panose="02020603050405020304" pitchFamily="18" charset="0"/>
                <a:hlinkClick r:id="rId3"/>
              </a:rPr>
              <a:t>https://www.wallpaperflare.com/ganesha-illustration-religious-hinduism-god-statue-spirituality-wallpaper-qjbtg</a:t>
            </a:r>
            <a:endParaRPr lang="en-GB" sz="1050" i="1" dirty="0">
              <a:cs typeface="Times New Roman" panose="02020603050405020304" pitchFamily="18" charset="0"/>
            </a:endParaRPr>
          </a:p>
          <a:p>
            <a:r>
              <a:rPr lang="en-GB" sz="1050" i="1" dirty="0">
                <a:cs typeface="Times New Roman" panose="02020603050405020304" pitchFamily="18" charset="0"/>
              </a:rPr>
              <a:t>Fig 3: Safari Hinduism </a:t>
            </a:r>
            <a:r>
              <a:rPr lang="en-GB" sz="1050" dirty="0">
                <a:cs typeface="Times New Roman" panose="02020603050405020304" pitchFamily="18" charset="0"/>
              </a:rPr>
              <a:t>(2019) </a:t>
            </a:r>
            <a:r>
              <a:rPr lang="en-GB" sz="1050" dirty="0">
                <a:cs typeface="Times New Roman" panose="02020603050405020304" pitchFamily="18" charset="0"/>
                <a:hlinkClick r:id="rId4"/>
              </a:rPr>
              <a:t>https://wallpapersafari.com/w/Hi1V9t</a:t>
            </a:r>
            <a:endParaRPr lang="en-GB" sz="1050" i="1" dirty="0">
              <a:cs typeface="Times New Roman" panose="02020603050405020304" pitchFamily="18" charset="0"/>
            </a:endParaRPr>
          </a:p>
          <a:p>
            <a:r>
              <a:rPr lang="en-GB" sz="1050" i="1" dirty="0">
                <a:cs typeface="Times New Roman" panose="02020603050405020304" pitchFamily="18" charset="0"/>
              </a:rPr>
              <a:t>Fig 4: Krishna and Arjuna</a:t>
            </a:r>
            <a:r>
              <a:rPr lang="en-GB" sz="1050" dirty="0">
                <a:cs typeface="Times New Roman" panose="02020603050405020304" pitchFamily="18" charset="0"/>
              </a:rPr>
              <a:t> (2015) </a:t>
            </a:r>
            <a:r>
              <a:rPr lang="en-GB" sz="1050" dirty="0">
                <a:cs typeface="Times New Roman" panose="02020603050405020304" pitchFamily="18" charset="0"/>
                <a:hlinkClick r:id="rId5"/>
              </a:rPr>
              <a:t>https://wallpapercave.com/lord-krishna-and-arjuna-hd-wallpapers</a:t>
            </a:r>
            <a:endParaRPr lang="en-GB" sz="1050" i="1" dirty="0">
              <a:cs typeface="Times New Roman" panose="02020603050405020304" pitchFamily="18" charset="0"/>
            </a:endParaRPr>
          </a:p>
          <a:p>
            <a:r>
              <a:rPr lang="en-GB" sz="1050" i="1" dirty="0">
                <a:cs typeface="Times New Roman" panose="02020603050405020304" pitchFamily="18" charset="0"/>
              </a:rPr>
              <a:t>Fig 5: Dharma in Hinduism </a:t>
            </a:r>
            <a:r>
              <a:rPr lang="en-GB" sz="1050" dirty="0">
                <a:cs typeface="Times New Roman" panose="02020603050405020304" pitchFamily="18" charset="0"/>
              </a:rPr>
              <a:t>(2016) </a:t>
            </a:r>
            <a:r>
              <a:rPr lang="en-GB" sz="1050" dirty="0">
                <a:cs typeface="Times New Roman" panose="02020603050405020304" pitchFamily="18" charset="0"/>
                <a:hlinkClick r:id="rId6"/>
              </a:rPr>
              <a:t>https://www.templepurohit.com/dharma-hinduism/</a:t>
            </a:r>
            <a:endParaRPr lang="en-GB" sz="1050" i="1" dirty="0">
              <a:cs typeface="Times New Roman" panose="02020603050405020304" pitchFamily="18" charset="0"/>
            </a:endParaRPr>
          </a:p>
          <a:p>
            <a:r>
              <a:rPr lang="en-GB" sz="1050" i="1" dirty="0">
                <a:cs typeface="Times New Roman" panose="02020603050405020304" pitchFamily="18" charset="0"/>
              </a:rPr>
              <a:t>Fig 6: Yogic Ecology and Mother Earth </a:t>
            </a:r>
            <a:r>
              <a:rPr lang="en-GB" sz="1050" dirty="0">
                <a:cs typeface="Times New Roman" panose="02020603050405020304" pitchFamily="18" charset="0"/>
              </a:rPr>
              <a:t>(2010) </a:t>
            </a:r>
            <a:r>
              <a:rPr lang="en-GB" sz="1050" dirty="0">
                <a:cs typeface="Times New Roman" panose="02020603050405020304" pitchFamily="18" charset="0"/>
                <a:hlinkClick r:id="rId7"/>
              </a:rPr>
              <a:t>https://resurgencehinduism.blogspot.com/2013/07/yogic-ecology-and-mother-earth.html</a:t>
            </a:r>
            <a:endParaRPr lang="en-GB" sz="1050" i="1" dirty="0">
              <a:cs typeface="Times New Roman" panose="02020603050405020304" pitchFamily="18" charset="0"/>
            </a:endParaRPr>
          </a:p>
          <a:p>
            <a:r>
              <a:rPr lang="en-GB" sz="1050" i="1" dirty="0">
                <a:cs typeface="Times New Roman" panose="02020603050405020304" pitchFamily="18" charset="0"/>
              </a:rPr>
              <a:t>Fig 7: The Beauty of Hinduism</a:t>
            </a:r>
            <a:r>
              <a:rPr lang="en-GB" sz="1050" dirty="0">
                <a:cs typeface="Times New Roman" panose="02020603050405020304" pitchFamily="18" charset="0"/>
              </a:rPr>
              <a:t> (2013) </a:t>
            </a:r>
            <a:r>
              <a:rPr lang="en-GB" sz="1050" dirty="0">
                <a:cs typeface="Times New Roman" panose="02020603050405020304" pitchFamily="18" charset="0"/>
                <a:hlinkClick r:id="rId8"/>
              </a:rPr>
              <a:t>http://beautifulhindu.blogspot.com/2015/10/do-you-believe-in-reincarnation-then.html</a:t>
            </a:r>
            <a:endParaRPr lang="en-GB" sz="1050" i="1" dirty="0">
              <a:cs typeface="Times New Roman" panose="02020603050405020304" pitchFamily="18" charset="0"/>
            </a:endParaRPr>
          </a:p>
          <a:p>
            <a:r>
              <a:rPr lang="en-GB" sz="1050" i="1" dirty="0">
                <a:cs typeface="Times New Roman" panose="02020603050405020304" pitchFamily="18" charset="0"/>
              </a:rPr>
              <a:t>Fig 8: The Hindu Vedas: Charms,  Myths, and Formulas for Enlightenment </a:t>
            </a:r>
            <a:r>
              <a:rPr lang="en-GB" sz="1050" dirty="0">
                <a:cs typeface="Times New Roman" panose="02020603050405020304" pitchFamily="18" charset="0"/>
              </a:rPr>
              <a:t>(2019)</a:t>
            </a:r>
            <a:r>
              <a:rPr lang="en-GB" sz="1050" i="1" dirty="0">
                <a:cs typeface="Times New Roman" panose="02020603050405020304" pitchFamily="18" charset="0"/>
              </a:rPr>
              <a:t> </a:t>
            </a:r>
            <a:r>
              <a:rPr lang="en-GB" sz="1050" dirty="0">
                <a:cs typeface="Times New Roman" panose="02020603050405020304" pitchFamily="18" charset="0"/>
                <a:hlinkClick r:id="rId9"/>
              </a:rPr>
              <a:t>https://www.ancient-origins.net/artifacts-ancient-writings/vedas-ancient-mystical-texts-offer-charms-incantations-mythological-021161</a:t>
            </a:r>
            <a:endParaRPr lang="en-GB" sz="1050" dirty="0">
              <a:cs typeface="Times New Roman" panose="02020603050405020304" pitchFamily="18" charset="0"/>
            </a:endParaRPr>
          </a:p>
          <a:p>
            <a:r>
              <a:rPr lang="en-GB" sz="1050" i="1" dirty="0">
                <a:cs typeface="Times New Roman" panose="02020603050405020304" pitchFamily="18" charset="0"/>
              </a:rPr>
              <a:t>Fig 9: Kali Mata</a:t>
            </a:r>
            <a:r>
              <a:rPr lang="en-GB" sz="1050" dirty="0">
                <a:cs typeface="Times New Roman" panose="02020603050405020304" pitchFamily="18" charset="0"/>
              </a:rPr>
              <a:t> (2018) </a:t>
            </a:r>
            <a:r>
              <a:rPr lang="en-GB" sz="1050" dirty="0">
                <a:cs typeface="Times New Roman" panose="02020603050405020304" pitchFamily="18" charset="0"/>
                <a:hlinkClick r:id="rId10"/>
              </a:rPr>
              <a:t>https://www.pngkey.com/detail/u2w7t4y3a9u2a9q8_hinduism-png-hd-kali-mata/</a:t>
            </a:r>
            <a:endParaRPr lang="en-GB" sz="1050" i="1" dirty="0">
              <a:cs typeface="Times New Roman" panose="02020603050405020304" pitchFamily="18" charset="0"/>
            </a:endParaRPr>
          </a:p>
          <a:p>
            <a:r>
              <a:rPr lang="en-GB" sz="1050" i="1" dirty="0">
                <a:cs typeface="Times New Roman" panose="02020603050405020304" pitchFamily="18" charset="0"/>
              </a:rPr>
              <a:t>Fig 10: Candles at a Hindu Temple in Diwali</a:t>
            </a:r>
            <a:r>
              <a:rPr lang="en-GB" sz="1050" dirty="0">
                <a:cs typeface="Times New Roman" panose="02020603050405020304" pitchFamily="18" charset="0"/>
              </a:rPr>
              <a:t> (2016) </a:t>
            </a:r>
            <a:r>
              <a:rPr lang="en-GB" sz="1050" dirty="0">
                <a:cs typeface="Times New Roman" panose="02020603050405020304" pitchFamily="18" charset="0"/>
                <a:hlinkClick r:id="rId11"/>
              </a:rPr>
              <a:t>https://www.abc.net.au/news/2012-09-05/candles-at-a-hindu-temple-during-diwali/4245444</a:t>
            </a:r>
            <a:endParaRPr lang="en-GB" sz="1050" dirty="0">
              <a:cs typeface="Times New Roman" panose="02020603050405020304" pitchFamily="18" charset="0"/>
            </a:endParaRPr>
          </a:p>
          <a:p>
            <a:r>
              <a:rPr lang="en-GB" sz="1050" i="1" dirty="0">
                <a:cs typeface="Times New Roman" panose="02020603050405020304" pitchFamily="18" charset="0"/>
              </a:rPr>
              <a:t>Fig 11: Agni </a:t>
            </a:r>
            <a:r>
              <a:rPr lang="en-GB" sz="1050" dirty="0">
                <a:cs typeface="Times New Roman" panose="02020603050405020304" pitchFamily="18" charset="0"/>
              </a:rPr>
              <a:t>(2019) </a:t>
            </a:r>
            <a:r>
              <a:rPr lang="en-GB" sz="1050" dirty="0">
                <a:cs typeface="Times New Roman" panose="02020603050405020304" pitchFamily="18" charset="0"/>
                <a:hlinkClick r:id="rId12"/>
              </a:rPr>
              <a:t>https://en.wikipedia.org/wiki/Agni</a:t>
            </a:r>
            <a:r>
              <a:rPr lang="en-GB" sz="1050" dirty="0">
                <a:cs typeface="Times New Roman" panose="02020603050405020304" pitchFamily="18" charset="0"/>
              </a:rPr>
              <a:t> </a:t>
            </a:r>
          </a:p>
          <a:p>
            <a:r>
              <a:rPr lang="en-GB" sz="1050" i="1" dirty="0">
                <a:cs typeface="Times New Roman" panose="02020603050405020304" pitchFamily="18" charset="0"/>
              </a:rPr>
              <a:t>Fig 13: Thunder of Indra</a:t>
            </a:r>
            <a:r>
              <a:rPr lang="en-GB" sz="1050" dirty="0">
                <a:cs typeface="Times New Roman" panose="02020603050405020304" pitchFamily="18" charset="0"/>
              </a:rPr>
              <a:t> (2017) </a:t>
            </a:r>
            <a:r>
              <a:rPr lang="en-GB" sz="1050" dirty="0">
                <a:cs typeface="Times New Roman" panose="02020603050405020304" pitchFamily="18" charset="0"/>
                <a:hlinkClick r:id="rId13"/>
              </a:rPr>
              <a:t>https://www.antaryami.com/hinduism/who-is-the-hindu-god-lord-indra/</a:t>
            </a:r>
            <a:r>
              <a:rPr lang="en-GB" sz="1050" dirty="0">
                <a:cs typeface="Times New Roman" panose="02020603050405020304" pitchFamily="18" charset="0"/>
              </a:rPr>
              <a:t> </a:t>
            </a:r>
            <a:endParaRPr lang="en-GB" sz="1050" i="1" dirty="0">
              <a:cs typeface="Times New Roman" panose="02020603050405020304" pitchFamily="18" charset="0"/>
            </a:endParaRPr>
          </a:p>
          <a:p>
            <a:endParaRPr lang="en-GB" sz="1100" dirty="0">
              <a:cs typeface="Times New Roman" panose="02020603050405020304" pitchFamily="18" charset="0"/>
            </a:endParaRPr>
          </a:p>
          <a:p>
            <a:endParaRPr lang="en-GB" sz="1100" dirty="0">
              <a:cs typeface="Times New Roman" panose="02020603050405020304" pitchFamily="18" charset="0"/>
            </a:endParaRPr>
          </a:p>
        </p:txBody>
      </p:sp>
      <p:sp>
        <p:nvSpPr>
          <p:cNvPr id="15" name="Freeform: Shape 14">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76880295-CD23-496D-996D-091F3C274298}"/>
              </a:ext>
            </a:extLst>
          </p:cNvPr>
          <p:cNvPicPr>
            <a:picLocks noChangeAspect="1"/>
          </p:cNvPicPr>
          <p:nvPr/>
        </p:nvPicPr>
        <p:blipFill rotWithShape="1">
          <a:blip r:embed="rId14"/>
          <a:srcRect l="18190" r="15889"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7CBA8A1C-F9B1-48BC-93BC-2B9D3ADDC90F}"/>
              </a:ext>
            </a:extLst>
          </p:cNvPr>
          <p:cNvSpPr txBox="1"/>
          <p:nvPr/>
        </p:nvSpPr>
        <p:spPr>
          <a:xfrm>
            <a:off x="9387390" y="5622826"/>
            <a:ext cx="365760" cy="215444"/>
          </a:xfrm>
          <a:prstGeom prst="rect">
            <a:avLst/>
          </a:prstGeom>
          <a:noFill/>
        </p:spPr>
        <p:txBody>
          <a:bodyPr wrap="square" rtlCol="0">
            <a:spAutoFit/>
          </a:bodyPr>
          <a:lstStyle/>
          <a:p>
            <a:r>
              <a:rPr lang="en-GB" sz="800" dirty="0">
                <a:solidFill>
                  <a:schemeClr val="bg1"/>
                </a:solidFill>
              </a:rPr>
              <a:t>10</a:t>
            </a:r>
          </a:p>
        </p:txBody>
      </p:sp>
    </p:spTree>
    <p:extLst>
      <p:ext uri="{BB962C8B-B14F-4D97-AF65-F5344CB8AC3E}">
        <p14:creationId xmlns:p14="http://schemas.microsoft.com/office/powerpoint/2010/main" val="7980620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888AB2-51BA-42D6-B4F9-F42339085727}"/>
              </a:ext>
            </a:extLst>
          </p:cNvPr>
          <p:cNvSpPr>
            <a:spLocks noGrp="1"/>
          </p:cNvSpPr>
          <p:nvPr>
            <p:ph idx="1"/>
          </p:nvPr>
        </p:nvSpPr>
        <p:spPr>
          <a:xfrm>
            <a:off x="1145424" y="3009872"/>
            <a:ext cx="3782291" cy="838255"/>
          </a:xfrm>
        </p:spPr>
        <p:txBody>
          <a:bodyPr anchor="t">
            <a:normAutofit/>
          </a:bodyPr>
          <a:lstStyle/>
          <a:p>
            <a:pPr marL="0" indent="0">
              <a:buNone/>
            </a:pPr>
            <a:r>
              <a:rPr lang="en-GB" sz="4400" dirty="0"/>
              <a:t>Any Questions?</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A770BF6-BC1E-4F37-A2C9-125C9C5DFAA5}"/>
              </a:ext>
            </a:extLst>
          </p:cNvPr>
          <p:cNvPicPr>
            <a:picLocks noChangeAspect="1"/>
          </p:cNvPicPr>
          <p:nvPr/>
        </p:nvPicPr>
        <p:blipFill rotWithShape="1">
          <a:blip r:embed="rId2"/>
          <a:srcRect l="18088" r="17679"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5DF86ACC-B981-42A8-B57F-C725940E0C2C}"/>
              </a:ext>
            </a:extLst>
          </p:cNvPr>
          <p:cNvSpPr txBox="1"/>
          <p:nvPr/>
        </p:nvSpPr>
        <p:spPr>
          <a:xfrm flipH="1">
            <a:off x="9137066" y="5547216"/>
            <a:ext cx="334004" cy="215444"/>
          </a:xfrm>
          <a:prstGeom prst="rect">
            <a:avLst/>
          </a:prstGeom>
          <a:noFill/>
        </p:spPr>
        <p:txBody>
          <a:bodyPr wrap="square" rtlCol="0">
            <a:spAutoFit/>
          </a:bodyPr>
          <a:lstStyle/>
          <a:p>
            <a:r>
              <a:rPr lang="en-GB" sz="800" dirty="0">
                <a:solidFill>
                  <a:schemeClr val="bg1"/>
                </a:solidFill>
              </a:rPr>
              <a:t>11</a:t>
            </a:r>
          </a:p>
        </p:txBody>
      </p:sp>
    </p:spTree>
    <p:extLst>
      <p:ext uri="{BB962C8B-B14F-4D97-AF65-F5344CB8AC3E}">
        <p14:creationId xmlns:p14="http://schemas.microsoft.com/office/powerpoint/2010/main" val="395024335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4269</TotalTime>
  <Words>1498</Words>
  <Application>Microsoft Office PowerPoint</Application>
  <PresentationFormat>Widescreen</PresentationFormat>
  <Paragraphs>118</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An evaluation on the Ecological Legacy of Hinduism </vt:lpstr>
      <vt:lpstr>Contents</vt:lpstr>
      <vt:lpstr>Ecological Approaches from Hindu Scriptures, Movements, Groups and Schools  </vt:lpstr>
      <vt:lpstr>Ecological Approaches and Values of Dharma </vt:lpstr>
      <vt:lpstr>The Ecological Approaches and Values of Nature and its Representation of Deities</vt:lpstr>
      <vt:lpstr>Academic Approaches towards Ecological Legacies of Hinduism  </vt:lpstr>
      <vt:lpstr>Concluding Thoughts </vt:lpstr>
      <vt:lpstr>Bibliography </vt:lpstr>
      <vt:lpstr>Bibliography of Images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evaluation on the Ecological Legacy of Hinduism </dc:title>
  <dc:creator>Luca Horton</dc:creator>
  <cp:lastModifiedBy>Rhodri Thomas</cp:lastModifiedBy>
  <cp:revision>83</cp:revision>
  <dcterms:created xsi:type="dcterms:W3CDTF">2020-01-27T12:16:26Z</dcterms:created>
  <dcterms:modified xsi:type="dcterms:W3CDTF">2020-01-31T09:31:07Z</dcterms:modified>
</cp:coreProperties>
</file>