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650"/>
  </p:normalViewPr>
  <p:slideViewPr>
    <p:cSldViewPr snapToGrid="0">
      <p:cViewPr varScale="1">
        <p:scale>
          <a:sx n="120" d="100"/>
          <a:sy n="120" d="100"/>
        </p:scale>
        <p:origin x="8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BBD3CC-C0BF-442A-A336-92BE664242B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B253C24-CABC-49FC-8A79-6775EA4137BA}">
      <dgm:prSet/>
      <dgm:spPr/>
      <dgm:t>
        <a:bodyPr/>
        <a:lstStyle/>
        <a:p>
          <a:r>
            <a:rPr lang="en-US"/>
            <a:t>My systematic review is about smoking in the united kingdom.</a:t>
          </a:r>
        </a:p>
      </dgm:t>
    </dgm:pt>
    <dgm:pt modelId="{76DDDE89-BFB2-4CF4-99C3-6CB3D78CF416}" type="parTrans" cxnId="{8B0B60BD-6EC9-40D1-B352-B5344CD7BAAF}">
      <dgm:prSet/>
      <dgm:spPr/>
      <dgm:t>
        <a:bodyPr/>
        <a:lstStyle/>
        <a:p>
          <a:endParaRPr lang="en-US"/>
        </a:p>
      </dgm:t>
    </dgm:pt>
    <dgm:pt modelId="{A50EAE0F-4095-43F9-ACB7-FB7CF76F582E}" type="sibTrans" cxnId="{8B0B60BD-6EC9-40D1-B352-B5344CD7BAAF}">
      <dgm:prSet/>
      <dgm:spPr/>
      <dgm:t>
        <a:bodyPr/>
        <a:lstStyle/>
        <a:p>
          <a:endParaRPr lang="en-US"/>
        </a:p>
      </dgm:t>
    </dgm:pt>
    <dgm:pt modelId="{F277E37F-0725-4B3B-9AC9-68F6981CDD53}">
      <dgm:prSet/>
      <dgm:spPr/>
      <dgm:t>
        <a:bodyPr/>
        <a:lstStyle/>
        <a:p>
          <a:r>
            <a:rPr lang="en-US"/>
            <a:t>The dangers and effects of smoking.</a:t>
          </a:r>
        </a:p>
      </dgm:t>
    </dgm:pt>
    <dgm:pt modelId="{EF084448-0AE8-4CAF-8608-48E1AEDA8095}" type="parTrans" cxnId="{DF546248-3F99-4E1F-B5A5-58DACF3437C8}">
      <dgm:prSet/>
      <dgm:spPr/>
      <dgm:t>
        <a:bodyPr/>
        <a:lstStyle/>
        <a:p>
          <a:endParaRPr lang="en-US"/>
        </a:p>
      </dgm:t>
    </dgm:pt>
    <dgm:pt modelId="{57681678-7763-4B4A-B5A3-B78577EC289A}" type="sibTrans" cxnId="{DF546248-3F99-4E1F-B5A5-58DACF3437C8}">
      <dgm:prSet/>
      <dgm:spPr/>
      <dgm:t>
        <a:bodyPr/>
        <a:lstStyle/>
        <a:p>
          <a:endParaRPr lang="en-US"/>
        </a:p>
      </dgm:t>
    </dgm:pt>
    <dgm:pt modelId="{41C51A49-598C-45DE-BF1A-B9C3CC89BFC7}">
      <dgm:prSet/>
      <dgm:spPr/>
      <dgm:t>
        <a:bodyPr/>
        <a:lstStyle/>
        <a:p>
          <a:r>
            <a:rPr lang="en-US"/>
            <a:t>How smoking effects people’s mental health and physical health. </a:t>
          </a:r>
        </a:p>
      </dgm:t>
    </dgm:pt>
    <dgm:pt modelId="{AE43551C-FA47-49C8-84CA-4B045F806990}" type="parTrans" cxnId="{3E7A1B78-7A22-4D34-A414-A5F70413C7DB}">
      <dgm:prSet/>
      <dgm:spPr/>
      <dgm:t>
        <a:bodyPr/>
        <a:lstStyle/>
        <a:p>
          <a:endParaRPr lang="en-US"/>
        </a:p>
      </dgm:t>
    </dgm:pt>
    <dgm:pt modelId="{B5302F78-97A9-4410-9941-C39FA1D9A416}" type="sibTrans" cxnId="{3E7A1B78-7A22-4D34-A414-A5F70413C7DB}">
      <dgm:prSet/>
      <dgm:spPr/>
      <dgm:t>
        <a:bodyPr/>
        <a:lstStyle/>
        <a:p>
          <a:endParaRPr lang="en-US"/>
        </a:p>
      </dgm:t>
    </dgm:pt>
    <dgm:pt modelId="{CCFD5619-5B37-4330-8869-FFBF331C1219}">
      <dgm:prSet/>
      <dgm:spPr/>
      <dgm:t>
        <a:bodyPr/>
        <a:lstStyle/>
        <a:p>
          <a:r>
            <a:rPr lang="en-US"/>
            <a:t>Smoking or consuming tabaco causes long lasting bad effects on the cardiovascular system. </a:t>
          </a:r>
        </a:p>
      </dgm:t>
    </dgm:pt>
    <dgm:pt modelId="{327E6228-774B-4558-9288-8A25B7EB7C77}" type="parTrans" cxnId="{E02B8EC1-778B-409C-8090-8897BBA90B95}">
      <dgm:prSet/>
      <dgm:spPr/>
      <dgm:t>
        <a:bodyPr/>
        <a:lstStyle/>
        <a:p>
          <a:endParaRPr lang="en-US"/>
        </a:p>
      </dgm:t>
    </dgm:pt>
    <dgm:pt modelId="{71111DDE-9ACE-4B2E-B02A-74773BAFDA4A}" type="sibTrans" cxnId="{E02B8EC1-778B-409C-8090-8897BBA90B95}">
      <dgm:prSet/>
      <dgm:spPr/>
      <dgm:t>
        <a:bodyPr/>
        <a:lstStyle/>
        <a:p>
          <a:endParaRPr lang="en-US"/>
        </a:p>
      </dgm:t>
    </dgm:pt>
    <dgm:pt modelId="{5E3F23A8-1DE7-4981-8C20-CA40E37E65AB}">
      <dgm:prSet/>
      <dgm:spPr/>
      <dgm:t>
        <a:bodyPr/>
        <a:lstStyle/>
        <a:p>
          <a:r>
            <a:rPr lang="en-US"/>
            <a:t>In severe cases Smoking can cause mouth and lung cancer. </a:t>
          </a:r>
        </a:p>
      </dgm:t>
    </dgm:pt>
    <dgm:pt modelId="{DAFE702A-7677-427C-A19F-AB46B9F95C3C}" type="parTrans" cxnId="{B0F81710-1EA4-472C-93B7-20BD541E7961}">
      <dgm:prSet/>
      <dgm:spPr/>
      <dgm:t>
        <a:bodyPr/>
        <a:lstStyle/>
        <a:p>
          <a:endParaRPr lang="en-US"/>
        </a:p>
      </dgm:t>
    </dgm:pt>
    <dgm:pt modelId="{BF0E44FE-73E7-4B36-8E0B-AA3082809D49}" type="sibTrans" cxnId="{B0F81710-1EA4-472C-93B7-20BD541E7961}">
      <dgm:prSet/>
      <dgm:spPr/>
      <dgm:t>
        <a:bodyPr/>
        <a:lstStyle/>
        <a:p>
          <a:endParaRPr lang="en-US"/>
        </a:p>
      </dgm:t>
    </dgm:pt>
    <dgm:pt modelId="{4DD8C4F1-E771-4171-A8A9-1884FAED2986}">
      <dgm:prSet/>
      <dgm:spPr/>
      <dgm:t>
        <a:bodyPr/>
        <a:lstStyle/>
        <a:p>
          <a:r>
            <a:rPr lang="en-US"/>
            <a:t>Smoking can increase the risk of infection, effecting the bodies immunity. </a:t>
          </a:r>
        </a:p>
      </dgm:t>
    </dgm:pt>
    <dgm:pt modelId="{FD268104-1784-4CF0-80AA-9E47C65F0186}" type="parTrans" cxnId="{7EA99BF7-9F7F-4374-9E0D-E4F0141B0975}">
      <dgm:prSet/>
      <dgm:spPr/>
      <dgm:t>
        <a:bodyPr/>
        <a:lstStyle/>
        <a:p>
          <a:endParaRPr lang="en-US"/>
        </a:p>
      </dgm:t>
    </dgm:pt>
    <dgm:pt modelId="{9DBA850D-3A9C-4565-9A8C-C851F1B7BBC9}" type="sibTrans" cxnId="{7EA99BF7-9F7F-4374-9E0D-E4F0141B0975}">
      <dgm:prSet/>
      <dgm:spPr/>
      <dgm:t>
        <a:bodyPr/>
        <a:lstStyle/>
        <a:p>
          <a:endParaRPr lang="en-US"/>
        </a:p>
      </dgm:t>
    </dgm:pt>
    <dgm:pt modelId="{7258CCE8-EC33-43A3-9337-AB75401E1698}">
      <dgm:prSet/>
      <dgm:spPr/>
      <dgm:t>
        <a:bodyPr/>
        <a:lstStyle/>
        <a:p>
          <a:r>
            <a:rPr lang="en-US"/>
            <a:t>This systemic review assesses and evaluates the prevalence of smoking and its effects in the </a:t>
          </a:r>
        </a:p>
      </dgm:t>
    </dgm:pt>
    <dgm:pt modelId="{0DD40E1C-9DC6-48D3-BB38-4DD657B41F42}" type="parTrans" cxnId="{4628E603-677B-4804-BE7A-586521B07ED0}">
      <dgm:prSet/>
      <dgm:spPr/>
      <dgm:t>
        <a:bodyPr/>
        <a:lstStyle/>
        <a:p>
          <a:endParaRPr lang="en-US"/>
        </a:p>
      </dgm:t>
    </dgm:pt>
    <dgm:pt modelId="{BA101C04-7D92-4E2F-A5C1-A54BAFC8F984}" type="sibTrans" cxnId="{4628E603-677B-4804-BE7A-586521B07ED0}">
      <dgm:prSet/>
      <dgm:spPr/>
      <dgm:t>
        <a:bodyPr/>
        <a:lstStyle/>
        <a:p>
          <a:endParaRPr lang="en-US"/>
        </a:p>
      </dgm:t>
    </dgm:pt>
    <dgm:pt modelId="{85BC9F1D-273A-4DD6-A8DE-53F1CB68DB01}">
      <dgm:prSet/>
      <dgm:spPr/>
      <dgm:t>
        <a:bodyPr/>
        <a:lstStyle/>
        <a:p>
          <a:r>
            <a:rPr lang="en-US"/>
            <a:t>United Kingdom. Furthermore, this systemic review will help to understand the strategies and             </a:t>
          </a:r>
        </a:p>
      </dgm:t>
    </dgm:pt>
    <dgm:pt modelId="{643BE2CC-9CDD-4115-92E7-A878F1CEB8CD}" type="parTrans" cxnId="{39A59F97-453A-40C5-B20A-EFD7BA98238C}">
      <dgm:prSet/>
      <dgm:spPr/>
      <dgm:t>
        <a:bodyPr/>
        <a:lstStyle/>
        <a:p>
          <a:endParaRPr lang="en-US"/>
        </a:p>
      </dgm:t>
    </dgm:pt>
    <dgm:pt modelId="{63EDD0BC-F3A4-4673-9204-E9BA0E3505B4}" type="sibTrans" cxnId="{39A59F97-453A-40C5-B20A-EFD7BA98238C}">
      <dgm:prSet/>
      <dgm:spPr/>
      <dgm:t>
        <a:bodyPr/>
        <a:lstStyle/>
        <a:p>
          <a:endParaRPr lang="en-US"/>
        </a:p>
      </dgm:t>
    </dgm:pt>
    <dgm:pt modelId="{62C4C76F-5246-4F57-8EAF-1DD5CE50B824}">
      <dgm:prSet/>
      <dgm:spPr/>
      <dgm:t>
        <a:bodyPr/>
        <a:lstStyle/>
        <a:p>
          <a:r>
            <a:rPr lang="en-US"/>
            <a:t>methods to cease tobacco consumption and smoking and promote a healthy lifestyle</a:t>
          </a:r>
          <a:r>
            <a:rPr lang="en-GB"/>
            <a:t> </a:t>
          </a:r>
          <a:endParaRPr lang="en-US"/>
        </a:p>
      </dgm:t>
    </dgm:pt>
    <dgm:pt modelId="{E6C61214-6AD3-40D8-89D9-8B35FB4AF917}" type="parTrans" cxnId="{E5A6E847-8D9A-4AF7-B00B-2F0B3729B66E}">
      <dgm:prSet/>
      <dgm:spPr/>
      <dgm:t>
        <a:bodyPr/>
        <a:lstStyle/>
        <a:p>
          <a:endParaRPr lang="en-US"/>
        </a:p>
      </dgm:t>
    </dgm:pt>
    <dgm:pt modelId="{DA32C005-6AC7-4BAD-BEE5-C607A1F8990D}" type="sibTrans" cxnId="{E5A6E847-8D9A-4AF7-B00B-2F0B3729B66E}">
      <dgm:prSet/>
      <dgm:spPr/>
      <dgm:t>
        <a:bodyPr/>
        <a:lstStyle/>
        <a:p>
          <a:endParaRPr lang="en-US"/>
        </a:p>
      </dgm:t>
    </dgm:pt>
    <dgm:pt modelId="{10BAB372-05D1-F543-9859-F97230947722}" type="pres">
      <dgm:prSet presAssocID="{4DBBD3CC-C0BF-442A-A336-92BE664242B8}" presName="linear" presStyleCnt="0">
        <dgm:presLayoutVars>
          <dgm:animLvl val="lvl"/>
          <dgm:resizeHandles val="exact"/>
        </dgm:presLayoutVars>
      </dgm:prSet>
      <dgm:spPr/>
    </dgm:pt>
    <dgm:pt modelId="{9F90E9D3-C15E-2747-81DF-7BAB68819380}" type="pres">
      <dgm:prSet presAssocID="{8B253C24-CABC-49FC-8A79-6775EA4137BA}" presName="parentText" presStyleLbl="node1" presStyleIdx="0" presStyleCnt="9">
        <dgm:presLayoutVars>
          <dgm:chMax val="0"/>
          <dgm:bulletEnabled val="1"/>
        </dgm:presLayoutVars>
      </dgm:prSet>
      <dgm:spPr/>
    </dgm:pt>
    <dgm:pt modelId="{43591517-FFFB-0345-AF86-61B1266F4684}" type="pres">
      <dgm:prSet presAssocID="{A50EAE0F-4095-43F9-ACB7-FB7CF76F582E}" presName="spacer" presStyleCnt="0"/>
      <dgm:spPr/>
    </dgm:pt>
    <dgm:pt modelId="{59A78E52-7C35-194D-84C7-78462036DE45}" type="pres">
      <dgm:prSet presAssocID="{F277E37F-0725-4B3B-9AC9-68F6981CDD53}" presName="parentText" presStyleLbl="node1" presStyleIdx="1" presStyleCnt="9">
        <dgm:presLayoutVars>
          <dgm:chMax val="0"/>
          <dgm:bulletEnabled val="1"/>
        </dgm:presLayoutVars>
      </dgm:prSet>
      <dgm:spPr/>
    </dgm:pt>
    <dgm:pt modelId="{E0E5AFFA-EEED-DE41-9970-299BBF24B86D}" type="pres">
      <dgm:prSet presAssocID="{57681678-7763-4B4A-B5A3-B78577EC289A}" presName="spacer" presStyleCnt="0"/>
      <dgm:spPr/>
    </dgm:pt>
    <dgm:pt modelId="{F4562470-83CE-3245-8423-A351BB45EB2B}" type="pres">
      <dgm:prSet presAssocID="{41C51A49-598C-45DE-BF1A-B9C3CC89BFC7}" presName="parentText" presStyleLbl="node1" presStyleIdx="2" presStyleCnt="9">
        <dgm:presLayoutVars>
          <dgm:chMax val="0"/>
          <dgm:bulletEnabled val="1"/>
        </dgm:presLayoutVars>
      </dgm:prSet>
      <dgm:spPr/>
    </dgm:pt>
    <dgm:pt modelId="{50AD4F13-9274-5248-B5F6-5DFC1EA72028}" type="pres">
      <dgm:prSet presAssocID="{B5302F78-97A9-4410-9941-C39FA1D9A416}" presName="spacer" presStyleCnt="0"/>
      <dgm:spPr/>
    </dgm:pt>
    <dgm:pt modelId="{78DB518C-5D69-A840-B345-D740DFF53F64}" type="pres">
      <dgm:prSet presAssocID="{CCFD5619-5B37-4330-8869-FFBF331C1219}" presName="parentText" presStyleLbl="node1" presStyleIdx="3" presStyleCnt="9">
        <dgm:presLayoutVars>
          <dgm:chMax val="0"/>
          <dgm:bulletEnabled val="1"/>
        </dgm:presLayoutVars>
      </dgm:prSet>
      <dgm:spPr/>
    </dgm:pt>
    <dgm:pt modelId="{03852324-28DD-4D46-814A-162EEC17ED8A}" type="pres">
      <dgm:prSet presAssocID="{71111DDE-9ACE-4B2E-B02A-74773BAFDA4A}" presName="spacer" presStyleCnt="0"/>
      <dgm:spPr/>
    </dgm:pt>
    <dgm:pt modelId="{CAD80204-EA5D-FD46-B3F2-778A53F88A85}" type="pres">
      <dgm:prSet presAssocID="{5E3F23A8-1DE7-4981-8C20-CA40E37E65AB}" presName="parentText" presStyleLbl="node1" presStyleIdx="4" presStyleCnt="9">
        <dgm:presLayoutVars>
          <dgm:chMax val="0"/>
          <dgm:bulletEnabled val="1"/>
        </dgm:presLayoutVars>
      </dgm:prSet>
      <dgm:spPr/>
    </dgm:pt>
    <dgm:pt modelId="{150F477A-5A14-314B-A4EE-C22BC4084B50}" type="pres">
      <dgm:prSet presAssocID="{BF0E44FE-73E7-4B36-8E0B-AA3082809D49}" presName="spacer" presStyleCnt="0"/>
      <dgm:spPr/>
    </dgm:pt>
    <dgm:pt modelId="{4DAFCE60-C8EF-FF43-BBF3-18B7C091EE6F}" type="pres">
      <dgm:prSet presAssocID="{4DD8C4F1-E771-4171-A8A9-1884FAED2986}" presName="parentText" presStyleLbl="node1" presStyleIdx="5" presStyleCnt="9">
        <dgm:presLayoutVars>
          <dgm:chMax val="0"/>
          <dgm:bulletEnabled val="1"/>
        </dgm:presLayoutVars>
      </dgm:prSet>
      <dgm:spPr/>
    </dgm:pt>
    <dgm:pt modelId="{527B3435-581B-2E4C-A177-616B58ACD36F}" type="pres">
      <dgm:prSet presAssocID="{9DBA850D-3A9C-4565-9A8C-C851F1B7BBC9}" presName="spacer" presStyleCnt="0"/>
      <dgm:spPr/>
    </dgm:pt>
    <dgm:pt modelId="{6AD18353-D523-B241-A8B8-98A35F8ED7AC}" type="pres">
      <dgm:prSet presAssocID="{7258CCE8-EC33-43A3-9337-AB75401E1698}" presName="parentText" presStyleLbl="node1" presStyleIdx="6" presStyleCnt="9">
        <dgm:presLayoutVars>
          <dgm:chMax val="0"/>
          <dgm:bulletEnabled val="1"/>
        </dgm:presLayoutVars>
      </dgm:prSet>
      <dgm:spPr/>
    </dgm:pt>
    <dgm:pt modelId="{DB4579E4-BB27-6C42-B9BF-030A7454D481}" type="pres">
      <dgm:prSet presAssocID="{BA101C04-7D92-4E2F-A5C1-A54BAFC8F984}" presName="spacer" presStyleCnt="0"/>
      <dgm:spPr/>
    </dgm:pt>
    <dgm:pt modelId="{A7F3F47C-0173-664A-8DF1-24702BC406F7}" type="pres">
      <dgm:prSet presAssocID="{85BC9F1D-273A-4DD6-A8DE-53F1CB68DB01}" presName="parentText" presStyleLbl="node1" presStyleIdx="7" presStyleCnt="9">
        <dgm:presLayoutVars>
          <dgm:chMax val="0"/>
          <dgm:bulletEnabled val="1"/>
        </dgm:presLayoutVars>
      </dgm:prSet>
      <dgm:spPr/>
    </dgm:pt>
    <dgm:pt modelId="{3BEEBA40-4DEF-6C48-8B3E-CE92166A16EC}" type="pres">
      <dgm:prSet presAssocID="{63EDD0BC-F3A4-4673-9204-E9BA0E3505B4}" presName="spacer" presStyleCnt="0"/>
      <dgm:spPr/>
    </dgm:pt>
    <dgm:pt modelId="{81F2B7CA-8330-AF4D-9B22-B22AEB1FCE63}" type="pres">
      <dgm:prSet presAssocID="{62C4C76F-5246-4F57-8EAF-1DD5CE50B824}" presName="parentText" presStyleLbl="node1" presStyleIdx="8" presStyleCnt="9">
        <dgm:presLayoutVars>
          <dgm:chMax val="0"/>
          <dgm:bulletEnabled val="1"/>
        </dgm:presLayoutVars>
      </dgm:prSet>
      <dgm:spPr/>
    </dgm:pt>
  </dgm:ptLst>
  <dgm:cxnLst>
    <dgm:cxn modelId="{2CBD8302-6458-8A48-9549-779D5357ABAE}" type="presOf" srcId="{4DD8C4F1-E771-4171-A8A9-1884FAED2986}" destId="{4DAFCE60-C8EF-FF43-BBF3-18B7C091EE6F}" srcOrd="0" destOrd="0" presId="urn:microsoft.com/office/officeart/2005/8/layout/vList2"/>
    <dgm:cxn modelId="{4628E603-677B-4804-BE7A-586521B07ED0}" srcId="{4DBBD3CC-C0BF-442A-A336-92BE664242B8}" destId="{7258CCE8-EC33-43A3-9337-AB75401E1698}" srcOrd="6" destOrd="0" parTransId="{0DD40E1C-9DC6-48D3-BB38-4DD657B41F42}" sibTransId="{BA101C04-7D92-4E2F-A5C1-A54BAFC8F984}"/>
    <dgm:cxn modelId="{B0F81710-1EA4-472C-93B7-20BD541E7961}" srcId="{4DBBD3CC-C0BF-442A-A336-92BE664242B8}" destId="{5E3F23A8-1DE7-4981-8C20-CA40E37E65AB}" srcOrd="4" destOrd="0" parTransId="{DAFE702A-7677-427C-A19F-AB46B9F95C3C}" sibTransId="{BF0E44FE-73E7-4B36-8E0B-AA3082809D49}"/>
    <dgm:cxn modelId="{B2FAEC24-1308-3749-B56B-AB8EDC05152C}" type="presOf" srcId="{8B253C24-CABC-49FC-8A79-6775EA4137BA}" destId="{9F90E9D3-C15E-2747-81DF-7BAB68819380}" srcOrd="0" destOrd="0" presId="urn:microsoft.com/office/officeart/2005/8/layout/vList2"/>
    <dgm:cxn modelId="{19708C26-86A5-9D48-AD9A-0731957BE924}" type="presOf" srcId="{62C4C76F-5246-4F57-8EAF-1DD5CE50B824}" destId="{81F2B7CA-8330-AF4D-9B22-B22AEB1FCE63}" srcOrd="0" destOrd="0" presId="urn:microsoft.com/office/officeart/2005/8/layout/vList2"/>
    <dgm:cxn modelId="{7551E72A-FEDB-BE4B-B0BF-55636FAF22C8}" type="presOf" srcId="{CCFD5619-5B37-4330-8869-FFBF331C1219}" destId="{78DB518C-5D69-A840-B345-D740DFF53F64}" srcOrd="0" destOrd="0" presId="urn:microsoft.com/office/officeart/2005/8/layout/vList2"/>
    <dgm:cxn modelId="{F272F431-D81A-3D40-8140-8A6F49EC5E5D}" type="presOf" srcId="{5E3F23A8-1DE7-4981-8C20-CA40E37E65AB}" destId="{CAD80204-EA5D-FD46-B3F2-778A53F88A85}" srcOrd="0" destOrd="0" presId="urn:microsoft.com/office/officeart/2005/8/layout/vList2"/>
    <dgm:cxn modelId="{E5A6E847-8D9A-4AF7-B00B-2F0B3729B66E}" srcId="{4DBBD3CC-C0BF-442A-A336-92BE664242B8}" destId="{62C4C76F-5246-4F57-8EAF-1DD5CE50B824}" srcOrd="8" destOrd="0" parTransId="{E6C61214-6AD3-40D8-89D9-8B35FB4AF917}" sibTransId="{DA32C005-6AC7-4BAD-BEE5-C607A1F8990D}"/>
    <dgm:cxn modelId="{DF546248-3F99-4E1F-B5A5-58DACF3437C8}" srcId="{4DBBD3CC-C0BF-442A-A336-92BE664242B8}" destId="{F277E37F-0725-4B3B-9AC9-68F6981CDD53}" srcOrd="1" destOrd="0" parTransId="{EF084448-0AE8-4CAF-8608-48E1AEDA8095}" sibTransId="{57681678-7763-4B4A-B5A3-B78577EC289A}"/>
    <dgm:cxn modelId="{3E7A1B78-7A22-4D34-A414-A5F70413C7DB}" srcId="{4DBBD3CC-C0BF-442A-A336-92BE664242B8}" destId="{41C51A49-598C-45DE-BF1A-B9C3CC89BFC7}" srcOrd="2" destOrd="0" parTransId="{AE43551C-FA47-49C8-84CA-4B045F806990}" sibTransId="{B5302F78-97A9-4410-9941-C39FA1D9A416}"/>
    <dgm:cxn modelId="{A9CED282-A904-AD43-91D1-88737B496F0A}" type="presOf" srcId="{F277E37F-0725-4B3B-9AC9-68F6981CDD53}" destId="{59A78E52-7C35-194D-84C7-78462036DE45}" srcOrd="0" destOrd="0" presId="urn:microsoft.com/office/officeart/2005/8/layout/vList2"/>
    <dgm:cxn modelId="{39A59F97-453A-40C5-B20A-EFD7BA98238C}" srcId="{4DBBD3CC-C0BF-442A-A336-92BE664242B8}" destId="{85BC9F1D-273A-4DD6-A8DE-53F1CB68DB01}" srcOrd="7" destOrd="0" parTransId="{643BE2CC-9CDD-4115-92E7-A878F1CEB8CD}" sibTransId="{63EDD0BC-F3A4-4673-9204-E9BA0E3505B4}"/>
    <dgm:cxn modelId="{1A56029C-0DD6-7643-8D40-77871E449510}" type="presOf" srcId="{85BC9F1D-273A-4DD6-A8DE-53F1CB68DB01}" destId="{A7F3F47C-0173-664A-8DF1-24702BC406F7}" srcOrd="0" destOrd="0" presId="urn:microsoft.com/office/officeart/2005/8/layout/vList2"/>
    <dgm:cxn modelId="{8440AFB8-9CF2-134A-8789-B78821F9B255}" type="presOf" srcId="{41C51A49-598C-45DE-BF1A-B9C3CC89BFC7}" destId="{F4562470-83CE-3245-8423-A351BB45EB2B}" srcOrd="0" destOrd="0" presId="urn:microsoft.com/office/officeart/2005/8/layout/vList2"/>
    <dgm:cxn modelId="{8B0B60BD-6EC9-40D1-B352-B5344CD7BAAF}" srcId="{4DBBD3CC-C0BF-442A-A336-92BE664242B8}" destId="{8B253C24-CABC-49FC-8A79-6775EA4137BA}" srcOrd="0" destOrd="0" parTransId="{76DDDE89-BFB2-4CF4-99C3-6CB3D78CF416}" sibTransId="{A50EAE0F-4095-43F9-ACB7-FB7CF76F582E}"/>
    <dgm:cxn modelId="{E02B8EC1-778B-409C-8090-8897BBA90B95}" srcId="{4DBBD3CC-C0BF-442A-A336-92BE664242B8}" destId="{CCFD5619-5B37-4330-8869-FFBF331C1219}" srcOrd="3" destOrd="0" parTransId="{327E6228-774B-4558-9288-8A25B7EB7C77}" sibTransId="{71111DDE-9ACE-4B2E-B02A-74773BAFDA4A}"/>
    <dgm:cxn modelId="{89778BD8-85E1-8446-A8AB-96034D3639D4}" type="presOf" srcId="{4DBBD3CC-C0BF-442A-A336-92BE664242B8}" destId="{10BAB372-05D1-F543-9859-F97230947722}" srcOrd="0" destOrd="0" presId="urn:microsoft.com/office/officeart/2005/8/layout/vList2"/>
    <dgm:cxn modelId="{7EA99BF7-9F7F-4374-9E0D-E4F0141B0975}" srcId="{4DBBD3CC-C0BF-442A-A336-92BE664242B8}" destId="{4DD8C4F1-E771-4171-A8A9-1884FAED2986}" srcOrd="5" destOrd="0" parTransId="{FD268104-1784-4CF0-80AA-9E47C65F0186}" sibTransId="{9DBA850D-3A9C-4565-9A8C-C851F1B7BBC9}"/>
    <dgm:cxn modelId="{D8E86BF8-14BE-DF42-AF20-96F9431CDA4A}" type="presOf" srcId="{7258CCE8-EC33-43A3-9337-AB75401E1698}" destId="{6AD18353-D523-B241-A8B8-98A35F8ED7AC}" srcOrd="0" destOrd="0" presId="urn:microsoft.com/office/officeart/2005/8/layout/vList2"/>
    <dgm:cxn modelId="{652A765A-E126-564E-96CA-3B28129161F9}" type="presParOf" srcId="{10BAB372-05D1-F543-9859-F97230947722}" destId="{9F90E9D3-C15E-2747-81DF-7BAB68819380}" srcOrd="0" destOrd="0" presId="urn:microsoft.com/office/officeart/2005/8/layout/vList2"/>
    <dgm:cxn modelId="{007B5F8C-9B22-6E44-B713-98CF88D1B3D3}" type="presParOf" srcId="{10BAB372-05D1-F543-9859-F97230947722}" destId="{43591517-FFFB-0345-AF86-61B1266F4684}" srcOrd="1" destOrd="0" presId="urn:microsoft.com/office/officeart/2005/8/layout/vList2"/>
    <dgm:cxn modelId="{1ABE394E-BA86-B54D-9B58-9F9C0D4649A6}" type="presParOf" srcId="{10BAB372-05D1-F543-9859-F97230947722}" destId="{59A78E52-7C35-194D-84C7-78462036DE45}" srcOrd="2" destOrd="0" presId="urn:microsoft.com/office/officeart/2005/8/layout/vList2"/>
    <dgm:cxn modelId="{66BC244B-D831-994D-8D8D-D8566A6BE2B2}" type="presParOf" srcId="{10BAB372-05D1-F543-9859-F97230947722}" destId="{E0E5AFFA-EEED-DE41-9970-299BBF24B86D}" srcOrd="3" destOrd="0" presId="urn:microsoft.com/office/officeart/2005/8/layout/vList2"/>
    <dgm:cxn modelId="{3DC761E9-1A03-3A49-8B5E-2782FEC96C66}" type="presParOf" srcId="{10BAB372-05D1-F543-9859-F97230947722}" destId="{F4562470-83CE-3245-8423-A351BB45EB2B}" srcOrd="4" destOrd="0" presId="urn:microsoft.com/office/officeart/2005/8/layout/vList2"/>
    <dgm:cxn modelId="{1EFF47D5-387D-A242-A8AC-DDAAC391C30D}" type="presParOf" srcId="{10BAB372-05D1-F543-9859-F97230947722}" destId="{50AD4F13-9274-5248-B5F6-5DFC1EA72028}" srcOrd="5" destOrd="0" presId="urn:microsoft.com/office/officeart/2005/8/layout/vList2"/>
    <dgm:cxn modelId="{1EF46E2A-0D7E-B749-B05D-0BC981632BC6}" type="presParOf" srcId="{10BAB372-05D1-F543-9859-F97230947722}" destId="{78DB518C-5D69-A840-B345-D740DFF53F64}" srcOrd="6" destOrd="0" presId="urn:microsoft.com/office/officeart/2005/8/layout/vList2"/>
    <dgm:cxn modelId="{B7463A38-B789-7B4D-903B-6D31ABF53C27}" type="presParOf" srcId="{10BAB372-05D1-F543-9859-F97230947722}" destId="{03852324-28DD-4D46-814A-162EEC17ED8A}" srcOrd="7" destOrd="0" presId="urn:microsoft.com/office/officeart/2005/8/layout/vList2"/>
    <dgm:cxn modelId="{7C787027-C829-B94A-99D7-28FBCB8255B2}" type="presParOf" srcId="{10BAB372-05D1-F543-9859-F97230947722}" destId="{CAD80204-EA5D-FD46-B3F2-778A53F88A85}" srcOrd="8" destOrd="0" presId="urn:microsoft.com/office/officeart/2005/8/layout/vList2"/>
    <dgm:cxn modelId="{A6E8B5FD-B04E-1C4E-9733-67E886C6CD2C}" type="presParOf" srcId="{10BAB372-05D1-F543-9859-F97230947722}" destId="{150F477A-5A14-314B-A4EE-C22BC4084B50}" srcOrd="9" destOrd="0" presId="urn:microsoft.com/office/officeart/2005/8/layout/vList2"/>
    <dgm:cxn modelId="{6B9A6E7A-A2F2-C843-9A91-C151563CE549}" type="presParOf" srcId="{10BAB372-05D1-F543-9859-F97230947722}" destId="{4DAFCE60-C8EF-FF43-BBF3-18B7C091EE6F}" srcOrd="10" destOrd="0" presId="urn:microsoft.com/office/officeart/2005/8/layout/vList2"/>
    <dgm:cxn modelId="{DE1423B6-9D4A-3E4C-B4BF-C28841921ACA}" type="presParOf" srcId="{10BAB372-05D1-F543-9859-F97230947722}" destId="{527B3435-581B-2E4C-A177-616B58ACD36F}" srcOrd="11" destOrd="0" presId="urn:microsoft.com/office/officeart/2005/8/layout/vList2"/>
    <dgm:cxn modelId="{C966EB15-DD1E-1A4B-A578-8DB9980F9D4F}" type="presParOf" srcId="{10BAB372-05D1-F543-9859-F97230947722}" destId="{6AD18353-D523-B241-A8B8-98A35F8ED7AC}" srcOrd="12" destOrd="0" presId="urn:microsoft.com/office/officeart/2005/8/layout/vList2"/>
    <dgm:cxn modelId="{C80EC082-7E3A-4345-9731-71290295C717}" type="presParOf" srcId="{10BAB372-05D1-F543-9859-F97230947722}" destId="{DB4579E4-BB27-6C42-B9BF-030A7454D481}" srcOrd="13" destOrd="0" presId="urn:microsoft.com/office/officeart/2005/8/layout/vList2"/>
    <dgm:cxn modelId="{E052B4D4-BB73-D04B-8226-1C83A3AE81F6}" type="presParOf" srcId="{10BAB372-05D1-F543-9859-F97230947722}" destId="{A7F3F47C-0173-664A-8DF1-24702BC406F7}" srcOrd="14" destOrd="0" presId="urn:microsoft.com/office/officeart/2005/8/layout/vList2"/>
    <dgm:cxn modelId="{F1EA43AE-FBA2-8741-9485-8226827CC213}" type="presParOf" srcId="{10BAB372-05D1-F543-9859-F97230947722}" destId="{3BEEBA40-4DEF-6C48-8B3E-CE92166A16EC}" srcOrd="15" destOrd="0" presId="urn:microsoft.com/office/officeart/2005/8/layout/vList2"/>
    <dgm:cxn modelId="{CB3832C8-F8A8-E147-BF2E-562B91E7F2D6}" type="presParOf" srcId="{10BAB372-05D1-F543-9859-F97230947722}" destId="{81F2B7CA-8330-AF4D-9B22-B22AEB1FCE63}"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2276B1-9E50-44AB-8411-5439B9887AE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0808DF-714C-4A9F-9E9A-DFCF1EF0BD8D}">
      <dgm:prSet/>
      <dgm:spPr/>
      <dgm:t>
        <a:bodyPr/>
        <a:lstStyle/>
        <a:p>
          <a:r>
            <a:rPr lang="en-US"/>
            <a:t>Every year 6million people die yearly because of long term smoking globally. </a:t>
          </a:r>
        </a:p>
      </dgm:t>
    </dgm:pt>
    <dgm:pt modelId="{48480BF1-ABE6-4AA7-AB64-BC0F24201397}" type="parTrans" cxnId="{A33D3C53-C3F2-4775-B3D9-A92A8FE1C771}">
      <dgm:prSet/>
      <dgm:spPr/>
      <dgm:t>
        <a:bodyPr/>
        <a:lstStyle/>
        <a:p>
          <a:endParaRPr lang="en-US"/>
        </a:p>
      </dgm:t>
    </dgm:pt>
    <dgm:pt modelId="{464CD467-DE00-44EC-B740-FFD81488B9C9}" type="sibTrans" cxnId="{A33D3C53-C3F2-4775-B3D9-A92A8FE1C771}">
      <dgm:prSet/>
      <dgm:spPr/>
      <dgm:t>
        <a:bodyPr/>
        <a:lstStyle/>
        <a:p>
          <a:endParaRPr lang="en-US"/>
        </a:p>
      </dgm:t>
    </dgm:pt>
    <dgm:pt modelId="{7CD80B5C-3741-4D97-8E85-BC5B4F319674}">
      <dgm:prSet/>
      <dgm:spPr/>
      <dgm:t>
        <a:bodyPr/>
        <a:lstStyle/>
        <a:p>
          <a:r>
            <a:rPr lang="en-US"/>
            <a:t>Physician and psychological healthcare professionals, including psychiatrists and psychologists, many people have seen to quit smoking and tobacco consumption and adopt a healthy lifestyle (Anna-Lena Bartsch, 2016).</a:t>
          </a:r>
        </a:p>
      </dgm:t>
    </dgm:pt>
    <dgm:pt modelId="{AC8B5CEF-DC3B-4D91-99BD-1588B74261BA}" type="parTrans" cxnId="{B900AB3A-C150-4397-B013-94A480090B9A}">
      <dgm:prSet/>
      <dgm:spPr/>
      <dgm:t>
        <a:bodyPr/>
        <a:lstStyle/>
        <a:p>
          <a:endParaRPr lang="en-US"/>
        </a:p>
      </dgm:t>
    </dgm:pt>
    <dgm:pt modelId="{5797293C-8103-417E-94F8-78829F71FE54}" type="sibTrans" cxnId="{B900AB3A-C150-4397-B013-94A480090B9A}">
      <dgm:prSet/>
      <dgm:spPr/>
      <dgm:t>
        <a:bodyPr/>
        <a:lstStyle/>
        <a:p>
          <a:endParaRPr lang="en-US"/>
        </a:p>
      </dgm:t>
    </dgm:pt>
    <dgm:pt modelId="{0DF195DF-9BEB-4454-A42D-785F485D8D33}">
      <dgm:prSet/>
      <dgm:spPr/>
      <dgm:t>
        <a:bodyPr/>
        <a:lstStyle/>
        <a:p>
          <a:r>
            <a:rPr lang="en-US"/>
            <a:t>The clinical training procedures of the United Kingdom enable doctors and health and social care providers to take wide-ranging tactics and make plans to support people who want to quit or cease smoking (Hughes, 2013)</a:t>
          </a:r>
          <a:r>
            <a:rPr lang="en-GB"/>
            <a:t> </a:t>
          </a:r>
          <a:endParaRPr lang="en-US"/>
        </a:p>
      </dgm:t>
    </dgm:pt>
    <dgm:pt modelId="{2344AA66-1582-42B0-86A2-7D22750DFEC8}" type="parTrans" cxnId="{A4863C33-992F-4E34-AA39-348B93EB7EF1}">
      <dgm:prSet/>
      <dgm:spPr/>
      <dgm:t>
        <a:bodyPr/>
        <a:lstStyle/>
        <a:p>
          <a:endParaRPr lang="en-US"/>
        </a:p>
      </dgm:t>
    </dgm:pt>
    <dgm:pt modelId="{2C3D885D-EFB8-4E76-ABAD-122DFF933A3F}" type="sibTrans" cxnId="{A4863C33-992F-4E34-AA39-348B93EB7EF1}">
      <dgm:prSet/>
      <dgm:spPr/>
      <dgm:t>
        <a:bodyPr/>
        <a:lstStyle/>
        <a:p>
          <a:endParaRPr lang="en-US"/>
        </a:p>
      </dgm:t>
    </dgm:pt>
    <dgm:pt modelId="{1F97BE02-B4D9-43C8-826C-1E899D042B5B}">
      <dgm:prSet/>
      <dgm:spPr/>
      <dgm:t>
        <a:bodyPr/>
        <a:lstStyle/>
        <a:p>
          <a:r>
            <a:rPr lang="en-US"/>
            <a:t>This systemic review aims to evaluate and assess the frequency of tobacco and cigarette consumption and strategies to counsel people to feel supported to quit smoking and tobacco consumption.</a:t>
          </a:r>
          <a:r>
            <a:rPr lang="en-GB"/>
            <a:t> </a:t>
          </a:r>
          <a:endParaRPr lang="en-US"/>
        </a:p>
      </dgm:t>
    </dgm:pt>
    <dgm:pt modelId="{AA3986B9-662F-4856-A32D-0FF570FA682E}" type="parTrans" cxnId="{D5850888-D20C-4F7D-95B1-16E7F54A12C5}">
      <dgm:prSet/>
      <dgm:spPr/>
      <dgm:t>
        <a:bodyPr/>
        <a:lstStyle/>
        <a:p>
          <a:endParaRPr lang="en-US"/>
        </a:p>
      </dgm:t>
    </dgm:pt>
    <dgm:pt modelId="{6F9B49E4-C0EF-4FDC-8E32-E663CA4BD549}" type="sibTrans" cxnId="{D5850888-D20C-4F7D-95B1-16E7F54A12C5}">
      <dgm:prSet/>
      <dgm:spPr/>
      <dgm:t>
        <a:bodyPr/>
        <a:lstStyle/>
        <a:p>
          <a:endParaRPr lang="en-US"/>
        </a:p>
      </dgm:t>
    </dgm:pt>
    <dgm:pt modelId="{FC9CE51E-6A28-7A46-892B-8B6CA9BDA1FD}" type="pres">
      <dgm:prSet presAssocID="{532276B1-9E50-44AB-8411-5439B9887AE4}" presName="linear" presStyleCnt="0">
        <dgm:presLayoutVars>
          <dgm:animLvl val="lvl"/>
          <dgm:resizeHandles val="exact"/>
        </dgm:presLayoutVars>
      </dgm:prSet>
      <dgm:spPr/>
    </dgm:pt>
    <dgm:pt modelId="{B3B99484-6C02-894B-8A6D-374184F88609}" type="pres">
      <dgm:prSet presAssocID="{4B0808DF-714C-4A9F-9E9A-DFCF1EF0BD8D}" presName="parentText" presStyleLbl="node1" presStyleIdx="0" presStyleCnt="4">
        <dgm:presLayoutVars>
          <dgm:chMax val="0"/>
          <dgm:bulletEnabled val="1"/>
        </dgm:presLayoutVars>
      </dgm:prSet>
      <dgm:spPr/>
    </dgm:pt>
    <dgm:pt modelId="{82902D6D-ACD6-6F43-8A86-0F665C4601AA}" type="pres">
      <dgm:prSet presAssocID="{464CD467-DE00-44EC-B740-FFD81488B9C9}" presName="spacer" presStyleCnt="0"/>
      <dgm:spPr/>
    </dgm:pt>
    <dgm:pt modelId="{882C4F2E-3CAF-6443-A7D7-DA7B1E6086B0}" type="pres">
      <dgm:prSet presAssocID="{7CD80B5C-3741-4D97-8E85-BC5B4F319674}" presName="parentText" presStyleLbl="node1" presStyleIdx="1" presStyleCnt="4">
        <dgm:presLayoutVars>
          <dgm:chMax val="0"/>
          <dgm:bulletEnabled val="1"/>
        </dgm:presLayoutVars>
      </dgm:prSet>
      <dgm:spPr/>
    </dgm:pt>
    <dgm:pt modelId="{F0A1320A-34E1-594C-908F-B39C71AFA3CB}" type="pres">
      <dgm:prSet presAssocID="{5797293C-8103-417E-94F8-78829F71FE54}" presName="spacer" presStyleCnt="0"/>
      <dgm:spPr/>
    </dgm:pt>
    <dgm:pt modelId="{2D71210B-C0CF-624E-BEFE-C4B7B6CCCAAE}" type="pres">
      <dgm:prSet presAssocID="{0DF195DF-9BEB-4454-A42D-785F485D8D33}" presName="parentText" presStyleLbl="node1" presStyleIdx="2" presStyleCnt="4">
        <dgm:presLayoutVars>
          <dgm:chMax val="0"/>
          <dgm:bulletEnabled val="1"/>
        </dgm:presLayoutVars>
      </dgm:prSet>
      <dgm:spPr/>
    </dgm:pt>
    <dgm:pt modelId="{C76B8C6D-0420-5F4F-BBC9-89EED8E16BA8}" type="pres">
      <dgm:prSet presAssocID="{2C3D885D-EFB8-4E76-ABAD-122DFF933A3F}" presName="spacer" presStyleCnt="0"/>
      <dgm:spPr/>
    </dgm:pt>
    <dgm:pt modelId="{080772B9-4573-C94B-A7EA-8FFA3B9399EC}" type="pres">
      <dgm:prSet presAssocID="{1F97BE02-B4D9-43C8-826C-1E899D042B5B}" presName="parentText" presStyleLbl="node1" presStyleIdx="3" presStyleCnt="4">
        <dgm:presLayoutVars>
          <dgm:chMax val="0"/>
          <dgm:bulletEnabled val="1"/>
        </dgm:presLayoutVars>
      </dgm:prSet>
      <dgm:spPr/>
    </dgm:pt>
  </dgm:ptLst>
  <dgm:cxnLst>
    <dgm:cxn modelId="{E20B2F1B-A17A-944E-B987-B7D2C5BEEC93}" type="presOf" srcId="{7CD80B5C-3741-4D97-8E85-BC5B4F319674}" destId="{882C4F2E-3CAF-6443-A7D7-DA7B1E6086B0}" srcOrd="0" destOrd="0" presId="urn:microsoft.com/office/officeart/2005/8/layout/vList2"/>
    <dgm:cxn modelId="{A4863C33-992F-4E34-AA39-348B93EB7EF1}" srcId="{532276B1-9E50-44AB-8411-5439B9887AE4}" destId="{0DF195DF-9BEB-4454-A42D-785F485D8D33}" srcOrd="2" destOrd="0" parTransId="{2344AA66-1582-42B0-86A2-7D22750DFEC8}" sibTransId="{2C3D885D-EFB8-4E76-ABAD-122DFF933A3F}"/>
    <dgm:cxn modelId="{B900AB3A-C150-4397-B013-94A480090B9A}" srcId="{532276B1-9E50-44AB-8411-5439B9887AE4}" destId="{7CD80B5C-3741-4D97-8E85-BC5B4F319674}" srcOrd="1" destOrd="0" parTransId="{AC8B5CEF-DC3B-4D91-99BD-1588B74261BA}" sibTransId="{5797293C-8103-417E-94F8-78829F71FE54}"/>
    <dgm:cxn modelId="{A33D3C53-C3F2-4775-B3D9-A92A8FE1C771}" srcId="{532276B1-9E50-44AB-8411-5439B9887AE4}" destId="{4B0808DF-714C-4A9F-9E9A-DFCF1EF0BD8D}" srcOrd="0" destOrd="0" parTransId="{48480BF1-ABE6-4AA7-AB64-BC0F24201397}" sibTransId="{464CD467-DE00-44EC-B740-FFD81488B9C9}"/>
    <dgm:cxn modelId="{91F01276-3934-1F48-A662-09480E6583BC}" type="presOf" srcId="{4B0808DF-714C-4A9F-9E9A-DFCF1EF0BD8D}" destId="{B3B99484-6C02-894B-8A6D-374184F88609}" srcOrd="0" destOrd="0" presId="urn:microsoft.com/office/officeart/2005/8/layout/vList2"/>
    <dgm:cxn modelId="{D5850888-D20C-4F7D-95B1-16E7F54A12C5}" srcId="{532276B1-9E50-44AB-8411-5439B9887AE4}" destId="{1F97BE02-B4D9-43C8-826C-1E899D042B5B}" srcOrd="3" destOrd="0" parTransId="{AA3986B9-662F-4856-A32D-0FF570FA682E}" sibTransId="{6F9B49E4-C0EF-4FDC-8E32-E663CA4BD549}"/>
    <dgm:cxn modelId="{8DA74BBD-A1E6-5945-A12E-21D237339C23}" type="presOf" srcId="{1F97BE02-B4D9-43C8-826C-1E899D042B5B}" destId="{080772B9-4573-C94B-A7EA-8FFA3B9399EC}" srcOrd="0" destOrd="0" presId="urn:microsoft.com/office/officeart/2005/8/layout/vList2"/>
    <dgm:cxn modelId="{ACFB4CE9-865E-B844-80B0-D6ABE9F360E5}" type="presOf" srcId="{532276B1-9E50-44AB-8411-5439B9887AE4}" destId="{FC9CE51E-6A28-7A46-892B-8B6CA9BDA1FD}" srcOrd="0" destOrd="0" presId="urn:microsoft.com/office/officeart/2005/8/layout/vList2"/>
    <dgm:cxn modelId="{351039EC-B868-AB40-B1DB-0BE8FB65A129}" type="presOf" srcId="{0DF195DF-9BEB-4454-A42D-785F485D8D33}" destId="{2D71210B-C0CF-624E-BEFE-C4B7B6CCCAAE}" srcOrd="0" destOrd="0" presId="urn:microsoft.com/office/officeart/2005/8/layout/vList2"/>
    <dgm:cxn modelId="{D0348E8D-64DD-4F49-AEE5-48756C1EF69C}" type="presParOf" srcId="{FC9CE51E-6A28-7A46-892B-8B6CA9BDA1FD}" destId="{B3B99484-6C02-894B-8A6D-374184F88609}" srcOrd="0" destOrd="0" presId="urn:microsoft.com/office/officeart/2005/8/layout/vList2"/>
    <dgm:cxn modelId="{8BE8C9F5-BF26-5742-BD1F-9C702F025B01}" type="presParOf" srcId="{FC9CE51E-6A28-7A46-892B-8B6CA9BDA1FD}" destId="{82902D6D-ACD6-6F43-8A86-0F665C4601AA}" srcOrd="1" destOrd="0" presId="urn:microsoft.com/office/officeart/2005/8/layout/vList2"/>
    <dgm:cxn modelId="{3AB11751-0C7F-2340-972B-93CCF4F3BA08}" type="presParOf" srcId="{FC9CE51E-6A28-7A46-892B-8B6CA9BDA1FD}" destId="{882C4F2E-3CAF-6443-A7D7-DA7B1E6086B0}" srcOrd="2" destOrd="0" presId="urn:microsoft.com/office/officeart/2005/8/layout/vList2"/>
    <dgm:cxn modelId="{941CB3EB-4568-5645-A081-96E9E6E2A125}" type="presParOf" srcId="{FC9CE51E-6A28-7A46-892B-8B6CA9BDA1FD}" destId="{F0A1320A-34E1-594C-908F-B39C71AFA3CB}" srcOrd="3" destOrd="0" presId="urn:microsoft.com/office/officeart/2005/8/layout/vList2"/>
    <dgm:cxn modelId="{56D904A8-D827-2945-8B10-EB38AB058CBC}" type="presParOf" srcId="{FC9CE51E-6A28-7A46-892B-8B6CA9BDA1FD}" destId="{2D71210B-C0CF-624E-BEFE-C4B7B6CCCAAE}" srcOrd="4" destOrd="0" presId="urn:microsoft.com/office/officeart/2005/8/layout/vList2"/>
    <dgm:cxn modelId="{9B114440-9443-E041-9D34-F6A11E4D5A13}" type="presParOf" srcId="{FC9CE51E-6A28-7A46-892B-8B6CA9BDA1FD}" destId="{C76B8C6D-0420-5F4F-BBC9-89EED8E16BA8}" srcOrd="5" destOrd="0" presId="urn:microsoft.com/office/officeart/2005/8/layout/vList2"/>
    <dgm:cxn modelId="{6963DB38-2BFF-984C-BEB3-BDA06B867DB2}" type="presParOf" srcId="{FC9CE51E-6A28-7A46-892B-8B6CA9BDA1FD}" destId="{080772B9-4573-C94B-A7EA-8FFA3B9399E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9E6F38-F4F2-41A2-87D2-0EEC37D3C6B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9DE846A-59F9-4794-BE55-232082952AC1}">
      <dgm:prSet/>
      <dgm:spPr/>
      <dgm:t>
        <a:bodyPr/>
        <a:lstStyle/>
        <a:p>
          <a:r>
            <a:rPr lang="en-US"/>
            <a:t>This systemic review was stated according to the PRISMA statement, data collection, and information gained from articles. The searched articles were limited between 2012 to 2022. Some articles were taken from PubMed, and others were searched on Google Scholar.</a:t>
          </a:r>
        </a:p>
      </dgm:t>
    </dgm:pt>
    <dgm:pt modelId="{A45A61D5-C167-4802-8089-71A06B52FF49}" type="parTrans" cxnId="{45C58D7E-D293-44E0-80CA-BCE849A2485E}">
      <dgm:prSet/>
      <dgm:spPr/>
      <dgm:t>
        <a:bodyPr/>
        <a:lstStyle/>
        <a:p>
          <a:endParaRPr lang="en-US"/>
        </a:p>
      </dgm:t>
    </dgm:pt>
    <dgm:pt modelId="{B1E269BC-8214-4CD5-87AB-0923E0E7ECDF}" type="sibTrans" cxnId="{45C58D7E-D293-44E0-80CA-BCE849A2485E}">
      <dgm:prSet/>
      <dgm:spPr/>
      <dgm:t>
        <a:bodyPr/>
        <a:lstStyle/>
        <a:p>
          <a:endParaRPr lang="en-US"/>
        </a:p>
      </dgm:t>
    </dgm:pt>
    <dgm:pt modelId="{834A6260-5835-4803-BF74-4839044DFE09}">
      <dgm:prSet/>
      <dgm:spPr/>
      <dgm:t>
        <a:bodyPr/>
        <a:lstStyle/>
        <a:p>
          <a:r>
            <a:rPr lang="en-US"/>
            <a:t>120 articles were selected for this review, 70 were removed.</a:t>
          </a:r>
        </a:p>
      </dgm:t>
    </dgm:pt>
    <dgm:pt modelId="{800E2320-CB88-40FF-BCBE-5DEFA5BB5609}" type="parTrans" cxnId="{FEEFF210-25A8-47D7-9620-509AB96768C2}">
      <dgm:prSet/>
      <dgm:spPr/>
      <dgm:t>
        <a:bodyPr/>
        <a:lstStyle/>
        <a:p>
          <a:endParaRPr lang="en-US"/>
        </a:p>
      </dgm:t>
    </dgm:pt>
    <dgm:pt modelId="{8259B039-DD8F-4575-9C9E-082BEA7775AF}" type="sibTrans" cxnId="{FEEFF210-25A8-47D7-9620-509AB96768C2}">
      <dgm:prSet/>
      <dgm:spPr/>
      <dgm:t>
        <a:bodyPr/>
        <a:lstStyle/>
        <a:p>
          <a:endParaRPr lang="en-US"/>
        </a:p>
      </dgm:t>
    </dgm:pt>
    <dgm:pt modelId="{3B0D2982-D146-4890-9329-EB1892CD8E06}">
      <dgm:prSet/>
      <dgm:spPr/>
      <dgm:t>
        <a:bodyPr/>
        <a:lstStyle/>
        <a:p>
          <a:r>
            <a:rPr lang="en-US"/>
            <a:t>50 articles were reviewed and studied </a:t>
          </a:r>
        </a:p>
      </dgm:t>
    </dgm:pt>
    <dgm:pt modelId="{FB898826-7F87-4C0F-88C6-C52D69743634}" type="parTrans" cxnId="{EDAE0591-3329-4B9A-AB9F-097387FE30ED}">
      <dgm:prSet/>
      <dgm:spPr/>
      <dgm:t>
        <a:bodyPr/>
        <a:lstStyle/>
        <a:p>
          <a:endParaRPr lang="en-US"/>
        </a:p>
      </dgm:t>
    </dgm:pt>
    <dgm:pt modelId="{6A0C1B19-92D6-4445-BA50-A5937E44560C}" type="sibTrans" cxnId="{EDAE0591-3329-4B9A-AB9F-097387FE30ED}">
      <dgm:prSet/>
      <dgm:spPr/>
      <dgm:t>
        <a:bodyPr/>
        <a:lstStyle/>
        <a:p>
          <a:endParaRPr lang="en-US"/>
        </a:p>
      </dgm:t>
    </dgm:pt>
    <dgm:pt modelId="{2697A889-49F9-4CC2-A43B-008559078163}">
      <dgm:prSet/>
      <dgm:spPr/>
      <dgm:t>
        <a:bodyPr/>
        <a:lstStyle/>
        <a:p>
          <a:r>
            <a:rPr lang="en-US"/>
            <a:t>8 were shortlisted for review in this report</a:t>
          </a:r>
        </a:p>
      </dgm:t>
    </dgm:pt>
    <dgm:pt modelId="{10F0EBB5-E816-4552-ACF0-C061ADB57787}" type="parTrans" cxnId="{85094C77-A5CD-4B1B-B44F-6267A8E012D6}">
      <dgm:prSet/>
      <dgm:spPr/>
      <dgm:t>
        <a:bodyPr/>
        <a:lstStyle/>
        <a:p>
          <a:endParaRPr lang="en-US"/>
        </a:p>
      </dgm:t>
    </dgm:pt>
    <dgm:pt modelId="{9C6C4317-486E-47BF-9EDE-D661883E25F4}" type="sibTrans" cxnId="{85094C77-A5CD-4B1B-B44F-6267A8E012D6}">
      <dgm:prSet/>
      <dgm:spPr/>
      <dgm:t>
        <a:bodyPr/>
        <a:lstStyle/>
        <a:p>
          <a:endParaRPr lang="en-US"/>
        </a:p>
      </dgm:t>
    </dgm:pt>
    <dgm:pt modelId="{A73FFA04-4439-4748-AF19-1F67CB9377E5}">
      <dgm:prSet/>
      <dgm:spPr/>
      <dgm:t>
        <a:bodyPr/>
        <a:lstStyle/>
        <a:p>
          <a:r>
            <a:rPr lang="en-US"/>
            <a:t>A PRISMA flow diagram is used to help understand how research papers were selected to review in this report. </a:t>
          </a:r>
        </a:p>
      </dgm:t>
    </dgm:pt>
    <dgm:pt modelId="{D0E5AEDF-D47A-4B73-93A2-588A4CCB9460}" type="parTrans" cxnId="{6CB08DB4-57AB-419D-9B4A-8D8954D6F63C}">
      <dgm:prSet/>
      <dgm:spPr/>
      <dgm:t>
        <a:bodyPr/>
        <a:lstStyle/>
        <a:p>
          <a:endParaRPr lang="en-US"/>
        </a:p>
      </dgm:t>
    </dgm:pt>
    <dgm:pt modelId="{13848EAA-BC8A-42F9-84E6-27A684C5716A}" type="sibTrans" cxnId="{6CB08DB4-57AB-419D-9B4A-8D8954D6F63C}">
      <dgm:prSet/>
      <dgm:spPr/>
      <dgm:t>
        <a:bodyPr/>
        <a:lstStyle/>
        <a:p>
          <a:endParaRPr lang="en-US"/>
        </a:p>
      </dgm:t>
    </dgm:pt>
    <dgm:pt modelId="{19E13E86-16A3-4963-8FA2-EFC49EF6862B}">
      <dgm:prSet/>
      <dgm:spPr/>
      <dgm:t>
        <a:bodyPr/>
        <a:lstStyle/>
        <a:p>
          <a:r>
            <a:rPr lang="en-US"/>
            <a:t>The research and articles are limited to the united kingdom, very little globally is stated in this review.</a:t>
          </a:r>
        </a:p>
      </dgm:t>
    </dgm:pt>
    <dgm:pt modelId="{5B64DC44-C4FB-445C-952D-29ACA93AB23E}" type="parTrans" cxnId="{63014788-5E67-47A7-AAA6-992946BF43E8}">
      <dgm:prSet/>
      <dgm:spPr/>
      <dgm:t>
        <a:bodyPr/>
        <a:lstStyle/>
        <a:p>
          <a:endParaRPr lang="en-US"/>
        </a:p>
      </dgm:t>
    </dgm:pt>
    <dgm:pt modelId="{F4D8A476-A982-4819-B00D-5CD8317E0E81}" type="sibTrans" cxnId="{63014788-5E67-47A7-AAA6-992946BF43E8}">
      <dgm:prSet/>
      <dgm:spPr/>
      <dgm:t>
        <a:bodyPr/>
        <a:lstStyle/>
        <a:p>
          <a:endParaRPr lang="en-US"/>
        </a:p>
      </dgm:t>
    </dgm:pt>
    <dgm:pt modelId="{C3474B2A-6AF4-354D-90CC-D93328DC87FA}" type="pres">
      <dgm:prSet presAssocID="{559E6F38-F4F2-41A2-87D2-0EEC37D3C6BD}" presName="vert0" presStyleCnt="0">
        <dgm:presLayoutVars>
          <dgm:dir/>
          <dgm:animOne val="branch"/>
          <dgm:animLvl val="lvl"/>
        </dgm:presLayoutVars>
      </dgm:prSet>
      <dgm:spPr/>
    </dgm:pt>
    <dgm:pt modelId="{F8384FC8-D319-A54C-A4D6-6B9D1F238E93}" type="pres">
      <dgm:prSet presAssocID="{19DE846A-59F9-4794-BE55-232082952AC1}" presName="thickLine" presStyleLbl="alignNode1" presStyleIdx="0" presStyleCnt="6"/>
      <dgm:spPr/>
    </dgm:pt>
    <dgm:pt modelId="{E94681E1-F836-F442-863A-2854116964E9}" type="pres">
      <dgm:prSet presAssocID="{19DE846A-59F9-4794-BE55-232082952AC1}" presName="horz1" presStyleCnt="0"/>
      <dgm:spPr/>
    </dgm:pt>
    <dgm:pt modelId="{9F7554F2-BCB7-9742-931C-43F9978161FC}" type="pres">
      <dgm:prSet presAssocID="{19DE846A-59F9-4794-BE55-232082952AC1}" presName="tx1" presStyleLbl="revTx" presStyleIdx="0" presStyleCnt="6"/>
      <dgm:spPr/>
    </dgm:pt>
    <dgm:pt modelId="{2330D1B5-6583-A84A-9A9A-4F5A48EB7840}" type="pres">
      <dgm:prSet presAssocID="{19DE846A-59F9-4794-BE55-232082952AC1}" presName="vert1" presStyleCnt="0"/>
      <dgm:spPr/>
    </dgm:pt>
    <dgm:pt modelId="{9CD71A4A-34E3-FC4B-B37E-21FEEE8832F1}" type="pres">
      <dgm:prSet presAssocID="{834A6260-5835-4803-BF74-4839044DFE09}" presName="thickLine" presStyleLbl="alignNode1" presStyleIdx="1" presStyleCnt="6"/>
      <dgm:spPr/>
    </dgm:pt>
    <dgm:pt modelId="{D6446745-A794-B743-A1EA-7A67CF5CB8C6}" type="pres">
      <dgm:prSet presAssocID="{834A6260-5835-4803-BF74-4839044DFE09}" presName="horz1" presStyleCnt="0"/>
      <dgm:spPr/>
    </dgm:pt>
    <dgm:pt modelId="{746B59DB-2AC3-B140-989D-6221ADBD9EF8}" type="pres">
      <dgm:prSet presAssocID="{834A6260-5835-4803-BF74-4839044DFE09}" presName="tx1" presStyleLbl="revTx" presStyleIdx="1" presStyleCnt="6"/>
      <dgm:spPr/>
    </dgm:pt>
    <dgm:pt modelId="{31506604-FD98-9E4E-A4B7-FC52F1602BB2}" type="pres">
      <dgm:prSet presAssocID="{834A6260-5835-4803-BF74-4839044DFE09}" presName="vert1" presStyleCnt="0"/>
      <dgm:spPr/>
    </dgm:pt>
    <dgm:pt modelId="{709AD43F-6D9D-8B43-BE63-841B4FBBCBD9}" type="pres">
      <dgm:prSet presAssocID="{3B0D2982-D146-4890-9329-EB1892CD8E06}" presName="thickLine" presStyleLbl="alignNode1" presStyleIdx="2" presStyleCnt="6"/>
      <dgm:spPr/>
    </dgm:pt>
    <dgm:pt modelId="{3F35DCDE-0A26-F947-ACCA-BD3D5D359C61}" type="pres">
      <dgm:prSet presAssocID="{3B0D2982-D146-4890-9329-EB1892CD8E06}" presName="horz1" presStyleCnt="0"/>
      <dgm:spPr/>
    </dgm:pt>
    <dgm:pt modelId="{2241206B-E03F-F44E-B8F7-249C8AD25C64}" type="pres">
      <dgm:prSet presAssocID="{3B0D2982-D146-4890-9329-EB1892CD8E06}" presName="tx1" presStyleLbl="revTx" presStyleIdx="2" presStyleCnt="6"/>
      <dgm:spPr/>
    </dgm:pt>
    <dgm:pt modelId="{547AAE93-60A8-8341-9FDF-B35DB65E64C3}" type="pres">
      <dgm:prSet presAssocID="{3B0D2982-D146-4890-9329-EB1892CD8E06}" presName="vert1" presStyleCnt="0"/>
      <dgm:spPr/>
    </dgm:pt>
    <dgm:pt modelId="{8D611017-374A-2D4D-A5C5-EFCF95A5DC2A}" type="pres">
      <dgm:prSet presAssocID="{2697A889-49F9-4CC2-A43B-008559078163}" presName="thickLine" presStyleLbl="alignNode1" presStyleIdx="3" presStyleCnt="6"/>
      <dgm:spPr/>
    </dgm:pt>
    <dgm:pt modelId="{D914B69A-F6F6-E745-A474-9EEA9026A53E}" type="pres">
      <dgm:prSet presAssocID="{2697A889-49F9-4CC2-A43B-008559078163}" presName="horz1" presStyleCnt="0"/>
      <dgm:spPr/>
    </dgm:pt>
    <dgm:pt modelId="{3057C468-1C38-814A-98EA-C6530D11C16B}" type="pres">
      <dgm:prSet presAssocID="{2697A889-49F9-4CC2-A43B-008559078163}" presName="tx1" presStyleLbl="revTx" presStyleIdx="3" presStyleCnt="6"/>
      <dgm:spPr/>
    </dgm:pt>
    <dgm:pt modelId="{DF7B5719-D637-E64D-BEF5-878452BF3171}" type="pres">
      <dgm:prSet presAssocID="{2697A889-49F9-4CC2-A43B-008559078163}" presName="vert1" presStyleCnt="0"/>
      <dgm:spPr/>
    </dgm:pt>
    <dgm:pt modelId="{062D7F4F-4450-E84F-AF5B-E8604A9FB72E}" type="pres">
      <dgm:prSet presAssocID="{A73FFA04-4439-4748-AF19-1F67CB9377E5}" presName="thickLine" presStyleLbl="alignNode1" presStyleIdx="4" presStyleCnt="6"/>
      <dgm:spPr/>
    </dgm:pt>
    <dgm:pt modelId="{698B0A1C-E8F1-7B4B-AAE1-317310E9CEE6}" type="pres">
      <dgm:prSet presAssocID="{A73FFA04-4439-4748-AF19-1F67CB9377E5}" presName="horz1" presStyleCnt="0"/>
      <dgm:spPr/>
    </dgm:pt>
    <dgm:pt modelId="{57408918-8DCF-1D4D-B17B-3ACE14BB7B0B}" type="pres">
      <dgm:prSet presAssocID="{A73FFA04-4439-4748-AF19-1F67CB9377E5}" presName="tx1" presStyleLbl="revTx" presStyleIdx="4" presStyleCnt="6"/>
      <dgm:spPr/>
    </dgm:pt>
    <dgm:pt modelId="{D2B8A712-061E-E64A-A0C5-FE586FBC685F}" type="pres">
      <dgm:prSet presAssocID="{A73FFA04-4439-4748-AF19-1F67CB9377E5}" presName="vert1" presStyleCnt="0"/>
      <dgm:spPr/>
    </dgm:pt>
    <dgm:pt modelId="{39CE8A27-9DD9-AB40-BE19-DC8DFBDD0AD0}" type="pres">
      <dgm:prSet presAssocID="{19E13E86-16A3-4963-8FA2-EFC49EF6862B}" presName="thickLine" presStyleLbl="alignNode1" presStyleIdx="5" presStyleCnt="6"/>
      <dgm:spPr/>
    </dgm:pt>
    <dgm:pt modelId="{2F765E6A-25F3-5B4C-8C89-7FAE466955F8}" type="pres">
      <dgm:prSet presAssocID="{19E13E86-16A3-4963-8FA2-EFC49EF6862B}" presName="horz1" presStyleCnt="0"/>
      <dgm:spPr/>
    </dgm:pt>
    <dgm:pt modelId="{13DC86A0-CD7D-A340-9220-AA6FE3A00C67}" type="pres">
      <dgm:prSet presAssocID="{19E13E86-16A3-4963-8FA2-EFC49EF6862B}" presName="tx1" presStyleLbl="revTx" presStyleIdx="5" presStyleCnt="6"/>
      <dgm:spPr/>
    </dgm:pt>
    <dgm:pt modelId="{9CCF2AC6-211D-F64A-A746-5B3281F3B10B}" type="pres">
      <dgm:prSet presAssocID="{19E13E86-16A3-4963-8FA2-EFC49EF6862B}" presName="vert1" presStyleCnt="0"/>
      <dgm:spPr/>
    </dgm:pt>
  </dgm:ptLst>
  <dgm:cxnLst>
    <dgm:cxn modelId="{FEEFF210-25A8-47D7-9620-509AB96768C2}" srcId="{559E6F38-F4F2-41A2-87D2-0EEC37D3C6BD}" destId="{834A6260-5835-4803-BF74-4839044DFE09}" srcOrd="1" destOrd="0" parTransId="{800E2320-CB88-40FF-BCBE-5DEFA5BB5609}" sibTransId="{8259B039-DD8F-4575-9C9E-082BEA7775AF}"/>
    <dgm:cxn modelId="{12077E39-0CF4-3441-9272-20DC6AB5B8F4}" type="presOf" srcId="{A73FFA04-4439-4748-AF19-1F67CB9377E5}" destId="{57408918-8DCF-1D4D-B17B-3ACE14BB7B0B}" srcOrd="0" destOrd="0" presId="urn:microsoft.com/office/officeart/2008/layout/LinedList"/>
    <dgm:cxn modelId="{5C288B4D-9EE9-4D46-8603-82955932FFE0}" type="presOf" srcId="{3B0D2982-D146-4890-9329-EB1892CD8E06}" destId="{2241206B-E03F-F44E-B8F7-249C8AD25C64}" srcOrd="0" destOrd="0" presId="urn:microsoft.com/office/officeart/2008/layout/LinedList"/>
    <dgm:cxn modelId="{CC259161-A791-A540-8BA7-1559CF9477E5}" type="presOf" srcId="{19E13E86-16A3-4963-8FA2-EFC49EF6862B}" destId="{13DC86A0-CD7D-A340-9220-AA6FE3A00C67}" srcOrd="0" destOrd="0" presId="urn:microsoft.com/office/officeart/2008/layout/LinedList"/>
    <dgm:cxn modelId="{85094C77-A5CD-4B1B-B44F-6267A8E012D6}" srcId="{559E6F38-F4F2-41A2-87D2-0EEC37D3C6BD}" destId="{2697A889-49F9-4CC2-A43B-008559078163}" srcOrd="3" destOrd="0" parTransId="{10F0EBB5-E816-4552-ACF0-C061ADB57787}" sibTransId="{9C6C4317-486E-47BF-9EDE-D661883E25F4}"/>
    <dgm:cxn modelId="{45C58D7E-D293-44E0-80CA-BCE849A2485E}" srcId="{559E6F38-F4F2-41A2-87D2-0EEC37D3C6BD}" destId="{19DE846A-59F9-4794-BE55-232082952AC1}" srcOrd="0" destOrd="0" parTransId="{A45A61D5-C167-4802-8089-71A06B52FF49}" sibTransId="{B1E269BC-8214-4CD5-87AB-0923E0E7ECDF}"/>
    <dgm:cxn modelId="{63014788-5E67-47A7-AAA6-992946BF43E8}" srcId="{559E6F38-F4F2-41A2-87D2-0EEC37D3C6BD}" destId="{19E13E86-16A3-4963-8FA2-EFC49EF6862B}" srcOrd="5" destOrd="0" parTransId="{5B64DC44-C4FB-445C-952D-29ACA93AB23E}" sibTransId="{F4D8A476-A982-4819-B00D-5CD8317E0E81}"/>
    <dgm:cxn modelId="{EDAE0591-3329-4B9A-AB9F-097387FE30ED}" srcId="{559E6F38-F4F2-41A2-87D2-0EEC37D3C6BD}" destId="{3B0D2982-D146-4890-9329-EB1892CD8E06}" srcOrd="2" destOrd="0" parTransId="{FB898826-7F87-4C0F-88C6-C52D69743634}" sibTransId="{6A0C1B19-92D6-4445-BA50-A5937E44560C}"/>
    <dgm:cxn modelId="{5BAFF399-F14F-9440-A8D5-ABF5201A6E57}" type="presOf" srcId="{2697A889-49F9-4CC2-A43B-008559078163}" destId="{3057C468-1C38-814A-98EA-C6530D11C16B}" srcOrd="0" destOrd="0" presId="urn:microsoft.com/office/officeart/2008/layout/LinedList"/>
    <dgm:cxn modelId="{74FA369D-ADF6-714B-9525-AF473672E225}" type="presOf" srcId="{834A6260-5835-4803-BF74-4839044DFE09}" destId="{746B59DB-2AC3-B140-989D-6221ADBD9EF8}" srcOrd="0" destOrd="0" presId="urn:microsoft.com/office/officeart/2008/layout/LinedList"/>
    <dgm:cxn modelId="{B9983AA6-EB2F-B745-83F8-D766F918FEAD}" type="presOf" srcId="{559E6F38-F4F2-41A2-87D2-0EEC37D3C6BD}" destId="{C3474B2A-6AF4-354D-90CC-D93328DC87FA}" srcOrd="0" destOrd="0" presId="urn:microsoft.com/office/officeart/2008/layout/LinedList"/>
    <dgm:cxn modelId="{6CB08DB4-57AB-419D-9B4A-8D8954D6F63C}" srcId="{559E6F38-F4F2-41A2-87D2-0EEC37D3C6BD}" destId="{A73FFA04-4439-4748-AF19-1F67CB9377E5}" srcOrd="4" destOrd="0" parTransId="{D0E5AEDF-D47A-4B73-93A2-588A4CCB9460}" sibTransId="{13848EAA-BC8A-42F9-84E6-27A684C5716A}"/>
    <dgm:cxn modelId="{D65279E8-F0E4-B343-A6A4-A8078348B783}" type="presOf" srcId="{19DE846A-59F9-4794-BE55-232082952AC1}" destId="{9F7554F2-BCB7-9742-931C-43F9978161FC}" srcOrd="0" destOrd="0" presId="urn:microsoft.com/office/officeart/2008/layout/LinedList"/>
    <dgm:cxn modelId="{0081C873-3A93-204B-99EE-82FA37C73913}" type="presParOf" srcId="{C3474B2A-6AF4-354D-90CC-D93328DC87FA}" destId="{F8384FC8-D319-A54C-A4D6-6B9D1F238E93}" srcOrd="0" destOrd="0" presId="urn:microsoft.com/office/officeart/2008/layout/LinedList"/>
    <dgm:cxn modelId="{BB4C2C9C-F9DF-4C48-9350-012D74E75FBA}" type="presParOf" srcId="{C3474B2A-6AF4-354D-90CC-D93328DC87FA}" destId="{E94681E1-F836-F442-863A-2854116964E9}" srcOrd="1" destOrd="0" presId="urn:microsoft.com/office/officeart/2008/layout/LinedList"/>
    <dgm:cxn modelId="{0C47A11E-FE05-BD41-8549-77B9EC815EF7}" type="presParOf" srcId="{E94681E1-F836-F442-863A-2854116964E9}" destId="{9F7554F2-BCB7-9742-931C-43F9978161FC}" srcOrd="0" destOrd="0" presId="urn:microsoft.com/office/officeart/2008/layout/LinedList"/>
    <dgm:cxn modelId="{0DF0412D-1323-DF43-805C-D33005EF8ACF}" type="presParOf" srcId="{E94681E1-F836-F442-863A-2854116964E9}" destId="{2330D1B5-6583-A84A-9A9A-4F5A48EB7840}" srcOrd="1" destOrd="0" presId="urn:microsoft.com/office/officeart/2008/layout/LinedList"/>
    <dgm:cxn modelId="{C4F78883-4198-AC4B-8E0B-26DD45CBAACD}" type="presParOf" srcId="{C3474B2A-6AF4-354D-90CC-D93328DC87FA}" destId="{9CD71A4A-34E3-FC4B-B37E-21FEEE8832F1}" srcOrd="2" destOrd="0" presId="urn:microsoft.com/office/officeart/2008/layout/LinedList"/>
    <dgm:cxn modelId="{F40A3441-1A65-8D46-8EC0-64B761175FC7}" type="presParOf" srcId="{C3474B2A-6AF4-354D-90CC-D93328DC87FA}" destId="{D6446745-A794-B743-A1EA-7A67CF5CB8C6}" srcOrd="3" destOrd="0" presId="urn:microsoft.com/office/officeart/2008/layout/LinedList"/>
    <dgm:cxn modelId="{C68F0F92-A4C5-1242-B2BA-7804C8397D08}" type="presParOf" srcId="{D6446745-A794-B743-A1EA-7A67CF5CB8C6}" destId="{746B59DB-2AC3-B140-989D-6221ADBD9EF8}" srcOrd="0" destOrd="0" presId="urn:microsoft.com/office/officeart/2008/layout/LinedList"/>
    <dgm:cxn modelId="{2D31F749-39B5-BB4D-BAD3-181A221AF24D}" type="presParOf" srcId="{D6446745-A794-B743-A1EA-7A67CF5CB8C6}" destId="{31506604-FD98-9E4E-A4B7-FC52F1602BB2}" srcOrd="1" destOrd="0" presId="urn:microsoft.com/office/officeart/2008/layout/LinedList"/>
    <dgm:cxn modelId="{8BCD4544-4F20-0F4C-ABAB-2F8141750A11}" type="presParOf" srcId="{C3474B2A-6AF4-354D-90CC-D93328DC87FA}" destId="{709AD43F-6D9D-8B43-BE63-841B4FBBCBD9}" srcOrd="4" destOrd="0" presId="urn:microsoft.com/office/officeart/2008/layout/LinedList"/>
    <dgm:cxn modelId="{64B08BC8-377C-6C4A-B56D-27FF9A630D2C}" type="presParOf" srcId="{C3474B2A-6AF4-354D-90CC-D93328DC87FA}" destId="{3F35DCDE-0A26-F947-ACCA-BD3D5D359C61}" srcOrd="5" destOrd="0" presId="urn:microsoft.com/office/officeart/2008/layout/LinedList"/>
    <dgm:cxn modelId="{205051A6-FE33-A643-B146-F885FA4557CC}" type="presParOf" srcId="{3F35DCDE-0A26-F947-ACCA-BD3D5D359C61}" destId="{2241206B-E03F-F44E-B8F7-249C8AD25C64}" srcOrd="0" destOrd="0" presId="urn:microsoft.com/office/officeart/2008/layout/LinedList"/>
    <dgm:cxn modelId="{74508B5D-27C1-B14F-8922-AF1DA3329A39}" type="presParOf" srcId="{3F35DCDE-0A26-F947-ACCA-BD3D5D359C61}" destId="{547AAE93-60A8-8341-9FDF-B35DB65E64C3}" srcOrd="1" destOrd="0" presId="urn:microsoft.com/office/officeart/2008/layout/LinedList"/>
    <dgm:cxn modelId="{1A194D34-A397-6C4E-83E8-C4554D6D4687}" type="presParOf" srcId="{C3474B2A-6AF4-354D-90CC-D93328DC87FA}" destId="{8D611017-374A-2D4D-A5C5-EFCF95A5DC2A}" srcOrd="6" destOrd="0" presId="urn:microsoft.com/office/officeart/2008/layout/LinedList"/>
    <dgm:cxn modelId="{8AE2D0A0-7762-9C47-ABC5-220080FA90FE}" type="presParOf" srcId="{C3474B2A-6AF4-354D-90CC-D93328DC87FA}" destId="{D914B69A-F6F6-E745-A474-9EEA9026A53E}" srcOrd="7" destOrd="0" presId="urn:microsoft.com/office/officeart/2008/layout/LinedList"/>
    <dgm:cxn modelId="{7FFD95E8-0C8C-C848-B806-A8A4F1F9EE8E}" type="presParOf" srcId="{D914B69A-F6F6-E745-A474-9EEA9026A53E}" destId="{3057C468-1C38-814A-98EA-C6530D11C16B}" srcOrd="0" destOrd="0" presId="urn:microsoft.com/office/officeart/2008/layout/LinedList"/>
    <dgm:cxn modelId="{9BB6B26E-2101-3247-BBA6-63CE4FB79126}" type="presParOf" srcId="{D914B69A-F6F6-E745-A474-9EEA9026A53E}" destId="{DF7B5719-D637-E64D-BEF5-878452BF3171}" srcOrd="1" destOrd="0" presId="urn:microsoft.com/office/officeart/2008/layout/LinedList"/>
    <dgm:cxn modelId="{280639E1-744E-614D-8026-1596F9AAA205}" type="presParOf" srcId="{C3474B2A-6AF4-354D-90CC-D93328DC87FA}" destId="{062D7F4F-4450-E84F-AF5B-E8604A9FB72E}" srcOrd="8" destOrd="0" presId="urn:microsoft.com/office/officeart/2008/layout/LinedList"/>
    <dgm:cxn modelId="{209C11ED-9CFE-8A48-A6EC-9A88936C7C70}" type="presParOf" srcId="{C3474B2A-6AF4-354D-90CC-D93328DC87FA}" destId="{698B0A1C-E8F1-7B4B-AAE1-317310E9CEE6}" srcOrd="9" destOrd="0" presId="urn:microsoft.com/office/officeart/2008/layout/LinedList"/>
    <dgm:cxn modelId="{26EA403D-2A2F-4941-A325-ED6A6F4C3D9C}" type="presParOf" srcId="{698B0A1C-E8F1-7B4B-AAE1-317310E9CEE6}" destId="{57408918-8DCF-1D4D-B17B-3ACE14BB7B0B}" srcOrd="0" destOrd="0" presId="urn:microsoft.com/office/officeart/2008/layout/LinedList"/>
    <dgm:cxn modelId="{FE84307A-7983-994F-B65F-34327CD8700F}" type="presParOf" srcId="{698B0A1C-E8F1-7B4B-AAE1-317310E9CEE6}" destId="{D2B8A712-061E-E64A-A0C5-FE586FBC685F}" srcOrd="1" destOrd="0" presId="urn:microsoft.com/office/officeart/2008/layout/LinedList"/>
    <dgm:cxn modelId="{7806E469-2372-8F40-BF1C-00CE800312A0}" type="presParOf" srcId="{C3474B2A-6AF4-354D-90CC-D93328DC87FA}" destId="{39CE8A27-9DD9-AB40-BE19-DC8DFBDD0AD0}" srcOrd="10" destOrd="0" presId="urn:microsoft.com/office/officeart/2008/layout/LinedList"/>
    <dgm:cxn modelId="{9D810154-B493-0447-B3AF-71CEF193C38E}" type="presParOf" srcId="{C3474B2A-6AF4-354D-90CC-D93328DC87FA}" destId="{2F765E6A-25F3-5B4C-8C89-7FAE466955F8}" srcOrd="11" destOrd="0" presId="urn:microsoft.com/office/officeart/2008/layout/LinedList"/>
    <dgm:cxn modelId="{F67448BE-F7CB-3C42-86EA-5EF38597C519}" type="presParOf" srcId="{2F765E6A-25F3-5B4C-8C89-7FAE466955F8}" destId="{13DC86A0-CD7D-A340-9220-AA6FE3A00C67}" srcOrd="0" destOrd="0" presId="urn:microsoft.com/office/officeart/2008/layout/LinedList"/>
    <dgm:cxn modelId="{43B0557E-6A69-F748-A93D-CFC96D48D210}" type="presParOf" srcId="{2F765E6A-25F3-5B4C-8C89-7FAE466955F8}" destId="{9CCF2AC6-211D-F64A-A746-5B3281F3B10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0E9D3-C15E-2747-81DF-7BAB68819380}">
      <dsp:nvSpPr>
        <dsp:cNvPr id="0" name=""/>
        <dsp:cNvSpPr/>
      </dsp:nvSpPr>
      <dsp:spPr>
        <a:xfrm>
          <a:off x="0" y="98117"/>
          <a:ext cx="7559504" cy="63560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My systematic review is about smoking in the united kingdom.</a:t>
          </a:r>
        </a:p>
      </dsp:txBody>
      <dsp:txXfrm>
        <a:off x="31028" y="129145"/>
        <a:ext cx="7497448" cy="573546"/>
      </dsp:txXfrm>
    </dsp:sp>
    <dsp:sp modelId="{59A78E52-7C35-194D-84C7-78462036DE45}">
      <dsp:nvSpPr>
        <dsp:cNvPr id="0" name=""/>
        <dsp:cNvSpPr/>
      </dsp:nvSpPr>
      <dsp:spPr>
        <a:xfrm>
          <a:off x="0" y="779799"/>
          <a:ext cx="7559504" cy="635602"/>
        </a:xfrm>
        <a:prstGeom prst="round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dangers and effects of smoking.</a:t>
          </a:r>
        </a:p>
      </dsp:txBody>
      <dsp:txXfrm>
        <a:off x="31028" y="810827"/>
        <a:ext cx="7497448" cy="573546"/>
      </dsp:txXfrm>
    </dsp:sp>
    <dsp:sp modelId="{F4562470-83CE-3245-8423-A351BB45EB2B}">
      <dsp:nvSpPr>
        <dsp:cNvPr id="0" name=""/>
        <dsp:cNvSpPr/>
      </dsp:nvSpPr>
      <dsp:spPr>
        <a:xfrm>
          <a:off x="0" y="1461482"/>
          <a:ext cx="7559504" cy="635602"/>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How smoking effects people’s mental health and physical health. </a:t>
          </a:r>
        </a:p>
      </dsp:txBody>
      <dsp:txXfrm>
        <a:off x="31028" y="1492510"/>
        <a:ext cx="7497448" cy="573546"/>
      </dsp:txXfrm>
    </dsp:sp>
    <dsp:sp modelId="{78DB518C-5D69-A840-B345-D740DFF53F64}">
      <dsp:nvSpPr>
        <dsp:cNvPr id="0" name=""/>
        <dsp:cNvSpPr/>
      </dsp:nvSpPr>
      <dsp:spPr>
        <a:xfrm>
          <a:off x="0" y="2143164"/>
          <a:ext cx="7559504" cy="635602"/>
        </a:xfrm>
        <a:prstGeom prst="round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Smoking or consuming tabaco causes long lasting bad effects on the cardiovascular system. </a:t>
          </a:r>
        </a:p>
      </dsp:txBody>
      <dsp:txXfrm>
        <a:off x="31028" y="2174192"/>
        <a:ext cx="7497448" cy="573546"/>
      </dsp:txXfrm>
    </dsp:sp>
    <dsp:sp modelId="{CAD80204-EA5D-FD46-B3F2-778A53F88A85}">
      <dsp:nvSpPr>
        <dsp:cNvPr id="0" name=""/>
        <dsp:cNvSpPr/>
      </dsp:nvSpPr>
      <dsp:spPr>
        <a:xfrm>
          <a:off x="0" y="2824847"/>
          <a:ext cx="7559504" cy="63560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 severe cases Smoking can cause mouth and lung cancer. </a:t>
          </a:r>
        </a:p>
      </dsp:txBody>
      <dsp:txXfrm>
        <a:off x="31028" y="2855875"/>
        <a:ext cx="7497448" cy="573546"/>
      </dsp:txXfrm>
    </dsp:sp>
    <dsp:sp modelId="{4DAFCE60-C8EF-FF43-BBF3-18B7C091EE6F}">
      <dsp:nvSpPr>
        <dsp:cNvPr id="0" name=""/>
        <dsp:cNvSpPr/>
      </dsp:nvSpPr>
      <dsp:spPr>
        <a:xfrm>
          <a:off x="0" y="3506529"/>
          <a:ext cx="7559504" cy="635602"/>
        </a:xfrm>
        <a:prstGeom prst="round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Smoking can increase the risk of infection, effecting the bodies immunity. </a:t>
          </a:r>
        </a:p>
      </dsp:txBody>
      <dsp:txXfrm>
        <a:off x="31028" y="3537557"/>
        <a:ext cx="7497448" cy="573546"/>
      </dsp:txXfrm>
    </dsp:sp>
    <dsp:sp modelId="{6AD18353-D523-B241-A8B8-98A35F8ED7AC}">
      <dsp:nvSpPr>
        <dsp:cNvPr id="0" name=""/>
        <dsp:cNvSpPr/>
      </dsp:nvSpPr>
      <dsp:spPr>
        <a:xfrm>
          <a:off x="0" y="4188212"/>
          <a:ext cx="7559504" cy="635602"/>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This systemic review assesses and evaluates the prevalence of smoking and its effects in the </a:t>
          </a:r>
        </a:p>
      </dsp:txBody>
      <dsp:txXfrm>
        <a:off x="31028" y="4219240"/>
        <a:ext cx="7497448" cy="573546"/>
      </dsp:txXfrm>
    </dsp:sp>
    <dsp:sp modelId="{A7F3F47C-0173-664A-8DF1-24702BC406F7}">
      <dsp:nvSpPr>
        <dsp:cNvPr id="0" name=""/>
        <dsp:cNvSpPr/>
      </dsp:nvSpPr>
      <dsp:spPr>
        <a:xfrm>
          <a:off x="0" y="4869894"/>
          <a:ext cx="7559504" cy="635602"/>
        </a:xfrm>
        <a:prstGeom prst="round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United Kingdom. Furthermore, this systemic review will help to understand the strategies and             </a:t>
          </a:r>
        </a:p>
      </dsp:txBody>
      <dsp:txXfrm>
        <a:off x="31028" y="4900922"/>
        <a:ext cx="7497448" cy="573546"/>
      </dsp:txXfrm>
    </dsp:sp>
    <dsp:sp modelId="{81F2B7CA-8330-AF4D-9B22-B22AEB1FCE63}">
      <dsp:nvSpPr>
        <dsp:cNvPr id="0" name=""/>
        <dsp:cNvSpPr/>
      </dsp:nvSpPr>
      <dsp:spPr>
        <a:xfrm>
          <a:off x="0" y="5551577"/>
          <a:ext cx="7559504" cy="63560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methods to cease tobacco consumption and smoking and promote a healthy lifestyle</a:t>
          </a:r>
          <a:r>
            <a:rPr lang="en-GB" sz="1600" kern="1200"/>
            <a:t> </a:t>
          </a:r>
          <a:endParaRPr lang="en-US" sz="1600" kern="1200"/>
        </a:p>
      </dsp:txBody>
      <dsp:txXfrm>
        <a:off x="31028" y="5582605"/>
        <a:ext cx="7497448" cy="573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99484-6C02-894B-8A6D-374184F88609}">
      <dsp:nvSpPr>
        <dsp:cNvPr id="0" name=""/>
        <dsp:cNvSpPr/>
      </dsp:nvSpPr>
      <dsp:spPr>
        <a:xfrm>
          <a:off x="0" y="392965"/>
          <a:ext cx="6270029" cy="134630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Every year 6million people die yearly because of long term smoking globally. </a:t>
          </a:r>
        </a:p>
      </dsp:txBody>
      <dsp:txXfrm>
        <a:off x="65721" y="458686"/>
        <a:ext cx="6138587" cy="1214862"/>
      </dsp:txXfrm>
    </dsp:sp>
    <dsp:sp modelId="{882C4F2E-3CAF-6443-A7D7-DA7B1E6086B0}">
      <dsp:nvSpPr>
        <dsp:cNvPr id="0" name=""/>
        <dsp:cNvSpPr/>
      </dsp:nvSpPr>
      <dsp:spPr>
        <a:xfrm>
          <a:off x="0" y="1793989"/>
          <a:ext cx="6270029" cy="1346304"/>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Physician and psychological healthcare professionals, including psychiatrists and psychologists, many people have seen to quit smoking and tobacco consumption and adopt a healthy lifestyle (Anna-Lena Bartsch, 2016).</a:t>
          </a:r>
        </a:p>
      </dsp:txBody>
      <dsp:txXfrm>
        <a:off x="65721" y="1859710"/>
        <a:ext cx="6138587" cy="1214862"/>
      </dsp:txXfrm>
    </dsp:sp>
    <dsp:sp modelId="{2D71210B-C0CF-624E-BEFE-C4B7B6CCCAAE}">
      <dsp:nvSpPr>
        <dsp:cNvPr id="0" name=""/>
        <dsp:cNvSpPr/>
      </dsp:nvSpPr>
      <dsp:spPr>
        <a:xfrm>
          <a:off x="0" y="3195014"/>
          <a:ext cx="6270029" cy="1346304"/>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clinical training procedures of the United Kingdom enable doctors and health and social care providers to take wide-ranging tactics and make plans to support people who want to quit or cease smoking (Hughes, 2013)</a:t>
          </a:r>
          <a:r>
            <a:rPr lang="en-GB" sz="1900" kern="1200"/>
            <a:t> </a:t>
          </a:r>
          <a:endParaRPr lang="en-US" sz="1900" kern="1200"/>
        </a:p>
      </dsp:txBody>
      <dsp:txXfrm>
        <a:off x="65721" y="3260735"/>
        <a:ext cx="6138587" cy="1214862"/>
      </dsp:txXfrm>
    </dsp:sp>
    <dsp:sp modelId="{080772B9-4573-C94B-A7EA-8FFA3B9399EC}">
      <dsp:nvSpPr>
        <dsp:cNvPr id="0" name=""/>
        <dsp:cNvSpPr/>
      </dsp:nvSpPr>
      <dsp:spPr>
        <a:xfrm>
          <a:off x="0" y="4596038"/>
          <a:ext cx="6270029" cy="134630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This systemic review aims to evaluate and assess the frequency of tobacco and cigarette consumption and strategies to counsel people to feel supported to quit smoking and tobacco consumption.</a:t>
          </a:r>
          <a:r>
            <a:rPr lang="en-GB" sz="1900" kern="1200"/>
            <a:t> </a:t>
          </a:r>
          <a:endParaRPr lang="en-US" sz="1900" kern="1200"/>
        </a:p>
      </dsp:txBody>
      <dsp:txXfrm>
        <a:off x="65721" y="4661759"/>
        <a:ext cx="6138587" cy="12148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84FC8-D319-A54C-A4D6-6B9D1F238E93}">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F7554F2-BCB7-9742-931C-43F9978161FC}">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This systemic review was stated according to the PRISMA statement, data collection, and information gained from articles. The searched articles were limited between 2012 to 2022. Some articles were taken from PubMed, and others were searched on Google Scholar.</a:t>
          </a:r>
        </a:p>
      </dsp:txBody>
      <dsp:txXfrm>
        <a:off x="0" y="2663"/>
        <a:ext cx="6666833" cy="908098"/>
      </dsp:txXfrm>
    </dsp:sp>
    <dsp:sp modelId="{9CD71A4A-34E3-FC4B-B37E-21FEEE8832F1}">
      <dsp:nvSpPr>
        <dsp:cNvPr id="0" name=""/>
        <dsp:cNvSpPr/>
      </dsp:nvSpPr>
      <dsp:spPr>
        <a:xfrm>
          <a:off x="0" y="910762"/>
          <a:ext cx="6666833" cy="0"/>
        </a:xfrm>
        <a:prstGeom prst="line">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w="6350" cap="flat" cmpd="sng" algn="ctr">
          <a:solidFill>
            <a:schemeClr val="accent2">
              <a:hueOff val="-291073"/>
              <a:satOff val="-16786"/>
              <a:lumOff val="172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6B59DB-2AC3-B140-989D-6221ADBD9EF8}">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120 articles were selected for this review, 70 were removed.</a:t>
          </a:r>
        </a:p>
      </dsp:txBody>
      <dsp:txXfrm>
        <a:off x="0" y="910762"/>
        <a:ext cx="6666833" cy="908098"/>
      </dsp:txXfrm>
    </dsp:sp>
    <dsp:sp modelId="{709AD43F-6D9D-8B43-BE63-841B4FBBCBD9}">
      <dsp:nvSpPr>
        <dsp:cNvPr id="0" name=""/>
        <dsp:cNvSpPr/>
      </dsp:nvSpPr>
      <dsp:spPr>
        <a:xfrm>
          <a:off x="0" y="1818861"/>
          <a:ext cx="6666833" cy="0"/>
        </a:xfrm>
        <a:prstGeom prst="line">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w="6350" cap="flat" cmpd="sng" algn="ctr">
          <a:solidFill>
            <a:schemeClr val="accent2">
              <a:hueOff val="-582145"/>
              <a:satOff val="-33571"/>
              <a:lumOff val="345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41206B-E03F-F44E-B8F7-249C8AD25C64}">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50 articles were reviewed and studied </a:t>
          </a:r>
        </a:p>
      </dsp:txBody>
      <dsp:txXfrm>
        <a:off x="0" y="1818861"/>
        <a:ext cx="6666833" cy="908098"/>
      </dsp:txXfrm>
    </dsp:sp>
    <dsp:sp modelId="{8D611017-374A-2D4D-A5C5-EFCF95A5DC2A}">
      <dsp:nvSpPr>
        <dsp:cNvPr id="0" name=""/>
        <dsp:cNvSpPr/>
      </dsp:nvSpPr>
      <dsp:spPr>
        <a:xfrm>
          <a:off x="0" y="2726960"/>
          <a:ext cx="6666833" cy="0"/>
        </a:xfrm>
        <a:prstGeom prst="line">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w="6350" cap="flat" cmpd="sng" algn="ctr">
          <a:solidFill>
            <a:schemeClr val="accent2">
              <a:hueOff val="-873218"/>
              <a:satOff val="-50357"/>
              <a:lumOff val="517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057C468-1C38-814A-98EA-C6530D11C16B}">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8 were shortlisted for review in this report</a:t>
          </a:r>
        </a:p>
      </dsp:txBody>
      <dsp:txXfrm>
        <a:off x="0" y="2726960"/>
        <a:ext cx="6666833" cy="908098"/>
      </dsp:txXfrm>
    </dsp:sp>
    <dsp:sp modelId="{062D7F4F-4450-E84F-AF5B-E8604A9FB72E}">
      <dsp:nvSpPr>
        <dsp:cNvPr id="0" name=""/>
        <dsp:cNvSpPr/>
      </dsp:nvSpPr>
      <dsp:spPr>
        <a:xfrm>
          <a:off x="0" y="3635058"/>
          <a:ext cx="6666833" cy="0"/>
        </a:xfrm>
        <a:prstGeom prst="line">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w="6350" cap="flat" cmpd="sng" algn="ctr">
          <a:solidFill>
            <a:schemeClr val="accent2">
              <a:hueOff val="-1164290"/>
              <a:satOff val="-67142"/>
              <a:lumOff val="690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7408918-8DCF-1D4D-B17B-3ACE14BB7B0B}">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A PRISMA flow diagram is used to help understand how research papers were selected to review in this report. </a:t>
          </a:r>
        </a:p>
      </dsp:txBody>
      <dsp:txXfrm>
        <a:off x="0" y="3635058"/>
        <a:ext cx="6666833" cy="908098"/>
      </dsp:txXfrm>
    </dsp:sp>
    <dsp:sp modelId="{39CE8A27-9DD9-AB40-BE19-DC8DFBDD0AD0}">
      <dsp:nvSpPr>
        <dsp:cNvPr id="0" name=""/>
        <dsp:cNvSpPr/>
      </dsp:nvSpPr>
      <dsp:spPr>
        <a:xfrm>
          <a:off x="0" y="4543157"/>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3DC86A0-CD7D-A340-9220-AA6FE3A00C67}">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The research and articles are limited to the united kingdom, very little globally is stated in this review.</a:t>
          </a:r>
        </a:p>
      </dsp:txBody>
      <dsp:txXfrm>
        <a:off x="0" y="4543157"/>
        <a:ext cx="6666833" cy="9080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51C29-5D8A-114A-917B-AF862EB76A36}" type="datetimeFigureOut">
              <a:rPr lang="en-US" smtClean="0"/>
              <a:t>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FA59E-951E-0543-9A3A-BB8F6C411149}" type="slidenum">
              <a:rPr lang="en-US" smtClean="0"/>
              <a:t>‹#›</a:t>
            </a:fld>
            <a:endParaRPr lang="en-US"/>
          </a:p>
        </p:txBody>
      </p:sp>
    </p:spTree>
    <p:extLst>
      <p:ext uri="{BB962C8B-B14F-4D97-AF65-F5344CB8AC3E}">
        <p14:creationId xmlns:p14="http://schemas.microsoft.com/office/powerpoint/2010/main" val="2307103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a:t>
            </a:r>
          </a:p>
        </p:txBody>
      </p:sp>
      <p:sp>
        <p:nvSpPr>
          <p:cNvPr id="4" name="Slide Number Placeholder 3"/>
          <p:cNvSpPr>
            <a:spLocks noGrp="1"/>
          </p:cNvSpPr>
          <p:nvPr>
            <p:ph type="sldNum" sz="quarter" idx="5"/>
          </p:nvPr>
        </p:nvSpPr>
        <p:spPr/>
        <p:txBody>
          <a:bodyPr/>
          <a:lstStyle/>
          <a:p>
            <a:fld id="{934FA59E-951E-0543-9A3A-BB8F6C411149}" type="slidenum">
              <a:rPr lang="en-US" smtClean="0"/>
              <a:t>2</a:t>
            </a:fld>
            <a:endParaRPr lang="en-US"/>
          </a:p>
        </p:txBody>
      </p:sp>
    </p:spTree>
    <p:extLst>
      <p:ext uri="{BB962C8B-B14F-4D97-AF65-F5344CB8AC3E}">
        <p14:creationId xmlns:p14="http://schemas.microsoft.com/office/powerpoint/2010/main" val="4182684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8A356-CEA8-D3E5-CD97-014B10A970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D463EF-00E5-9F87-2012-087D6DBF20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F24C656-73A8-B4E9-CAE2-A780E224AFD2}"/>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5" name="Footer Placeholder 4">
            <a:extLst>
              <a:ext uri="{FF2B5EF4-FFF2-40B4-BE49-F238E27FC236}">
                <a16:creationId xmlns:a16="http://schemas.microsoft.com/office/drawing/2014/main" id="{DD1A01B8-4964-91A1-2F03-4B975B0F6E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831942-FC63-964C-59FC-0A7195071BA1}"/>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932052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92FF9-DDD1-2887-2C84-98E5EFBD15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DA9F5B8-E915-1D6A-5F68-3C7CE5AC50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3AD6BCD-CA08-D7DC-F6DE-38C7AFC20E9D}"/>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5" name="Footer Placeholder 4">
            <a:extLst>
              <a:ext uri="{FF2B5EF4-FFF2-40B4-BE49-F238E27FC236}">
                <a16:creationId xmlns:a16="http://schemas.microsoft.com/office/drawing/2014/main" id="{5AC61CD7-96DC-2616-506B-34176DEA10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D96874-2F9D-4D2C-BD87-3799A8FB6949}"/>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1601348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7EC83-738F-80CC-FF5D-63DC4508A56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3D97CE1-1335-1184-4AD6-1078C4608AD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A899ED-6138-3181-C32F-F85C88947F34}"/>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5" name="Footer Placeholder 4">
            <a:extLst>
              <a:ext uri="{FF2B5EF4-FFF2-40B4-BE49-F238E27FC236}">
                <a16:creationId xmlns:a16="http://schemas.microsoft.com/office/drawing/2014/main" id="{F5B778E6-821C-80A7-EB93-CB4120502A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65C7C2-97C6-4886-1150-16B5DF0AF672}"/>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1549500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52167-2815-0245-2EE4-8E44D69AACD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DC344F9-9CD4-2B02-3AE4-3F3260E2CF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4889FB9-0FBD-D941-7A69-26E9C3ED25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DE9B3B-31C9-9485-06C4-945E54811704}"/>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6" name="Footer Placeholder 5">
            <a:extLst>
              <a:ext uri="{FF2B5EF4-FFF2-40B4-BE49-F238E27FC236}">
                <a16:creationId xmlns:a16="http://schemas.microsoft.com/office/drawing/2014/main" id="{DDA89F92-F7BA-9130-5351-001A71CBE1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FD5987-5BAB-E5E4-170F-3AB817D3DFF5}"/>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1098448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7564-8631-C86D-2D99-9430C65B8ED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C70D6B-DF73-DAB0-C675-BE67E2DD7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61ACA01-7175-0426-4C7A-436808F6601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DAE638F-3290-9EFB-B2D5-BCD01673D5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0B2B79-E4D7-5CBB-C2F4-FE5B035066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25927E7-AE29-1C1A-48D1-03BEB94F38B2}"/>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8" name="Footer Placeholder 7">
            <a:extLst>
              <a:ext uri="{FF2B5EF4-FFF2-40B4-BE49-F238E27FC236}">
                <a16:creationId xmlns:a16="http://schemas.microsoft.com/office/drawing/2014/main" id="{0DD22DE3-6674-0E10-D3B7-C9113AE81C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A65AF6-9C35-5670-AA45-ED1A62ED7CB2}"/>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1236145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91FFE-4EBF-0F56-B48A-B1C5E95EB3A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2C22A74-FB4A-18BB-D925-89E263942824}"/>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4" name="Footer Placeholder 3">
            <a:extLst>
              <a:ext uri="{FF2B5EF4-FFF2-40B4-BE49-F238E27FC236}">
                <a16:creationId xmlns:a16="http://schemas.microsoft.com/office/drawing/2014/main" id="{1136AA88-6DA6-B05B-265E-B2238A8E4F9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E40206A-1BE1-604F-23AA-D0145A2B90A0}"/>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555928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79AF12-5E21-9B6C-8194-133EEE80EBB8}"/>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3" name="Footer Placeholder 2">
            <a:extLst>
              <a:ext uri="{FF2B5EF4-FFF2-40B4-BE49-F238E27FC236}">
                <a16:creationId xmlns:a16="http://schemas.microsoft.com/office/drawing/2014/main" id="{80087EFF-2E2F-A8C6-1733-27F24CDB65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C3452C-4AC0-0292-A1F7-16E65A1B9FC3}"/>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2190314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12D4-90DF-ABDE-37AD-E242B7A755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D70A209-B101-5FDA-104B-171BDF45CD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FA41CB8-AA4D-6FD2-77CA-0EACADC6DA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779B6A-8CBD-59E6-034E-4C2DF73C375D}"/>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6" name="Footer Placeholder 5">
            <a:extLst>
              <a:ext uri="{FF2B5EF4-FFF2-40B4-BE49-F238E27FC236}">
                <a16:creationId xmlns:a16="http://schemas.microsoft.com/office/drawing/2014/main" id="{4B934553-B7F6-10B7-2B59-92016E0611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0706F6-4DBB-0E0A-18DA-45CCB1948C02}"/>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2632082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4964B-9E73-99ED-DFDB-A4983648B9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8B18EF9-95BE-E614-639A-8AA93B15E7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DB7EFA7-FE67-1CD0-2B9B-C3055D8DAE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63FD1F-DC5C-D51E-47D9-6C1184E56241}"/>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6" name="Footer Placeholder 5">
            <a:extLst>
              <a:ext uri="{FF2B5EF4-FFF2-40B4-BE49-F238E27FC236}">
                <a16:creationId xmlns:a16="http://schemas.microsoft.com/office/drawing/2014/main" id="{F904C790-F1CA-9929-C0B0-EE5E754BAC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EBE4AB-4501-43D7-958D-717015A711CE}"/>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118080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72E98-8C12-A211-0E37-F9ADF118061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8487B97-E4DF-6595-800B-2E3B49C1C9C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BFEF86-05DB-A7A5-6978-BA9AA068426E}"/>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5" name="Footer Placeholder 4">
            <a:extLst>
              <a:ext uri="{FF2B5EF4-FFF2-40B4-BE49-F238E27FC236}">
                <a16:creationId xmlns:a16="http://schemas.microsoft.com/office/drawing/2014/main" id="{9476DBAF-8797-0AB0-5AEF-A53975DEE1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88E1F8-7DCF-4AC9-C774-9F2C6A8F7CDC}"/>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628129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BB99DE-87E5-5B23-F624-0E98DB4A09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7BCB23-2CB7-00B4-781C-98CA86B1C3E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B37CE7-8749-948B-79F5-9BB7C85AF3A5}"/>
              </a:ext>
            </a:extLst>
          </p:cNvPr>
          <p:cNvSpPr>
            <a:spLocks noGrp="1"/>
          </p:cNvSpPr>
          <p:nvPr>
            <p:ph type="dt" sz="half" idx="10"/>
          </p:nvPr>
        </p:nvSpPr>
        <p:spPr/>
        <p:txBody>
          <a:bodyPr/>
          <a:lstStyle/>
          <a:p>
            <a:fld id="{7CA27EE3-5A7F-B546-B47D-B0BD9DC5015A}" type="datetimeFigureOut">
              <a:rPr lang="en-US" smtClean="0"/>
              <a:t>3/20/23</a:t>
            </a:fld>
            <a:endParaRPr lang="en-US"/>
          </a:p>
        </p:txBody>
      </p:sp>
      <p:sp>
        <p:nvSpPr>
          <p:cNvPr id="5" name="Footer Placeholder 4">
            <a:extLst>
              <a:ext uri="{FF2B5EF4-FFF2-40B4-BE49-F238E27FC236}">
                <a16:creationId xmlns:a16="http://schemas.microsoft.com/office/drawing/2014/main" id="{61722EBC-48F0-7B0E-4D15-970C2CAF56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1891BB-F2A7-C88D-6EBA-C5EF5CCD8015}"/>
              </a:ext>
            </a:extLst>
          </p:cNvPr>
          <p:cNvSpPr>
            <a:spLocks noGrp="1"/>
          </p:cNvSpPr>
          <p:nvPr>
            <p:ph type="sldNum" sz="quarter" idx="12"/>
          </p:nvPr>
        </p:nvSpPr>
        <p:spPr/>
        <p:txBody>
          <a:bodyPr/>
          <a:lstStyle/>
          <a:p>
            <a:fld id="{CCC2C6F2-9201-5640-8D66-ACB4C7439FF9}" type="slidenum">
              <a:rPr lang="en-US" smtClean="0"/>
              <a:t>‹#›</a:t>
            </a:fld>
            <a:endParaRPr lang="en-US"/>
          </a:p>
        </p:txBody>
      </p:sp>
    </p:spTree>
    <p:extLst>
      <p:ext uri="{BB962C8B-B14F-4D97-AF65-F5344CB8AC3E}">
        <p14:creationId xmlns:p14="http://schemas.microsoft.com/office/powerpoint/2010/main" val="3252686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8F2785-06F4-8987-2E02-AE942B5A6F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33CC90-1D4B-DCE3-1B84-69F24E3BF4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6D4963-C2F0-A83F-526C-E1CF131C34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A27EE3-5A7F-B546-B47D-B0BD9DC5015A}" type="datetimeFigureOut">
              <a:rPr lang="en-US" smtClean="0"/>
              <a:t>3/20/23</a:t>
            </a:fld>
            <a:endParaRPr lang="en-US"/>
          </a:p>
        </p:txBody>
      </p:sp>
      <p:sp>
        <p:nvSpPr>
          <p:cNvPr id="5" name="Footer Placeholder 4">
            <a:extLst>
              <a:ext uri="{FF2B5EF4-FFF2-40B4-BE49-F238E27FC236}">
                <a16:creationId xmlns:a16="http://schemas.microsoft.com/office/drawing/2014/main" id="{33B0EECA-5F3A-472C-C073-7B66590497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38E1726-23FD-FEA1-2ECE-8A84D25D07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C2C6F2-9201-5640-8D66-ACB4C7439FF9}" type="slidenum">
              <a:rPr lang="en-US" smtClean="0"/>
              <a:t>‹#›</a:t>
            </a:fld>
            <a:endParaRPr lang="en-US"/>
          </a:p>
        </p:txBody>
      </p:sp>
    </p:spTree>
    <p:extLst>
      <p:ext uri="{BB962C8B-B14F-4D97-AF65-F5344CB8AC3E}">
        <p14:creationId xmlns:p14="http://schemas.microsoft.com/office/powerpoint/2010/main" val="3996411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F17EE97-2ED5-A72C-26B1-4AABCCDF8A84}"/>
              </a:ext>
            </a:extLst>
          </p:cNvPr>
          <p:cNvSpPr>
            <a:spLocks noGrp="1"/>
          </p:cNvSpPr>
          <p:nvPr>
            <p:ph type="ctrTitle"/>
          </p:nvPr>
        </p:nvSpPr>
        <p:spPr>
          <a:xfrm>
            <a:off x="3315031" y="1380754"/>
            <a:ext cx="5561938" cy="2513516"/>
          </a:xfrm>
        </p:spPr>
        <p:txBody>
          <a:bodyPr>
            <a:normAutofit/>
          </a:bodyPr>
          <a:lstStyle/>
          <a:p>
            <a:pPr>
              <a:spcBef>
                <a:spcPts val="600"/>
              </a:spcBef>
              <a:spcAft>
                <a:spcPts val="600"/>
              </a:spcAft>
            </a:pPr>
            <a:r>
              <a:rPr lang="en-US" sz="1500">
                <a:effectLst/>
                <a:latin typeface="Arial" panose="020B0604020202020204" pitchFamily="34" charset="0"/>
                <a:ea typeface="Calibri" panose="020F0502020204030204" pitchFamily="34" charset="0"/>
                <a:cs typeface="Times New Roman" panose="02020603050405020304" pitchFamily="18" charset="0"/>
              </a:rPr>
              <a:t>BMHP5005</a:t>
            </a:r>
            <a:br>
              <a:rPr lang="en-GB" sz="1500">
                <a:effectLst/>
                <a:latin typeface="Times New Roman" panose="02020603050405020304" pitchFamily="18" charset="0"/>
                <a:ea typeface="Calibri" panose="020F0502020204030204" pitchFamily="34" charset="0"/>
                <a:cs typeface="Times New Roman" panose="02020603050405020304" pitchFamily="18" charset="0"/>
              </a:rPr>
            </a:br>
            <a:r>
              <a:rPr lang="en-US" sz="1500">
                <a:effectLst/>
                <a:latin typeface="Arial" panose="020B0604020202020204" pitchFamily="34" charset="0"/>
                <a:ea typeface="Calibri" panose="020F0502020204030204" pitchFamily="34" charset="0"/>
                <a:cs typeface="Times New Roman" panose="02020603050405020304" pitchFamily="18" charset="0"/>
              </a:rPr>
              <a:t>Introduction to Research</a:t>
            </a:r>
            <a:br>
              <a:rPr lang="en-GB" sz="1500">
                <a:effectLst/>
                <a:latin typeface="Times New Roman" panose="02020603050405020304" pitchFamily="18" charset="0"/>
                <a:ea typeface="Calibri" panose="020F0502020204030204" pitchFamily="34" charset="0"/>
                <a:cs typeface="Times New Roman" panose="02020603050405020304" pitchFamily="18" charset="0"/>
              </a:rPr>
            </a:br>
            <a:r>
              <a:rPr lang="en-US" sz="1500">
                <a:effectLst/>
                <a:latin typeface="Arial" panose="020B0604020202020204" pitchFamily="34" charset="0"/>
                <a:ea typeface="Calibri" panose="020F0502020204030204" pitchFamily="34" charset="0"/>
                <a:cs typeface="Times New Roman" panose="02020603050405020304" pitchFamily="18" charset="0"/>
              </a:rPr>
              <a:t> </a:t>
            </a:r>
            <a:br>
              <a:rPr lang="en-GB" sz="1500">
                <a:effectLst/>
                <a:latin typeface="Times New Roman" panose="02020603050405020304" pitchFamily="18" charset="0"/>
                <a:ea typeface="Calibri" panose="020F0502020204030204" pitchFamily="34" charset="0"/>
                <a:cs typeface="Times New Roman" panose="02020603050405020304" pitchFamily="18" charset="0"/>
              </a:rPr>
            </a:br>
            <a:br>
              <a:rPr lang="en-US" sz="1500">
                <a:effectLst/>
                <a:latin typeface="Arial" panose="020B0604020202020204" pitchFamily="34" charset="0"/>
                <a:ea typeface="Calibri" panose="020F0502020204030204" pitchFamily="34" charset="0"/>
                <a:cs typeface="Times New Roman" panose="02020603050405020304" pitchFamily="18" charset="0"/>
              </a:rPr>
            </a:br>
            <a:r>
              <a:rPr lang="en-GB" sz="1500">
                <a:effectLst/>
                <a:latin typeface="Arial" panose="020B0604020202020204" pitchFamily="34" charset="0"/>
                <a:ea typeface="Calibri" panose="020F0502020204030204" pitchFamily="34" charset="0"/>
                <a:cs typeface="Times New Roman" panose="02020603050405020304" pitchFamily="18" charset="0"/>
              </a:rPr>
              <a:t>Online viva voce examination </a:t>
            </a:r>
            <a:br>
              <a:rPr lang="en-GB" sz="1500">
                <a:effectLst/>
                <a:latin typeface="Times New Roman" panose="02020603050405020304" pitchFamily="18" charset="0"/>
                <a:ea typeface="Calibri" panose="020F0502020204030204" pitchFamily="34" charset="0"/>
                <a:cs typeface="Times New Roman" panose="02020603050405020304" pitchFamily="18" charset="0"/>
              </a:rPr>
            </a:br>
            <a:r>
              <a:rPr lang="en-US" sz="1500">
                <a:effectLst/>
                <a:latin typeface="Arial" panose="020B0604020202020204" pitchFamily="34" charset="0"/>
                <a:ea typeface="Calibri" panose="020F0502020204030204" pitchFamily="34" charset="0"/>
                <a:cs typeface="Times New Roman" panose="02020603050405020304" pitchFamily="18" charset="0"/>
              </a:rPr>
              <a:t> Huma Shamas</a:t>
            </a:r>
            <a:br>
              <a:rPr lang="en-GB" sz="1500">
                <a:effectLst/>
                <a:latin typeface="Times New Roman" panose="02020603050405020304" pitchFamily="18" charset="0"/>
                <a:ea typeface="Calibri" panose="020F0502020204030204" pitchFamily="34" charset="0"/>
                <a:cs typeface="Times New Roman" panose="02020603050405020304" pitchFamily="18" charset="0"/>
              </a:rPr>
            </a:br>
            <a:r>
              <a:rPr lang="en-US" sz="1500">
                <a:effectLst/>
                <a:latin typeface="Arial" panose="020B0604020202020204" pitchFamily="34" charset="0"/>
                <a:ea typeface="Calibri" panose="020F0502020204030204" pitchFamily="34" charset="0"/>
                <a:cs typeface="Times New Roman" panose="02020603050405020304" pitchFamily="18" charset="0"/>
              </a:rPr>
              <a:t>Fahad Khan</a:t>
            </a:r>
            <a:br>
              <a:rPr lang="en-GB" sz="1500">
                <a:effectLst/>
                <a:latin typeface="Times New Roman" panose="02020603050405020304" pitchFamily="18" charset="0"/>
                <a:ea typeface="Calibri" panose="020F0502020204030204" pitchFamily="34" charset="0"/>
                <a:cs typeface="Times New Roman" panose="02020603050405020304" pitchFamily="18" charset="0"/>
              </a:rPr>
            </a:br>
            <a:br>
              <a:rPr lang="en-GB" sz="1500">
                <a:effectLst/>
                <a:latin typeface="Times New Roman" panose="02020603050405020304" pitchFamily="18" charset="0"/>
                <a:ea typeface="Calibri" panose="020F0502020204030204" pitchFamily="34" charset="0"/>
                <a:cs typeface="Times New Roman" panose="02020603050405020304" pitchFamily="18" charset="0"/>
              </a:rPr>
            </a:br>
            <a:endParaRPr lang="en-US" sz="1500"/>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5505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0AFF77A-07CD-0ECA-6E25-859299E6C65B}"/>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				Introduction </a:t>
            </a:r>
          </a:p>
        </p:txBody>
      </p:sp>
      <p:graphicFrame>
        <p:nvGraphicFramePr>
          <p:cNvPr id="5" name="Content Placeholder 2">
            <a:extLst>
              <a:ext uri="{FF2B5EF4-FFF2-40B4-BE49-F238E27FC236}">
                <a16:creationId xmlns:a16="http://schemas.microsoft.com/office/drawing/2014/main" id="{ED078C36-0AF3-3E86-140A-63CBE12CBAA1}"/>
              </a:ext>
            </a:extLst>
          </p:cNvPr>
          <p:cNvGraphicFramePr>
            <a:graphicFrameLocks noGrp="1"/>
          </p:cNvGraphicFramePr>
          <p:nvPr>
            <p:ph idx="1"/>
            <p:extLst>
              <p:ext uri="{D42A27DB-BD31-4B8C-83A1-F6EECF244321}">
                <p14:modId xmlns:p14="http://schemas.microsoft.com/office/powerpoint/2010/main" val="240862985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9433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2" name="Straight Connector 11">
              <a:extLst>
                <a:ext uri="{FF2B5EF4-FFF2-40B4-BE49-F238E27FC236}">
                  <a16:creationId xmlns:a16="http://schemas.microsoft.com/office/drawing/2014/main" id="{1F819D8C-C8E5-4336-9882-79FBF6555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3" name="Straight Connector 12">
              <a:extLst>
                <a:ext uri="{FF2B5EF4-FFF2-40B4-BE49-F238E27FC236}">
                  <a16:creationId xmlns:a16="http://schemas.microsoft.com/office/drawing/2014/main" id="{7D732480-09E4-401A-B2D9-E6C662FBCA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4" name="Straight Connector 13">
              <a:extLst>
                <a:ext uri="{FF2B5EF4-FFF2-40B4-BE49-F238E27FC236}">
                  <a16:creationId xmlns:a16="http://schemas.microsoft.com/office/drawing/2014/main" id="{87D8355C-E417-4D36-91FF-2CC1E1FE9F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5" name="Straight Connector 14">
              <a:extLst>
                <a:ext uri="{FF2B5EF4-FFF2-40B4-BE49-F238E27FC236}">
                  <a16:creationId xmlns:a16="http://schemas.microsoft.com/office/drawing/2014/main" id="{6ADF7267-EAAE-43CE-ACEF-608328FB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54C901E2-0CDB-4316-B262-3B9E68F33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D8F6D31A-084C-4F10-9A8F-A9645DFB7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E38E09F0-F130-45B5-B0AF-7EF3F0172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569330E2-17DA-4F0D-B377-6E4499C79A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A3192707-5744-4C77-8CD6-D682F90800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E367A44A-5DD0-43B5-B6DB-1CA3BC5AF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280809D1-164B-4A0C-84BB-2AC46F3BDE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E379EC94-3698-4695-8CE7-61DBDF5EE6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8755B95C-6A71-4D4F-8F48-B21F893E6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6099C53A-E394-462E-BF63-1639A8E283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9AC427FF-C3BE-45A0-9FB1-A6A4C8C4C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2B15D91A-BF52-4704-8F6B-A7C474618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1D9241FD-0E0D-409B-A2AF-8F06ACB75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F8B3D884-11F6-4FF3-82C2-1C2311451C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A15AB342-981A-44B4-846D-B0B2394ACF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872C80E7-0A00-4063-BEE2-6B6B446A4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CDDFAF9B-F940-4E8C-905E-31851E6E7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DE75405B-4987-4ED0-838B-B550E11C50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2D23C412-06C7-4364-B5C1-6492A9D36B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3E558B2C-BA31-4EF6-AA51-34C38C4FAC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49BF6B7B-33CA-48B1-A1DC-E4917FB89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B91E8E40-9C42-4E16-980F-D9B38872F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6B7E3690-D803-4CC7-BA93-B51ACF040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cxnSp>
        <p:nvCxnSpPr>
          <p:cNvPr id="40" name="Straight Connector 39">
            <a:extLst>
              <a:ext uri="{FF2B5EF4-FFF2-40B4-BE49-F238E27FC236}">
                <a16:creationId xmlns:a16="http://schemas.microsoft.com/office/drawing/2014/main" id="{74FF8105-F133-4F66-A31F-E6025CE852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71465" y="162636"/>
            <a:ext cx="0" cy="6542964"/>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D9A6E84C-1F34-4CDE-A8AE-685FEFF1E1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8286" y="160120"/>
            <a:ext cx="6503018" cy="6564571"/>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graphicFrame>
        <p:nvGraphicFramePr>
          <p:cNvPr id="46" name="Content Placeholder 2">
            <a:extLst>
              <a:ext uri="{FF2B5EF4-FFF2-40B4-BE49-F238E27FC236}">
                <a16:creationId xmlns:a16="http://schemas.microsoft.com/office/drawing/2014/main" id="{E3E0F022-4E45-F46C-85C1-69050D5088DF}"/>
              </a:ext>
            </a:extLst>
          </p:cNvPr>
          <p:cNvGraphicFramePr>
            <a:graphicFrameLocks noGrp="1"/>
          </p:cNvGraphicFramePr>
          <p:nvPr>
            <p:ph idx="1"/>
            <p:extLst>
              <p:ext uri="{D42A27DB-BD31-4B8C-83A1-F6EECF244321}">
                <p14:modId xmlns:p14="http://schemas.microsoft.com/office/powerpoint/2010/main" val="2039830097"/>
              </p:ext>
            </p:extLst>
          </p:nvPr>
        </p:nvGraphicFramePr>
        <p:xfrm>
          <a:off x="3704700" y="286818"/>
          <a:ext cx="6270029" cy="6335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083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140567-C746-6FC7-DA73-39D190A7DBA3}"/>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                          Methodology </a:t>
            </a:r>
          </a:p>
        </p:txBody>
      </p:sp>
      <p:graphicFrame>
        <p:nvGraphicFramePr>
          <p:cNvPr id="5" name="Content Placeholder 2">
            <a:extLst>
              <a:ext uri="{FF2B5EF4-FFF2-40B4-BE49-F238E27FC236}">
                <a16:creationId xmlns:a16="http://schemas.microsoft.com/office/drawing/2014/main" id="{83C43000-43B3-75A6-36CF-E0820B4FA305}"/>
              </a:ext>
            </a:extLst>
          </p:cNvPr>
          <p:cNvGraphicFramePr>
            <a:graphicFrameLocks noGrp="1"/>
          </p:cNvGraphicFramePr>
          <p:nvPr>
            <p:ph idx="1"/>
            <p:extLst>
              <p:ext uri="{D42A27DB-BD31-4B8C-83A1-F6EECF244321}">
                <p14:modId xmlns:p14="http://schemas.microsoft.com/office/powerpoint/2010/main" val="155909095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8910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E58A24F-E74C-2433-C1B3-4B6EC5AE34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1416" y="457200"/>
            <a:ext cx="6509168" cy="5943600"/>
          </a:xfrm>
          <a:prstGeom prst="rect">
            <a:avLst/>
          </a:prstGeom>
        </p:spPr>
      </p:pic>
    </p:spTree>
    <p:extLst>
      <p:ext uri="{BB962C8B-B14F-4D97-AF65-F5344CB8AC3E}">
        <p14:creationId xmlns:p14="http://schemas.microsoft.com/office/powerpoint/2010/main" val="3087030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09ED9833-9DC3-A2AA-DD89-6A3AF2CDD03E}"/>
              </a:ext>
            </a:extLst>
          </p:cNvPr>
          <p:cNvGraphicFramePr>
            <a:graphicFrameLocks noGrp="1"/>
          </p:cNvGraphicFramePr>
          <p:nvPr>
            <p:extLst>
              <p:ext uri="{D42A27DB-BD31-4B8C-83A1-F6EECF244321}">
                <p14:modId xmlns:p14="http://schemas.microsoft.com/office/powerpoint/2010/main" val="2295054938"/>
              </p:ext>
            </p:extLst>
          </p:nvPr>
        </p:nvGraphicFramePr>
        <p:xfrm>
          <a:off x="457200" y="521327"/>
          <a:ext cx="11277602" cy="5815348"/>
        </p:xfrm>
        <a:graphic>
          <a:graphicData uri="http://schemas.openxmlformats.org/drawingml/2006/table">
            <a:tbl>
              <a:tblPr firstRow="1" firstCol="1" bandRow="1"/>
              <a:tblGrid>
                <a:gridCol w="2312274">
                  <a:extLst>
                    <a:ext uri="{9D8B030D-6E8A-4147-A177-3AD203B41FA5}">
                      <a16:colId xmlns:a16="http://schemas.microsoft.com/office/drawing/2014/main" val="4186757433"/>
                    </a:ext>
                  </a:extLst>
                </a:gridCol>
                <a:gridCol w="5858669">
                  <a:extLst>
                    <a:ext uri="{9D8B030D-6E8A-4147-A177-3AD203B41FA5}">
                      <a16:colId xmlns:a16="http://schemas.microsoft.com/office/drawing/2014/main" val="807269853"/>
                    </a:ext>
                  </a:extLst>
                </a:gridCol>
                <a:gridCol w="3106659">
                  <a:extLst>
                    <a:ext uri="{9D8B030D-6E8A-4147-A177-3AD203B41FA5}">
                      <a16:colId xmlns:a16="http://schemas.microsoft.com/office/drawing/2014/main" val="1555532918"/>
                    </a:ext>
                  </a:extLst>
                </a:gridCol>
              </a:tblGrid>
              <a:tr h="503556">
                <a:tc>
                  <a:txBody>
                    <a:bodyPr/>
                    <a:lstStyle/>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Citation</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7D31"/>
                    </a:solidFill>
                  </a:tcPr>
                </a:tc>
                <a:tc>
                  <a:txBody>
                    <a:bodyPr/>
                    <a:lstStyle/>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Subjects</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7D31"/>
                    </a:solidFill>
                  </a:tcPr>
                </a:tc>
                <a:tc>
                  <a:txBody>
                    <a:bodyPr/>
                    <a:lstStyle/>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Themes</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7D31"/>
                    </a:solidFill>
                  </a:tcPr>
                </a:tc>
                <a:extLst>
                  <a:ext uri="{0D108BD9-81ED-4DB2-BD59-A6C34878D82A}">
                    <a16:rowId xmlns:a16="http://schemas.microsoft.com/office/drawing/2014/main" val="4212261273"/>
                  </a:ext>
                </a:extLst>
              </a:tr>
              <a:tr h="2404118">
                <a:tc>
                  <a:txBody>
                    <a:bodyPr/>
                    <a:lstStyle/>
                    <a:p>
                      <a:pPr algn="ctr" fontAlgn="t">
                        <a:lnSpc>
                          <a:spcPct val="200000"/>
                        </a:lnSpc>
                        <a:spcBef>
                          <a:spcPts val="600"/>
                        </a:spcBef>
                        <a:spcAft>
                          <a:spcPts val="600"/>
                        </a:spcAft>
                      </a:pPr>
                      <a:r>
                        <a:rPr lang="en-US" sz="1500" b="1"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5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Powell</a:t>
                      </a:r>
                      <a:r>
                        <a:rPr lang="en-US" sz="1500" b="1"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2013)</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Male/Female</a:t>
                      </a:r>
                      <a:endParaRPr lang="en-US" sz="2200" b="0" i="0" u="none" strike="noStrike">
                        <a:effectLst/>
                        <a:latin typeface="Arial" panose="020B0604020202020204" pitchFamily="34" charset="0"/>
                      </a:endParaRPr>
                    </a:p>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Age between 40-80</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Asking/ Advice</a:t>
                      </a:r>
                      <a:endParaRPr lang="en-US" sz="2200" b="0" i="0" u="none" strike="noStrike">
                        <a:effectLst/>
                        <a:latin typeface="Arial" panose="020B0604020202020204" pitchFamily="34" charset="0"/>
                      </a:endParaRPr>
                    </a:p>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Briefing</a:t>
                      </a:r>
                      <a:endParaRPr lang="en-US" sz="2200" b="0" i="0" u="none" strike="noStrike">
                        <a:effectLst/>
                        <a:latin typeface="Arial" panose="020B0604020202020204" pitchFamily="34" charset="0"/>
                      </a:endParaRPr>
                    </a:p>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Changes/ Counseling/ Challenges</a:t>
                      </a:r>
                      <a:endParaRPr lang="en-US" sz="2200" b="0" i="0" u="none" strike="noStrike">
                        <a:effectLst/>
                        <a:latin typeface="Arial" panose="020B0604020202020204" pitchFamily="34" charset="0"/>
                      </a:endParaRPr>
                    </a:p>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Documentation</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extLst>
                  <a:ext uri="{0D108BD9-81ED-4DB2-BD59-A6C34878D82A}">
                    <a16:rowId xmlns:a16="http://schemas.microsoft.com/office/drawing/2014/main" val="2593567806"/>
                  </a:ext>
                </a:extLst>
              </a:tr>
              <a:tr h="1770597">
                <a:tc>
                  <a:txBody>
                    <a:bodyPr/>
                    <a:lstStyle/>
                    <a:p>
                      <a:pPr algn="ctr" fontAlgn="t">
                        <a:lnSpc>
                          <a:spcPct val="200000"/>
                        </a:lnSpc>
                        <a:spcBef>
                          <a:spcPts val="600"/>
                        </a:spcBef>
                        <a:spcAft>
                          <a:spcPts val="600"/>
                        </a:spcAft>
                      </a:pPr>
                      <a:r>
                        <a:rPr lang="en-US" sz="1500" b="1"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(Pirie, 2013)</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1M women between 24-65</a:t>
                      </a:r>
                      <a:endParaRPr lang="en-US" sz="2200" b="0" i="0" u="none" strike="noStrike">
                        <a:effectLst/>
                        <a:latin typeface="Arial" panose="020B0604020202020204" pitchFamily="34" charset="0"/>
                      </a:endParaRPr>
                    </a:p>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(Survey was conducted from 1996 to 2001, in 2011, the study again started to check who had quit smoking permanently)</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Asking/ Advice</a:t>
                      </a:r>
                      <a:endParaRPr lang="en-US" sz="2200" b="0" i="0" u="none" strike="noStrike">
                        <a:effectLst/>
                        <a:latin typeface="Arial" panose="020B0604020202020204" pitchFamily="34" charset="0"/>
                      </a:endParaRPr>
                    </a:p>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Briefing</a:t>
                      </a:r>
                      <a:endParaRPr lang="en-US" sz="2200" b="0" i="0" u="none" strike="noStrike">
                        <a:effectLst/>
                        <a:latin typeface="Arial" panose="020B0604020202020204" pitchFamily="34" charset="0"/>
                      </a:endParaRPr>
                    </a:p>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Documentation</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extLst>
                  <a:ext uri="{0D108BD9-81ED-4DB2-BD59-A6C34878D82A}">
                    <a16:rowId xmlns:a16="http://schemas.microsoft.com/office/drawing/2014/main" val="2546335898"/>
                  </a:ext>
                </a:extLst>
              </a:tr>
              <a:tr h="1137077">
                <a:tc>
                  <a:txBody>
                    <a:bodyPr/>
                    <a:lstStyle/>
                    <a:p>
                      <a:pPr algn="ctr" fontAlgn="t">
                        <a:lnSpc>
                          <a:spcPct val="200000"/>
                        </a:lnSpc>
                        <a:spcBef>
                          <a:spcPts val="600"/>
                        </a:spcBef>
                        <a:spcAft>
                          <a:spcPts val="600"/>
                        </a:spcAft>
                      </a:pPr>
                      <a:r>
                        <a:rPr lang="en-US" sz="1500" b="1"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(Windsor-Shellard, 2017)</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gn="ctr" fontAlgn="t">
                        <a:lnSpc>
                          <a:spcPct val="200000"/>
                        </a:lnSpc>
                        <a:spcBef>
                          <a:spcPts val="600"/>
                        </a:spcBef>
                        <a:spcAft>
                          <a:spcPts val="600"/>
                        </a:spcAft>
                      </a:pPr>
                      <a:r>
                        <a:rPr lang="en-US" sz="15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Young adults between 18 to 24</a:t>
                      </a:r>
                      <a:endParaRPr lang="en-US" sz="2200" b="0" i="0" u="none" strike="noStrike">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gn="ctr" fontAlgn="t">
                        <a:lnSpc>
                          <a:spcPct val="200000"/>
                        </a:lnSpc>
                        <a:spcBef>
                          <a:spcPts val="600"/>
                        </a:spcBef>
                        <a:spcAft>
                          <a:spcPts val="600"/>
                        </a:spcAft>
                      </a:pPr>
                      <a:r>
                        <a:rPr lang="en-US" sz="15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Asking</a:t>
                      </a:r>
                      <a:endParaRPr lang="en-US" sz="2200" b="0" i="0" u="none" strike="noStrike" dirty="0">
                        <a:effectLst/>
                        <a:latin typeface="Arial" panose="020B0604020202020204" pitchFamily="34" charset="0"/>
                      </a:endParaRPr>
                    </a:p>
                    <a:p>
                      <a:pPr algn="ctr" fontAlgn="t">
                        <a:lnSpc>
                          <a:spcPct val="200000"/>
                        </a:lnSpc>
                        <a:spcBef>
                          <a:spcPts val="600"/>
                        </a:spcBef>
                        <a:spcAft>
                          <a:spcPts val="600"/>
                        </a:spcAft>
                      </a:pPr>
                      <a:r>
                        <a:rPr lang="en-US" sz="15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Documentation</a:t>
                      </a:r>
                      <a:endParaRPr lang="en-US" sz="2200" b="0" i="0" u="none" strike="noStrike" dirty="0">
                        <a:effectLst/>
                        <a:latin typeface="Arial" panose="020B0604020202020204" pitchFamily="34" charset="0"/>
                      </a:endParaRPr>
                    </a:p>
                  </a:txBody>
                  <a:tcPr marL="83848" marR="83848" marT="1164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extLst>
                  <a:ext uri="{0D108BD9-81ED-4DB2-BD59-A6C34878D82A}">
                    <a16:rowId xmlns:a16="http://schemas.microsoft.com/office/drawing/2014/main" val="2457054703"/>
                  </a:ext>
                </a:extLst>
              </a:tr>
            </a:tbl>
          </a:graphicData>
        </a:graphic>
      </p:graphicFrame>
    </p:spTree>
    <p:extLst>
      <p:ext uri="{BB962C8B-B14F-4D97-AF65-F5344CB8AC3E}">
        <p14:creationId xmlns:p14="http://schemas.microsoft.com/office/powerpoint/2010/main" val="1989177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74032-BDA9-CC47-FC1D-82889588B925}"/>
              </a:ext>
            </a:extLst>
          </p:cNvPr>
          <p:cNvSpPr>
            <a:spLocks noGrp="1"/>
          </p:cNvSpPr>
          <p:nvPr>
            <p:ph type="title"/>
          </p:nvPr>
        </p:nvSpPr>
        <p:spPr>
          <a:xfrm>
            <a:off x="686834" y="1153572"/>
            <a:ext cx="3200400" cy="4461163"/>
          </a:xfrm>
        </p:spPr>
        <p:txBody>
          <a:bodyPr>
            <a:normAutofit/>
          </a:bodyPr>
          <a:lstStyle/>
          <a:p>
            <a:r>
              <a:rPr lang="en-US">
                <a:solidFill>
                  <a:srgbClr val="FFFFFF"/>
                </a:solidFill>
              </a:rPr>
              <a:t>Themes of the study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779036-906D-A383-656C-C5147DBC578A}"/>
              </a:ext>
            </a:extLst>
          </p:cNvPr>
          <p:cNvSpPr>
            <a:spLocks noGrp="1"/>
          </p:cNvSpPr>
          <p:nvPr>
            <p:ph idx="1"/>
          </p:nvPr>
        </p:nvSpPr>
        <p:spPr>
          <a:xfrm>
            <a:off x="4447308" y="591344"/>
            <a:ext cx="6906491" cy="5585619"/>
          </a:xfrm>
        </p:spPr>
        <p:txBody>
          <a:bodyPr anchor="ctr">
            <a:normAutofit/>
          </a:bodyPr>
          <a:lstStyle/>
          <a:p>
            <a:r>
              <a:rPr lang="en-US" dirty="0"/>
              <a:t>The studies that I have selected are based on the following themes</a:t>
            </a:r>
          </a:p>
          <a:p>
            <a:r>
              <a:rPr lang="en-US" dirty="0"/>
              <a:t>Documentation</a:t>
            </a:r>
          </a:p>
          <a:p>
            <a:r>
              <a:rPr lang="en-US" dirty="0"/>
              <a:t>Asking / Advice</a:t>
            </a:r>
          </a:p>
          <a:p>
            <a:r>
              <a:rPr lang="en-US" dirty="0"/>
              <a:t>Briefing</a:t>
            </a:r>
          </a:p>
          <a:p>
            <a:r>
              <a:rPr lang="en-US" dirty="0"/>
              <a:t>Asking / Advice</a:t>
            </a:r>
          </a:p>
          <a:p>
            <a:r>
              <a:rPr lang="en-US" dirty="0"/>
              <a:t>Changes /  Counselling / Challenges</a:t>
            </a:r>
          </a:p>
          <a:p>
            <a:endParaRPr lang="en-US" dirty="0"/>
          </a:p>
        </p:txBody>
      </p:sp>
    </p:spTree>
    <p:extLst>
      <p:ext uri="{BB962C8B-B14F-4D97-AF65-F5344CB8AC3E}">
        <p14:creationId xmlns:p14="http://schemas.microsoft.com/office/powerpoint/2010/main" val="2190647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625E9-A107-35C9-C11C-3C624570B5F0}"/>
              </a:ext>
            </a:extLst>
          </p:cNvPr>
          <p:cNvSpPr>
            <a:spLocks noGrp="1"/>
          </p:cNvSpPr>
          <p:nvPr>
            <p:ph type="title"/>
          </p:nvPr>
        </p:nvSpPr>
        <p:spPr>
          <a:xfrm>
            <a:off x="686834" y="1153572"/>
            <a:ext cx="3200400" cy="4461163"/>
          </a:xfrm>
        </p:spPr>
        <p:txBody>
          <a:bodyPr>
            <a:normAutofit/>
          </a:bodyPr>
          <a:lstStyle/>
          <a:p>
            <a:r>
              <a:rPr lang="en-US">
                <a:solidFill>
                  <a:srgbClr val="FFFFFF"/>
                </a:solidFill>
              </a:rPr>
              <a:t>                               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C8D9FA-9EFF-EB7F-3625-A1B2E720A2E9}"/>
              </a:ext>
            </a:extLst>
          </p:cNvPr>
          <p:cNvSpPr>
            <a:spLocks noGrp="1"/>
          </p:cNvSpPr>
          <p:nvPr>
            <p:ph idx="1"/>
          </p:nvPr>
        </p:nvSpPr>
        <p:spPr>
          <a:xfrm>
            <a:off x="4447308" y="591344"/>
            <a:ext cx="6906491" cy="5585619"/>
          </a:xfrm>
        </p:spPr>
        <p:txBody>
          <a:bodyPr anchor="ctr">
            <a:normAutofit/>
          </a:bodyPr>
          <a:lstStyle/>
          <a:p>
            <a:r>
              <a:rPr lang="en-US" sz="1500" dirty="0">
                <a:latin typeface="Arial" panose="020B0604020202020204" pitchFamily="34" charset="0"/>
                <a:cs typeface="Arial" panose="020B0604020202020204" pitchFamily="34" charset="0"/>
              </a:rPr>
              <a:t>In this systematic </a:t>
            </a:r>
            <a:r>
              <a:rPr lang="en-US" sz="1500" dirty="0" err="1">
                <a:latin typeface="Arial" panose="020B0604020202020204" pitchFamily="34" charset="0"/>
                <a:cs typeface="Arial" panose="020B0604020202020204" pitchFamily="34" charset="0"/>
              </a:rPr>
              <a:t>reiew</a:t>
            </a:r>
            <a:r>
              <a:rPr lang="en-US" sz="1500" dirty="0">
                <a:latin typeface="Arial" panose="020B0604020202020204" pitchFamily="34" charset="0"/>
                <a:cs typeface="Arial" panose="020B0604020202020204" pitchFamily="34" charset="0"/>
              </a:rPr>
              <a:t> it is concluded that smoking is bad for your health.</a:t>
            </a:r>
          </a:p>
          <a:p>
            <a:r>
              <a:rPr lang="en-US" sz="1500" dirty="0">
                <a:latin typeface="Arial" panose="020B0604020202020204" pitchFamily="34" charset="0"/>
                <a:cs typeface="Arial" panose="020B0604020202020204" pitchFamily="34" charset="0"/>
              </a:rPr>
              <a:t>Smoking is </a:t>
            </a:r>
            <a:r>
              <a:rPr lang="en-US" sz="1500" dirty="0" err="1">
                <a:latin typeface="Arial" panose="020B0604020202020204" pitchFamily="34" charset="0"/>
                <a:cs typeface="Arial" panose="020B0604020202020204" pitchFamily="34" charset="0"/>
              </a:rPr>
              <a:t>assoisated</a:t>
            </a:r>
            <a:r>
              <a:rPr lang="en-US" sz="1500" dirty="0">
                <a:latin typeface="Arial" panose="020B0604020202020204" pitchFamily="34" charset="0"/>
                <a:cs typeface="Arial" panose="020B0604020202020204" pitchFamily="34" charset="0"/>
              </a:rPr>
              <a:t> with many diseases, including lung cancer, mouth cancer, kidney cancer, throat cancer, bronchitis, chronic obstructive pulmonary disorder and cardiovascular diseases, hypertension, stroke, heart attack etc. </a:t>
            </a:r>
          </a:p>
          <a:p>
            <a:r>
              <a:rPr lang="en-US" sz="1500" dirty="0">
                <a:effectLst/>
                <a:latin typeface="Arial" panose="020B0604020202020204" pitchFamily="34" charset="0"/>
                <a:ea typeface="Calibri" panose="020F0502020204030204" pitchFamily="34" charset="0"/>
              </a:rPr>
              <a:t>The reviews of articles showed how smoking is related to people’s physical or mental health. The National Health Services (NHS) in England has worked so much to educate people about the hazards of smoking and tobacco consumption with the help of local authorities and health and social caregivers</a:t>
            </a:r>
            <a:r>
              <a:rPr lang="en-GB" sz="1500" dirty="0">
                <a:effectLst/>
              </a:rPr>
              <a:t> </a:t>
            </a:r>
            <a:endParaRPr lang="en-US" sz="1500" dirty="0">
              <a:effectLst/>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Smoking is one of the biggest problems in the united kingdom.</a:t>
            </a:r>
          </a:p>
          <a:p>
            <a:r>
              <a:rPr lang="en-US" sz="1500" dirty="0">
                <a:latin typeface="Arial" panose="020B0604020202020204" pitchFamily="34" charset="0"/>
                <a:cs typeface="Arial" panose="020B0604020202020204" pitchFamily="34" charset="0"/>
              </a:rPr>
              <a:t>Passive smoking is even worse. </a:t>
            </a:r>
          </a:p>
          <a:p>
            <a:pPr>
              <a:spcBef>
                <a:spcPts val="600"/>
              </a:spcBef>
              <a:spcAft>
                <a:spcPts val="600"/>
              </a:spcAft>
            </a:pPr>
            <a:r>
              <a:rPr lang="en-US" sz="1500" dirty="0">
                <a:effectLst/>
                <a:latin typeface="Arial" panose="020B0604020202020204" pitchFamily="34" charset="0"/>
                <a:ea typeface="Calibri" panose="020F0502020204030204" pitchFamily="34" charset="0"/>
                <a:cs typeface="Times New Roman" panose="02020603050405020304" pitchFamily="18" charset="0"/>
              </a:rPr>
              <a:t>Furthermore, local authorities, with the help of social and healthcare providers and regional </a:t>
            </a:r>
            <a:r>
              <a:rPr lang="en-US" sz="15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500" dirty="0">
                <a:effectLst/>
                <a:latin typeface="Arial" panose="020B0604020202020204" pitchFamily="34" charset="0"/>
                <a:ea typeface="Calibri" panose="020F0502020204030204" pitchFamily="34" charset="0"/>
                <a:cs typeface="Times New Roman" panose="02020603050405020304" pitchFamily="18" charset="0"/>
              </a:rPr>
              <a:t>, can hold training </a:t>
            </a:r>
            <a:r>
              <a:rPr lang="en-US" sz="1500" dirty="0" err="1">
                <a:effectLst/>
                <a:latin typeface="Arial" panose="020B0604020202020204" pitchFamily="34" charset="0"/>
                <a:ea typeface="Calibri" panose="020F0502020204030204" pitchFamily="34" charset="0"/>
                <a:cs typeface="Times New Roman" panose="02020603050405020304" pitchFamily="18" charset="0"/>
              </a:rPr>
              <a:t>programmes</a:t>
            </a:r>
            <a:r>
              <a:rPr lang="en-US" sz="1500" dirty="0">
                <a:effectLst/>
                <a:latin typeface="Arial" panose="020B0604020202020204" pitchFamily="34" charset="0"/>
                <a:ea typeface="Calibri" panose="020F0502020204030204" pitchFamily="34" charset="0"/>
                <a:cs typeface="Times New Roman" panose="02020603050405020304" pitchFamily="18" charset="0"/>
              </a:rPr>
              <a:t> related to physical and mental fitness and lives sessions to spread awareness among people and encourage them to stay away from smoking or tobacco consumption and help people to stay away from this in their social circles.</a:t>
            </a:r>
            <a:endParaRPr lang="en-GB" sz="15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4903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FDE8F7A9-F6CF-F52A-AFEF-6D4E7671441B}"/>
              </a:ext>
            </a:extLst>
          </p:cNvPr>
          <p:cNvSpPr>
            <a:spLocks noGrp="1" noChangeArrowheads="1"/>
          </p:cNvSpPr>
          <p:nvPr>
            <p:ph idx="1"/>
          </p:nvPr>
        </p:nvSpPr>
        <p:spPr bwMode="auto">
          <a:xfrm>
            <a:off x="152400" y="436838"/>
            <a:ext cx="11874499" cy="6463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76176" rIns="91440" bIns="7617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err="1">
                <a:ln>
                  <a:noFill/>
                </a:ln>
                <a:solidFill>
                  <a:srgbClr val="000000"/>
                </a:solidFill>
                <a:effectLst/>
                <a:ea typeface="Times New Roman" panose="02020603050405020304" pitchFamily="18" charset="0"/>
                <a:cs typeface="Times New Roman" panose="02020603050405020304" pitchFamily="18" charset="0"/>
              </a:rPr>
              <a:t>Refeerences</a:t>
            </a:r>
            <a:r>
              <a:rPr kumimoji="0" lang="en-US" altLang="en-US" sz="1400" b="1" i="0" u="none" strike="noStrike" cap="none" normalizeH="0" baseline="0" dirty="0">
                <a:ln>
                  <a:noFill/>
                </a:ln>
                <a:solidFill>
                  <a:srgbClr val="000000"/>
                </a:solidFill>
                <a:effectLst/>
                <a:ea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Anna-Lena Bartsch, M. H. (2016). A Systematic Literature Review of Self-Reported Smoking Cessatio</a:t>
            </a: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n Counseling by Primary Care Physicians.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National Library of Medicine, National center for Biotechnology Information, 11</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(12).</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Cao, S. a. (2015). The health effects of passive smoking: an overview of systematic reviews based on observational epidemiological evidence. </a:t>
            </a:r>
            <a:r>
              <a:rPr kumimoji="0" lang="en-US" altLang="en-US" sz="14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PloS</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one, 10</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(10), 139907.</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Carter, B. D. (2015). Smoking and mortality—beyond established causes.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New England journal of medicine, 372</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(7), 631-640.</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Chang, C. M. (2015). Systematic review of cigar smoking and all cause and smoking related mortality.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BMC Public Health, 15</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 1-20.</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Cornish, D. a. (2019). Adult smoking habits in the UK: 2018.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Office For National Statistics: Office For National Statistics</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Ekblad, M. a. (2015). Smoking during pregnancy affects </a:t>
            </a: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foetal</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brain development.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Acta </a:t>
            </a:r>
            <a:r>
              <a:rPr kumimoji="0" lang="en-US" altLang="en-US" sz="14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paediatrica</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104</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 12-18.</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Hikichi, M. a. (2019). Pathogenesis of chronic obstructive pulmonary disease (COPD) induced by cigarette smoke.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Journal of thoracic disease, 11</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2129.</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Hughes, L. D. (2013). Guidelines for people not for diseases: the challenges of applying UK clinical guidelines to people with multimorbidity.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Age and ageing, 42</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 62-69.</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Lionel </a:t>
            </a: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Pourtau</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E. M.-L. (2019). To smoke or not to smoke? A qualitative study among young adults. 100927.</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Mahase</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E. (2022). Legal smoking age in England should rise every year, review recommends.</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Messner, B. a. (2014). Smoking and cardiovascular disease: mechanisms of endothelial</a:t>
            </a: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dysfunction and early atherogenesis.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Arteriosclerosis, thrombosis, and vascular biology, 34</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(3), 509-515.</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Naldi</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L. (2016). Psoriasis and smoking: links and risks.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Psoriasis: Targets and Therapy</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65-71.</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Peters, S. A. (2014). Do smoking habits differ between women and men in contemporary Western populations? Evidence from half a million people in the UK Biobank study.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BMJ open, 4</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(12).</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Pirie, K. a. (2013). The 21st century hazards of smoking and benefits of stopping: a prospective study of one million women in the UK.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Lancet, 381</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(9861), 133-144.</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Powell, H. A.-O. (2013). Chronic obstructive pulmonary disease and risk of lung cancer: the importance of smoking and timing of diagnosis.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Journal of Thoracic Oncology, 8</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 6-11.</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Wadgave</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U. a. (2016). Nicotine replacement therapy: an overview.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International journal of health sciences, 10</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(3), 425.</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Walter, K. (2021). Ways to Quit Smoking.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JAMA, 326</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 96.</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Windsor-</a:t>
            </a: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Shellard</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B. (2017). Adult smoking habits in the UK: 2015.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Office of National Statistics: London, UK</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21541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378</TotalTime>
  <Words>1189</Words>
  <Application>Microsoft Macintosh PowerPoint</Application>
  <PresentationFormat>Widescreen</PresentationFormat>
  <Paragraphs>77</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BMHP5005 Introduction to Research    Online viva voce examination   Huma Shamas Fahad Khan  </vt:lpstr>
      <vt:lpstr>    Introduction </vt:lpstr>
      <vt:lpstr>PowerPoint Presentation</vt:lpstr>
      <vt:lpstr>                          Methodology </vt:lpstr>
      <vt:lpstr>PowerPoint Presentation</vt:lpstr>
      <vt:lpstr>PowerPoint Presentation</vt:lpstr>
      <vt:lpstr>Themes of the study </vt:lpstr>
      <vt:lpstr>                               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BMHP5005 Introduction to Research   Literature Review “Systemic Review of smoking in the United Kingdom”  Huma Shamas Fahad Khan  </dc:title>
  <dc:creator>Huma Shamas (2030024)</dc:creator>
  <cp:lastModifiedBy>Huma Shamas (2030024)</cp:lastModifiedBy>
  <cp:revision>4</cp:revision>
  <dcterms:created xsi:type="dcterms:W3CDTF">2023-03-20T01:02:14Z</dcterms:created>
  <dcterms:modified xsi:type="dcterms:W3CDTF">2023-03-20T22:23:08Z</dcterms:modified>
</cp:coreProperties>
</file>