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293" r:id="rId2"/>
    <p:sldId id="266" r:id="rId3"/>
    <p:sldId id="274" r:id="rId4"/>
    <p:sldId id="275" r:id="rId5"/>
    <p:sldId id="299" r:id="rId6"/>
    <p:sldId id="300" r:id="rId7"/>
    <p:sldId id="286" r:id="rId8"/>
    <p:sldId id="267" r:id="rId9"/>
    <p:sldId id="276" r:id="rId10"/>
    <p:sldId id="271" r:id="rId11"/>
    <p:sldId id="29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CC8F1A-A993-EA33-606D-F33FDCDBFB12}" v="31" dt="2026-07-24T19:26:17.157"/>
    <p1510:client id="{9EFD9559-1131-4E3F-93EA-5053E37D62AE}" v="623" dt="2026-07-24T20:09:56.205"/>
    <p1510:client id="{B01FDF0F-DD29-2680-4461-3620208E6A1D}" v="32" dt="2026-07-24T22:31:09.5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nel Morgan (2501319)" userId="S::2501319@student.uwtsd.ac.uk::917e0057-0990-4fed-b387-8089f5f40207" providerId="AD" clId="Web-{B01FDF0F-DD29-2680-4461-3620208E6A1D}"/>
    <pc:docChg chg="delSld">
      <pc:chgData name="Chanel Morgan (2501319)" userId="S::2501319@student.uwtsd.ac.uk::917e0057-0990-4fed-b387-8089f5f40207" providerId="AD" clId="Web-{B01FDF0F-DD29-2680-4461-3620208E6A1D}" dt="2026-07-24T22:31:09.584" v="31"/>
      <pc:docMkLst>
        <pc:docMk/>
      </pc:docMkLst>
      <pc:sldChg chg="del">
        <pc:chgData name="Chanel Morgan (2501319)" userId="S::2501319@student.uwtsd.ac.uk::917e0057-0990-4fed-b387-8089f5f40207" providerId="AD" clId="Web-{B01FDF0F-DD29-2680-4461-3620208E6A1D}" dt="2026-07-24T22:30:34.192" v="0"/>
        <pc:sldMkLst>
          <pc:docMk/>
          <pc:sldMk cId="2235006723" sldId="256"/>
        </pc:sldMkLst>
      </pc:sldChg>
      <pc:sldChg chg="del">
        <pc:chgData name="Chanel Morgan (2501319)" userId="S::2501319@student.uwtsd.ac.uk::917e0057-0990-4fed-b387-8089f5f40207" providerId="AD" clId="Web-{B01FDF0F-DD29-2680-4461-3620208E6A1D}" dt="2026-07-24T22:30:42.224" v="4"/>
        <pc:sldMkLst>
          <pc:docMk/>
          <pc:sldMk cId="2048973323" sldId="257"/>
        </pc:sldMkLst>
      </pc:sldChg>
      <pc:sldChg chg="del">
        <pc:chgData name="Chanel Morgan (2501319)" userId="S::2501319@student.uwtsd.ac.uk::917e0057-0990-4fed-b387-8089f5f40207" providerId="AD" clId="Web-{B01FDF0F-DD29-2680-4461-3620208E6A1D}" dt="2026-07-24T22:30:43.708" v="5"/>
        <pc:sldMkLst>
          <pc:docMk/>
          <pc:sldMk cId="2320213785" sldId="258"/>
        </pc:sldMkLst>
      </pc:sldChg>
      <pc:sldChg chg="del">
        <pc:chgData name="Chanel Morgan (2501319)" userId="S::2501319@student.uwtsd.ac.uk::917e0057-0990-4fed-b387-8089f5f40207" providerId="AD" clId="Web-{B01FDF0F-DD29-2680-4461-3620208E6A1D}" dt="2026-07-24T22:30:45.521" v="6"/>
        <pc:sldMkLst>
          <pc:docMk/>
          <pc:sldMk cId="2865196942" sldId="259"/>
        </pc:sldMkLst>
      </pc:sldChg>
      <pc:sldChg chg="del">
        <pc:chgData name="Chanel Morgan (2501319)" userId="S::2501319@student.uwtsd.ac.uk::917e0057-0990-4fed-b387-8089f5f40207" providerId="AD" clId="Web-{B01FDF0F-DD29-2680-4461-3620208E6A1D}" dt="2026-07-24T22:30:46.021" v="7"/>
        <pc:sldMkLst>
          <pc:docMk/>
          <pc:sldMk cId="2097268758" sldId="260"/>
        </pc:sldMkLst>
      </pc:sldChg>
      <pc:sldChg chg="del">
        <pc:chgData name="Chanel Morgan (2501319)" userId="S::2501319@student.uwtsd.ac.uk::917e0057-0990-4fed-b387-8089f5f40207" providerId="AD" clId="Web-{B01FDF0F-DD29-2680-4461-3620208E6A1D}" dt="2026-07-24T22:30:46.396" v="8"/>
        <pc:sldMkLst>
          <pc:docMk/>
          <pc:sldMk cId="3175310934" sldId="261"/>
        </pc:sldMkLst>
      </pc:sldChg>
      <pc:sldChg chg="del">
        <pc:chgData name="Chanel Morgan (2501319)" userId="S::2501319@student.uwtsd.ac.uk::917e0057-0990-4fed-b387-8089f5f40207" providerId="AD" clId="Web-{B01FDF0F-DD29-2680-4461-3620208E6A1D}" dt="2026-07-24T22:30:46.896" v="9"/>
        <pc:sldMkLst>
          <pc:docMk/>
          <pc:sldMk cId="446921836" sldId="262"/>
        </pc:sldMkLst>
      </pc:sldChg>
      <pc:sldChg chg="del">
        <pc:chgData name="Chanel Morgan (2501319)" userId="S::2501319@student.uwtsd.ac.uk::917e0057-0990-4fed-b387-8089f5f40207" providerId="AD" clId="Web-{B01FDF0F-DD29-2680-4461-3620208E6A1D}" dt="2026-07-24T22:30:47.724" v="10"/>
        <pc:sldMkLst>
          <pc:docMk/>
          <pc:sldMk cId="1159970451" sldId="263"/>
        </pc:sldMkLst>
      </pc:sldChg>
      <pc:sldChg chg="del">
        <pc:chgData name="Chanel Morgan (2501319)" userId="S::2501319@student.uwtsd.ac.uk::917e0057-0990-4fed-b387-8089f5f40207" providerId="AD" clId="Web-{B01FDF0F-DD29-2680-4461-3620208E6A1D}" dt="2026-07-24T22:30:48.568" v="11"/>
        <pc:sldMkLst>
          <pc:docMk/>
          <pc:sldMk cId="1760297949" sldId="264"/>
        </pc:sldMkLst>
      </pc:sldChg>
      <pc:sldChg chg="del">
        <pc:chgData name="Chanel Morgan (2501319)" userId="S::2501319@student.uwtsd.ac.uk::917e0057-0990-4fed-b387-8089f5f40207" providerId="AD" clId="Web-{B01FDF0F-DD29-2680-4461-3620208E6A1D}" dt="2026-07-24T22:31:01.896" v="24"/>
        <pc:sldMkLst>
          <pc:docMk/>
          <pc:sldMk cId="378169127" sldId="268"/>
        </pc:sldMkLst>
      </pc:sldChg>
      <pc:sldChg chg="del">
        <pc:chgData name="Chanel Morgan (2501319)" userId="S::2501319@student.uwtsd.ac.uk::917e0057-0990-4fed-b387-8089f5f40207" providerId="AD" clId="Web-{B01FDF0F-DD29-2680-4461-3620208E6A1D}" dt="2026-07-24T22:31:04.178" v="26"/>
        <pc:sldMkLst>
          <pc:docMk/>
          <pc:sldMk cId="2988397325" sldId="269"/>
        </pc:sldMkLst>
      </pc:sldChg>
      <pc:sldChg chg="del">
        <pc:chgData name="Chanel Morgan (2501319)" userId="S::2501319@student.uwtsd.ac.uk::917e0057-0990-4fed-b387-8089f5f40207" providerId="AD" clId="Web-{B01FDF0F-DD29-2680-4461-3620208E6A1D}" dt="2026-07-24T22:30:38.005" v="2"/>
        <pc:sldMkLst>
          <pc:docMk/>
          <pc:sldMk cId="194726835" sldId="270"/>
        </pc:sldMkLst>
      </pc:sldChg>
      <pc:sldChg chg="del">
        <pc:chgData name="Chanel Morgan (2501319)" userId="S::2501319@student.uwtsd.ac.uk::917e0057-0990-4fed-b387-8089f5f40207" providerId="AD" clId="Web-{B01FDF0F-DD29-2680-4461-3620208E6A1D}" dt="2026-07-24T22:31:07.428" v="28"/>
        <pc:sldMkLst>
          <pc:docMk/>
          <pc:sldMk cId="1915934868" sldId="272"/>
        </pc:sldMkLst>
      </pc:sldChg>
      <pc:sldChg chg="del">
        <pc:chgData name="Chanel Morgan (2501319)" userId="S::2501319@student.uwtsd.ac.uk::917e0057-0990-4fed-b387-8089f5f40207" providerId="AD" clId="Web-{B01FDF0F-DD29-2680-4461-3620208E6A1D}" dt="2026-07-24T22:31:08.959" v="30"/>
        <pc:sldMkLst>
          <pc:docMk/>
          <pc:sldMk cId="657877290" sldId="273"/>
        </pc:sldMkLst>
      </pc:sldChg>
      <pc:sldChg chg="del">
        <pc:chgData name="Chanel Morgan (2501319)" userId="S::2501319@student.uwtsd.ac.uk::917e0057-0990-4fed-b387-8089f5f40207" providerId="AD" clId="Web-{B01FDF0F-DD29-2680-4461-3620208E6A1D}" dt="2026-07-24T22:30:58.755" v="19"/>
        <pc:sldMkLst>
          <pc:docMk/>
          <pc:sldMk cId="363735276" sldId="278"/>
        </pc:sldMkLst>
      </pc:sldChg>
      <pc:sldChg chg="del">
        <pc:chgData name="Chanel Morgan (2501319)" userId="S::2501319@student.uwtsd.ac.uk::917e0057-0990-4fed-b387-8089f5f40207" providerId="AD" clId="Web-{B01FDF0F-DD29-2680-4461-3620208E6A1D}" dt="2026-07-24T22:30:59.255" v="20"/>
        <pc:sldMkLst>
          <pc:docMk/>
          <pc:sldMk cId="1811778919" sldId="279"/>
        </pc:sldMkLst>
      </pc:sldChg>
      <pc:sldChg chg="del">
        <pc:chgData name="Chanel Morgan (2501319)" userId="S::2501319@student.uwtsd.ac.uk::917e0057-0990-4fed-b387-8089f5f40207" providerId="AD" clId="Web-{B01FDF0F-DD29-2680-4461-3620208E6A1D}" dt="2026-07-24T22:30:59.740" v="21"/>
        <pc:sldMkLst>
          <pc:docMk/>
          <pc:sldMk cId="2296192547" sldId="280"/>
        </pc:sldMkLst>
      </pc:sldChg>
      <pc:sldChg chg="del">
        <pc:chgData name="Chanel Morgan (2501319)" userId="S::2501319@student.uwtsd.ac.uk::917e0057-0990-4fed-b387-8089f5f40207" providerId="AD" clId="Web-{B01FDF0F-DD29-2680-4461-3620208E6A1D}" dt="2026-07-24T22:30:54.412" v="14"/>
        <pc:sldMkLst>
          <pc:docMk/>
          <pc:sldMk cId="2504850068" sldId="281"/>
        </pc:sldMkLst>
      </pc:sldChg>
      <pc:sldChg chg="del">
        <pc:chgData name="Chanel Morgan (2501319)" userId="S::2501319@student.uwtsd.ac.uk::917e0057-0990-4fed-b387-8089f5f40207" providerId="AD" clId="Web-{B01FDF0F-DD29-2680-4461-3620208E6A1D}" dt="2026-07-24T22:30:57.584" v="17"/>
        <pc:sldMkLst>
          <pc:docMk/>
          <pc:sldMk cId="3846388883" sldId="282"/>
        </pc:sldMkLst>
      </pc:sldChg>
      <pc:sldChg chg="del">
        <pc:chgData name="Chanel Morgan (2501319)" userId="S::2501319@student.uwtsd.ac.uk::917e0057-0990-4fed-b387-8089f5f40207" providerId="AD" clId="Web-{B01FDF0F-DD29-2680-4461-3620208E6A1D}" dt="2026-07-24T22:30:55.818" v="16"/>
        <pc:sldMkLst>
          <pc:docMk/>
          <pc:sldMk cId="1891352039" sldId="283"/>
        </pc:sldMkLst>
      </pc:sldChg>
      <pc:sldChg chg="del">
        <pc:chgData name="Chanel Morgan (2501319)" userId="S::2501319@student.uwtsd.ac.uk::917e0057-0990-4fed-b387-8089f5f40207" providerId="AD" clId="Web-{B01FDF0F-DD29-2680-4461-3620208E6A1D}" dt="2026-07-24T22:30:52.943" v="13"/>
        <pc:sldMkLst>
          <pc:docMk/>
          <pc:sldMk cId="1433874071" sldId="284"/>
        </pc:sldMkLst>
      </pc:sldChg>
      <pc:sldChg chg="del">
        <pc:chgData name="Chanel Morgan (2501319)" userId="S::2501319@student.uwtsd.ac.uk::917e0057-0990-4fed-b387-8089f5f40207" providerId="AD" clId="Web-{B01FDF0F-DD29-2680-4461-3620208E6A1D}" dt="2026-07-24T22:31:00.209" v="22"/>
        <pc:sldMkLst>
          <pc:docMk/>
          <pc:sldMk cId="2353936460" sldId="287"/>
        </pc:sldMkLst>
      </pc:sldChg>
      <pc:sldChg chg="del">
        <pc:chgData name="Chanel Morgan (2501319)" userId="S::2501319@student.uwtsd.ac.uk::917e0057-0990-4fed-b387-8089f5f40207" providerId="AD" clId="Web-{B01FDF0F-DD29-2680-4461-3620208E6A1D}" dt="2026-07-24T22:31:05.397" v="27"/>
        <pc:sldMkLst>
          <pc:docMk/>
          <pc:sldMk cId="833250493" sldId="288"/>
        </pc:sldMkLst>
      </pc:sldChg>
      <pc:sldChg chg="del">
        <pc:chgData name="Chanel Morgan (2501319)" userId="S::2501319@student.uwtsd.ac.uk::917e0057-0990-4fed-b387-8089f5f40207" providerId="AD" clId="Web-{B01FDF0F-DD29-2680-4461-3620208E6A1D}" dt="2026-07-24T22:30:54.833" v="15"/>
        <pc:sldMkLst>
          <pc:docMk/>
          <pc:sldMk cId="2282545777" sldId="289"/>
        </pc:sldMkLst>
      </pc:sldChg>
      <pc:sldChg chg="del">
        <pc:chgData name="Chanel Morgan (2501319)" userId="S::2501319@student.uwtsd.ac.uk::917e0057-0990-4fed-b387-8089f5f40207" providerId="AD" clId="Web-{B01FDF0F-DD29-2680-4461-3620208E6A1D}" dt="2026-07-24T22:31:01.474" v="23"/>
        <pc:sldMkLst>
          <pc:docMk/>
          <pc:sldMk cId="2101358562" sldId="290"/>
        </pc:sldMkLst>
      </pc:sldChg>
      <pc:sldChg chg="del">
        <pc:chgData name="Chanel Morgan (2501319)" userId="S::2501319@student.uwtsd.ac.uk::917e0057-0990-4fed-b387-8089f5f40207" providerId="AD" clId="Web-{B01FDF0F-DD29-2680-4461-3620208E6A1D}" dt="2026-07-24T22:30:40.614" v="3"/>
        <pc:sldMkLst>
          <pc:docMk/>
          <pc:sldMk cId="1683034608" sldId="291"/>
        </pc:sldMkLst>
      </pc:sldChg>
      <pc:sldChg chg="del">
        <pc:chgData name="Chanel Morgan (2501319)" userId="S::2501319@student.uwtsd.ac.uk::917e0057-0990-4fed-b387-8089f5f40207" providerId="AD" clId="Web-{B01FDF0F-DD29-2680-4461-3620208E6A1D}" dt="2026-07-24T22:30:36.192" v="1"/>
        <pc:sldMkLst>
          <pc:docMk/>
          <pc:sldMk cId="2954109165" sldId="292"/>
        </pc:sldMkLst>
      </pc:sldChg>
      <pc:sldChg chg="del">
        <pc:chgData name="Chanel Morgan (2501319)" userId="S::2501319@student.uwtsd.ac.uk::917e0057-0990-4fed-b387-8089f5f40207" providerId="AD" clId="Web-{B01FDF0F-DD29-2680-4461-3620208E6A1D}" dt="2026-07-24T22:30:52.099" v="12"/>
        <pc:sldMkLst>
          <pc:docMk/>
          <pc:sldMk cId="2739193706" sldId="294"/>
        </pc:sldMkLst>
      </pc:sldChg>
      <pc:sldChg chg="del">
        <pc:chgData name="Chanel Morgan (2501319)" userId="S::2501319@student.uwtsd.ac.uk::917e0057-0990-4fed-b387-8089f5f40207" providerId="AD" clId="Web-{B01FDF0F-DD29-2680-4461-3620208E6A1D}" dt="2026-07-24T22:30:58.318" v="18"/>
        <pc:sldMkLst>
          <pc:docMk/>
          <pc:sldMk cId="2593284209" sldId="295"/>
        </pc:sldMkLst>
      </pc:sldChg>
      <pc:sldChg chg="del">
        <pc:chgData name="Chanel Morgan (2501319)" userId="S::2501319@student.uwtsd.ac.uk::917e0057-0990-4fed-b387-8089f5f40207" providerId="AD" clId="Web-{B01FDF0F-DD29-2680-4461-3620208E6A1D}" dt="2026-07-24T22:31:08.209" v="29"/>
        <pc:sldMkLst>
          <pc:docMk/>
          <pc:sldMk cId="2705447717" sldId="297"/>
        </pc:sldMkLst>
      </pc:sldChg>
      <pc:sldChg chg="del">
        <pc:chgData name="Chanel Morgan (2501319)" userId="S::2501319@student.uwtsd.ac.uk::917e0057-0990-4fed-b387-8089f5f40207" providerId="AD" clId="Web-{B01FDF0F-DD29-2680-4461-3620208E6A1D}" dt="2026-07-24T22:31:03.162" v="25"/>
        <pc:sldMkLst>
          <pc:docMk/>
          <pc:sldMk cId="2873892421" sldId="298"/>
        </pc:sldMkLst>
      </pc:sldChg>
      <pc:sldChg chg="del">
        <pc:chgData name="Chanel Morgan (2501319)" userId="S::2501319@student.uwtsd.ac.uk::917e0057-0990-4fed-b387-8089f5f40207" providerId="AD" clId="Web-{B01FDF0F-DD29-2680-4461-3620208E6A1D}" dt="2026-07-24T22:31:09.584" v="31"/>
        <pc:sldMkLst>
          <pc:docMk/>
          <pc:sldMk cId="2496554616" sldId="301"/>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13883D-CB7D-4F92-A7F2-B19CA507E7BF}"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ED8F564C-8BFF-4A80-9965-2DFB36AA5465}">
      <dgm:prSet/>
      <dgm:spPr/>
      <dgm:t>
        <a:bodyPr/>
        <a:lstStyle/>
        <a:p>
          <a:pPr>
            <a:defRPr cap="all"/>
          </a:pPr>
          <a:r>
            <a:rPr lang="en-GB"/>
            <a:t>Not many stable jobs in low income areas </a:t>
          </a:r>
          <a:endParaRPr lang="en-US"/>
        </a:p>
      </dgm:t>
    </dgm:pt>
    <dgm:pt modelId="{69199A52-C19D-4248-B76C-18B068531B28}" type="parTrans" cxnId="{55FED7C6-E612-4D69-B64E-97B9D6F7E6F2}">
      <dgm:prSet/>
      <dgm:spPr/>
      <dgm:t>
        <a:bodyPr/>
        <a:lstStyle/>
        <a:p>
          <a:endParaRPr lang="en-US"/>
        </a:p>
      </dgm:t>
    </dgm:pt>
    <dgm:pt modelId="{CBBF9F37-E9CE-42CD-8A9E-BDCCB2A250BE}" type="sibTrans" cxnId="{55FED7C6-E612-4D69-B64E-97B9D6F7E6F2}">
      <dgm:prSet/>
      <dgm:spPr/>
      <dgm:t>
        <a:bodyPr/>
        <a:lstStyle/>
        <a:p>
          <a:endParaRPr lang="en-US"/>
        </a:p>
      </dgm:t>
    </dgm:pt>
    <dgm:pt modelId="{788BD6C6-30F1-4644-B156-ABDF7930B45D}">
      <dgm:prSet/>
      <dgm:spPr/>
      <dgm:t>
        <a:bodyPr/>
        <a:lstStyle/>
        <a:p>
          <a:pPr>
            <a:defRPr cap="all"/>
          </a:pPr>
          <a:r>
            <a:rPr lang="en-GB"/>
            <a:t>Social inequality</a:t>
          </a:r>
          <a:endParaRPr lang="en-US"/>
        </a:p>
      </dgm:t>
    </dgm:pt>
    <dgm:pt modelId="{45738504-AEED-4B61-A023-E93C4AB9DB6D}" type="parTrans" cxnId="{F6443718-2B42-4D06-A8AE-228AFFC6B550}">
      <dgm:prSet/>
      <dgm:spPr/>
      <dgm:t>
        <a:bodyPr/>
        <a:lstStyle/>
        <a:p>
          <a:endParaRPr lang="en-US"/>
        </a:p>
      </dgm:t>
    </dgm:pt>
    <dgm:pt modelId="{3105A504-037B-4427-B094-53FC40835850}" type="sibTrans" cxnId="{F6443718-2B42-4D06-A8AE-228AFFC6B550}">
      <dgm:prSet/>
      <dgm:spPr/>
      <dgm:t>
        <a:bodyPr/>
        <a:lstStyle/>
        <a:p>
          <a:endParaRPr lang="en-US"/>
        </a:p>
      </dgm:t>
    </dgm:pt>
    <dgm:pt modelId="{BDD88B47-8574-49D7-B254-CFE21209D329}">
      <dgm:prSet/>
      <dgm:spPr/>
      <dgm:t>
        <a:bodyPr/>
        <a:lstStyle/>
        <a:p>
          <a:pPr>
            <a:defRPr cap="all"/>
          </a:pPr>
          <a:r>
            <a:rPr lang="en-GB"/>
            <a:t>Identity and status</a:t>
          </a:r>
          <a:endParaRPr lang="en-US"/>
        </a:p>
      </dgm:t>
    </dgm:pt>
    <dgm:pt modelId="{F5B32687-94C8-4631-A730-E3AD66E40D2D}" type="parTrans" cxnId="{14429F00-EF84-4D07-9DF4-3B8EEDA57A3A}">
      <dgm:prSet/>
      <dgm:spPr/>
      <dgm:t>
        <a:bodyPr/>
        <a:lstStyle/>
        <a:p>
          <a:endParaRPr lang="en-US"/>
        </a:p>
      </dgm:t>
    </dgm:pt>
    <dgm:pt modelId="{53D7DD21-328F-4C4A-A168-5242758C31BC}" type="sibTrans" cxnId="{14429F00-EF84-4D07-9DF4-3B8EEDA57A3A}">
      <dgm:prSet/>
      <dgm:spPr/>
      <dgm:t>
        <a:bodyPr/>
        <a:lstStyle/>
        <a:p>
          <a:endParaRPr lang="en-US"/>
        </a:p>
      </dgm:t>
    </dgm:pt>
    <dgm:pt modelId="{7AA73D84-C241-4D06-9A3D-E0C3E48B53C8}" type="pres">
      <dgm:prSet presAssocID="{B513883D-CB7D-4F92-A7F2-B19CA507E7BF}" presName="root" presStyleCnt="0">
        <dgm:presLayoutVars>
          <dgm:dir/>
          <dgm:resizeHandles val="exact"/>
        </dgm:presLayoutVars>
      </dgm:prSet>
      <dgm:spPr/>
    </dgm:pt>
    <dgm:pt modelId="{BE8D5382-0F51-4A06-9E84-57213F9B0B14}" type="pres">
      <dgm:prSet presAssocID="{ED8F564C-8BFF-4A80-9965-2DFB36AA5465}" presName="compNode" presStyleCnt="0"/>
      <dgm:spPr/>
    </dgm:pt>
    <dgm:pt modelId="{1D3E23A4-F689-4279-B23D-9336B68B50C9}" type="pres">
      <dgm:prSet presAssocID="{ED8F564C-8BFF-4A80-9965-2DFB36AA5465}" presName="iconBgRect" presStyleLbl="bgShp" presStyleIdx="0" presStyleCnt="3"/>
      <dgm:spPr/>
    </dgm:pt>
    <dgm:pt modelId="{7E097986-AB85-4042-8EBB-EC5C971B6A30}" type="pres">
      <dgm:prSet presAssocID="{ED8F564C-8BFF-4A80-9965-2DFB36AA5465}"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oney"/>
        </a:ext>
      </dgm:extLst>
    </dgm:pt>
    <dgm:pt modelId="{249D04CF-E7BF-4E08-AC14-15081116B32B}" type="pres">
      <dgm:prSet presAssocID="{ED8F564C-8BFF-4A80-9965-2DFB36AA5465}" presName="spaceRect" presStyleCnt="0"/>
      <dgm:spPr/>
    </dgm:pt>
    <dgm:pt modelId="{19DD0F95-B52D-46BE-A9AA-F70ED53110BA}" type="pres">
      <dgm:prSet presAssocID="{ED8F564C-8BFF-4A80-9965-2DFB36AA5465}" presName="textRect" presStyleLbl="revTx" presStyleIdx="0" presStyleCnt="3">
        <dgm:presLayoutVars>
          <dgm:chMax val="1"/>
          <dgm:chPref val="1"/>
        </dgm:presLayoutVars>
      </dgm:prSet>
      <dgm:spPr/>
    </dgm:pt>
    <dgm:pt modelId="{330A4622-2695-4C16-9BD8-494168DFF922}" type="pres">
      <dgm:prSet presAssocID="{CBBF9F37-E9CE-42CD-8A9E-BDCCB2A250BE}" presName="sibTrans" presStyleCnt="0"/>
      <dgm:spPr/>
    </dgm:pt>
    <dgm:pt modelId="{4D0E9080-B591-4553-84D5-CD487CDD96A7}" type="pres">
      <dgm:prSet presAssocID="{788BD6C6-30F1-4644-B156-ABDF7930B45D}" presName="compNode" presStyleCnt="0"/>
      <dgm:spPr/>
    </dgm:pt>
    <dgm:pt modelId="{BD9A761B-3C99-4D9D-8F63-14550400F58F}" type="pres">
      <dgm:prSet presAssocID="{788BD6C6-30F1-4644-B156-ABDF7930B45D}" presName="iconBgRect" presStyleLbl="bgShp" presStyleIdx="1" presStyleCnt="3"/>
      <dgm:spPr/>
    </dgm:pt>
    <dgm:pt modelId="{6BFBCCDD-426A-479A-BAD9-2309FB9CF9DF}" type="pres">
      <dgm:prSet presAssocID="{788BD6C6-30F1-4644-B156-ABDF7930B45D}"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91AC3E1B-31A4-4110-8D96-7E73B3D65CB4}" type="pres">
      <dgm:prSet presAssocID="{788BD6C6-30F1-4644-B156-ABDF7930B45D}" presName="spaceRect" presStyleCnt="0"/>
      <dgm:spPr/>
    </dgm:pt>
    <dgm:pt modelId="{D1532A4C-A31F-4D62-9815-26CE9A495CDE}" type="pres">
      <dgm:prSet presAssocID="{788BD6C6-30F1-4644-B156-ABDF7930B45D}" presName="textRect" presStyleLbl="revTx" presStyleIdx="1" presStyleCnt="3">
        <dgm:presLayoutVars>
          <dgm:chMax val="1"/>
          <dgm:chPref val="1"/>
        </dgm:presLayoutVars>
      </dgm:prSet>
      <dgm:spPr/>
    </dgm:pt>
    <dgm:pt modelId="{852D461F-66F1-4629-B1F4-47E07E1B1ADE}" type="pres">
      <dgm:prSet presAssocID="{3105A504-037B-4427-B094-53FC40835850}" presName="sibTrans" presStyleCnt="0"/>
      <dgm:spPr/>
    </dgm:pt>
    <dgm:pt modelId="{ECFD1C26-82AF-42CB-AE55-B1F99B039FFA}" type="pres">
      <dgm:prSet presAssocID="{BDD88B47-8574-49D7-B254-CFE21209D329}" presName="compNode" presStyleCnt="0"/>
      <dgm:spPr/>
    </dgm:pt>
    <dgm:pt modelId="{57C027D7-BD26-4704-8C27-BAC285DF4F16}" type="pres">
      <dgm:prSet presAssocID="{BDD88B47-8574-49D7-B254-CFE21209D329}" presName="iconBgRect" presStyleLbl="bgShp" presStyleIdx="2" presStyleCnt="3"/>
      <dgm:spPr/>
    </dgm:pt>
    <dgm:pt modelId="{51ED68A6-8378-43A3-B75B-E9FEBC2BD940}" type="pres">
      <dgm:prSet presAssocID="{BDD88B47-8574-49D7-B254-CFE21209D329}"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Employee Badge"/>
        </a:ext>
      </dgm:extLst>
    </dgm:pt>
    <dgm:pt modelId="{C8F0802E-03F7-4AEF-A20E-0D0501B8B1BC}" type="pres">
      <dgm:prSet presAssocID="{BDD88B47-8574-49D7-B254-CFE21209D329}" presName="spaceRect" presStyleCnt="0"/>
      <dgm:spPr/>
    </dgm:pt>
    <dgm:pt modelId="{7B336174-F92E-4E7F-9769-85655C617197}" type="pres">
      <dgm:prSet presAssocID="{BDD88B47-8574-49D7-B254-CFE21209D329}" presName="textRect" presStyleLbl="revTx" presStyleIdx="2" presStyleCnt="3">
        <dgm:presLayoutVars>
          <dgm:chMax val="1"/>
          <dgm:chPref val="1"/>
        </dgm:presLayoutVars>
      </dgm:prSet>
      <dgm:spPr/>
    </dgm:pt>
  </dgm:ptLst>
  <dgm:cxnLst>
    <dgm:cxn modelId="{14429F00-EF84-4D07-9DF4-3B8EEDA57A3A}" srcId="{B513883D-CB7D-4F92-A7F2-B19CA507E7BF}" destId="{BDD88B47-8574-49D7-B254-CFE21209D329}" srcOrd="2" destOrd="0" parTransId="{F5B32687-94C8-4631-A730-E3AD66E40D2D}" sibTransId="{53D7DD21-328F-4C4A-A168-5242758C31BC}"/>
    <dgm:cxn modelId="{F6443718-2B42-4D06-A8AE-228AFFC6B550}" srcId="{B513883D-CB7D-4F92-A7F2-B19CA507E7BF}" destId="{788BD6C6-30F1-4644-B156-ABDF7930B45D}" srcOrd="1" destOrd="0" parTransId="{45738504-AEED-4B61-A023-E93C4AB9DB6D}" sibTransId="{3105A504-037B-4427-B094-53FC40835850}"/>
    <dgm:cxn modelId="{BF2CB522-6DAD-4893-8E3F-E6AD57387341}" type="presOf" srcId="{B513883D-CB7D-4F92-A7F2-B19CA507E7BF}" destId="{7AA73D84-C241-4D06-9A3D-E0C3E48B53C8}" srcOrd="0" destOrd="0" presId="urn:microsoft.com/office/officeart/2018/5/layout/IconCircleLabelList"/>
    <dgm:cxn modelId="{D444CE61-BA35-455A-8FB7-FECAE372B654}" type="presOf" srcId="{ED8F564C-8BFF-4A80-9965-2DFB36AA5465}" destId="{19DD0F95-B52D-46BE-A9AA-F70ED53110BA}" srcOrd="0" destOrd="0" presId="urn:microsoft.com/office/officeart/2018/5/layout/IconCircleLabelList"/>
    <dgm:cxn modelId="{96916AC4-AD15-46E3-9057-3150E972A3D9}" type="presOf" srcId="{788BD6C6-30F1-4644-B156-ABDF7930B45D}" destId="{D1532A4C-A31F-4D62-9815-26CE9A495CDE}" srcOrd="0" destOrd="0" presId="urn:microsoft.com/office/officeart/2018/5/layout/IconCircleLabelList"/>
    <dgm:cxn modelId="{55FED7C6-E612-4D69-B64E-97B9D6F7E6F2}" srcId="{B513883D-CB7D-4F92-A7F2-B19CA507E7BF}" destId="{ED8F564C-8BFF-4A80-9965-2DFB36AA5465}" srcOrd="0" destOrd="0" parTransId="{69199A52-C19D-4248-B76C-18B068531B28}" sibTransId="{CBBF9F37-E9CE-42CD-8A9E-BDCCB2A250BE}"/>
    <dgm:cxn modelId="{B155E3E3-38C2-40D1-A939-7BF15B01DA9C}" type="presOf" srcId="{BDD88B47-8574-49D7-B254-CFE21209D329}" destId="{7B336174-F92E-4E7F-9769-85655C617197}" srcOrd="0" destOrd="0" presId="urn:microsoft.com/office/officeart/2018/5/layout/IconCircleLabelList"/>
    <dgm:cxn modelId="{2325DEC5-8AB5-41AA-BEED-7A677AFA612C}" type="presParOf" srcId="{7AA73D84-C241-4D06-9A3D-E0C3E48B53C8}" destId="{BE8D5382-0F51-4A06-9E84-57213F9B0B14}" srcOrd="0" destOrd="0" presId="urn:microsoft.com/office/officeart/2018/5/layout/IconCircleLabelList"/>
    <dgm:cxn modelId="{CD49CBE0-DCAC-48FF-B6C3-3F87B426E164}" type="presParOf" srcId="{BE8D5382-0F51-4A06-9E84-57213F9B0B14}" destId="{1D3E23A4-F689-4279-B23D-9336B68B50C9}" srcOrd="0" destOrd="0" presId="urn:microsoft.com/office/officeart/2018/5/layout/IconCircleLabelList"/>
    <dgm:cxn modelId="{380914E1-2AE1-4B1B-8451-764D0847E3E4}" type="presParOf" srcId="{BE8D5382-0F51-4A06-9E84-57213F9B0B14}" destId="{7E097986-AB85-4042-8EBB-EC5C971B6A30}" srcOrd="1" destOrd="0" presId="urn:microsoft.com/office/officeart/2018/5/layout/IconCircleLabelList"/>
    <dgm:cxn modelId="{3BE937C2-65A4-44D0-808B-5186B294A99C}" type="presParOf" srcId="{BE8D5382-0F51-4A06-9E84-57213F9B0B14}" destId="{249D04CF-E7BF-4E08-AC14-15081116B32B}" srcOrd="2" destOrd="0" presId="urn:microsoft.com/office/officeart/2018/5/layout/IconCircleLabelList"/>
    <dgm:cxn modelId="{4C8D195C-9849-4645-94EB-5F218594F94F}" type="presParOf" srcId="{BE8D5382-0F51-4A06-9E84-57213F9B0B14}" destId="{19DD0F95-B52D-46BE-A9AA-F70ED53110BA}" srcOrd="3" destOrd="0" presId="urn:microsoft.com/office/officeart/2018/5/layout/IconCircleLabelList"/>
    <dgm:cxn modelId="{E4764669-98CF-4316-9B25-C0EE8CDF9482}" type="presParOf" srcId="{7AA73D84-C241-4D06-9A3D-E0C3E48B53C8}" destId="{330A4622-2695-4C16-9BD8-494168DFF922}" srcOrd="1" destOrd="0" presId="urn:microsoft.com/office/officeart/2018/5/layout/IconCircleLabelList"/>
    <dgm:cxn modelId="{66C0D03B-0281-45E2-8ECB-5F9717D10B3D}" type="presParOf" srcId="{7AA73D84-C241-4D06-9A3D-E0C3E48B53C8}" destId="{4D0E9080-B591-4553-84D5-CD487CDD96A7}" srcOrd="2" destOrd="0" presId="urn:microsoft.com/office/officeart/2018/5/layout/IconCircleLabelList"/>
    <dgm:cxn modelId="{091FD7AE-A13B-455E-9AD1-ED82741253CB}" type="presParOf" srcId="{4D0E9080-B591-4553-84D5-CD487CDD96A7}" destId="{BD9A761B-3C99-4D9D-8F63-14550400F58F}" srcOrd="0" destOrd="0" presId="urn:microsoft.com/office/officeart/2018/5/layout/IconCircleLabelList"/>
    <dgm:cxn modelId="{0FF1FC92-A9E3-4718-A28A-C566AB802DA1}" type="presParOf" srcId="{4D0E9080-B591-4553-84D5-CD487CDD96A7}" destId="{6BFBCCDD-426A-479A-BAD9-2309FB9CF9DF}" srcOrd="1" destOrd="0" presId="urn:microsoft.com/office/officeart/2018/5/layout/IconCircleLabelList"/>
    <dgm:cxn modelId="{F1E6EB51-F61B-4D58-BD3B-8F09B90C6CD8}" type="presParOf" srcId="{4D0E9080-B591-4553-84D5-CD487CDD96A7}" destId="{91AC3E1B-31A4-4110-8D96-7E73B3D65CB4}" srcOrd="2" destOrd="0" presId="urn:microsoft.com/office/officeart/2018/5/layout/IconCircleLabelList"/>
    <dgm:cxn modelId="{9AB04DB0-2D0B-4E80-A044-4D9191C04478}" type="presParOf" srcId="{4D0E9080-B591-4553-84D5-CD487CDD96A7}" destId="{D1532A4C-A31F-4D62-9815-26CE9A495CDE}" srcOrd="3" destOrd="0" presId="urn:microsoft.com/office/officeart/2018/5/layout/IconCircleLabelList"/>
    <dgm:cxn modelId="{8E07E91E-99BB-4318-BAB2-C3DBA587FFC5}" type="presParOf" srcId="{7AA73D84-C241-4D06-9A3D-E0C3E48B53C8}" destId="{852D461F-66F1-4629-B1F4-47E07E1B1ADE}" srcOrd="3" destOrd="0" presId="urn:microsoft.com/office/officeart/2018/5/layout/IconCircleLabelList"/>
    <dgm:cxn modelId="{483356E1-CCBA-416B-BA60-25DB8CC85435}" type="presParOf" srcId="{7AA73D84-C241-4D06-9A3D-E0C3E48B53C8}" destId="{ECFD1C26-82AF-42CB-AE55-B1F99B039FFA}" srcOrd="4" destOrd="0" presId="urn:microsoft.com/office/officeart/2018/5/layout/IconCircleLabelList"/>
    <dgm:cxn modelId="{FB00CE77-D2E6-4CCD-9B4D-5C62A386EE48}" type="presParOf" srcId="{ECFD1C26-82AF-42CB-AE55-B1F99B039FFA}" destId="{57C027D7-BD26-4704-8C27-BAC285DF4F16}" srcOrd="0" destOrd="0" presId="urn:microsoft.com/office/officeart/2018/5/layout/IconCircleLabelList"/>
    <dgm:cxn modelId="{F76D7281-C7E4-4D0A-8FC1-2E8AC1FB3942}" type="presParOf" srcId="{ECFD1C26-82AF-42CB-AE55-B1F99B039FFA}" destId="{51ED68A6-8378-43A3-B75B-E9FEBC2BD940}" srcOrd="1" destOrd="0" presId="urn:microsoft.com/office/officeart/2018/5/layout/IconCircleLabelList"/>
    <dgm:cxn modelId="{F174E540-A5B1-45B4-95F3-E3D5DD31394D}" type="presParOf" srcId="{ECFD1C26-82AF-42CB-AE55-B1F99B039FFA}" destId="{C8F0802E-03F7-4AEF-A20E-0D0501B8B1BC}" srcOrd="2" destOrd="0" presId="urn:microsoft.com/office/officeart/2018/5/layout/IconCircleLabelList"/>
    <dgm:cxn modelId="{A929E4D2-7188-46F9-A2B5-D83CDBDC0096}" type="presParOf" srcId="{ECFD1C26-82AF-42CB-AE55-B1F99B039FFA}" destId="{7B336174-F92E-4E7F-9769-85655C61719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3229EF-29C7-422A-A10B-42A8B45E65A8}"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6E7190DA-89E0-44C9-97F0-8C026D8ADD53}">
      <dgm:prSet/>
      <dgm:spPr/>
      <dgm:t>
        <a:bodyPr/>
        <a:lstStyle/>
        <a:p>
          <a:r>
            <a:rPr lang="en-GB"/>
            <a:t>Structural inequality</a:t>
          </a:r>
          <a:endParaRPr lang="en-US"/>
        </a:p>
      </dgm:t>
    </dgm:pt>
    <dgm:pt modelId="{B1BADE81-AD2F-4C5B-AF72-1D6D67A2234B}" type="parTrans" cxnId="{EA11A136-127D-452D-AAC9-8B676C423235}">
      <dgm:prSet/>
      <dgm:spPr/>
      <dgm:t>
        <a:bodyPr/>
        <a:lstStyle/>
        <a:p>
          <a:endParaRPr lang="en-US"/>
        </a:p>
      </dgm:t>
    </dgm:pt>
    <dgm:pt modelId="{92A1FBA7-3BA5-4CF9-8709-1E03C2C6D5D6}" type="sibTrans" cxnId="{EA11A136-127D-452D-AAC9-8B676C423235}">
      <dgm:prSet/>
      <dgm:spPr/>
      <dgm:t>
        <a:bodyPr/>
        <a:lstStyle/>
        <a:p>
          <a:endParaRPr lang="en-US"/>
        </a:p>
      </dgm:t>
    </dgm:pt>
    <dgm:pt modelId="{C7B8A36E-71FC-48BC-AE90-F44CA4AF6AC8}">
      <dgm:prSet/>
      <dgm:spPr/>
      <dgm:t>
        <a:bodyPr/>
        <a:lstStyle/>
        <a:p>
          <a:r>
            <a:rPr lang="en-GB"/>
            <a:t>Stress trauma and coping</a:t>
          </a:r>
          <a:endParaRPr lang="en-US"/>
        </a:p>
      </dgm:t>
    </dgm:pt>
    <dgm:pt modelId="{80DA7EEF-2C06-4D75-9125-4AC2399A55CC}" type="parTrans" cxnId="{0847FA76-75FD-4186-B3C5-06FF9FFF0605}">
      <dgm:prSet/>
      <dgm:spPr/>
      <dgm:t>
        <a:bodyPr/>
        <a:lstStyle/>
        <a:p>
          <a:endParaRPr lang="en-US"/>
        </a:p>
      </dgm:t>
    </dgm:pt>
    <dgm:pt modelId="{D600F01F-8B3F-4386-82DE-17135530C94C}" type="sibTrans" cxnId="{0847FA76-75FD-4186-B3C5-06FF9FFF0605}">
      <dgm:prSet/>
      <dgm:spPr/>
      <dgm:t>
        <a:bodyPr/>
        <a:lstStyle/>
        <a:p>
          <a:endParaRPr lang="en-US"/>
        </a:p>
      </dgm:t>
    </dgm:pt>
    <dgm:pt modelId="{DEB1A4A5-C704-4E1F-8903-65DC34788E50}">
      <dgm:prSet/>
      <dgm:spPr/>
      <dgm:t>
        <a:bodyPr/>
        <a:lstStyle/>
        <a:p>
          <a:r>
            <a:rPr lang="en-GB"/>
            <a:t>Lack of healthcare</a:t>
          </a:r>
          <a:endParaRPr lang="en-US"/>
        </a:p>
      </dgm:t>
    </dgm:pt>
    <dgm:pt modelId="{00644E8A-A4A2-44F0-8E70-5C5CF40A6035}" type="parTrans" cxnId="{78578588-16C5-4C5A-BE46-C36B33D52472}">
      <dgm:prSet/>
      <dgm:spPr/>
      <dgm:t>
        <a:bodyPr/>
        <a:lstStyle/>
        <a:p>
          <a:endParaRPr lang="en-US"/>
        </a:p>
      </dgm:t>
    </dgm:pt>
    <dgm:pt modelId="{DD856EC5-08A9-4F5E-BF15-F1D7AB5A42FB}" type="sibTrans" cxnId="{78578588-16C5-4C5A-BE46-C36B33D52472}">
      <dgm:prSet/>
      <dgm:spPr/>
      <dgm:t>
        <a:bodyPr/>
        <a:lstStyle/>
        <a:p>
          <a:endParaRPr lang="en-US"/>
        </a:p>
      </dgm:t>
    </dgm:pt>
    <dgm:pt modelId="{640B751A-25A7-48B8-A1BB-5A5804F80413}">
      <dgm:prSet/>
      <dgm:spPr/>
      <dgm:t>
        <a:bodyPr/>
        <a:lstStyle/>
        <a:p>
          <a:r>
            <a:rPr lang="en-GB"/>
            <a:t>Criminalisation instead of support</a:t>
          </a:r>
          <a:endParaRPr lang="en-US"/>
        </a:p>
      </dgm:t>
    </dgm:pt>
    <dgm:pt modelId="{EE6DF405-C386-4133-92CA-F2159F0210A3}" type="parTrans" cxnId="{202EE865-7B8C-45C9-983B-64AB076EF836}">
      <dgm:prSet/>
      <dgm:spPr/>
      <dgm:t>
        <a:bodyPr/>
        <a:lstStyle/>
        <a:p>
          <a:endParaRPr lang="en-US"/>
        </a:p>
      </dgm:t>
    </dgm:pt>
    <dgm:pt modelId="{4472D88F-AF7B-4A0C-BAB9-7CAE07CBF5E9}" type="sibTrans" cxnId="{202EE865-7B8C-45C9-983B-64AB076EF836}">
      <dgm:prSet/>
      <dgm:spPr/>
      <dgm:t>
        <a:bodyPr/>
        <a:lstStyle/>
        <a:p>
          <a:endParaRPr lang="en-US"/>
        </a:p>
      </dgm:t>
    </dgm:pt>
    <dgm:pt modelId="{13DF698B-BB30-4407-8A24-ACD026CB8F75}">
      <dgm:prSet/>
      <dgm:spPr/>
      <dgm:t>
        <a:bodyPr/>
        <a:lstStyle/>
        <a:p>
          <a:r>
            <a:rPr lang="en-GB"/>
            <a:t>Economies survival strategies</a:t>
          </a:r>
          <a:endParaRPr lang="en-US"/>
        </a:p>
      </dgm:t>
    </dgm:pt>
    <dgm:pt modelId="{111D0289-0E76-4816-83E9-60523F7B8135}" type="parTrans" cxnId="{A0A79904-C5AB-41E0-AC02-137DD3F016AF}">
      <dgm:prSet/>
      <dgm:spPr/>
      <dgm:t>
        <a:bodyPr/>
        <a:lstStyle/>
        <a:p>
          <a:endParaRPr lang="en-US"/>
        </a:p>
      </dgm:t>
    </dgm:pt>
    <dgm:pt modelId="{EADAA6A2-E2AD-4B25-AE97-A434E44B1D79}" type="sibTrans" cxnId="{A0A79904-C5AB-41E0-AC02-137DD3F016AF}">
      <dgm:prSet/>
      <dgm:spPr/>
      <dgm:t>
        <a:bodyPr/>
        <a:lstStyle/>
        <a:p>
          <a:endParaRPr lang="en-US"/>
        </a:p>
      </dgm:t>
    </dgm:pt>
    <dgm:pt modelId="{53FD2C74-D50F-40EF-BA7D-E11CDEBC2B13}" type="pres">
      <dgm:prSet presAssocID="{A83229EF-29C7-422A-A10B-42A8B45E65A8}" presName="linear" presStyleCnt="0">
        <dgm:presLayoutVars>
          <dgm:animLvl val="lvl"/>
          <dgm:resizeHandles val="exact"/>
        </dgm:presLayoutVars>
      </dgm:prSet>
      <dgm:spPr/>
    </dgm:pt>
    <dgm:pt modelId="{75A9ADFB-087C-46B9-94A0-E1F3F44ED6D2}" type="pres">
      <dgm:prSet presAssocID="{6E7190DA-89E0-44C9-97F0-8C026D8ADD53}" presName="parentText" presStyleLbl="node1" presStyleIdx="0" presStyleCnt="5">
        <dgm:presLayoutVars>
          <dgm:chMax val="0"/>
          <dgm:bulletEnabled val="1"/>
        </dgm:presLayoutVars>
      </dgm:prSet>
      <dgm:spPr/>
    </dgm:pt>
    <dgm:pt modelId="{335B19C4-C0F8-45FE-ACDC-EB6E44D3087B}" type="pres">
      <dgm:prSet presAssocID="{92A1FBA7-3BA5-4CF9-8709-1E03C2C6D5D6}" presName="spacer" presStyleCnt="0"/>
      <dgm:spPr/>
    </dgm:pt>
    <dgm:pt modelId="{B9F3FD52-FAA3-4BBA-B468-6ABB5BAECBAC}" type="pres">
      <dgm:prSet presAssocID="{C7B8A36E-71FC-48BC-AE90-F44CA4AF6AC8}" presName="parentText" presStyleLbl="node1" presStyleIdx="1" presStyleCnt="5">
        <dgm:presLayoutVars>
          <dgm:chMax val="0"/>
          <dgm:bulletEnabled val="1"/>
        </dgm:presLayoutVars>
      </dgm:prSet>
      <dgm:spPr/>
    </dgm:pt>
    <dgm:pt modelId="{AE2A8FD8-0BCF-434A-81C1-0FF03A658162}" type="pres">
      <dgm:prSet presAssocID="{D600F01F-8B3F-4386-82DE-17135530C94C}" presName="spacer" presStyleCnt="0"/>
      <dgm:spPr/>
    </dgm:pt>
    <dgm:pt modelId="{7FBCBC76-10EC-4FED-8FA1-31C422964290}" type="pres">
      <dgm:prSet presAssocID="{DEB1A4A5-C704-4E1F-8903-65DC34788E50}" presName="parentText" presStyleLbl="node1" presStyleIdx="2" presStyleCnt="5">
        <dgm:presLayoutVars>
          <dgm:chMax val="0"/>
          <dgm:bulletEnabled val="1"/>
        </dgm:presLayoutVars>
      </dgm:prSet>
      <dgm:spPr/>
    </dgm:pt>
    <dgm:pt modelId="{C9963996-80D9-416E-A36F-4B73990AF5DF}" type="pres">
      <dgm:prSet presAssocID="{DD856EC5-08A9-4F5E-BF15-F1D7AB5A42FB}" presName="spacer" presStyleCnt="0"/>
      <dgm:spPr/>
    </dgm:pt>
    <dgm:pt modelId="{97A3C79A-196D-463E-977E-5A9DE3C72185}" type="pres">
      <dgm:prSet presAssocID="{640B751A-25A7-48B8-A1BB-5A5804F80413}" presName="parentText" presStyleLbl="node1" presStyleIdx="3" presStyleCnt="5">
        <dgm:presLayoutVars>
          <dgm:chMax val="0"/>
          <dgm:bulletEnabled val="1"/>
        </dgm:presLayoutVars>
      </dgm:prSet>
      <dgm:spPr/>
    </dgm:pt>
    <dgm:pt modelId="{57BD6DAF-B83A-48C2-A269-5B5F07AC8F55}" type="pres">
      <dgm:prSet presAssocID="{4472D88F-AF7B-4A0C-BAB9-7CAE07CBF5E9}" presName="spacer" presStyleCnt="0"/>
      <dgm:spPr/>
    </dgm:pt>
    <dgm:pt modelId="{90413184-FC75-49A0-AC4F-2F1B7F5247BF}" type="pres">
      <dgm:prSet presAssocID="{13DF698B-BB30-4407-8A24-ACD026CB8F75}" presName="parentText" presStyleLbl="node1" presStyleIdx="4" presStyleCnt="5">
        <dgm:presLayoutVars>
          <dgm:chMax val="0"/>
          <dgm:bulletEnabled val="1"/>
        </dgm:presLayoutVars>
      </dgm:prSet>
      <dgm:spPr/>
    </dgm:pt>
  </dgm:ptLst>
  <dgm:cxnLst>
    <dgm:cxn modelId="{A0A79904-C5AB-41E0-AC02-137DD3F016AF}" srcId="{A83229EF-29C7-422A-A10B-42A8B45E65A8}" destId="{13DF698B-BB30-4407-8A24-ACD026CB8F75}" srcOrd="4" destOrd="0" parTransId="{111D0289-0E76-4816-83E9-60523F7B8135}" sibTransId="{EADAA6A2-E2AD-4B25-AE97-A434E44B1D79}"/>
    <dgm:cxn modelId="{EA11A136-127D-452D-AAC9-8B676C423235}" srcId="{A83229EF-29C7-422A-A10B-42A8B45E65A8}" destId="{6E7190DA-89E0-44C9-97F0-8C026D8ADD53}" srcOrd="0" destOrd="0" parTransId="{B1BADE81-AD2F-4C5B-AF72-1D6D67A2234B}" sibTransId="{92A1FBA7-3BA5-4CF9-8709-1E03C2C6D5D6}"/>
    <dgm:cxn modelId="{202EE865-7B8C-45C9-983B-64AB076EF836}" srcId="{A83229EF-29C7-422A-A10B-42A8B45E65A8}" destId="{640B751A-25A7-48B8-A1BB-5A5804F80413}" srcOrd="3" destOrd="0" parTransId="{EE6DF405-C386-4133-92CA-F2159F0210A3}" sibTransId="{4472D88F-AF7B-4A0C-BAB9-7CAE07CBF5E9}"/>
    <dgm:cxn modelId="{0847FA76-75FD-4186-B3C5-06FF9FFF0605}" srcId="{A83229EF-29C7-422A-A10B-42A8B45E65A8}" destId="{C7B8A36E-71FC-48BC-AE90-F44CA4AF6AC8}" srcOrd="1" destOrd="0" parTransId="{80DA7EEF-2C06-4D75-9125-4AC2399A55CC}" sibTransId="{D600F01F-8B3F-4386-82DE-17135530C94C}"/>
    <dgm:cxn modelId="{D4409B79-8EE3-45CC-A5EE-B15ED1655DC7}" type="presOf" srcId="{DEB1A4A5-C704-4E1F-8903-65DC34788E50}" destId="{7FBCBC76-10EC-4FED-8FA1-31C422964290}" srcOrd="0" destOrd="0" presId="urn:microsoft.com/office/officeart/2005/8/layout/vList2"/>
    <dgm:cxn modelId="{78578588-16C5-4C5A-BE46-C36B33D52472}" srcId="{A83229EF-29C7-422A-A10B-42A8B45E65A8}" destId="{DEB1A4A5-C704-4E1F-8903-65DC34788E50}" srcOrd="2" destOrd="0" parTransId="{00644E8A-A4A2-44F0-8E70-5C5CF40A6035}" sibTransId="{DD856EC5-08A9-4F5E-BF15-F1D7AB5A42FB}"/>
    <dgm:cxn modelId="{157221AC-4FF0-405A-BEE2-9BEEFBBBA962}" type="presOf" srcId="{13DF698B-BB30-4407-8A24-ACD026CB8F75}" destId="{90413184-FC75-49A0-AC4F-2F1B7F5247BF}" srcOrd="0" destOrd="0" presId="urn:microsoft.com/office/officeart/2005/8/layout/vList2"/>
    <dgm:cxn modelId="{268AE5C0-D02B-4E63-AEBF-ACC3C75D59CD}" type="presOf" srcId="{6E7190DA-89E0-44C9-97F0-8C026D8ADD53}" destId="{75A9ADFB-087C-46B9-94A0-E1F3F44ED6D2}" srcOrd="0" destOrd="0" presId="urn:microsoft.com/office/officeart/2005/8/layout/vList2"/>
    <dgm:cxn modelId="{FD286FDA-97B0-4461-B4FE-824B0C163A2B}" type="presOf" srcId="{C7B8A36E-71FC-48BC-AE90-F44CA4AF6AC8}" destId="{B9F3FD52-FAA3-4BBA-B468-6ABB5BAECBAC}" srcOrd="0" destOrd="0" presId="urn:microsoft.com/office/officeart/2005/8/layout/vList2"/>
    <dgm:cxn modelId="{BBC3CDF7-9B16-4687-8F74-947EDA08F500}" type="presOf" srcId="{A83229EF-29C7-422A-A10B-42A8B45E65A8}" destId="{53FD2C74-D50F-40EF-BA7D-E11CDEBC2B13}" srcOrd="0" destOrd="0" presId="urn:microsoft.com/office/officeart/2005/8/layout/vList2"/>
    <dgm:cxn modelId="{E33956FF-75B6-4D89-BABA-D8D52B3FB00F}" type="presOf" srcId="{640B751A-25A7-48B8-A1BB-5A5804F80413}" destId="{97A3C79A-196D-463E-977E-5A9DE3C72185}" srcOrd="0" destOrd="0" presId="urn:microsoft.com/office/officeart/2005/8/layout/vList2"/>
    <dgm:cxn modelId="{1EB6EA18-7F8A-4CC3-9F19-9355C0428765}" type="presParOf" srcId="{53FD2C74-D50F-40EF-BA7D-E11CDEBC2B13}" destId="{75A9ADFB-087C-46B9-94A0-E1F3F44ED6D2}" srcOrd="0" destOrd="0" presId="urn:microsoft.com/office/officeart/2005/8/layout/vList2"/>
    <dgm:cxn modelId="{B11EF057-1C77-4A15-8A3A-125C7B50A6E8}" type="presParOf" srcId="{53FD2C74-D50F-40EF-BA7D-E11CDEBC2B13}" destId="{335B19C4-C0F8-45FE-ACDC-EB6E44D3087B}" srcOrd="1" destOrd="0" presId="urn:microsoft.com/office/officeart/2005/8/layout/vList2"/>
    <dgm:cxn modelId="{66092BE9-AE75-4FE3-9A99-14D665B29CCB}" type="presParOf" srcId="{53FD2C74-D50F-40EF-BA7D-E11CDEBC2B13}" destId="{B9F3FD52-FAA3-4BBA-B468-6ABB5BAECBAC}" srcOrd="2" destOrd="0" presId="urn:microsoft.com/office/officeart/2005/8/layout/vList2"/>
    <dgm:cxn modelId="{715E69A9-7311-4C12-A54D-79F95D88EDD8}" type="presParOf" srcId="{53FD2C74-D50F-40EF-BA7D-E11CDEBC2B13}" destId="{AE2A8FD8-0BCF-434A-81C1-0FF03A658162}" srcOrd="3" destOrd="0" presId="urn:microsoft.com/office/officeart/2005/8/layout/vList2"/>
    <dgm:cxn modelId="{2B465270-AD17-41B0-AC6E-A1ADF251AAED}" type="presParOf" srcId="{53FD2C74-D50F-40EF-BA7D-E11CDEBC2B13}" destId="{7FBCBC76-10EC-4FED-8FA1-31C422964290}" srcOrd="4" destOrd="0" presId="urn:microsoft.com/office/officeart/2005/8/layout/vList2"/>
    <dgm:cxn modelId="{128B81DE-0BB2-4274-98ED-02C22DD96E38}" type="presParOf" srcId="{53FD2C74-D50F-40EF-BA7D-E11CDEBC2B13}" destId="{C9963996-80D9-416E-A36F-4B73990AF5DF}" srcOrd="5" destOrd="0" presId="urn:microsoft.com/office/officeart/2005/8/layout/vList2"/>
    <dgm:cxn modelId="{36CFD121-27A7-4DC1-B304-2981947F5B69}" type="presParOf" srcId="{53FD2C74-D50F-40EF-BA7D-E11CDEBC2B13}" destId="{97A3C79A-196D-463E-977E-5A9DE3C72185}" srcOrd="6" destOrd="0" presId="urn:microsoft.com/office/officeart/2005/8/layout/vList2"/>
    <dgm:cxn modelId="{9EBBD0E2-F45D-4B18-B3C9-5621AECA5E0C}" type="presParOf" srcId="{53FD2C74-D50F-40EF-BA7D-E11CDEBC2B13}" destId="{57BD6DAF-B83A-48C2-A269-5B5F07AC8F55}" srcOrd="7" destOrd="0" presId="urn:microsoft.com/office/officeart/2005/8/layout/vList2"/>
    <dgm:cxn modelId="{21989365-1876-4BF5-90B6-90A724C1BF4E}" type="presParOf" srcId="{53FD2C74-D50F-40EF-BA7D-E11CDEBC2B13}" destId="{90413184-FC75-49A0-AC4F-2F1B7F5247B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A1A9DC-4E02-429D-9ADC-65CAB7BECF5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F4D0E4C-839F-4824-9C2B-3D1BDA507F19}">
      <dgm:prSet custT="1"/>
      <dgm:spPr/>
      <dgm:t>
        <a:bodyPr/>
        <a:lstStyle/>
        <a:p>
          <a:r>
            <a:rPr lang="en-US" sz="3200">
              <a:latin typeface="Calibri"/>
              <a:ea typeface="Calibri"/>
              <a:cs typeface="Calibri"/>
            </a:rPr>
            <a:t>Crime rates are higher in low-income areas due to poverty, so police involvement is more regular</a:t>
          </a:r>
        </a:p>
      </dgm:t>
    </dgm:pt>
    <dgm:pt modelId="{F5675128-06A3-4260-8397-67590CFC15D7}" type="parTrans" cxnId="{5AFE852D-B3F5-4AE4-830C-5C64202AF398}">
      <dgm:prSet/>
      <dgm:spPr/>
      <dgm:t>
        <a:bodyPr/>
        <a:lstStyle/>
        <a:p>
          <a:endParaRPr lang="en-US"/>
        </a:p>
      </dgm:t>
    </dgm:pt>
    <dgm:pt modelId="{26623A1E-D277-450D-AB61-CA757E525BD7}" type="sibTrans" cxnId="{5AFE852D-B3F5-4AE4-830C-5C64202AF398}">
      <dgm:prSet/>
      <dgm:spPr/>
      <dgm:t>
        <a:bodyPr/>
        <a:lstStyle/>
        <a:p>
          <a:endParaRPr lang="en-US"/>
        </a:p>
      </dgm:t>
    </dgm:pt>
    <dgm:pt modelId="{EE336BAD-6984-43AB-94CB-468CF4019523}">
      <dgm:prSet/>
      <dgm:spPr/>
      <dgm:t>
        <a:bodyPr/>
        <a:lstStyle/>
        <a:p>
          <a:r>
            <a:rPr lang="en-US" sz="3200">
              <a:latin typeface="Calibri"/>
              <a:ea typeface="Calibri"/>
              <a:cs typeface="Calibri"/>
            </a:rPr>
            <a:t>To maintain crime police have set in place Police Community Support Officers (PCSOs) to patrol low-income areas(Rowland Atkinson, Gesa Helms and University Of Glasgow. Department Of Urban Studies, 2007)</a:t>
          </a:r>
        </a:p>
      </dgm:t>
    </dgm:pt>
    <dgm:pt modelId="{E4E4CB6A-D095-4F27-93AD-20E6007F2AC0}" type="parTrans" cxnId="{706EC3D2-4EB5-4CEE-8FE8-2ABB01ADBAD8}">
      <dgm:prSet/>
      <dgm:spPr/>
      <dgm:t>
        <a:bodyPr/>
        <a:lstStyle/>
        <a:p>
          <a:endParaRPr lang="en-US"/>
        </a:p>
      </dgm:t>
    </dgm:pt>
    <dgm:pt modelId="{A4112BF5-C4E9-4CB5-8962-16C18CB8C4AC}" type="sibTrans" cxnId="{706EC3D2-4EB5-4CEE-8FE8-2ABB01ADBAD8}">
      <dgm:prSet/>
      <dgm:spPr/>
      <dgm:t>
        <a:bodyPr/>
        <a:lstStyle/>
        <a:p>
          <a:endParaRPr lang="en-US"/>
        </a:p>
      </dgm:t>
    </dgm:pt>
    <dgm:pt modelId="{AE47FA5C-588F-44D8-A887-342A56E324C8}">
      <dgm:prSet/>
      <dgm:spPr/>
      <dgm:t>
        <a:bodyPr/>
        <a:lstStyle/>
        <a:p>
          <a:pPr rtl="0"/>
          <a:r>
            <a:rPr lang="en-US" sz="3200">
              <a:latin typeface="Calibri"/>
              <a:ea typeface="Calibri"/>
              <a:cs typeface="Calibri"/>
            </a:rPr>
            <a:t>Police a trying to get low-income communities to work with them rather than against them to help prevent crime. (crime and policing, 2021)</a:t>
          </a:r>
        </a:p>
      </dgm:t>
    </dgm:pt>
    <dgm:pt modelId="{3C8FD162-9A9F-4DB4-B3C8-18EB6D856DD6}" type="parTrans" cxnId="{D0E66C5F-6425-4404-B80D-EDE67369BE7E}">
      <dgm:prSet/>
      <dgm:spPr/>
      <dgm:t>
        <a:bodyPr/>
        <a:lstStyle/>
        <a:p>
          <a:endParaRPr lang="en-US"/>
        </a:p>
      </dgm:t>
    </dgm:pt>
    <dgm:pt modelId="{D5C8D3F2-44C3-422B-ADEE-6A8709723B51}" type="sibTrans" cxnId="{D0E66C5F-6425-4404-B80D-EDE67369BE7E}">
      <dgm:prSet/>
      <dgm:spPr/>
      <dgm:t>
        <a:bodyPr/>
        <a:lstStyle/>
        <a:p>
          <a:endParaRPr lang="en-US"/>
        </a:p>
      </dgm:t>
    </dgm:pt>
    <dgm:pt modelId="{0F7762D7-2C90-4F0E-BF36-0A4279312EFE}" type="pres">
      <dgm:prSet presAssocID="{8EA1A9DC-4E02-429D-9ADC-65CAB7BECF5B}" presName="vert0" presStyleCnt="0">
        <dgm:presLayoutVars>
          <dgm:dir/>
          <dgm:animOne val="branch"/>
          <dgm:animLvl val="lvl"/>
        </dgm:presLayoutVars>
      </dgm:prSet>
      <dgm:spPr/>
    </dgm:pt>
    <dgm:pt modelId="{3904DCD9-8B52-4363-B80B-8EBC449FF72D}" type="pres">
      <dgm:prSet presAssocID="{BF4D0E4C-839F-4824-9C2B-3D1BDA507F19}" presName="thickLine" presStyleLbl="alignNode1" presStyleIdx="0" presStyleCnt="3"/>
      <dgm:spPr/>
    </dgm:pt>
    <dgm:pt modelId="{0DF3F7E9-496C-4713-B6B2-22DB459F1DC6}" type="pres">
      <dgm:prSet presAssocID="{BF4D0E4C-839F-4824-9C2B-3D1BDA507F19}" presName="horz1" presStyleCnt="0"/>
      <dgm:spPr/>
    </dgm:pt>
    <dgm:pt modelId="{52937D16-2684-4B50-818F-207E74ED6EA9}" type="pres">
      <dgm:prSet presAssocID="{BF4D0E4C-839F-4824-9C2B-3D1BDA507F19}" presName="tx1" presStyleLbl="revTx" presStyleIdx="0" presStyleCnt="3"/>
      <dgm:spPr/>
    </dgm:pt>
    <dgm:pt modelId="{78DCC9D4-C762-47B0-AED1-B31838CE3A9C}" type="pres">
      <dgm:prSet presAssocID="{BF4D0E4C-839F-4824-9C2B-3D1BDA507F19}" presName="vert1" presStyleCnt="0"/>
      <dgm:spPr/>
    </dgm:pt>
    <dgm:pt modelId="{78973E98-6613-4D64-8857-0446C65240B1}" type="pres">
      <dgm:prSet presAssocID="{EE336BAD-6984-43AB-94CB-468CF4019523}" presName="thickLine" presStyleLbl="alignNode1" presStyleIdx="1" presStyleCnt="3"/>
      <dgm:spPr/>
    </dgm:pt>
    <dgm:pt modelId="{C0047044-1CFB-4CEA-97F1-6C611AC12571}" type="pres">
      <dgm:prSet presAssocID="{EE336BAD-6984-43AB-94CB-468CF4019523}" presName="horz1" presStyleCnt="0"/>
      <dgm:spPr/>
    </dgm:pt>
    <dgm:pt modelId="{C21AB151-9127-4841-937B-6E10FD3DDE04}" type="pres">
      <dgm:prSet presAssocID="{EE336BAD-6984-43AB-94CB-468CF4019523}" presName="tx1" presStyleLbl="revTx" presStyleIdx="1" presStyleCnt="3"/>
      <dgm:spPr/>
    </dgm:pt>
    <dgm:pt modelId="{F94CC8C5-606C-45D4-961D-63FD7B7DBA4B}" type="pres">
      <dgm:prSet presAssocID="{EE336BAD-6984-43AB-94CB-468CF4019523}" presName="vert1" presStyleCnt="0"/>
      <dgm:spPr/>
    </dgm:pt>
    <dgm:pt modelId="{59075442-F168-43AB-93C9-9D349A1CAD0C}" type="pres">
      <dgm:prSet presAssocID="{AE47FA5C-588F-44D8-A887-342A56E324C8}" presName="thickLine" presStyleLbl="alignNode1" presStyleIdx="2" presStyleCnt="3"/>
      <dgm:spPr/>
    </dgm:pt>
    <dgm:pt modelId="{DF394D17-A659-4059-B69B-24BFFE927A12}" type="pres">
      <dgm:prSet presAssocID="{AE47FA5C-588F-44D8-A887-342A56E324C8}" presName="horz1" presStyleCnt="0"/>
      <dgm:spPr/>
    </dgm:pt>
    <dgm:pt modelId="{CC7E74D0-802D-4C62-B1B6-CF1B557C0E4C}" type="pres">
      <dgm:prSet presAssocID="{AE47FA5C-588F-44D8-A887-342A56E324C8}" presName="tx1" presStyleLbl="revTx" presStyleIdx="2" presStyleCnt="3"/>
      <dgm:spPr/>
    </dgm:pt>
    <dgm:pt modelId="{02BB1D60-257A-432C-836D-3A38CF35B8A3}" type="pres">
      <dgm:prSet presAssocID="{AE47FA5C-588F-44D8-A887-342A56E324C8}" presName="vert1" presStyleCnt="0"/>
      <dgm:spPr/>
    </dgm:pt>
  </dgm:ptLst>
  <dgm:cxnLst>
    <dgm:cxn modelId="{0116F721-A6C4-4D30-A4C3-CE430800CF02}" type="presOf" srcId="{EE336BAD-6984-43AB-94CB-468CF4019523}" destId="{C21AB151-9127-4841-937B-6E10FD3DDE04}" srcOrd="0" destOrd="0" presId="urn:microsoft.com/office/officeart/2008/layout/LinedList"/>
    <dgm:cxn modelId="{ECAA0426-59D6-4B93-8110-D9E803C58D1E}" type="presOf" srcId="{AE47FA5C-588F-44D8-A887-342A56E324C8}" destId="{CC7E74D0-802D-4C62-B1B6-CF1B557C0E4C}" srcOrd="0" destOrd="0" presId="urn:microsoft.com/office/officeart/2008/layout/LinedList"/>
    <dgm:cxn modelId="{5AFE852D-B3F5-4AE4-830C-5C64202AF398}" srcId="{8EA1A9DC-4E02-429D-9ADC-65CAB7BECF5B}" destId="{BF4D0E4C-839F-4824-9C2B-3D1BDA507F19}" srcOrd="0" destOrd="0" parTransId="{F5675128-06A3-4260-8397-67590CFC15D7}" sibTransId="{26623A1E-D277-450D-AB61-CA757E525BD7}"/>
    <dgm:cxn modelId="{D0E66C5F-6425-4404-B80D-EDE67369BE7E}" srcId="{8EA1A9DC-4E02-429D-9ADC-65CAB7BECF5B}" destId="{AE47FA5C-588F-44D8-A887-342A56E324C8}" srcOrd="2" destOrd="0" parTransId="{3C8FD162-9A9F-4DB4-B3C8-18EB6D856DD6}" sibTransId="{D5C8D3F2-44C3-422B-ADEE-6A8709723B51}"/>
    <dgm:cxn modelId="{522F108A-1806-44EF-B4B9-E5EAB03932DE}" type="presOf" srcId="{BF4D0E4C-839F-4824-9C2B-3D1BDA507F19}" destId="{52937D16-2684-4B50-818F-207E74ED6EA9}" srcOrd="0" destOrd="0" presId="urn:microsoft.com/office/officeart/2008/layout/LinedList"/>
    <dgm:cxn modelId="{706EC3D2-4EB5-4CEE-8FE8-2ABB01ADBAD8}" srcId="{8EA1A9DC-4E02-429D-9ADC-65CAB7BECF5B}" destId="{EE336BAD-6984-43AB-94CB-468CF4019523}" srcOrd="1" destOrd="0" parTransId="{E4E4CB6A-D095-4F27-93AD-20E6007F2AC0}" sibTransId="{A4112BF5-C4E9-4CB5-8962-16C18CB8C4AC}"/>
    <dgm:cxn modelId="{2F323CEC-718D-4587-9578-7FC4FE15ECE2}" type="presOf" srcId="{8EA1A9DC-4E02-429D-9ADC-65CAB7BECF5B}" destId="{0F7762D7-2C90-4F0E-BF36-0A4279312EFE}" srcOrd="0" destOrd="0" presId="urn:microsoft.com/office/officeart/2008/layout/LinedList"/>
    <dgm:cxn modelId="{31629129-924D-472B-813B-612F720EF8F9}" type="presParOf" srcId="{0F7762D7-2C90-4F0E-BF36-0A4279312EFE}" destId="{3904DCD9-8B52-4363-B80B-8EBC449FF72D}" srcOrd="0" destOrd="0" presId="urn:microsoft.com/office/officeart/2008/layout/LinedList"/>
    <dgm:cxn modelId="{810EBCE6-F66C-43FB-9874-9B540A66ECB7}" type="presParOf" srcId="{0F7762D7-2C90-4F0E-BF36-0A4279312EFE}" destId="{0DF3F7E9-496C-4713-B6B2-22DB459F1DC6}" srcOrd="1" destOrd="0" presId="urn:microsoft.com/office/officeart/2008/layout/LinedList"/>
    <dgm:cxn modelId="{3BF9B1A6-363B-4E33-BEB4-79673E6270C5}" type="presParOf" srcId="{0DF3F7E9-496C-4713-B6B2-22DB459F1DC6}" destId="{52937D16-2684-4B50-818F-207E74ED6EA9}" srcOrd="0" destOrd="0" presId="urn:microsoft.com/office/officeart/2008/layout/LinedList"/>
    <dgm:cxn modelId="{46C70755-17C9-45FA-8228-06235D80C9D0}" type="presParOf" srcId="{0DF3F7E9-496C-4713-B6B2-22DB459F1DC6}" destId="{78DCC9D4-C762-47B0-AED1-B31838CE3A9C}" srcOrd="1" destOrd="0" presId="urn:microsoft.com/office/officeart/2008/layout/LinedList"/>
    <dgm:cxn modelId="{FF27EB30-CA61-4291-872C-DAB3B3BEC988}" type="presParOf" srcId="{0F7762D7-2C90-4F0E-BF36-0A4279312EFE}" destId="{78973E98-6613-4D64-8857-0446C65240B1}" srcOrd="2" destOrd="0" presId="urn:microsoft.com/office/officeart/2008/layout/LinedList"/>
    <dgm:cxn modelId="{3A139A78-C272-498D-B626-63ABA64A14E7}" type="presParOf" srcId="{0F7762D7-2C90-4F0E-BF36-0A4279312EFE}" destId="{C0047044-1CFB-4CEA-97F1-6C611AC12571}" srcOrd="3" destOrd="0" presId="urn:microsoft.com/office/officeart/2008/layout/LinedList"/>
    <dgm:cxn modelId="{A39FD24B-6933-4C2D-B986-B0475525BE9A}" type="presParOf" srcId="{C0047044-1CFB-4CEA-97F1-6C611AC12571}" destId="{C21AB151-9127-4841-937B-6E10FD3DDE04}" srcOrd="0" destOrd="0" presId="urn:microsoft.com/office/officeart/2008/layout/LinedList"/>
    <dgm:cxn modelId="{AD1B5C5F-F58B-49F7-A52D-3B09DAC654F2}" type="presParOf" srcId="{C0047044-1CFB-4CEA-97F1-6C611AC12571}" destId="{F94CC8C5-606C-45D4-961D-63FD7B7DBA4B}" srcOrd="1" destOrd="0" presId="urn:microsoft.com/office/officeart/2008/layout/LinedList"/>
    <dgm:cxn modelId="{28A52F14-F9D7-4DF7-97B2-E0346574D85A}" type="presParOf" srcId="{0F7762D7-2C90-4F0E-BF36-0A4279312EFE}" destId="{59075442-F168-43AB-93C9-9D349A1CAD0C}" srcOrd="4" destOrd="0" presId="urn:microsoft.com/office/officeart/2008/layout/LinedList"/>
    <dgm:cxn modelId="{D09CBEAF-3AFA-45BF-AE65-9F9C64781485}" type="presParOf" srcId="{0F7762D7-2C90-4F0E-BF36-0A4279312EFE}" destId="{DF394D17-A659-4059-B69B-24BFFE927A12}" srcOrd="5" destOrd="0" presId="urn:microsoft.com/office/officeart/2008/layout/LinedList"/>
    <dgm:cxn modelId="{8AEBEBD2-4C86-452E-96AC-1653574C30EA}" type="presParOf" srcId="{DF394D17-A659-4059-B69B-24BFFE927A12}" destId="{CC7E74D0-802D-4C62-B1B6-CF1B557C0E4C}" srcOrd="0" destOrd="0" presId="urn:microsoft.com/office/officeart/2008/layout/LinedList"/>
    <dgm:cxn modelId="{13596B4E-6E64-4E21-8B5A-96697918B56E}" type="presParOf" srcId="{DF394D17-A659-4059-B69B-24BFFE927A12}" destId="{02BB1D60-257A-432C-836D-3A38CF35B8A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F37E52-2AD6-4306-B903-0A41A9D9D500}"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8531905D-6FD6-4AFA-AB35-10AF6F2CBA4F}">
      <dgm:prSet/>
      <dgm:spPr/>
      <dgm:t>
        <a:bodyPr/>
        <a:lstStyle/>
        <a:p>
          <a:pPr rtl="0"/>
          <a:r>
            <a:rPr lang="en-GB"/>
            <a:t>27,000 children (10–17-year-olds) associate and involve themselves in gangs</a:t>
          </a:r>
          <a:r>
            <a:rPr lang="en-GB" sz="1200">
              <a:latin typeface="Times New Roman"/>
              <a:cs typeface="Times New Roman"/>
            </a:rPr>
            <a:t>(HM Inspectorate of Probation, 2024)</a:t>
          </a:r>
          <a:endParaRPr lang="en-US"/>
        </a:p>
      </dgm:t>
    </dgm:pt>
    <dgm:pt modelId="{5632DE23-200B-4F63-9868-1F63FE67E865}" type="parTrans" cxnId="{C3889A9D-5EB0-4E16-9B6B-8B6EF0EF2C8E}">
      <dgm:prSet/>
      <dgm:spPr/>
      <dgm:t>
        <a:bodyPr/>
        <a:lstStyle/>
        <a:p>
          <a:endParaRPr lang="en-US"/>
        </a:p>
      </dgm:t>
    </dgm:pt>
    <dgm:pt modelId="{A2A7C718-7FC7-45CC-9BEF-149CE42C64CB}" type="sibTrans" cxnId="{C3889A9D-5EB0-4E16-9B6B-8B6EF0EF2C8E}">
      <dgm:prSet/>
      <dgm:spPr/>
      <dgm:t>
        <a:bodyPr/>
        <a:lstStyle/>
        <a:p>
          <a:endParaRPr lang="en-US"/>
        </a:p>
      </dgm:t>
    </dgm:pt>
    <dgm:pt modelId="{6F2EE883-C5F2-4268-B380-7837D447CEB7}">
      <dgm:prSet/>
      <dgm:spPr/>
      <dgm:t>
        <a:bodyPr/>
        <a:lstStyle/>
        <a:p>
          <a:pPr rtl="0"/>
          <a:r>
            <a:rPr lang="en-GB"/>
            <a:t>313,000 children said they knew someone who was in a gang</a:t>
          </a:r>
          <a:r>
            <a:rPr lang="en-GB" sz="1200">
              <a:latin typeface="Times New Roman"/>
              <a:cs typeface="Times New Roman"/>
            </a:rPr>
            <a:t>(HM Inspectorate of Probation, 2024)</a:t>
          </a:r>
          <a:endParaRPr lang="en-US"/>
        </a:p>
      </dgm:t>
    </dgm:pt>
    <dgm:pt modelId="{532DEC90-F09F-4147-B059-0CADE59DA354}" type="parTrans" cxnId="{9F9618D5-4ECD-44CC-BAD5-8B026C9CBFBF}">
      <dgm:prSet/>
      <dgm:spPr/>
      <dgm:t>
        <a:bodyPr/>
        <a:lstStyle/>
        <a:p>
          <a:endParaRPr lang="en-US"/>
        </a:p>
      </dgm:t>
    </dgm:pt>
    <dgm:pt modelId="{C9D318AD-64CC-4054-B0D2-4DBB64498A70}" type="sibTrans" cxnId="{9F9618D5-4ECD-44CC-BAD5-8B026C9CBFBF}">
      <dgm:prSet/>
      <dgm:spPr/>
      <dgm:t>
        <a:bodyPr/>
        <a:lstStyle/>
        <a:p>
          <a:endParaRPr lang="en-US"/>
        </a:p>
      </dgm:t>
    </dgm:pt>
    <dgm:pt modelId="{0078681D-9422-4A35-9676-BEC1121C5AF8}">
      <dgm:prSet/>
      <dgm:spPr/>
      <dgm:t>
        <a:bodyPr/>
        <a:lstStyle/>
        <a:p>
          <a:pPr rtl="0"/>
          <a:r>
            <a:rPr lang="en-GB"/>
            <a:t>33,000 had siblings who were members of a gang</a:t>
          </a:r>
          <a:r>
            <a:rPr lang="en-GB" sz="1200">
              <a:latin typeface="Times New Roman"/>
              <a:cs typeface="Times New Roman"/>
            </a:rPr>
            <a:t>(HM Inspectorate of Probation, 2024)</a:t>
          </a:r>
          <a:endParaRPr lang="en-US"/>
        </a:p>
      </dgm:t>
    </dgm:pt>
    <dgm:pt modelId="{5AD7F261-CEB2-4326-BEB4-73A1DDAD561D}" type="parTrans" cxnId="{3491E330-4146-415C-8FAD-8B3DBD7DCF3A}">
      <dgm:prSet/>
      <dgm:spPr/>
      <dgm:t>
        <a:bodyPr/>
        <a:lstStyle/>
        <a:p>
          <a:endParaRPr lang="en-US"/>
        </a:p>
      </dgm:t>
    </dgm:pt>
    <dgm:pt modelId="{05CE6E5B-7BA0-42C1-BC6E-E3995E83A17D}" type="sibTrans" cxnId="{3491E330-4146-415C-8FAD-8B3DBD7DCF3A}">
      <dgm:prSet/>
      <dgm:spPr/>
      <dgm:t>
        <a:bodyPr/>
        <a:lstStyle/>
        <a:p>
          <a:endParaRPr lang="en-US"/>
        </a:p>
      </dgm:t>
    </dgm:pt>
    <dgm:pt modelId="{1139B261-1381-430F-97A7-D803B6ECEBE0}">
      <dgm:prSet phldr="0"/>
      <dgm:spPr/>
      <dgm:t>
        <a:bodyPr/>
        <a:lstStyle/>
        <a:p>
          <a:pPr rtl="0"/>
          <a:r>
            <a:rPr lang="en-GB">
              <a:latin typeface="Calibri"/>
              <a:ea typeface="Calibri"/>
              <a:cs typeface="Calibri"/>
            </a:rPr>
            <a:t>Boys from low income areas and households tend to commit more crimes than girls from the same background</a:t>
          </a:r>
          <a:r>
            <a:rPr lang="en-GB" sz="1200">
              <a:latin typeface="Times New Roman"/>
              <a:ea typeface="Calibri"/>
              <a:cs typeface="Times New Roman"/>
            </a:rPr>
            <a:t>(</a:t>
          </a:r>
          <a:r>
            <a:rPr lang="en-GB" sz="1200" err="1">
              <a:latin typeface="Times New Roman"/>
              <a:ea typeface="Calibri"/>
              <a:cs typeface="Times New Roman"/>
            </a:rPr>
            <a:t>Gmelch</a:t>
          </a:r>
          <a:r>
            <a:rPr lang="en-GB" sz="1200">
              <a:latin typeface="Times New Roman"/>
              <a:ea typeface="Calibri"/>
              <a:cs typeface="Times New Roman"/>
            </a:rPr>
            <a:t> and Kuppinger, 2018)</a:t>
          </a:r>
        </a:p>
      </dgm:t>
    </dgm:pt>
    <dgm:pt modelId="{1209B33A-A5FB-48BA-A32A-552AAD8B8565}" type="parTrans" cxnId="{07D4E4F4-A393-A343-B25C-9FB0E0410E92}">
      <dgm:prSet/>
      <dgm:spPr/>
    </dgm:pt>
    <dgm:pt modelId="{4DB6DCEA-EC60-415B-AAE7-3A91A58A355B}" type="sibTrans" cxnId="{07D4E4F4-A393-A343-B25C-9FB0E0410E92}">
      <dgm:prSet/>
      <dgm:spPr/>
    </dgm:pt>
    <dgm:pt modelId="{CA122D85-DB5B-4AB8-B5C0-266C077C247C}">
      <dgm:prSet phldr="0"/>
      <dgm:spPr/>
      <dgm:t>
        <a:bodyPr/>
        <a:lstStyle/>
        <a:p>
          <a:pPr rtl="0"/>
          <a:r>
            <a:rPr lang="en-GB" sz="1200">
              <a:latin typeface="Times New Roman"/>
              <a:ea typeface="Calibri"/>
              <a:cs typeface="Times New Roman"/>
            </a:rPr>
            <a:t>Out of all shooting in London half of them are carried out by gangs and 22% of all serious violence(Ending Gang and Youth Violence, 2011)</a:t>
          </a:r>
        </a:p>
      </dgm:t>
    </dgm:pt>
    <dgm:pt modelId="{B5D2E259-B660-46FE-9814-F4B28826ACFA}" type="parTrans" cxnId="{F5DC4668-B8FC-4E06-A69A-78DD6BF59562}">
      <dgm:prSet/>
      <dgm:spPr/>
    </dgm:pt>
    <dgm:pt modelId="{6B46B76F-8747-4A0C-8E1F-E211148F2BED}" type="sibTrans" cxnId="{F5DC4668-B8FC-4E06-A69A-78DD6BF59562}">
      <dgm:prSet/>
      <dgm:spPr/>
    </dgm:pt>
    <dgm:pt modelId="{80F0F02A-949D-420F-AF32-1C97D1301D18}" type="pres">
      <dgm:prSet presAssocID="{60F37E52-2AD6-4306-B903-0A41A9D9D500}" presName="vert0" presStyleCnt="0">
        <dgm:presLayoutVars>
          <dgm:dir/>
          <dgm:animOne val="branch"/>
          <dgm:animLvl val="lvl"/>
        </dgm:presLayoutVars>
      </dgm:prSet>
      <dgm:spPr/>
    </dgm:pt>
    <dgm:pt modelId="{17A72B52-244B-4F22-B4C1-06A31D915603}" type="pres">
      <dgm:prSet presAssocID="{8531905D-6FD6-4AFA-AB35-10AF6F2CBA4F}" presName="thickLine" presStyleLbl="alignNode1" presStyleIdx="0" presStyleCnt="5"/>
      <dgm:spPr/>
    </dgm:pt>
    <dgm:pt modelId="{93407595-96CC-457B-8C70-C7426C59338E}" type="pres">
      <dgm:prSet presAssocID="{8531905D-6FD6-4AFA-AB35-10AF6F2CBA4F}" presName="horz1" presStyleCnt="0"/>
      <dgm:spPr/>
    </dgm:pt>
    <dgm:pt modelId="{0485EADE-295A-41AA-BA3C-5C50A9B9809A}" type="pres">
      <dgm:prSet presAssocID="{8531905D-6FD6-4AFA-AB35-10AF6F2CBA4F}" presName="tx1" presStyleLbl="revTx" presStyleIdx="0" presStyleCnt="5"/>
      <dgm:spPr/>
    </dgm:pt>
    <dgm:pt modelId="{A4B6D2D5-6DA2-461F-8EF7-98C992146BB9}" type="pres">
      <dgm:prSet presAssocID="{8531905D-6FD6-4AFA-AB35-10AF6F2CBA4F}" presName="vert1" presStyleCnt="0"/>
      <dgm:spPr/>
    </dgm:pt>
    <dgm:pt modelId="{4CFC0388-AD70-4BA1-A636-94CCB31441D3}" type="pres">
      <dgm:prSet presAssocID="{6F2EE883-C5F2-4268-B380-7837D447CEB7}" presName="thickLine" presStyleLbl="alignNode1" presStyleIdx="1" presStyleCnt="5"/>
      <dgm:spPr/>
    </dgm:pt>
    <dgm:pt modelId="{9BDE735E-A422-4958-B25A-3795C97314FF}" type="pres">
      <dgm:prSet presAssocID="{6F2EE883-C5F2-4268-B380-7837D447CEB7}" presName="horz1" presStyleCnt="0"/>
      <dgm:spPr/>
    </dgm:pt>
    <dgm:pt modelId="{6C0320BF-48A1-4A1C-A2C3-65B9BC48E771}" type="pres">
      <dgm:prSet presAssocID="{6F2EE883-C5F2-4268-B380-7837D447CEB7}" presName="tx1" presStyleLbl="revTx" presStyleIdx="1" presStyleCnt="5"/>
      <dgm:spPr/>
    </dgm:pt>
    <dgm:pt modelId="{D25DC2CF-B951-41D9-A5EA-DCDFF916D303}" type="pres">
      <dgm:prSet presAssocID="{6F2EE883-C5F2-4268-B380-7837D447CEB7}" presName="vert1" presStyleCnt="0"/>
      <dgm:spPr/>
    </dgm:pt>
    <dgm:pt modelId="{C0EC7F2F-7336-4EFB-9443-48414A3A2EE0}" type="pres">
      <dgm:prSet presAssocID="{0078681D-9422-4A35-9676-BEC1121C5AF8}" presName="thickLine" presStyleLbl="alignNode1" presStyleIdx="2" presStyleCnt="5"/>
      <dgm:spPr/>
    </dgm:pt>
    <dgm:pt modelId="{C2E71D2A-D7A5-4872-83A8-E25E4789609A}" type="pres">
      <dgm:prSet presAssocID="{0078681D-9422-4A35-9676-BEC1121C5AF8}" presName="horz1" presStyleCnt="0"/>
      <dgm:spPr/>
    </dgm:pt>
    <dgm:pt modelId="{AB227E81-6C5E-4FF7-A78B-A5AABEFDA5C0}" type="pres">
      <dgm:prSet presAssocID="{0078681D-9422-4A35-9676-BEC1121C5AF8}" presName="tx1" presStyleLbl="revTx" presStyleIdx="2" presStyleCnt="5"/>
      <dgm:spPr/>
    </dgm:pt>
    <dgm:pt modelId="{D906F8AD-846A-4B43-A31B-D10908B63DD9}" type="pres">
      <dgm:prSet presAssocID="{0078681D-9422-4A35-9676-BEC1121C5AF8}" presName="vert1" presStyleCnt="0"/>
      <dgm:spPr/>
    </dgm:pt>
    <dgm:pt modelId="{D52051EE-4077-4879-98C3-27D3124DCD64}" type="pres">
      <dgm:prSet presAssocID="{1139B261-1381-430F-97A7-D803B6ECEBE0}" presName="thickLine" presStyleLbl="alignNode1" presStyleIdx="3" presStyleCnt="5"/>
      <dgm:spPr/>
    </dgm:pt>
    <dgm:pt modelId="{9CCEF960-A757-435B-92ED-3225A8BE35BA}" type="pres">
      <dgm:prSet presAssocID="{1139B261-1381-430F-97A7-D803B6ECEBE0}" presName="horz1" presStyleCnt="0"/>
      <dgm:spPr/>
    </dgm:pt>
    <dgm:pt modelId="{D2DE81C1-981C-4D92-B8C0-1F700FCC8FC5}" type="pres">
      <dgm:prSet presAssocID="{1139B261-1381-430F-97A7-D803B6ECEBE0}" presName="tx1" presStyleLbl="revTx" presStyleIdx="3" presStyleCnt="5"/>
      <dgm:spPr/>
    </dgm:pt>
    <dgm:pt modelId="{DA063AB8-498F-4ADA-83A8-A9EF8736A553}" type="pres">
      <dgm:prSet presAssocID="{1139B261-1381-430F-97A7-D803B6ECEBE0}" presName="vert1" presStyleCnt="0"/>
      <dgm:spPr/>
    </dgm:pt>
    <dgm:pt modelId="{F213E158-3A55-4005-8929-ABD2FC4CF1D4}" type="pres">
      <dgm:prSet presAssocID="{CA122D85-DB5B-4AB8-B5C0-266C077C247C}" presName="thickLine" presStyleLbl="alignNode1" presStyleIdx="4" presStyleCnt="5"/>
      <dgm:spPr/>
    </dgm:pt>
    <dgm:pt modelId="{B544945F-321F-4D6C-80D6-D3A3C1D4400A}" type="pres">
      <dgm:prSet presAssocID="{CA122D85-DB5B-4AB8-B5C0-266C077C247C}" presName="horz1" presStyleCnt="0"/>
      <dgm:spPr/>
    </dgm:pt>
    <dgm:pt modelId="{F1EEB49B-E3C0-43E3-B8EB-8F3E792D76DD}" type="pres">
      <dgm:prSet presAssocID="{CA122D85-DB5B-4AB8-B5C0-266C077C247C}" presName="tx1" presStyleLbl="revTx" presStyleIdx="4" presStyleCnt="5"/>
      <dgm:spPr/>
    </dgm:pt>
    <dgm:pt modelId="{62571087-4C5D-42C6-AD5D-CBD387A54603}" type="pres">
      <dgm:prSet presAssocID="{CA122D85-DB5B-4AB8-B5C0-266C077C247C}" presName="vert1" presStyleCnt="0"/>
      <dgm:spPr/>
    </dgm:pt>
  </dgm:ptLst>
  <dgm:cxnLst>
    <dgm:cxn modelId="{58FD3D27-E9AD-4ADE-971B-5E0E85875525}" type="presOf" srcId="{0078681D-9422-4A35-9676-BEC1121C5AF8}" destId="{AB227E81-6C5E-4FF7-A78B-A5AABEFDA5C0}" srcOrd="0" destOrd="0" presId="urn:microsoft.com/office/officeart/2008/layout/LinedList"/>
    <dgm:cxn modelId="{3491E330-4146-415C-8FAD-8B3DBD7DCF3A}" srcId="{60F37E52-2AD6-4306-B903-0A41A9D9D500}" destId="{0078681D-9422-4A35-9676-BEC1121C5AF8}" srcOrd="2" destOrd="0" parTransId="{5AD7F261-CEB2-4326-BEB4-73A1DDAD561D}" sibTransId="{05CE6E5B-7BA0-42C1-BC6E-E3995E83A17D}"/>
    <dgm:cxn modelId="{F5DC4668-B8FC-4E06-A69A-78DD6BF59562}" srcId="{60F37E52-2AD6-4306-B903-0A41A9D9D500}" destId="{CA122D85-DB5B-4AB8-B5C0-266C077C247C}" srcOrd="4" destOrd="0" parTransId="{B5D2E259-B660-46FE-9814-F4B28826ACFA}" sibTransId="{6B46B76F-8747-4A0C-8E1F-E211148F2BED}"/>
    <dgm:cxn modelId="{72AE0851-DA16-41C7-BF86-972D85566247}" type="presOf" srcId="{60F37E52-2AD6-4306-B903-0A41A9D9D500}" destId="{80F0F02A-949D-420F-AF32-1C97D1301D18}" srcOrd="0" destOrd="0" presId="urn:microsoft.com/office/officeart/2008/layout/LinedList"/>
    <dgm:cxn modelId="{A67F5E5A-D7E7-44C2-ADFD-0F942AB00A87}" type="presOf" srcId="{CA122D85-DB5B-4AB8-B5C0-266C077C247C}" destId="{F1EEB49B-E3C0-43E3-B8EB-8F3E792D76DD}" srcOrd="0" destOrd="0" presId="urn:microsoft.com/office/officeart/2008/layout/LinedList"/>
    <dgm:cxn modelId="{8F46F590-86D6-4F26-B93A-6E16BB802FF0}" type="presOf" srcId="{8531905D-6FD6-4AFA-AB35-10AF6F2CBA4F}" destId="{0485EADE-295A-41AA-BA3C-5C50A9B9809A}" srcOrd="0" destOrd="0" presId="urn:microsoft.com/office/officeart/2008/layout/LinedList"/>
    <dgm:cxn modelId="{C3889A9D-5EB0-4E16-9B6B-8B6EF0EF2C8E}" srcId="{60F37E52-2AD6-4306-B903-0A41A9D9D500}" destId="{8531905D-6FD6-4AFA-AB35-10AF6F2CBA4F}" srcOrd="0" destOrd="0" parTransId="{5632DE23-200B-4F63-9868-1F63FE67E865}" sibTransId="{A2A7C718-7FC7-45CC-9BEF-149CE42C64CB}"/>
    <dgm:cxn modelId="{F3F663B9-1092-4049-9BFF-019E7911D63E}" type="presOf" srcId="{1139B261-1381-430F-97A7-D803B6ECEBE0}" destId="{D2DE81C1-981C-4D92-B8C0-1F700FCC8FC5}" srcOrd="0" destOrd="0" presId="urn:microsoft.com/office/officeart/2008/layout/LinedList"/>
    <dgm:cxn modelId="{9F9618D5-4ECD-44CC-BAD5-8B026C9CBFBF}" srcId="{60F37E52-2AD6-4306-B903-0A41A9D9D500}" destId="{6F2EE883-C5F2-4268-B380-7837D447CEB7}" srcOrd="1" destOrd="0" parTransId="{532DEC90-F09F-4147-B059-0CADE59DA354}" sibTransId="{C9D318AD-64CC-4054-B0D2-4DBB64498A70}"/>
    <dgm:cxn modelId="{07D4E4F4-A393-A343-B25C-9FB0E0410E92}" srcId="{60F37E52-2AD6-4306-B903-0A41A9D9D500}" destId="{1139B261-1381-430F-97A7-D803B6ECEBE0}" srcOrd="3" destOrd="0" parTransId="{1209B33A-A5FB-48BA-A32A-552AAD8B8565}" sibTransId="{4DB6DCEA-EC60-415B-AAE7-3A91A58A355B}"/>
    <dgm:cxn modelId="{D719E0FC-1A36-4A05-9B36-55D1FEC503F7}" type="presOf" srcId="{6F2EE883-C5F2-4268-B380-7837D447CEB7}" destId="{6C0320BF-48A1-4A1C-A2C3-65B9BC48E771}" srcOrd="0" destOrd="0" presId="urn:microsoft.com/office/officeart/2008/layout/LinedList"/>
    <dgm:cxn modelId="{E892010B-AD12-4246-A68B-14C7B3153F1D}" type="presParOf" srcId="{80F0F02A-949D-420F-AF32-1C97D1301D18}" destId="{17A72B52-244B-4F22-B4C1-06A31D915603}" srcOrd="0" destOrd="0" presId="urn:microsoft.com/office/officeart/2008/layout/LinedList"/>
    <dgm:cxn modelId="{DBB6CE58-C6EA-4106-9C1C-C70F15AE05BD}" type="presParOf" srcId="{80F0F02A-949D-420F-AF32-1C97D1301D18}" destId="{93407595-96CC-457B-8C70-C7426C59338E}" srcOrd="1" destOrd="0" presId="urn:microsoft.com/office/officeart/2008/layout/LinedList"/>
    <dgm:cxn modelId="{C244BA68-1C03-4053-8B72-D4BF8C645D06}" type="presParOf" srcId="{93407595-96CC-457B-8C70-C7426C59338E}" destId="{0485EADE-295A-41AA-BA3C-5C50A9B9809A}" srcOrd="0" destOrd="0" presId="urn:microsoft.com/office/officeart/2008/layout/LinedList"/>
    <dgm:cxn modelId="{A26C6096-031C-4419-9094-28836B573167}" type="presParOf" srcId="{93407595-96CC-457B-8C70-C7426C59338E}" destId="{A4B6D2D5-6DA2-461F-8EF7-98C992146BB9}" srcOrd="1" destOrd="0" presId="urn:microsoft.com/office/officeart/2008/layout/LinedList"/>
    <dgm:cxn modelId="{A0ACD604-09B0-4461-8723-CDD0B355EF88}" type="presParOf" srcId="{80F0F02A-949D-420F-AF32-1C97D1301D18}" destId="{4CFC0388-AD70-4BA1-A636-94CCB31441D3}" srcOrd="2" destOrd="0" presId="urn:microsoft.com/office/officeart/2008/layout/LinedList"/>
    <dgm:cxn modelId="{4490F3B6-D8FA-4D2A-BA40-BF44C1A6B33A}" type="presParOf" srcId="{80F0F02A-949D-420F-AF32-1C97D1301D18}" destId="{9BDE735E-A422-4958-B25A-3795C97314FF}" srcOrd="3" destOrd="0" presId="urn:microsoft.com/office/officeart/2008/layout/LinedList"/>
    <dgm:cxn modelId="{7BF183B2-C7B0-4799-9586-9C62D0E9DBA5}" type="presParOf" srcId="{9BDE735E-A422-4958-B25A-3795C97314FF}" destId="{6C0320BF-48A1-4A1C-A2C3-65B9BC48E771}" srcOrd="0" destOrd="0" presId="urn:microsoft.com/office/officeart/2008/layout/LinedList"/>
    <dgm:cxn modelId="{A391F543-BA28-48B5-92E8-7FB2C96C7D70}" type="presParOf" srcId="{9BDE735E-A422-4958-B25A-3795C97314FF}" destId="{D25DC2CF-B951-41D9-A5EA-DCDFF916D303}" srcOrd="1" destOrd="0" presId="urn:microsoft.com/office/officeart/2008/layout/LinedList"/>
    <dgm:cxn modelId="{1D2F8B0B-EBA2-48DE-872B-E3F78D6095A6}" type="presParOf" srcId="{80F0F02A-949D-420F-AF32-1C97D1301D18}" destId="{C0EC7F2F-7336-4EFB-9443-48414A3A2EE0}" srcOrd="4" destOrd="0" presId="urn:microsoft.com/office/officeart/2008/layout/LinedList"/>
    <dgm:cxn modelId="{95C7FD4A-7EA9-416F-8EF0-C8047D5E9170}" type="presParOf" srcId="{80F0F02A-949D-420F-AF32-1C97D1301D18}" destId="{C2E71D2A-D7A5-4872-83A8-E25E4789609A}" srcOrd="5" destOrd="0" presId="urn:microsoft.com/office/officeart/2008/layout/LinedList"/>
    <dgm:cxn modelId="{4C8416CC-B4EC-454E-9BEC-92D2E2165A25}" type="presParOf" srcId="{C2E71D2A-D7A5-4872-83A8-E25E4789609A}" destId="{AB227E81-6C5E-4FF7-A78B-A5AABEFDA5C0}" srcOrd="0" destOrd="0" presId="urn:microsoft.com/office/officeart/2008/layout/LinedList"/>
    <dgm:cxn modelId="{D839EA56-8952-4FED-9111-4F8881F0B116}" type="presParOf" srcId="{C2E71D2A-D7A5-4872-83A8-E25E4789609A}" destId="{D906F8AD-846A-4B43-A31B-D10908B63DD9}" srcOrd="1" destOrd="0" presId="urn:microsoft.com/office/officeart/2008/layout/LinedList"/>
    <dgm:cxn modelId="{05BA11BC-9845-4B8A-B547-7560A1FE1511}" type="presParOf" srcId="{80F0F02A-949D-420F-AF32-1C97D1301D18}" destId="{D52051EE-4077-4879-98C3-27D3124DCD64}" srcOrd="6" destOrd="0" presId="urn:microsoft.com/office/officeart/2008/layout/LinedList"/>
    <dgm:cxn modelId="{0349B09E-F6F5-4AAF-B268-0243F5D4040A}" type="presParOf" srcId="{80F0F02A-949D-420F-AF32-1C97D1301D18}" destId="{9CCEF960-A757-435B-92ED-3225A8BE35BA}" srcOrd="7" destOrd="0" presId="urn:microsoft.com/office/officeart/2008/layout/LinedList"/>
    <dgm:cxn modelId="{6841C55C-6386-464C-B8EC-8270D6077A37}" type="presParOf" srcId="{9CCEF960-A757-435B-92ED-3225A8BE35BA}" destId="{D2DE81C1-981C-4D92-B8C0-1F700FCC8FC5}" srcOrd="0" destOrd="0" presId="urn:microsoft.com/office/officeart/2008/layout/LinedList"/>
    <dgm:cxn modelId="{00E0BCEE-772A-484B-BC1C-8F69B231159B}" type="presParOf" srcId="{9CCEF960-A757-435B-92ED-3225A8BE35BA}" destId="{DA063AB8-498F-4ADA-83A8-A9EF8736A553}" srcOrd="1" destOrd="0" presId="urn:microsoft.com/office/officeart/2008/layout/LinedList"/>
    <dgm:cxn modelId="{73B56E31-798D-46B6-B31F-4F5414227BF0}" type="presParOf" srcId="{80F0F02A-949D-420F-AF32-1C97D1301D18}" destId="{F213E158-3A55-4005-8929-ABD2FC4CF1D4}" srcOrd="8" destOrd="0" presId="urn:microsoft.com/office/officeart/2008/layout/LinedList"/>
    <dgm:cxn modelId="{D974B08C-BFB0-4521-BA0F-8BBDBAB70DB3}" type="presParOf" srcId="{80F0F02A-949D-420F-AF32-1C97D1301D18}" destId="{B544945F-321F-4D6C-80D6-D3A3C1D4400A}" srcOrd="9" destOrd="0" presId="urn:microsoft.com/office/officeart/2008/layout/LinedList"/>
    <dgm:cxn modelId="{EF1219BB-BD07-44CE-A1CD-7F2EDD6712D5}" type="presParOf" srcId="{B544945F-321F-4D6C-80D6-D3A3C1D4400A}" destId="{F1EEB49B-E3C0-43E3-B8EB-8F3E792D76DD}" srcOrd="0" destOrd="0" presId="urn:microsoft.com/office/officeart/2008/layout/LinedList"/>
    <dgm:cxn modelId="{BDB72EDC-0849-4BD4-B03B-C77F0531CE1A}" type="presParOf" srcId="{B544945F-321F-4D6C-80D6-D3A3C1D4400A}" destId="{62571087-4C5D-42C6-AD5D-CBD387A5460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E23A4-F689-4279-B23D-9336B68B50C9}">
      <dsp:nvSpPr>
        <dsp:cNvPr id="0" name=""/>
        <dsp:cNvSpPr/>
      </dsp:nvSpPr>
      <dsp:spPr>
        <a:xfrm>
          <a:off x="718664" y="453902"/>
          <a:ext cx="1955812" cy="19558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097986-AB85-4042-8EBB-EC5C971B6A30}">
      <dsp:nvSpPr>
        <dsp:cNvPr id="0" name=""/>
        <dsp:cNvSpPr/>
      </dsp:nvSpPr>
      <dsp:spPr>
        <a:xfrm>
          <a:off x="1135476"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9DD0F95-B52D-46BE-A9AA-F70ED53110BA}">
      <dsp:nvSpPr>
        <dsp:cNvPr id="0" name=""/>
        <dsp:cNvSpPr/>
      </dsp:nvSpPr>
      <dsp:spPr>
        <a:xfrm>
          <a:off x="93445"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Not many stable jobs in low income areas </a:t>
          </a:r>
          <a:endParaRPr lang="en-US" sz="2500" kern="1200"/>
        </a:p>
      </dsp:txBody>
      <dsp:txXfrm>
        <a:off x="93445" y="3018902"/>
        <a:ext cx="3206250" cy="720000"/>
      </dsp:txXfrm>
    </dsp:sp>
    <dsp:sp modelId="{BD9A761B-3C99-4D9D-8F63-14550400F58F}">
      <dsp:nvSpPr>
        <dsp:cNvPr id="0" name=""/>
        <dsp:cNvSpPr/>
      </dsp:nvSpPr>
      <dsp:spPr>
        <a:xfrm>
          <a:off x="4486008" y="453902"/>
          <a:ext cx="1955812" cy="19558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FBCCDD-426A-479A-BAD9-2309FB9CF9DF}">
      <dsp:nvSpPr>
        <dsp:cNvPr id="0" name=""/>
        <dsp:cNvSpPr/>
      </dsp:nvSpPr>
      <dsp:spPr>
        <a:xfrm>
          <a:off x="4902820"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532A4C-A31F-4D62-9815-26CE9A495CDE}">
      <dsp:nvSpPr>
        <dsp:cNvPr id="0" name=""/>
        <dsp:cNvSpPr/>
      </dsp:nvSpPr>
      <dsp:spPr>
        <a:xfrm>
          <a:off x="3860789"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Social inequality</a:t>
          </a:r>
          <a:endParaRPr lang="en-US" sz="2500" kern="1200"/>
        </a:p>
      </dsp:txBody>
      <dsp:txXfrm>
        <a:off x="3860789" y="3018902"/>
        <a:ext cx="3206250" cy="720000"/>
      </dsp:txXfrm>
    </dsp:sp>
    <dsp:sp modelId="{57C027D7-BD26-4704-8C27-BAC285DF4F16}">
      <dsp:nvSpPr>
        <dsp:cNvPr id="0" name=""/>
        <dsp:cNvSpPr/>
      </dsp:nvSpPr>
      <dsp:spPr>
        <a:xfrm>
          <a:off x="8253352" y="453902"/>
          <a:ext cx="1955812" cy="195581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ED68A6-8378-43A3-B75B-E9FEBC2BD940}">
      <dsp:nvSpPr>
        <dsp:cNvPr id="0" name=""/>
        <dsp:cNvSpPr/>
      </dsp:nvSpPr>
      <dsp:spPr>
        <a:xfrm>
          <a:off x="8670164"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336174-F92E-4E7F-9769-85655C617197}">
      <dsp:nvSpPr>
        <dsp:cNvPr id="0" name=""/>
        <dsp:cNvSpPr/>
      </dsp:nvSpPr>
      <dsp:spPr>
        <a:xfrm>
          <a:off x="7628133"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Identity and status</a:t>
          </a:r>
          <a:endParaRPr lang="en-US" sz="2500" kern="1200"/>
        </a:p>
      </dsp:txBody>
      <dsp:txXfrm>
        <a:off x="7628133" y="3018902"/>
        <a:ext cx="320625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9ADFB-087C-46B9-94A0-E1F3F44ED6D2}">
      <dsp:nvSpPr>
        <dsp:cNvPr id="0" name=""/>
        <dsp:cNvSpPr/>
      </dsp:nvSpPr>
      <dsp:spPr>
        <a:xfrm>
          <a:off x="0" y="360950"/>
          <a:ext cx="6666833" cy="86346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Structural inequality</a:t>
          </a:r>
          <a:endParaRPr lang="en-US" sz="3600" kern="1200"/>
        </a:p>
      </dsp:txBody>
      <dsp:txXfrm>
        <a:off x="42151" y="403101"/>
        <a:ext cx="6582531" cy="779158"/>
      </dsp:txXfrm>
    </dsp:sp>
    <dsp:sp modelId="{B9F3FD52-FAA3-4BBA-B468-6ABB5BAECBAC}">
      <dsp:nvSpPr>
        <dsp:cNvPr id="0" name=""/>
        <dsp:cNvSpPr/>
      </dsp:nvSpPr>
      <dsp:spPr>
        <a:xfrm>
          <a:off x="0" y="1328090"/>
          <a:ext cx="6666833" cy="863460"/>
        </a:xfrm>
        <a:prstGeom prst="round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Stress trauma and coping</a:t>
          </a:r>
          <a:endParaRPr lang="en-US" sz="3600" kern="1200"/>
        </a:p>
      </dsp:txBody>
      <dsp:txXfrm>
        <a:off x="42151" y="1370241"/>
        <a:ext cx="6582531" cy="779158"/>
      </dsp:txXfrm>
    </dsp:sp>
    <dsp:sp modelId="{7FBCBC76-10EC-4FED-8FA1-31C422964290}">
      <dsp:nvSpPr>
        <dsp:cNvPr id="0" name=""/>
        <dsp:cNvSpPr/>
      </dsp:nvSpPr>
      <dsp:spPr>
        <a:xfrm>
          <a:off x="0" y="2295230"/>
          <a:ext cx="6666833" cy="863460"/>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Lack of healthcare</a:t>
          </a:r>
          <a:endParaRPr lang="en-US" sz="3600" kern="1200"/>
        </a:p>
      </dsp:txBody>
      <dsp:txXfrm>
        <a:off x="42151" y="2337381"/>
        <a:ext cx="6582531" cy="779158"/>
      </dsp:txXfrm>
    </dsp:sp>
    <dsp:sp modelId="{97A3C79A-196D-463E-977E-5A9DE3C72185}">
      <dsp:nvSpPr>
        <dsp:cNvPr id="0" name=""/>
        <dsp:cNvSpPr/>
      </dsp:nvSpPr>
      <dsp:spPr>
        <a:xfrm>
          <a:off x="0" y="3262370"/>
          <a:ext cx="6666833" cy="863460"/>
        </a:xfrm>
        <a:prstGeom prst="round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Criminalisation instead of support</a:t>
          </a:r>
          <a:endParaRPr lang="en-US" sz="3600" kern="1200"/>
        </a:p>
      </dsp:txBody>
      <dsp:txXfrm>
        <a:off x="42151" y="3304521"/>
        <a:ext cx="6582531" cy="779158"/>
      </dsp:txXfrm>
    </dsp:sp>
    <dsp:sp modelId="{90413184-FC75-49A0-AC4F-2F1B7F5247BF}">
      <dsp:nvSpPr>
        <dsp:cNvPr id="0" name=""/>
        <dsp:cNvSpPr/>
      </dsp:nvSpPr>
      <dsp:spPr>
        <a:xfrm>
          <a:off x="0" y="4229510"/>
          <a:ext cx="6666833" cy="86346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Economies survival strategies</a:t>
          </a:r>
          <a:endParaRPr lang="en-US" sz="3600" kern="1200"/>
        </a:p>
      </dsp:txBody>
      <dsp:txXfrm>
        <a:off x="42151" y="4271661"/>
        <a:ext cx="6582531" cy="7791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04DCD9-8B52-4363-B80B-8EBC449FF72D}">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937D16-2684-4B50-818F-207E74ED6EA9}">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latin typeface="Calibri"/>
              <a:ea typeface="Calibri"/>
              <a:cs typeface="Calibri"/>
            </a:rPr>
            <a:t>Crime rates are higher in low-income areas due to poverty, so police involvement is more regular</a:t>
          </a:r>
        </a:p>
      </dsp:txBody>
      <dsp:txXfrm>
        <a:off x="0" y="2124"/>
        <a:ext cx="10515600" cy="1449029"/>
      </dsp:txXfrm>
    </dsp:sp>
    <dsp:sp modelId="{78973E98-6613-4D64-8857-0446C65240B1}">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1AB151-9127-4841-937B-6E10FD3DDE04}">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latin typeface="Calibri"/>
              <a:ea typeface="Calibri"/>
              <a:cs typeface="Calibri"/>
            </a:rPr>
            <a:t>To maintain crime police have set in place Police Community Support Officers (PCSOs) to patrol low-income areas(Rowland Atkinson, Gesa Helms and University Of Glasgow. Department Of Urban Studies, 2007)</a:t>
          </a:r>
        </a:p>
      </dsp:txBody>
      <dsp:txXfrm>
        <a:off x="0" y="1451154"/>
        <a:ext cx="10515600" cy="1449029"/>
      </dsp:txXfrm>
    </dsp:sp>
    <dsp:sp modelId="{59075442-F168-43AB-93C9-9D349A1CAD0C}">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7E74D0-802D-4C62-B1B6-CF1B557C0E4C}">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rtl="0">
            <a:lnSpc>
              <a:spcPct val="90000"/>
            </a:lnSpc>
            <a:spcBef>
              <a:spcPct val="0"/>
            </a:spcBef>
            <a:spcAft>
              <a:spcPct val="35000"/>
            </a:spcAft>
            <a:buNone/>
          </a:pPr>
          <a:r>
            <a:rPr lang="en-US" sz="2800" kern="1200">
              <a:latin typeface="Calibri"/>
              <a:ea typeface="Calibri"/>
              <a:cs typeface="Calibri"/>
            </a:rPr>
            <a:t>Police a trying to get low-income communities to work with them rather than against them to help prevent crime. (crime and policing, 2021)</a:t>
          </a:r>
        </a:p>
      </dsp:txBody>
      <dsp:txXfrm>
        <a:off x="0" y="2900183"/>
        <a:ext cx="10515600" cy="14490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A72B52-244B-4F22-B4C1-06A31D915603}">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85EADE-295A-41AA-BA3C-5C50A9B9809A}">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GB" sz="2200" kern="1200"/>
            <a:t>27,000 children (10–17-year-olds) associate and involve themselves in gangs</a:t>
          </a:r>
          <a:r>
            <a:rPr lang="en-GB" sz="2200" kern="1200">
              <a:latin typeface="Times New Roman"/>
              <a:cs typeface="Times New Roman"/>
            </a:rPr>
            <a:t>(HM Inspectorate of Probation, 2024)</a:t>
          </a:r>
          <a:endParaRPr lang="en-US" sz="2200" kern="1200"/>
        </a:p>
      </dsp:txBody>
      <dsp:txXfrm>
        <a:off x="0" y="675"/>
        <a:ext cx="6900512" cy="1106957"/>
      </dsp:txXfrm>
    </dsp:sp>
    <dsp:sp modelId="{4CFC0388-AD70-4BA1-A636-94CCB31441D3}">
      <dsp:nvSpPr>
        <dsp:cNvPr id="0" name=""/>
        <dsp:cNvSpPr/>
      </dsp:nvSpPr>
      <dsp:spPr>
        <a:xfrm>
          <a:off x="0" y="1107633"/>
          <a:ext cx="6900512" cy="0"/>
        </a:xfrm>
        <a:prstGeom prst="line">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0320BF-48A1-4A1C-A2C3-65B9BC48E771}">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GB" sz="2200" kern="1200"/>
            <a:t>313,000 children said they knew someone who was in a gang</a:t>
          </a:r>
          <a:r>
            <a:rPr lang="en-GB" sz="2200" kern="1200">
              <a:latin typeface="Times New Roman"/>
              <a:cs typeface="Times New Roman"/>
            </a:rPr>
            <a:t>(HM Inspectorate of Probation, 2024)</a:t>
          </a:r>
          <a:endParaRPr lang="en-US" sz="2200" kern="1200"/>
        </a:p>
      </dsp:txBody>
      <dsp:txXfrm>
        <a:off x="0" y="1107633"/>
        <a:ext cx="6900512" cy="1106957"/>
      </dsp:txXfrm>
    </dsp:sp>
    <dsp:sp modelId="{C0EC7F2F-7336-4EFB-9443-48414A3A2EE0}">
      <dsp:nvSpPr>
        <dsp:cNvPr id="0" name=""/>
        <dsp:cNvSpPr/>
      </dsp:nvSpPr>
      <dsp:spPr>
        <a:xfrm>
          <a:off x="0" y="2214591"/>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227E81-6C5E-4FF7-A78B-A5AABEFDA5C0}">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GB" sz="2200" kern="1200"/>
            <a:t>33,000 had siblings who were members of a gang</a:t>
          </a:r>
          <a:r>
            <a:rPr lang="en-GB" sz="2200" kern="1200">
              <a:latin typeface="Times New Roman"/>
              <a:cs typeface="Times New Roman"/>
            </a:rPr>
            <a:t>(HM Inspectorate of Probation, 2024)</a:t>
          </a:r>
          <a:endParaRPr lang="en-US" sz="2200" kern="1200"/>
        </a:p>
      </dsp:txBody>
      <dsp:txXfrm>
        <a:off x="0" y="2214591"/>
        <a:ext cx="6900512" cy="1106957"/>
      </dsp:txXfrm>
    </dsp:sp>
    <dsp:sp modelId="{D52051EE-4077-4879-98C3-27D3124DCD64}">
      <dsp:nvSpPr>
        <dsp:cNvPr id="0" name=""/>
        <dsp:cNvSpPr/>
      </dsp:nvSpPr>
      <dsp:spPr>
        <a:xfrm>
          <a:off x="0" y="3321549"/>
          <a:ext cx="6900512" cy="0"/>
        </a:xfrm>
        <a:prstGeom prst="line">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DE81C1-981C-4D92-B8C0-1F700FCC8FC5}">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GB" sz="2200" kern="1200">
              <a:latin typeface="Calibri"/>
              <a:ea typeface="Calibri"/>
              <a:cs typeface="Calibri"/>
            </a:rPr>
            <a:t>Boys from low income areas and households tend to commit more crimes than girls from the same background</a:t>
          </a:r>
          <a:r>
            <a:rPr lang="en-GB" sz="2200" kern="1200">
              <a:latin typeface="Times New Roman"/>
              <a:ea typeface="Calibri"/>
              <a:cs typeface="Times New Roman"/>
            </a:rPr>
            <a:t>(</a:t>
          </a:r>
          <a:r>
            <a:rPr lang="en-GB" sz="2200" kern="1200" err="1">
              <a:latin typeface="Times New Roman"/>
              <a:ea typeface="Calibri"/>
              <a:cs typeface="Times New Roman"/>
            </a:rPr>
            <a:t>Gmelch</a:t>
          </a:r>
          <a:r>
            <a:rPr lang="en-GB" sz="2200" kern="1200">
              <a:latin typeface="Times New Roman"/>
              <a:ea typeface="Calibri"/>
              <a:cs typeface="Times New Roman"/>
            </a:rPr>
            <a:t> and Kuppinger, 2018)</a:t>
          </a:r>
        </a:p>
      </dsp:txBody>
      <dsp:txXfrm>
        <a:off x="0" y="3321549"/>
        <a:ext cx="6900512" cy="1106957"/>
      </dsp:txXfrm>
    </dsp:sp>
    <dsp:sp modelId="{F213E158-3A55-4005-8929-ABD2FC4CF1D4}">
      <dsp:nvSpPr>
        <dsp:cNvPr id="0" name=""/>
        <dsp:cNvSpPr/>
      </dsp:nvSpPr>
      <dsp:spPr>
        <a:xfrm>
          <a:off x="0" y="4428507"/>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EEB49B-E3C0-43E3-B8EB-8F3E792D76DD}">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rtl="0">
            <a:lnSpc>
              <a:spcPct val="90000"/>
            </a:lnSpc>
            <a:spcBef>
              <a:spcPct val="0"/>
            </a:spcBef>
            <a:spcAft>
              <a:spcPct val="35000"/>
            </a:spcAft>
            <a:buNone/>
          </a:pPr>
          <a:r>
            <a:rPr lang="en-GB" sz="2200" kern="1200">
              <a:latin typeface="Times New Roman"/>
              <a:ea typeface="Calibri"/>
              <a:cs typeface="Times New Roman"/>
            </a:rPr>
            <a:t>Out of all shooting in London half of them are carried out by gangs and 22% of all serious violence(Ending Gang and Youth Violence, 2011)</a:t>
          </a:r>
        </a:p>
      </dsp:txBody>
      <dsp:txXfrm>
        <a:off x="0" y="4428507"/>
        <a:ext cx="6900512" cy="1106957"/>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5976D7-B2B8-41A1-968A-D2CF8286DD20}" type="datetimeFigureOut">
              <a:t>7/24/2026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1F65D8-9BAF-4AF2-8957-CE637AEEB3BB}" type="slidenum">
              <a:t>‹#›</a:t>
            </a:fld>
            <a:endParaRPr lang="en-GB"/>
          </a:p>
        </p:txBody>
      </p:sp>
    </p:spTree>
    <p:extLst>
      <p:ext uri="{BB962C8B-B14F-4D97-AF65-F5344CB8AC3E}">
        <p14:creationId xmlns:p14="http://schemas.microsoft.com/office/powerpoint/2010/main" val="3359798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Poverty is the major cause of street gangs because the poor are living in economically disadvantaged neighbourhoods as well as poor families because of their poorly paid jobs. Poor people are highly likely to get into gangs because they see them as an avenue for earning money.</a:t>
            </a:r>
            <a:endParaRPr lang="en-US">
              <a:highlight>
                <a:srgbClr val="C6C6C6"/>
              </a:highlight>
            </a:endParaRPr>
          </a:p>
        </p:txBody>
      </p:sp>
      <p:sp>
        <p:nvSpPr>
          <p:cNvPr id="4" name="Slide Number Placeholder 3"/>
          <p:cNvSpPr>
            <a:spLocks noGrp="1"/>
          </p:cNvSpPr>
          <p:nvPr>
            <p:ph type="sldNum" sz="quarter" idx="5"/>
          </p:nvPr>
        </p:nvSpPr>
        <p:spPr/>
        <p:txBody>
          <a:bodyPr/>
          <a:lstStyle/>
          <a:p>
            <a:fld id="{F71F65D8-9BAF-4AF2-8957-CE637AEEB3BB}" type="slidenum">
              <a:t>1</a:t>
            </a:fld>
            <a:endParaRPr lang="en-GB"/>
          </a:p>
        </p:txBody>
      </p:sp>
    </p:spTree>
    <p:extLst>
      <p:ext uri="{BB962C8B-B14F-4D97-AF65-F5344CB8AC3E}">
        <p14:creationId xmlns:p14="http://schemas.microsoft.com/office/powerpoint/2010/main" val="19557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Firstly, gangs are usually located in low-income areas due to poverty and the need to find a source of income. Children born into poverty tend to result in committing crimes as they don't know any different and have grown up into this culture. Crime rate is significantly higher in low-income areas due to the people not being able to meet their essential needs such as food, water, household bills etc, therefore they must turn to gangs to help them with these issues. </a:t>
            </a:r>
            <a:endParaRPr lang="en-US">
              <a:highlight>
                <a:srgbClr val="C6C6C6"/>
              </a:highlight>
            </a:endParaRPr>
          </a:p>
        </p:txBody>
      </p:sp>
      <p:sp>
        <p:nvSpPr>
          <p:cNvPr id="4" name="Slide Number Placeholder 3"/>
          <p:cNvSpPr>
            <a:spLocks noGrp="1"/>
          </p:cNvSpPr>
          <p:nvPr>
            <p:ph type="sldNum" sz="quarter" idx="5"/>
          </p:nvPr>
        </p:nvSpPr>
        <p:spPr/>
        <p:txBody>
          <a:bodyPr/>
          <a:lstStyle/>
          <a:p>
            <a:fld id="{F71F65D8-9BAF-4AF2-8957-CE637AEEB3BB}" type="slidenum">
              <a:t>2</a:t>
            </a:fld>
            <a:endParaRPr lang="en-GB"/>
          </a:p>
        </p:txBody>
      </p:sp>
    </p:spTree>
    <p:extLst>
      <p:ext uri="{BB962C8B-B14F-4D97-AF65-F5344CB8AC3E}">
        <p14:creationId xmlns:p14="http://schemas.microsoft.com/office/powerpoint/2010/main" val="2236415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Gangs tend to offer belonging protective and income therefore low-income households where they don't have any of this, they may end up resulting in getting themselves involved with gangs to find that sense of belonging and have that income they need. According to </a:t>
            </a:r>
            <a:r>
              <a:rPr lang="en-GB" err="1"/>
              <a:t>Clemmow</a:t>
            </a:r>
            <a:r>
              <a:rPr lang="en-GB"/>
              <a:t> et al children from single parent households are more likely to get involved with gangs rather than double parent households. Families may also influence their children to join a gang as an income for the household. Children may also see family members or friends involved with gangs and they may feel like they must join as well. </a:t>
            </a:r>
            <a:endParaRPr lang="en-US">
              <a:highlight>
                <a:srgbClr val="C6C6C6"/>
              </a:highlight>
            </a:endParaRPr>
          </a:p>
        </p:txBody>
      </p:sp>
      <p:sp>
        <p:nvSpPr>
          <p:cNvPr id="4" name="Slide Number Placeholder 3"/>
          <p:cNvSpPr>
            <a:spLocks noGrp="1"/>
          </p:cNvSpPr>
          <p:nvPr>
            <p:ph type="sldNum" sz="quarter" idx="5"/>
          </p:nvPr>
        </p:nvSpPr>
        <p:spPr/>
        <p:txBody>
          <a:bodyPr/>
          <a:lstStyle/>
          <a:p>
            <a:fld id="{F71F65D8-9BAF-4AF2-8957-CE637AEEB3BB}" type="slidenum">
              <a:t>3</a:t>
            </a:fld>
            <a:endParaRPr lang="en-GB"/>
          </a:p>
        </p:txBody>
      </p:sp>
    </p:spTree>
    <p:extLst>
      <p:ext uri="{BB962C8B-B14F-4D97-AF65-F5344CB8AC3E}">
        <p14:creationId xmlns:p14="http://schemas.microsoft.com/office/powerpoint/2010/main" val="2892095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Low-income areas tend to not have the best education due to less funding and overcrowding there for children from these areas tend to do worse in school. The main causes for children in low-income areas doing worse in school is due to tiredness and fatigue as when a child is tired, they aren't able to concentrate in school and therefore can’t learn anything. They also find that these children don't complete homework as studies show that children need help and support to be able to complete their homework and children from low-income areas tend to not have the support needed. </a:t>
            </a:r>
            <a:endParaRPr lang="en-US">
              <a:highlight>
                <a:srgbClr val="C6C6C6"/>
              </a:highlight>
            </a:endParaRPr>
          </a:p>
        </p:txBody>
      </p:sp>
      <p:sp>
        <p:nvSpPr>
          <p:cNvPr id="4" name="Slide Number Placeholder 3"/>
          <p:cNvSpPr>
            <a:spLocks noGrp="1"/>
          </p:cNvSpPr>
          <p:nvPr>
            <p:ph type="sldNum" sz="quarter" idx="5"/>
          </p:nvPr>
        </p:nvSpPr>
        <p:spPr/>
        <p:txBody>
          <a:bodyPr/>
          <a:lstStyle/>
          <a:p>
            <a:fld id="{F71F65D8-9BAF-4AF2-8957-CE637AEEB3BB}" type="slidenum">
              <a:t>4</a:t>
            </a:fld>
            <a:endParaRPr lang="en-GB"/>
          </a:p>
        </p:txBody>
      </p:sp>
    </p:spTree>
    <p:extLst>
      <p:ext uri="{BB962C8B-B14F-4D97-AF65-F5344CB8AC3E}">
        <p14:creationId xmlns:p14="http://schemas.microsoft.com/office/powerpoint/2010/main" val="1198883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reason why unemployment is a cause for membership in gangs is that when people are unemployed, they get distanced from the regular institution and enter the world of underground economy. The book ‘Get a Job: Labor Markets, Economic Opportunity, and Crime’ by Crutchfield tells us that people who are marginalized within the labor force are more prone to be a member of gangs to earn money.</a:t>
            </a:r>
          </a:p>
        </p:txBody>
      </p:sp>
      <p:sp>
        <p:nvSpPr>
          <p:cNvPr id="4" name="Slide Number Placeholder 3"/>
          <p:cNvSpPr>
            <a:spLocks noGrp="1"/>
          </p:cNvSpPr>
          <p:nvPr>
            <p:ph type="sldNum" sz="quarter" idx="5"/>
          </p:nvPr>
        </p:nvSpPr>
        <p:spPr/>
        <p:txBody>
          <a:bodyPr/>
          <a:lstStyle/>
          <a:p>
            <a:fld id="{F71F65D8-9BAF-4AF2-8957-CE637AEEB3BB}" type="slidenum">
              <a:t>5</a:t>
            </a:fld>
            <a:endParaRPr lang="en-GB"/>
          </a:p>
        </p:txBody>
      </p:sp>
    </p:spTree>
    <p:extLst>
      <p:ext uri="{BB962C8B-B14F-4D97-AF65-F5344CB8AC3E}">
        <p14:creationId xmlns:p14="http://schemas.microsoft.com/office/powerpoint/2010/main" val="3264243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According to Drugging the Poor, drugs are abundant in poorer neighborhoods due to structural inequality since poverty, unstable living arrangements, and lack of opportunities make drugs both a mechanism of coping and a way of earning money. It is revealed by Singer how legal and illegal drug businesses actively penetrate the poor neighborhoods, as well as how permanent stress and trauma compel people to seek relief through self-medication. In addition to that, there is an extreme scarcity of treatment facilities, while the criminalization of drugs forms vicious circles of imprisonment and reinforces the informal economy in these neighborhoods. As there are no legitimate employment opportunities, selling drugs becomes a necessity.</a:t>
            </a:r>
            <a:endParaRPr lang="en-US">
              <a:highlight>
                <a:srgbClr val="C6C6C6"/>
              </a:highlight>
            </a:endParaRPr>
          </a:p>
        </p:txBody>
      </p:sp>
      <p:sp>
        <p:nvSpPr>
          <p:cNvPr id="4" name="Slide Number Placeholder 3"/>
          <p:cNvSpPr>
            <a:spLocks noGrp="1"/>
          </p:cNvSpPr>
          <p:nvPr>
            <p:ph type="sldNum" sz="quarter" idx="5"/>
          </p:nvPr>
        </p:nvSpPr>
        <p:spPr/>
        <p:txBody>
          <a:bodyPr/>
          <a:lstStyle/>
          <a:p>
            <a:fld id="{F71F65D8-9BAF-4AF2-8957-CE637AEEB3BB}" type="slidenum">
              <a:t>6</a:t>
            </a:fld>
            <a:endParaRPr lang="en-GB"/>
          </a:p>
        </p:txBody>
      </p:sp>
    </p:spTree>
    <p:extLst>
      <p:ext uri="{BB962C8B-B14F-4D97-AF65-F5344CB8AC3E}">
        <p14:creationId xmlns:p14="http://schemas.microsoft.com/office/powerpoint/2010/main" val="310562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People coming from foreign countries having to adapt to new areas and creating a livelihood to survive. Where ethnicity was known, 67% of children in need were white in 2025. 33% were from all other ethnic groups combined, up from 25% in 2015 and slightly higher than the 27% reported for the overall child population in the 2021 census.</a:t>
            </a:r>
          </a:p>
        </p:txBody>
      </p:sp>
      <p:sp>
        <p:nvSpPr>
          <p:cNvPr id="4" name="Slide Number Placeholder 3"/>
          <p:cNvSpPr>
            <a:spLocks noGrp="1"/>
          </p:cNvSpPr>
          <p:nvPr>
            <p:ph type="sldNum" sz="quarter" idx="5"/>
          </p:nvPr>
        </p:nvSpPr>
        <p:spPr/>
        <p:txBody>
          <a:bodyPr/>
          <a:lstStyle/>
          <a:p>
            <a:fld id="{F71F65D8-9BAF-4AF2-8957-CE637AEEB3BB}" type="slidenum">
              <a:t>7</a:t>
            </a:fld>
            <a:endParaRPr lang="en-GB"/>
          </a:p>
        </p:txBody>
      </p:sp>
    </p:spTree>
    <p:extLst>
      <p:ext uri="{BB962C8B-B14F-4D97-AF65-F5344CB8AC3E}">
        <p14:creationId xmlns:p14="http://schemas.microsoft.com/office/powerpoint/2010/main" val="31602148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Police </a:t>
            </a:r>
            <a:r>
              <a:rPr lang="en-US" err="1">
                <a:ea typeface="Calibri"/>
                <a:cs typeface="Calibri"/>
              </a:rPr>
              <a:t>involvemnet</a:t>
            </a:r>
            <a:r>
              <a:rPr lang="en-US">
                <a:ea typeface="Calibri"/>
                <a:cs typeface="Calibri"/>
              </a:rPr>
              <a:t> in low income areas is higher than a middle to upper class area has there is higher crime rate in lower income areas policing rates show that </a:t>
            </a:r>
          </a:p>
        </p:txBody>
      </p:sp>
      <p:sp>
        <p:nvSpPr>
          <p:cNvPr id="4" name="Slide Number Placeholder 3"/>
          <p:cNvSpPr>
            <a:spLocks noGrp="1"/>
          </p:cNvSpPr>
          <p:nvPr>
            <p:ph type="sldNum" sz="quarter" idx="5"/>
          </p:nvPr>
        </p:nvSpPr>
        <p:spPr/>
        <p:txBody>
          <a:bodyPr/>
          <a:lstStyle/>
          <a:p>
            <a:fld id="{F71F65D8-9BAF-4AF2-8957-CE637AEEB3BB}" type="slidenum">
              <a:t>8</a:t>
            </a:fld>
            <a:endParaRPr lang="en-GB"/>
          </a:p>
        </p:txBody>
      </p:sp>
    </p:spTree>
    <p:extLst>
      <p:ext uri="{BB962C8B-B14F-4D97-AF65-F5344CB8AC3E}">
        <p14:creationId xmlns:p14="http://schemas.microsoft.com/office/powerpoint/2010/main" val="2660424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EF015EB-C752-9244-82B4-862DF1A8381C}"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3414504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EF015EB-C752-9244-82B4-862DF1A8381C}"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3812179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EF015EB-C752-9244-82B4-862DF1A8381C}"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2570207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EF015EB-C752-9244-82B4-862DF1A8381C}"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3101533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EF015EB-C752-9244-82B4-862DF1A8381C}" type="datetimeFigureOut">
              <a:rPr lang="en-US" smtClean="0"/>
              <a:t>7/24/2026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2201198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EF015EB-C752-9244-82B4-862DF1A8381C}" type="datetimeFigureOut">
              <a:rPr lang="en-US" smtClean="0"/>
              <a:t>7/24/2026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3109193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F015EB-C752-9244-82B4-862DF1A8381C}" type="datetimeFigureOut">
              <a:rPr lang="en-US" smtClean="0"/>
              <a:t>7/24/2026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2400029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EF015EB-C752-9244-82B4-862DF1A8381C}"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153218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EF015EB-C752-9244-82B4-862DF1A8381C}" type="datetimeFigureOut">
              <a:rPr lang="en-US" smtClean="0"/>
              <a:t>7/24/2026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198967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EF015EB-C752-9244-82B4-862DF1A8381C}"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2266173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EF015EB-C752-9244-82B4-862DF1A8381C}" type="datetimeFigureOut">
              <a:rPr lang="en-US" smtClean="0"/>
              <a:t>7/24/2026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055881-ACFF-D642-8BCE-2014325D12A6}" type="slidenum">
              <a:rPr lang="en-US" smtClean="0"/>
              <a:t>‹#›</a:t>
            </a:fld>
            <a:endParaRPr lang="en-US"/>
          </a:p>
        </p:txBody>
      </p:sp>
    </p:spTree>
    <p:extLst>
      <p:ext uri="{BB962C8B-B14F-4D97-AF65-F5344CB8AC3E}">
        <p14:creationId xmlns:p14="http://schemas.microsoft.com/office/powerpoint/2010/main" val="3455301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F015EB-C752-9244-82B4-862DF1A8381C}" type="datetimeFigureOut">
              <a:rPr lang="en-US" smtClean="0"/>
              <a:t>7/24/2026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055881-ACFF-D642-8BCE-2014325D12A6}" type="slidenum">
              <a:rPr lang="en-US" smtClean="0"/>
              <a:t>‹#›</a:t>
            </a:fld>
            <a:endParaRPr lang="en-US"/>
          </a:p>
        </p:txBody>
      </p:sp>
    </p:spTree>
    <p:extLst>
      <p:ext uri="{BB962C8B-B14F-4D97-AF65-F5344CB8AC3E}">
        <p14:creationId xmlns:p14="http://schemas.microsoft.com/office/powerpoint/2010/main" val="429780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hyperlink" Target="https://books.google.co.uk/books?hl=en&amp;lr=&amp;id=9D5FDwAAQBAJ&amp;oi=fnd&amp;pg=PA245&amp;dq=links+between+poverty+and+gangs&amp;ots=9q1HVl8pri&amp;sig=oHi7g8V42-SYKsDfLul_WgLfmSA#v=onepage&amp;q&amp;f=false" TargetMode="External"/><Relationship Id="rId2" Type="http://schemas.openxmlformats.org/officeDocument/2006/relationships/hyperlink" Target="https://youthendowmentfund.org.uk/wp-content/uploads/2025/08/YEF-Poverty-Evidence-Review-Technical-Report-August-2025.pdf" TargetMode="External"/><Relationship Id="rId1" Type="http://schemas.openxmlformats.org/officeDocument/2006/relationships/slideLayout" Target="../slideLayouts/slideLayout2.xml"/><Relationship Id="rId6" Type="http://schemas.openxmlformats.org/officeDocument/2006/relationships/hyperlink" Target="https://www.health.org.uk/evidence-hub/surroundings/inequalities-in-likelihood-of-living-in-high-crime-neighbourhoods" TargetMode="External"/><Relationship Id="rId5" Type="http://schemas.openxmlformats.org/officeDocument/2006/relationships/hyperlink" Target="https://www.gov.uk/government/publications/the-report-of-the-commission-on-race-and-ethnic-disparities/crime-and-policing" TargetMode="External"/><Relationship Id="rId4" Type="http://schemas.openxmlformats.org/officeDocument/2006/relationships/hyperlink" Target="https://assets.publishing.service.gov.uk/media/5a79e1d1e5274a684690cc73/gang-violence-detailreport.pdf"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ethnicity-facts-figures.service.gov.uk/crime-justice-and-the-law/policing/number-of-arrests/latest/" TargetMode="External"/><Relationship Id="rId7" Type="http://schemas.openxmlformats.org/officeDocument/2006/relationships/hyperlink" Target="https://www.health.org.uk/evidence-hub/surroundings/inequalities-in-likelihood-of-living-in-high-crime-neighbourhoods" TargetMode="External"/><Relationship Id="rId2" Type="http://schemas.openxmlformats.org/officeDocument/2006/relationships/hyperlink" Target="http://www.ethnicity-facts-figures.service.gov.uk/" TargetMode="External"/><Relationship Id="rId1" Type="http://schemas.openxmlformats.org/officeDocument/2006/relationships/slideLayout" Target="../slideLayouts/slideLayout2.xml"/><Relationship Id="rId6" Type="http://schemas.openxmlformats.org/officeDocument/2006/relationships/hyperlink" Target="https://explore-education-statistics.service.gov.uk/find-statistics/children-in-need/2025" TargetMode="External"/><Relationship Id="rId5" Type="http://schemas.openxmlformats.org/officeDocument/2006/relationships/hyperlink" Target="https://www.ucviden.dk/ws/portalfiles/portal/124427815/Youth_in_gangs_what_do_we_know_and_what_don_t_we_know_A_research_review_of_national_and_international_knowledge_about_youth_in_gangs.pdf" TargetMode="External"/><Relationship Id="rId4" Type="http://schemas.openxmlformats.org/officeDocument/2006/relationships/hyperlink" Target="https://neu.org.uk/latest/press-releases/state-education-child-pover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37" name="Rectangle 36">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EC2E1A-0809-F3AC-60C6-A963C367DAC1}"/>
              </a:ext>
            </a:extLst>
          </p:cNvPr>
          <p:cNvSpPr>
            <a:spLocks noGrp="1"/>
          </p:cNvSpPr>
          <p:nvPr>
            <p:ph type="title"/>
          </p:nvPr>
        </p:nvSpPr>
        <p:spPr>
          <a:xfrm>
            <a:off x="3371787" y="1741337"/>
            <a:ext cx="5448730" cy="2387918"/>
          </a:xfrm>
        </p:spPr>
        <p:txBody>
          <a:bodyPr vert="horz" lIns="91440" tIns="45720" rIns="91440" bIns="45720" rtlCol="0" anchor="b">
            <a:normAutofit/>
          </a:bodyPr>
          <a:lstStyle/>
          <a:p>
            <a:pPr algn="ctr"/>
            <a:r>
              <a:rPr lang="en-US" sz="5200" u="sng" kern="1200">
                <a:solidFill>
                  <a:schemeClr val="tx2"/>
                </a:solidFill>
                <a:latin typeface="+mj-lt"/>
                <a:ea typeface="+mj-ea"/>
                <a:cs typeface="+mj-cs"/>
              </a:rPr>
              <a:t>Gang Involvement and Poverty</a:t>
            </a:r>
          </a:p>
        </p:txBody>
      </p:sp>
      <p:grpSp>
        <p:nvGrpSpPr>
          <p:cNvPr id="24" name="Group 2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25" name="Freeform: Shape 2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31" name="Freeform: Shape 3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4" name="Freeform: Shape 3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74171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73C3A829-802F-7213-1001-530BA1847923}"/>
              </a:ext>
            </a:extLst>
          </p:cNvPr>
          <p:cNvSpPr>
            <a:spLocks noGrp="1"/>
          </p:cNvSpPr>
          <p:nvPr>
            <p:ph type="title"/>
          </p:nvPr>
        </p:nvSpPr>
        <p:spPr>
          <a:xfrm>
            <a:off x="838200" y="713312"/>
            <a:ext cx="4038600" cy="5431376"/>
          </a:xfrm>
        </p:spPr>
        <p:txBody>
          <a:bodyPr>
            <a:normAutofit/>
          </a:bodyPr>
          <a:lstStyle/>
          <a:p>
            <a:r>
              <a:rPr lang="en-US"/>
              <a:t>Low-income areas </a:t>
            </a:r>
          </a:p>
        </p:txBody>
      </p:sp>
      <p:sp>
        <p:nvSpPr>
          <p:cNvPr id="26" name="Content Placeholder 2">
            <a:extLst>
              <a:ext uri="{FF2B5EF4-FFF2-40B4-BE49-F238E27FC236}">
                <a16:creationId xmlns:a16="http://schemas.microsoft.com/office/drawing/2014/main" id="{223EFAE8-0E30-9561-A415-2F0719A1E3EF}"/>
              </a:ext>
            </a:extLst>
          </p:cNvPr>
          <p:cNvSpPr>
            <a:spLocks noGrp="1"/>
          </p:cNvSpPr>
          <p:nvPr>
            <p:ph idx="1"/>
          </p:nvPr>
        </p:nvSpPr>
        <p:spPr>
          <a:xfrm>
            <a:off x="6095999" y="713313"/>
            <a:ext cx="5257801" cy="5431376"/>
          </a:xfrm>
        </p:spPr>
        <p:txBody>
          <a:bodyPr vert="horz" lIns="91440" tIns="45720" rIns="91440" bIns="45720" rtlCol="0" anchor="ctr">
            <a:normAutofit/>
          </a:bodyPr>
          <a:lstStyle/>
          <a:p>
            <a:r>
              <a:rPr lang="en-US" sz="2400"/>
              <a:t>Gangs are usually located in low-income areas.</a:t>
            </a:r>
            <a:endParaRPr lang="en-US" sz="2400">
              <a:ea typeface="Calibri"/>
              <a:cs typeface="Calibri"/>
            </a:endParaRPr>
          </a:p>
          <a:p>
            <a:pPr marL="0" indent="0">
              <a:buNone/>
            </a:pPr>
            <a:endParaRPr lang="en-US" sz="2400" u="sng">
              <a:ea typeface="Calibri" panose="020F0502020204030204"/>
              <a:cs typeface="Calibri" panose="020F0502020204030204"/>
            </a:endParaRPr>
          </a:p>
          <a:p>
            <a:pPr marL="0" indent="0">
              <a:buNone/>
            </a:pPr>
            <a:r>
              <a:rPr lang="en-US" sz="2400" u="sng">
                <a:ea typeface="Calibri" panose="020F0502020204030204"/>
                <a:cs typeface="Calibri" panose="020F0502020204030204"/>
              </a:rPr>
              <a:t>Reasoning:</a:t>
            </a:r>
          </a:p>
          <a:p>
            <a:pPr marL="0" indent="0">
              <a:buNone/>
            </a:pPr>
            <a:endParaRPr lang="en-US" sz="2400" u="sng">
              <a:ea typeface="Calibri" panose="020F0502020204030204"/>
              <a:cs typeface="Calibri" panose="020F0502020204030204"/>
            </a:endParaRPr>
          </a:p>
          <a:p>
            <a:r>
              <a:rPr lang="en-US" sz="2400"/>
              <a:t>Due to poverty </a:t>
            </a:r>
            <a:r>
              <a:rPr lang="en-US" sz="2400">
                <a:latin typeface="Calibri"/>
                <a:ea typeface="Calibri"/>
                <a:cs typeface="Calibri"/>
              </a:rPr>
              <a:t>(</a:t>
            </a:r>
            <a:r>
              <a:rPr lang="en-US" sz="2400" err="1">
                <a:latin typeface="Calibri"/>
                <a:ea typeface="Calibri"/>
                <a:cs typeface="Calibri"/>
              </a:rPr>
              <a:t>Assari</a:t>
            </a:r>
            <a:r>
              <a:rPr lang="en-US" sz="2400">
                <a:latin typeface="Calibri"/>
                <a:ea typeface="Calibri"/>
                <a:cs typeface="Calibri"/>
              </a:rPr>
              <a:t> et al., 2020).</a:t>
            </a:r>
          </a:p>
          <a:p>
            <a:r>
              <a:rPr lang="en-US" sz="2400">
                <a:ea typeface="Calibri"/>
                <a:cs typeface="Calibri"/>
              </a:rPr>
              <a:t>High crime rate</a:t>
            </a:r>
            <a:r>
              <a:rPr lang="en-US" sz="2400">
                <a:latin typeface="Calibri"/>
                <a:ea typeface="Calibri"/>
                <a:cs typeface="Calibri"/>
              </a:rPr>
              <a:t>(The Health Foundation, 2023).</a:t>
            </a:r>
          </a:p>
          <a:p>
            <a:r>
              <a:rPr lang="en-US" sz="2400">
                <a:ea typeface="Calibri"/>
                <a:cs typeface="Calibri"/>
              </a:rPr>
              <a:t>Living in deprived areas can also affect health due to violent crime in the area</a:t>
            </a:r>
            <a:r>
              <a:rPr lang="en-US" sz="2400">
                <a:latin typeface="Calibri"/>
                <a:ea typeface="Calibri"/>
                <a:cs typeface="Calibri"/>
              </a:rPr>
              <a:t>(The Health Foundation, 2023).</a:t>
            </a:r>
          </a:p>
        </p:txBody>
      </p:sp>
    </p:spTree>
    <p:extLst>
      <p:ext uri="{BB962C8B-B14F-4D97-AF65-F5344CB8AC3E}">
        <p14:creationId xmlns:p14="http://schemas.microsoft.com/office/powerpoint/2010/main" val="594195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nt">
            <a:extLst>
              <a:ext uri="{FF2B5EF4-FFF2-40B4-BE49-F238E27FC236}">
                <a16:creationId xmlns:a16="http://schemas.microsoft.com/office/drawing/2014/main" id="{3B1FBD85-8991-2A31-6956-1A07186D5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13367" y="-2"/>
            <a:ext cx="1078633"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D252BC7B-4F7B-6E34-71DB-D06EFE32D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56" y="0"/>
            <a:ext cx="11423904" cy="6858000"/>
          </a:xfrm>
          <a:prstGeom prst="rect">
            <a:avLst/>
          </a:prstGeom>
          <a:ln>
            <a:noFill/>
          </a:ln>
          <a:effectLst>
            <a:outerShdw blurRad="317500" dist="127000" dir="2400000" sx="95000" sy="95000" algn="t"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12F97F52-C578-5AB2-B699-50008FCBA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0" y="0"/>
            <a:ext cx="11427028" cy="2284810"/>
          </a:xfrm>
          <a:prstGeom prst="rect">
            <a:avLst/>
          </a:prstGeom>
          <a:ln>
            <a:noFill/>
          </a:ln>
          <a:effectLst>
            <a:outerShdw blurRad="304800" dist="114300" dir="5460000" sx="92000" sy="92000" algn="t" rotWithShape="0">
              <a:srgbClr val="000000">
                <a:alpha val="1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E985B-B9B6-EA57-4F34-9BC9C4E78188}"/>
              </a:ext>
            </a:extLst>
          </p:cNvPr>
          <p:cNvSpPr>
            <a:spLocks noGrp="1"/>
          </p:cNvSpPr>
          <p:nvPr>
            <p:ph type="title"/>
          </p:nvPr>
        </p:nvSpPr>
        <p:spPr>
          <a:xfrm>
            <a:off x="761800" y="429490"/>
            <a:ext cx="9589765" cy="1432273"/>
          </a:xfrm>
        </p:spPr>
        <p:txBody>
          <a:bodyPr>
            <a:normAutofit/>
          </a:bodyPr>
          <a:lstStyle/>
          <a:p>
            <a:r>
              <a:rPr lang="en-GB" sz="4800"/>
              <a:t>Low-income Households</a:t>
            </a:r>
          </a:p>
        </p:txBody>
      </p:sp>
      <p:sp>
        <p:nvSpPr>
          <p:cNvPr id="3" name="Content Placeholder 2">
            <a:extLst>
              <a:ext uri="{FF2B5EF4-FFF2-40B4-BE49-F238E27FC236}">
                <a16:creationId xmlns:a16="http://schemas.microsoft.com/office/drawing/2014/main" id="{0069FBA7-58BB-4D25-86BF-8BD742E9E62B}"/>
              </a:ext>
            </a:extLst>
          </p:cNvPr>
          <p:cNvSpPr>
            <a:spLocks noGrp="1"/>
          </p:cNvSpPr>
          <p:nvPr>
            <p:ph idx="1"/>
          </p:nvPr>
        </p:nvSpPr>
        <p:spPr>
          <a:xfrm>
            <a:off x="761800" y="2880155"/>
            <a:ext cx="9590349" cy="3382498"/>
          </a:xfrm>
        </p:spPr>
        <p:txBody>
          <a:bodyPr vert="horz" lIns="91440" tIns="45720" rIns="91440" bIns="45720" rtlCol="0" anchor="ctr">
            <a:normAutofit/>
          </a:bodyPr>
          <a:lstStyle/>
          <a:p>
            <a:r>
              <a:rPr lang="en-GB" sz="2000">
                <a:ea typeface="Calibri"/>
                <a:cs typeface="Calibri"/>
              </a:rPr>
              <a:t>Children from single parent households are less likely to get involved In crime than two parent households </a:t>
            </a:r>
            <a:r>
              <a:rPr lang="en-GB" sz="2000">
                <a:latin typeface="Calibri"/>
                <a:ea typeface="Calibri"/>
                <a:cs typeface="Calibri"/>
              </a:rPr>
              <a:t>(</a:t>
            </a:r>
            <a:r>
              <a:rPr lang="en-GB" sz="2000" err="1">
                <a:latin typeface="Calibri"/>
                <a:ea typeface="Calibri"/>
                <a:cs typeface="Calibri"/>
              </a:rPr>
              <a:t>Clemmow</a:t>
            </a:r>
            <a:r>
              <a:rPr lang="en-GB" sz="2000">
                <a:latin typeface="Calibri"/>
                <a:ea typeface="Calibri"/>
                <a:cs typeface="Calibri"/>
              </a:rPr>
              <a:t> et al., 2025)</a:t>
            </a:r>
          </a:p>
          <a:p>
            <a:r>
              <a:rPr lang="en-GB" sz="2000">
                <a:latin typeface="Calibri"/>
                <a:ea typeface="Calibri"/>
                <a:cs typeface="Calibri"/>
              </a:rPr>
              <a:t>Although people from single parent households may also suffer from low income due to only having one parent bringing in money(</a:t>
            </a:r>
            <a:r>
              <a:rPr lang="en-GB" sz="2000" err="1">
                <a:latin typeface="Calibri"/>
                <a:ea typeface="Calibri"/>
                <a:cs typeface="Calibri"/>
              </a:rPr>
              <a:t>Clemmow</a:t>
            </a:r>
            <a:r>
              <a:rPr lang="en-GB" sz="2000">
                <a:latin typeface="Calibri"/>
                <a:ea typeface="Calibri"/>
                <a:cs typeface="Calibri"/>
              </a:rPr>
              <a:t> et al., 2025)</a:t>
            </a:r>
          </a:p>
          <a:p>
            <a:r>
              <a:rPr lang="en-GB" sz="2000">
                <a:latin typeface="Calibri"/>
                <a:ea typeface="Calibri"/>
                <a:cs typeface="Calibri"/>
              </a:rPr>
              <a:t>Families may also influence their children or sibling to involve themselves with gang culture and crime as a source of income (Kakar, 1998)</a:t>
            </a:r>
          </a:p>
          <a:p>
            <a:r>
              <a:rPr lang="en-GB" sz="2000">
                <a:latin typeface="Calibri"/>
                <a:ea typeface="Calibri"/>
                <a:cs typeface="Calibri"/>
              </a:rPr>
              <a:t>Children may also see family or friend </a:t>
            </a:r>
            <a:r>
              <a:rPr lang="en-GB" sz="2000" err="1">
                <a:latin typeface="Calibri"/>
                <a:ea typeface="Calibri"/>
                <a:cs typeface="Calibri"/>
              </a:rPr>
              <a:t>involoved</a:t>
            </a:r>
            <a:r>
              <a:rPr lang="en-GB" sz="2000">
                <a:latin typeface="Calibri"/>
                <a:ea typeface="Calibri"/>
                <a:cs typeface="Calibri"/>
              </a:rPr>
              <a:t> with gangs and may feel the need to do so too. (Kakar, 1998)</a:t>
            </a:r>
          </a:p>
          <a:p>
            <a:endParaRPr lang="en-GB" sz="2000">
              <a:latin typeface="Calibri"/>
              <a:ea typeface="Calibri"/>
              <a:cs typeface="Calibri"/>
            </a:endParaRPr>
          </a:p>
        </p:txBody>
      </p:sp>
    </p:spTree>
    <p:extLst>
      <p:ext uri="{BB962C8B-B14F-4D97-AF65-F5344CB8AC3E}">
        <p14:creationId xmlns:p14="http://schemas.microsoft.com/office/powerpoint/2010/main" val="3174048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5408913-B323-422F-B521-2957A5B7F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5FBA737C-7811-D4A8-CA8E-8267AF8DD131}"/>
              </a:ext>
            </a:extLst>
          </p:cNvPr>
          <p:cNvSpPr>
            <a:spLocks noGrp="1"/>
          </p:cNvSpPr>
          <p:nvPr>
            <p:ph type="title"/>
          </p:nvPr>
        </p:nvSpPr>
        <p:spPr>
          <a:xfrm>
            <a:off x="838199" y="1065749"/>
            <a:ext cx="4953001" cy="4726502"/>
          </a:xfrm>
        </p:spPr>
        <p:txBody>
          <a:bodyPr>
            <a:normAutofit/>
          </a:bodyPr>
          <a:lstStyle/>
          <a:p>
            <a:r>
              <a:rPr lang="en-GB"/>
              <a:t>Lack of education</a:t>
            </a:r>
          </a:p>
        </p:txBody>
      </p:sp>
      <p:sp>
        <p:nvSpPr>
          <p:cNvPr id="3" name="Content Placeholder 2">
            <a:extLst>
              <a:ext uri="{FF2B5EF4-FFF2-40B4-BE49-F238E27FC236}">
                <a16:creationId xmlns:a16="http://schemas.microsoft.com/office/drawing/2014/main" id="{CF9A7DA0-D289-1F8D-417D-F8845B3B5791}"/>
              </a:ext>
            </a:extLst>
          </p:cNvPr>
          <p:cNvSpPr>
            <a:spLocks noGrp="1"/>
          </p:cNvSpPr>
          <p:nvPr>
            <p:ph idx="1"/>
          </p:nvPr>
        </p:nvSpPr>
        <p:spPr>
          <a:xfrm>
            <a:off x="7538022" y="713313"/>
            <a:ext cx="3815778" cy="5431376"/>
          </a:xfrm>
        </p:spPr>
        <p:txBody>
          <a:bodyPr vert="horz" lIns="91440" tIns="45720" rIns="91440" bIns="45720" rtlCol="0" anchor="ctr">
            <a:normAutofit/>
          </a:bodyPr>
          <a:lstStyle/>
          <a:p>
            <a:pPr marL="0" indent="0">
              <a:buNone/>
            </a:pPr>
            <a:r>
              <a:rPr lang="en-GB" sz="2400">
                <a:ea typeface="Calibri"/>
                <a:cs typeface="Calibri"/>
              </a:rPr>
              <a:t>Children who come from low-income households tend to do worse in school </a:t>
            </a:r>
            <a:endParaRPr lang="en-US" sz="2400">
              <a:ea typeface="Calibri" panose="020F0502020204030204"/>
              <a:cs typeface="Calibri" panose="020F0502020204030204"/>
            </a:endParaRPr>
          </a:p>
          <a:p>
            <a:pPr marL="0" indent="0">
              <a:buNone/>
            </a:pPr>
            <a:endParaRPr lang="en-GB" sz="2400">
              <a:ea typeface="Calibri" panose="020F0502020204030204"/>
              <a:cs typeface="Calibri" panose="020F0502020204030204"/>
            </a:endParaRPr>
          </a:p>
          <a:p>
            <a:pPr marL="0" indent="0">
              <a:buNone/>
            </a:pPr>
            <a:r>
              <a:rPr lang="en-GB" sz="2400">
                <a:ea typeface="Calibri" panose="020F0502020204030204"/>
                <a:cs typeface="Calibri" panose="020F0502020204030204"/>
              </a:rPr>
              <a:t>Reasoning:</a:t>
            </a:r>
          </a:p>
          <a:p>
            <a:r>
              <a:rPr lang="en-GB" sz="2400">
                <a:ea typeface="Calibri" panose="020F0502020204030204"/>
                <a:cs typeface="Calibri" panose="020F0502020204030204"/>
              </a:rPr>
              <a:t>Tiredness and fatigue was the main reason</a:t>
            </a:r>
          </a:p>
          <a:p>
            <a:r>
              <a:rPr lang="en-GB" sz="2400">
                <a:ea typeface="Calibri" panose="020F0502020204030204"/>
                <a:cs typeface="Calibri" panose="020F0502020204030204"/>
              </a:rPr>
              <a:t>Not being able to concentrate</a:t>
            </a:r>
          </a:p>
          <a:p>
            <a:r>
              <a:rPr lang="en-GB" sz="2400">
                <a:ea typeface="Calibri" panose="020F0502020204030204"/>
                <a:cs typeface="Calibri" panose="020F0502020204030204"/>
              </a:rPr>
              <a:t>Unable to complete homework</a:t>
            </a:r>
          </a:p>
          <a:p>
            <a:pPr marL="0" indent="0">
              <a:buNone/>
            </a:pPr>
            <a:r>
              <a:rPr lang="en-GB" sz="2400">
                <a:latin typeface="Calibri"/>
                <a:ea typeface="Calibri" panose="020F0502020204030204"/>
                <a:cs typeface="Calibri"/>
              </a:rPr>
              <a:t>(National Education Union, 2024)</a:t>
            </a:r>
          </a:p>
        </p:txBody>
      </p:sp>
    </p:spTree>
    <p:extLst>
      <p:ext uri="{BB962C8B-B14F-4D97-AF65-F5344CB8AC3E}">
        <p14:creationId xmlns:p14="http://schemas.microsoft.com/office/powerpoint/2010/main" val="3687417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521ECF-7143-76EC-B057-65C292FFD551}"/>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ea typeface="Calibri Light"/>
                <a:cs typeface="Calibri Light"/>
              </a:rPr>
              <a:t>Unemployment </a:t>
            </a:r>
            <a:endParaRPr lang="en-GB" sz="4000">
              <a:solidFill>
                <a:srgbClr val="FFFFFF"/>
              </a:solidFill>
            </a:endParaRPr>
          </a:p>
        </p:txBody>
      </p:sp>
      <p:graphicFrame>
        <p:nvGraphicFramePr>
          <p:cNvPr id="5" name="Content Placeholder 2">
            <a:extLst>
              <a:ext uri="{FF2B5EF4-FFF2-40B4-BE49-F238E27FC236}">
                <a16:creationId xmlns:a16="http://schemas.microsoft.com/office/drawing/2014/main" id="{D61665CD-17FC-5BD2-97F8-F3974C49B940}"/>
              </a:ext>
            </a:extLst>
          </p:cNvPr>
          <p:cNvGraphicFramePr>
            <a:graphicFrameLocks noGrp="1"/>
          </p:cNvGraphicFramePr>
          <p:nvPr>
            <p:ph idx="1"/>
            <p:extLst>
              <p:ext uri="{D42A27DB-BD31-4B8C-83A1-F6EECF244321}">
                <p14:modId xmlns:p14="http://schemas.microsoft.com/office/powerpoint/2010/main" val="177160708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TextBox 18">
            <a:extLst>
              <a:ext uri="{FF2B5EF4-FFF2-40B4-BE49-F238E27FC236}">
                <a16:creationId xmlns:a16="http://schemas.microsoft.com/office/drawing/2014/main" id="{35246203-5716-F03C-EB9E-2F4FB441E920}"/>
              </a:ext>
            </a:extLst>
          </p:cNvPr>
          <p:cNvSpPr txBox="1"/>
          <p:nvPr/>
        </p:nvSpPr>
        <p:spPr>
          <a:xfrm>
            <a:off x="132522" y="6289261"/>
            <a:ext cx="3611217"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latin typeface="Arial"/>
                <a:ea typeface="Arial"/>
                <a:cs typeface="Arial"/>
              </a:rPr>
              <a:t>(Crutchfield, 2014)</a:t>
            </a:r>
            <a:endParaRPr lang="en-US" sz="2400">
              <a:ea typeface="Calibri"/>
              <a:cs typeface="Calibri"/>
            </a:endParaRPr>
          </a:p>
          <a:p>
            <a:pPr algn="ctr"/>
            <a:endParaRPr lang="en-GB"/>
          </a:p>
        </p:txBody>
      </p:sp>
    </p:spTree>
    <p:extLst>
      <p:ext uri="{BB962C8B-B14F-4D97-AF65-F5344CB8AC3E}">
        <p14:creationId xmlns:p14="http://schemas.microsoft.com/office/powerpoint/2010/main" val="2938394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305638-C426-53DF-AF77-84F740C67B86}"/>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ea typeface="Calibri Light"/>
                <a:cs typeface="Calibri Light"/>
              </a:rPr>
              <a:t>Drug presence</a:t>
            </a:r>
          </a:p>
        </p:txBody>
      </p:sp>
      <p:graphicFrame>
        <p:nvGraphicFramePr>
          <p:cNvPr id="5" name="Content Placeholder 2">
            <a:extLst>
              <a:ext uri="{FF2B5EF4-FFF2-40B4-BE49-F238E27FC236}">
                <a16:creationId xmlns:a16="http://schemas.microsoft.com/office/drawing/2014/main" id="{F406FBA7-F003-E11C-79BC-A15548F77C0A}"/>
              </a:ext>
            </a:extLst>
          </p:cNvPr>
          <p:cNvGraphicFramePr>
            <a:graphicFrameLocks noGrp="1"/>
          </p:cNvGraphicFramePr>
          <p:nvPr>
            <p:ph idx="1"/>
            <p:extLst>
              <p:ext uri="{D42A27DB-BD31-4B8C-83A1-F6EECF244321}">
                <p14:modId xmlns:p14="http://schemas.microsoft.com/office/powerpoint/2010/main" val="4178941341"/>
              </p:ext>
            </p:extLst>
          </p:nvPr>
        </p:nvGraphicFramePr>
        <p:xfrm>
          <a:off x="4617922" y="513005"/>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3">
            <a:extLst>
              <a:ext uri="{FF2B5EF4-FFF2-40B4-BE49-F238E27FC236}">
                <a16:creationId xmlns:a16="http://schemas.microsoft.com/office/drawing/2014/main" id="{99770B4A-440F-21A6-851A-21EE9504331B}"/>
              </a:ext>
            </a:extLst>
          </p:cNvPr>
          <p:cNvSpPr txBox="1"/>
          <p:nvPr/>
        </p:nvSpPr>
        <p:spPr>
          <a:xfrm>
            <a:off x="4384261" y="6112565"/>
            <a:ext cx="281608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Arial"/>
                <a:ea typeface="Arial"/>
                <a:cs typeface="Arial"/>
              </a:rPr>
              <a:t>(Singer, 2007)</a:t>
            </a:r>
            <a:endParaRPr lang="en-US" sz="3600"/>
          </a:p>
          <a:p>
            <a:pPr algn="ctr"/>
            <a:endParaRPr lang="en-GB" sz="3600"/>
          </a:p>
        </p:txBody>
      </p:sp>
    </p:spTree>
    <p:extLst>
      <p:ext uri="{BB962C8B-B14F-4D97-AF65-F5344CB8AC3E}">
        <p14:creationId xmlns:p14="http://schemas.microsoft.com/office/powerpoint/2010/main" val="1681557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EE30BB-7084-C284-BC52-407DAD1AEAF8}"/>
              </a:ext>
            </a:extLst>
          </p:cNvPr>
          <p:cNvSpPr>
            <a:spLocks noGrp="1"/>
          </p:cNvSpPr>
          <p:nvPr>
            <p:ph type="title"/>
          </p:nvPr>
        </p:nvSpPr>
        <p:spPr>
          <a:xfrm>
            <a:off x="640080" y="325369"/>
            <a:ext cx="4368602" cy="1956841"/>
          </a:xfrm>
        </p:spPr>
        <p:txBody>
          <a:bodyPr anchor="b">
            <a:normAutofit/>
          </a:bodyPr>
          <a:lstStyle/>
          <a:p>
            <a:r>
              <a:rPr lang="en-GB" sz="5400"/>
              <a:t>Immigration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204EC36-8FBA-B42D-790C-B5436EE46E17}"/>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2000">
                <a:ea typeface="+mn-lt"/>
                <a:cs typeface="+mn-lt"/>
              </a:rPr>
              <a:t>67% of children in need were white in 2025. </a:t>
            </a:r>
            <a:endParaRPr lang="en-US" sz="2000">
              <a:ea typeface="Calibri"/>
              <a:cs typeface="Calibri"/>
            </a:endParaRPr>
          </a:p>
          <a:p>
            <a:r>
              <a:rPr lang="en-GB" sz="2000">
                <a:ea typeface="+mn-lt"/>
                <a:cs typeface="+mn-lt"/>
              </a:rPr>
              <a:t>33% were from all other ethnic groups combined. </a:t>
            </a:r>
            <a:r>
              <a:rPr lang="en-GB" sz="2000">
                <a:latin typeface="Calibri"/>
                <a:ea typeface="+mn-lt"/>
                <a:cs typeface="Calibri"/>
              </a:rPr>
              <a:t>(Service.gov.uk, 2025)</a:t>
            </a:r>
            <a:endParaRPr lang="en-GB" sz="2000">
              <a:latin typeface="Calibri"/>
              <a:ea typeface="Calibri"/>
              <a:cs typeface="Calibri"/>
            </a:endParaRPr>
          </a:p>
          <a:p>
            <a:r>
              <a:rPr lang="en-GB" sz="2000">
                <a:latin typeface="Calibri"/>
                <a:ea typeface="Calibri"/>
                <a:cs typeface="Calibri"/>
              </a:rPr>
              <a:t>In 2023 it was recorded that black people were 2.2 times more likely to get arrested than white people.(Home Office, 2024)</a:t>
            </a:r>
          </a:p>
          <a:p>
            <a:endParaRPr lang="en-GB" sz="2200">
              <a:latin typeface="Times New Roman"/>
              <a:ea typeface="Calibri"/>
              <a:cs typeface="Times New Roman"/>
            </a:endParaRPr>
          </a:p>
          <a:p>
            <a:endParaRPr lang="en-GB" sz="2200">
              <a:ea typeface="Calibri" panose="020F0502020204030204"/>
              <a:cs typeface="Calibri" panose="020F0502020204030204"/>
            </a:endParaRPr>
          </a:p>
        </p:txBody>
      </p:sp>
      <p:pic>
        <p:nvPicPr>
          <p:cNvPr id="5" name="Picture 4" descr="Chalk drawing of people representing different genders">
            <a:extLst>
              <a:ext uri="{FF2B5EF4-FFF2-40B4-BE49-F238E27FC236}">
                <a16:creationId xmlns:a16="http://schemas.microsoft.com/office/drawing/2014/main" id="{1D5C12CB-9D0B-1D61-92B7-C537A2505A74}"/>
              </a:ext>
            </a:extLst>
          </p:cNvPr>
          <p:cNvPicPr>
            <a:picLocks noChangeAspect="1"/>
          </p:cNvPicPr>
          <p:nvPr/>
        </p:nvPicPr>
        <p:blipFill>
          <a:blip r:embed="rId3"/>
          <a:srcRect l="16486" r="16566" b="4"/>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60946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0B498-2289-9A97-9291-E59DD22CE66F}"/>
              </a:ext>
            </a:extLst>
          </p:cNvPr>
          <p:cNvSpPr>
            <a:spLocks noGrp="1"/>
          </p:cNvSpPr>
          <p:nvPr>
            <p:ph type="title"/>
          </p:nvPr>
        </p:nvSpPr>
        <p:spPr/>
        <p:txBody>
          <a:bodyPr/>
          <a:lstStyle/>
          <a:p>
            <a:r>
              <a:rPr lang="en-US"/>
              <a:t>Police involvement in low-income areas</a:t>
            </a:r>
          </a:p>
        </p:txBody>
      </p:sp>
      <p:graphicFrame>
        <p:nvGraphicFramePr>
          <p:cNvPr id="5" name="Content Placeholder 2">
            <a:extLst>
              <a:ext uri="{FF2B5EF4-FFF2-40B4-BE49-F238E27FC236}">
                <a16:creationId xmlns:a16="http://schemas.microsoft.com/office/drawing/2014/main" id="{B21DA2B2-EF77-1226-7B09-C3D82C60C7D7}"/>
              </a:ext>
            </a:extLst>
          </p:cNvPr>
          <p:cNvGraphicFramePr>
            <a:graphicFrameLocks noGrp="1"/>
          </p:cNvGraphicFramePr>
          <p:nvPr>
            <p:ph idx="1"/>
            <p:extLst>
              <p:ext uri="{D42A27DB-BD31-4B8C-83A1-F6EECF244321}">
                <p14:modId xmlns:p14="http://schemas.microsoft.com/office/powerpoint/2010/main" val="40032116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43810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03DA-3C8C-2A44-A4BC-210AA9B161AA}"/>
              </a:ext>
            </a:extLst>
          </p:cNvPr>
          <p:cNvSpPr>
            <a:spLocks noGrp="1"/>
          </p:cNvSpPr>
          <p:nvPr>
            <p:ph type="title"/>
          </p:nvPr>
        </p:nvSpPr>
        <p:spPr>
          <a:xfrm>
            <a:off x="635000" y="640823"/>
            <a:ext cx="3418659" cy="5583148"/>
          </a:xfrm>
        </p:spPr>
        <p:txBody>
          <a:bodyPr anchor="ctr">
            <a:normAutofit/>
          </a:bodyPr>
          <a:lstStyle/>
          <a:p>
            <a:r>
              <a:rPr lang="en-GB" sz="5400"/>
              <a:t>Statistics on gang crime rates in low-income areas</a:t>
            </a:r>
          </a:p>
        </p:txBody>
      </p:sp>
      <p:graphicFrame>
        <p:nvGraphicFramePr>
          <p:cNvPr id="5" name="Content Placeholder 2">
            <a:extLst>
              <a:ext uri="{FF2B5EF4-FFF2-40B4-BE49-F238E27FC236}">
                <a16:creationId xmlns:a16="http://schemas.microsoft.com/office/drawing/2014/main" id="{04079420-2F6E-F4CF-2D17-D565CE055FBE}"/>
              </a:ext>
            </a:extLst>
          </p:cNvPr>
          <p:cNvGraphicFramePr>
            <a:graphicFrameLocks noGrp="1"/>
          </p:cNvGraphicFramePr>
          <p:nvPr>
            <p:ph idx="1"/>
            <p:extLst>
              <p:ext uri="{D42A27DB-BD31-4B8C-83A1-F6EECF244321}">
                <p14:modId xmlns:p14="http://schemas.microsoft.com/office/powerpoint/2010/main" val="360483154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9483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15980-6EC9-82B6-58B5-C7F693FEAC3E}"/>
              </a:ext>
            </a:extLst>
          </p:cNvPr>
          <p:cNvSpPr>
            <a:spLocks noGrp="1"/>
          </p:cNvSpPr>
          <p:nvPr>
            <p:ph type="title"/>
          </p:nvPr>
        </p:nvSpPr>
        <p:spPr/>
        <p:txBody>
          <a:bodyPr/>
          <a:lstStyle/>
          <a:p>
            <a:r>
              <a:rPr lang="en-US"/>
              <a:t>Chanel’s Reference list -</a:t>
            </a:r>
          </a:p>
        </p:txBody>
      </p:sp>
      <p:sp>
        <p:nvSpPr>
          <p:cNvPr id="5" name="Content Placeholder 4">
            <a:extLst>
              <a:ext uri="{FF2B5EF4-FFF2-40B4-BE49-F238E27FC236}">
                <a16:creationId xmlns:a16="http://schemas.microsoft.com/office/drawing/2014/main" id="{1DD81E39-7B4B-8290-EA42-B7E9FD30990D}"/>
              </a:ext>
            </a:extLst>
          </p:cNvPr>
          <p:cNvSpPr>
            <a:spLocks noGrp="1"/>
          </p:cNvSpPr>
          <p:nvPr>
            <p:ph idx="1"/>
          </p:nvPr>
        </p:nvSpPr>
        <p:spPr>
          <a:xfrm>
            <a:off x="177800" y="1709511"/>
            <a:ext cx="11988799" cy="5120594"/>
          </a:xfrm>
        </p:spPr>
        <p:txBody>
          <a:bodyPr vert="horz" lIns="91440" tIns="45720" rIns="91440" bIns="45720" rtlCol="0" anchor="t">
            <a:normAutofit/>
          </a:bodyPr>
          <a:lstStyle/>
          <a:p>
            <a:r>
              <a:rPr lang="en-GB" sz="2200"/>
              <a:t>Reference list</a:t>
            </a:r>
            <a:endParaRPr lang="en-GB" sz="2200">
              <a:ea typeface="Calibri" panose="020F0502020204030204"/>
              <a:cs typeface="Calibri" panose="020F0502020204030204"/>
            </a:endParaRPr>
          </a:p>
          <a:p>
            <a:r>
              <a:rPr lang="en-GB" sz="1500" err="1">
                <a:ea typeface="+mn-lt"/>
                <a:cs typeface="+mn-lt"/>
              </a:rPr>
              <a:t>Assari</a:t>
            </a:r>
            <a:r>
              <a:rPr lang="en-GB" sz="1500">
                <a:ea typeface="+mn-lt"/>
                <a:cs typeface="+mn-lt"/>
              </a:rPr>
              <a:t>, S., Boyce, S., Caldwell, C.H., Bazargan, M. and Mincy, R. (2020). Family Income and Gang Presence in the </a:t>
            </a:r>
            <a:r>
              <a:rPr lang="en-GB" sz="1500" err="1">
                <a:ea typeface="+mn-lt"/>
                <a:cs typeface="+mn-lt"/>
              </a:rPr>
              <a:t>Neighborhood</a:t>
            </a:r>
            <a:r>
              <a:rPr lang="en-GB" sz="1500">
                <a:ea typeface="+mn-lt"/>
                <a:cs typeface="+mn-lt"/>
              </a:rPr>
              <a:t>: Diminished Returns of Black Families. </a:t>
            </a:r>
            <a:r>
              <a:rPr lang="en-GB" sz="1500" i="1">
                <a:ea typeface="+mn-lt"/>
                <a:cs typeface="+mn-lt"/>
              </a:rPr>
              <a:t>Urban Science</a:t>
            </a:r>
            <a:r>
              <a:rPr lang="en-GB" sz="1500">
                <a:ea typeface="+mn-lt"/>
                <a:cs typeface="+mn-lt"/>
              </a:rPr>
              <a:t>, [online] 4(2), p.29. doi:10.3390/urbansci4020029.</a:t>
            </a:r>
            <a:endParaRPr lang="en-GB" sz="1500">
              <a:ea typeface="Calibri"/>
              <a:cs typeface="Calibri"/>
            </a:endParaRPr>
          </a:p>
          <a:p>
            <a:r>
              <a:rPr lang="en-GB" sz="1500">
                <a:ea typeface="+mn-lt"/>
                <a:cs typeface="+mn-lt"/>
              </a:rPr>
              <a:t>Atkinson, R., Helms, G. and University Of Glasgow. Department Of Urban Studies (2007). </a:t>
            </a:r>
            <a:r>
              <a:rPr lang="en-GB" sz="1500" i="1">
                <a:ea typeface="+mn-lt"/>
                <a:cs typeface="+mn-lt"/>
              </a:rPr>
              <a:t>Securing an urban renaissance : Crime, community, and British urban policy</a:t>
            </a:r>
            <a:r>
              <a:rPr lang="en-GB" sz="1500">
                <a:ea typeface="+mn-lt"/>
                <a:cs typeface="+mn-lt"/>
              </a:rPr>
              <a:t>. Bristol: Policy Press.</a:t>
            </a:r>
            <a:endParaRPr lang="en-GB" sz="1500">
              <a:ea typeface="Calibri"/>
              <a:cs typeface="Calibri"/>
            </a:endParaRPr>
          </a:p>
          <a:p>
            <a:r>
              <a:rPr lang="en-GB" sz="1500" err="1">
                <a:ea typeface="+mn-lt"/>
                <a:cs typeface="+mn-lt"/>
              </a:rPr>
              <a:t>Clemmow</a:t>
            </a:r>
            <a:r>
              <a:rPr lang="en-GB" sz="1500">
                <a:ea typeface="+mn-lt"/>
                <a:cs typeface="+mn-lt"/>
              </a:rPr>
              <a:t>, C., Rottweiler, B., Unal, C., Doherty, P., Seaward, A., </a:t>
            </a:r>
            <a:r>
              <a:rPr lang="en-GB" sz="1500" err="1">
                <a:ea typeface="+mn-lt"/>
                <a:cs typeface="+mn-lt"/>
              </a:rPr>
              <a:t>Marchment</a:t>
            </a:r>
            <a:r>
              <a:rPr lang="en-GB" sz="1500">
                <a:ea typeface="+mn-lt"/>
                <a:cs typeface="+mn-lt"/>
              </a:rPr>
              <a:t>, Z. and Gill, P. (2025). </a:t>
            </a:r>
            <a:r>
              <a:rPr lang="en-GB" sz="1500" i="1">
                <a:ea typeface="+mn-lt"/>
                <a:cs typeface="+mn-lt"/>
              </a:rPr>
              <a:t>Evidence Review on Poverty and Youth Crime and Violence Prepared by</a:t>
            </a:r>
            <a:r>
              <a:rPr lang="en-GB" sz="1500">
                <a:ea typeface="+mn-lt"/>
                <a:cs typeface="+mn-lt"/>
              </a:rPr>
              <a:t>. [online] Available at: </a:t>
            </a:r>
            <a:r>
              <a:rPr lang="en-GB" sz="1500">
                <a:ea typeface="+mn-lt"/>
                <a:cs typeface="+mn-lt"/>
                <a:hlinkClick r:id="rId2"/>
              </a:rPr>
              <a:t>https://youthendowmentfund.org.uk/wp-content/uploads/2025/08/YEF-Poverty-Evidence-Review-Technical-Report-August-2025.pdf</a:t>
            </a:r>
            <a:r>
              <a:rPr lang="en-GB" sz="1500">
                <a:ea typeface="+mn-lt"/>
                <a:cs typeface="+mn-lt"/>
              </a:rPr>
              <a:t> [Accessed 23 July 2026].</a:t>
            </a:r>
            <a:endParaRPr lang="en-GB" sz="1500">
              <a:ea typeface="Calibri"/>
              <a:cs typeface="Calibri"/>
            </a:endParaRPr>
          </a:p>
          <a:p>
            <a:r>
              <a:rPr lang="en-GB" sz="1500">
                <a:ea typeface="+mn-lt"/>
                <a:cs typeface="+mn-lt"/>
              </a:rPr>
              <a:t>Crutchfield, R. D (2014). </a:t>
            </a:r>
            <a:r>
              <a:rPr lang="en-GB" sz="1500" i="1">
                <a:ea typeface="+mn-lt"/>
                <a:cs typeface="+mn-lt"/>
              </a:rPr>
              <a:t>Get a job : Labor markets, economic opportunity and crime</a:t>
            </a:r>
            <a:r>
              <a:rPr lang="en-GB" sz="1500">
                <a:ea typeface="+mn-lt"/>
                <a:cs typeface="+mn-lt"/>
              </a:rPr>
              <a:t>. New York: New York Univ. Press.</a:t>
            </a:r>
            <a:endParaRPr lang="en-GB" sz="1500">
              <a:ea typeface="Calibri"/>
              <a:cs typeface="Calibri"/>
            </a:endParaRPr>
          </a:p>
          <a:p>
            <a:r>
              <a:rPr lang="en-GB" sz="1500" err="1">
                <a:ea typeface="+mn-lt"/>
                <a:cs typeface="+mn-lt"/>
              </a:rPr>
              <a:t>Gmelch</a:t>
            </a:r>
            <a:r>
              <a:rPr lang="en-GB" sz="1500">
                <a:ea typeface="+mn-lt"/>
                <a:cs typeface="+mn-lt"/>
              </a:rPr>
              <a:t>, G. and Kuppinger, P. (2018). </a:t>
            </a:r>
            <a:r>
              <a:rPr lang="en-GB" sz="1500" i="1">
                <a:ea typeface="+mn-lt"/>
                <a:cs typeface="+mn-lt"/>
              </a:rPr>
              <a:t>Urban Life</a:t>
            </a:r>
            <a:r>
              <a:rPr lang="en-GB" sz="1500">
                <a:ea typeface="+mn-lt"/>
                <a:cs typeface="+mn-lt"/>
              </a:rPr>
              <a:t>. [online] </a:t>
            </a:r>
            <a:r>
              <a:rPr lang="en-GB" sz="1500" i="1">
                <a:ea typeface="+mn-lt"/>
                <a:cs typeface="+mn-lt"/>
              </a:rPr>
              <a:t>Google Books</a:t>
            </a:r>
            <a:r>
              <a:rPr lang="en-GB" sz="1500">
                <a:ea typeface="+mn-lt"/>
                <a:cs typeface="+mn-lt"/>
              </a:rPr>
              <a:t>. Available at: </a:t>
            </a:r>
            <a:r>
              <a:rPr lang="en-GB" sz="1500">
                <a:ea typeface="+mn-lt"/>
                <a:cs typeface="+mn-lt"/>
                <a:hlinkClick r:id="rId3"/>
              </a:rPr>
              <a:t>https://books.google.co.uk/books?hl=en&amp;lr=&amp;id=9D5FDwAAQBAJ&amp;oi=fnd&amp;pg=PA245&amp;dq=links+between+poverty+and+gangs&amp;ots=9q1HVl8pri&amp;sig=oHi7g8V42-SYKsDfLul_WgLfmSA#v=onepage&amp;q&amp;f=false</a:t>
            </a:r>
            <a:r>
              <a:rPr lang="en-GB" sz="1500">
                <a:ea typeface="+mn-lt"/>
                <a:cs typeface="+mn-lt"/>
              </a:rPr>
              <a:t> [Accessed 23 July 2026].</a:t>
            </a:r>
            <a:endParaRPr lang="en-GB" sz="1500">
              <a:ea typeface="Calibri"/>
              <a:cs typeface="Calibri"/>
            </a:endParaRPr>
          </a:p>
          <a:p>
            <a:r>
              <a:rPr lang="en-GB" sz="1500">
                <a:ea typeface="+mn-lt"/>
                <a:cs typeface="+mn-lt"/>
              </a:rPr>
              <a:t>GOV.UK (2011). </a:t>
            </a:r>
            <a:r>
              <a:rPr lang="en-GB" sz="1500" i="1">
                <a:ea typeface="+mn-lt"/>
                <a:cs typeface="+mn-lt"/>
              </a:rPr>
              <a:t>Ending Gang and Youth Violence A Cross-Government Report including further evidence and good practice case studies</a:t>
            </a:r>
            <a:r>
              <a:rPr lang="en-GB" sz="1500">
                <a:ea typeface="+mn-lt"/>
                <a:cs typeface="+mn-lt"/>
              </a:rPr>
              <a:t>. [online] Available at: </a:t>
            </a:r>
            <a:r>
              <a:rPr lang="en-GB" sz="1500">
                <a:ea typeface="+mn-lt"/>
                <a:cs typeface="+mn-lt"/>
                <a:hlinkClick r:id="rId4"/>
              </a:rPr>
              <a:t>https://assets.publishing.service.gov.uk/media/5a79e1d1e5274a684690cc73/gang-violence-detailreport.pdf</a:t>
            </a:r>
            <a:r>
              <a:rPr lang="en-GB" sz="1500">
                <a:ea typeface="+mn-lt"/>
                <a:cs typeface="+mn-lt"/>
              </a:rPr>
              <a:t> [Accessed 23 July 2026].</a:t>
            </a:r>
            <a:endParaRPr lang="en-GB" sz="1500">
              <a:ea typeface="Calibri"/>
              <a:cs typeface="Calibri"/>
            </a:endParaRPr>
          </a:p>
          <a:p>
            <a:r>
              <a:rPr lang="en-GB" sz="1500">
                <a:ea typeface="+mn-lt"/>
                <a:cs typeface="+mn-lt"/>
              </a:rPr>
              <a:t>Gov.uk (2021). </a:t>
            </a:r>
            <a:r>
              <a:rPr lang="en-GB" sz="1500" i="1">
                <a:ea typeface="+mn-lt"/>
                <a:cs typeface="+mn-lt"/>
              </a:rPr>
              <a:t>Crime and policing</a:t>
            </a:r>
            <a:r>
              <a:rPr lang="en-GB" sz="1500">
                <a:ea typeface="+mn-lt"/>
                <a:cs typeface="+mn-lt"/>
              </a:rPr>
              <a:t>. [online] GOV.UK. Available at: </a:t>
            </a:r>
            <a:r>
              <a:rPr lang="en-GB" sz="1500">
                <a:ea typeface="+mn-lt"/>
                <a:cs typeface="+mn-lt"/>
                <a:hlinkClick r:id="rId5"/>
              </a:rPr>
              <a:t>https://www.gov.uk/government/publications/the-report-of-the-commission-on-race-and-ethnic-disparities/crime-and-policing</a:t>
            </a:r>
            <a:r>
              <a:rPr lang="en-GB" sz="1500">
                <a:ea typeface="+mn-lt"/>
                <a:cs typeface="+mn-lt"/>
              </a:rPr>
              <a:t> [Accessed 23 July 2026].</a:t>
            </a:r>
            <a:endParaRPr lang="en-GB" sz="1500">
              <a:ea typeface="Calibri"/>
              <a:cs typeface="Calibri"/>
            </a:endParaRPr>
          </a:p>
          <a:p>
            <a:r>
              <a:rPr lang="en-GB" sz="1500" i="1">
                <a:ea typeface="+mn-lt"/>
                <a:cs typeface="+mn-lt"/>
              </a:rPr>
              <a:t> in likelihood of living in high-crime neighbourhoods</a:t>
            </a:r>
            <a:r>
              <a:rPr lang="en-GB" sz="1500">
                <a:ea typeface="+mn-lt"/>
                <a:cs typeface="+mn-lt"/>
              </a:rPr>
              <a:t>. [online] Available at: </a:t>
            </a:r>
            <a:r>
              <a:rPr lang="en-GB" sz="1500">
                <a:ea typeface="+mn-lt"/>
                <a:cs typeface="+mn-lt"/>
                <a:hlinkClick r:id="rId6"/>
              </a:rPr>
              <a:t>https://www.health.org.uk/evidence-hub/surroundings/inequalities-in-likelihood-of-living-in-high-crime-neighbourhoods</a:t>
            </a:r>
            <a:r>
              <a:rPr lang="en-GB" sz="1200">
                <a:ea typeface="+mn-lt"/>
                <a:cs typeface="+mn-lt"/>
              </a:rPr>
              <a:t> [Accessed 23 July 2026].</a:t>
            </a:r>
            <a:endParaRPr lang="en-GB">
              <a:ea typeface="Calibri" panose="020F0502020204030204"/>
              <a:cs typeface="Calibri" panose="020F0502020204030204"/>
            </a:endParaRPr>
          </a:p>
          <a:p>
            <a:endParaRPr lang="en-GB">
              <a:ea typeface="Calibri" panose="020F0502020204030204"/>
              <a:cs typeface="Calibri" panose="020F0502020204030204"/>
            </a:endParaRPr>
          </a:p>
        </p:txBody>
      </p:sp>
    </p:spTree>
    <p:extLst>
      <p:ext uri="{BB962C8B-B14F-4D97-AF65-F5344CB8AC3E}">
        <p14:creationId xmlns:p14="http://schemas.microsoft.com/office/powerpoint/2010/main" val="2253430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DE30956-D986-24FB-7345-1798C9A6B89C}"/>
              </a:ext>
            </a:extLst>
          </p:cNvPr>
          <p:cNvSpPr>
            <a:spLocks noGrp="1"/>
          </p:cNvSpPr>
          <p:nvPr>
            <p:ph idx="1"/>
          </p:nvPr>
        </p:nvSpPr>
        <p:spPr>
          <a:xfrm>
            <a:off x="453572" y="439512"/>
            <a:ext cx="11284857" cy="3995738"/>
          </a:xfrm>
        </p:spPr>
        <p:txBody>
          <a:bodyPr vert="horz" lIns="91440" tIns="45720" rIns="91440" bIns="45720" rtlCol="0" anchor="t">
            <a:noAutofit/>
          </a:bodyPr>
          <a:lstStyle/>
          <a:p>
            <a:r>
              <a:rPr lang="en-GB" sz="1800">
                <a:ea typeface="Calibri"/>
                <a:cs typeface="Calibri"/>
              </a:rPr>
              <a:t>Higginson, A., </a:t>
            </a:r>
            <a:r>
              <a:rPr lang="en-GB" sz="1800" err="1">
                <a:ea typeface="Calibri"/>
                <a:cs typeface="Calibri"/>
              </a:rPr>
              <a:t>Benier</a:t>
            </a:r>
            <a:r>
              <a:rPr lang="en-GB" sz="1800">
                <a:ea typeface="Calibri"/>
                <a:cs typeface="Calibri"/>
              </a:rPr>
              <a:t>, K., </a:t>
            </a:r>
            <a:r>
              <a:rPr lang="en-GB" sz="1800" err="1">
                <a:ea typeface="Calibri"/>
                <a:cs typeface="Calibri"/>
              </a:rPr>
              <a:t>Shenderovich</a:t>
            </a:r>
            <a:r>
              <a:rPr lang="en-GB" sz="1800">
                <a:ea typeface="Calibri"/>
                <a:cs typeface="Calibri"/>
              </a:rPr>
              <a:t>, Y., Bedford, L., Mazerolle, L. and Murray, J. (2018). Factors associated with youth gang membership in low‐ and middle‐income countries: A systematic review. </a:t>
            </a:r>
            <a:r>
              <a:rPr lang="en-GB" sz="1800" i="1">
                <a:ea typeface="Calibri"/>
                <a:cs typeface="Calibri"/>
              </a:rPr>
              <a:t>Campbell Systematic Reviews</a:t>
            </a:r>
            <a:r>
              <a:rPr lang="en-GB" sz="1800">
                <a:ea typeface="Calibri"/>
                <a:cs typeface="Calibri"/>
              </a:rPr>
              <a:t>, 14(1), pp.1–128. doi:10.4073/csr.2018.11.</a:t>
            </a:r>
          </a:p>
          <a:p>
            <a:r>
              <a:rPr lang="en-GB" sz="1800">
                <a:ea typeface="Calibri"/>
                <a:cs typeface="Calibri"/>
              </a:rPr>
              <a:t>Home Office (2024). </a:t>
            </a:r>
            <a:r>
              <a:rPr lang="en-GB" sz="1800" i="1">
                <a:ea typeface="Calibri"/>
                <a:cs typeface="Calibri"/>
              </a:rPr>
              <a:t>Arrests</a:t>
            </a:r>
            <a:r>
              <a:rPr lang="en-GB" sz="1800">
                <a:ea typeface="Calibri"/>
                <a:cs typeface="Calibri"/>
              </a:rPr>
              <a:t>. [online] </a:t>
            </a:r>
            <a:r>
              <a:rPr lang="en-GB" sz="1800">
                <a:ea typeface="Calibri"/>
                <a:cs typeface="Calibri"/>
                <a:hlinkClick r:id="rId2"/>
              </a:rPr>
              <a:t>Www.ethnicity-facts-figures.service.gov.uk</a:t>
            </a:r>
            <a:r>
              <a:rPr lang="en-GB" sz="1800">
                <a:ea typeface="Calibri"/>
                <a:cs typeface="Calibri"/>
              </a:rPr>
              <a:t>. Available at: </a:t>
            </a:r>
            <a:r>
              <a:rPr lang="en-GB" sz="1800">
                <a:ea typeface="Calibri"/>
                <a:cs typeface="Calibri"/>
                <a:hlinkClick r:id="rId3"/>
              </a:rPr>
              <a:t>https://www.ethnicity-facts-figures.service.gov.uk/crime-justice-and-the-law/policing/number-of-arrests/latest/</a:t>
            </a:r>
            <a:r>
              <a:rPr lang="en-GB" sz="1800">
                <a:ea typeface="Calibri"/>
                <a:cs typeface="Calibri"/>
              </a:rPr>
              <a:t> [Accessed 23 July 2026].</a:t>
            </a:r>
          </a:p>
          <a:p>
            <a:r>
              <a:rPr lang="en-GB" sz="1800">
                <a:ea typeface="Calibri"/>
                <a:cs typeface="Calibri"/>
              </a:rPr>
              <a:t>Kakar, S. (1998). YOUTH GANGS AND THEIR FAMILIES: EFFECT OF GANG MEMBERSHIP ON FAMILY’S SUBJECTIVE WELL-BEING. </a:t>
            </a:r>
            <a:r>
              <a:rPr lang="en-GB" sz="1800" i="1">
                <a:ea typeface="Calibri"/>
                <a:cs typeface="Calibri"/>
              </a:rPr>
              <a:t>Journal of Crime and Justice</a:t>
            </a:r>
            <a:r>
              <a:rPr lang="en-GB" sz="1800">
                <a:ea typeface="Calibri"/>
                <a:cs typeface="Calibri"/>
              </a:rPr>
              <a:t>, 21(2), pp.157–172. </a:t>
            </a:r>
            <a:r>
              <a:rPr lang="en-GB" sz="1800" err="1">
                <a:ea typeface="Calibri"/>
                <a:cs typeface="Calibri"/>
              </a:rPr>
              <a:t>doi:https</a:t>
            </a:r>
            <a:r>
              <a:rPr lang="en-GB" sz="1800">
                <a:ea typeface="Calibri"/>
                <a:cs typeface="Calibri"/>
              </a:rPr>
              <a:t>://doi.org/10.1080/0735648x.1998.9721605.</a:t>
            </a:r>
          </a:p>
          <a:p>
            <a:r>
              <a:rPr lang="en-GB" sz="1800">
                <a:ea typeface="Calibri"/>
                <a:cs typeface="Calibri"/>
              </a:rPr>
              <a:t>National Education Union (2024). </a:t>
            </a:r>
            <a:r>
              <a:rPr lang="en-GB" sz="1800" i="1">
                <a:ea typeface="Calibri"/>
                <a:cs typeface="Calibri"/>
              </a:rPr>
              <a:t>State of education: Child poverty | National Education Union</a:t>
            </a:r>
            <a:r>
              <a:rPr lang="en-GB" sz="1800">
                <a:ea typeface="Calibri"/>
                <a:cs typeface="Calibri"/>
              </a:rPr>
              <a:t>. [online] National Education Union. Available at: </a:t>
            </a:r>
            <a:r>
              <a:rPr lang="en-GB" sz="1800">
                <a:ea typeface="Calibri"/>
                <a:cs typeface="Calibri"/>
                <a:hlinkClick r:id="rId4"/>
              </a:rPr>
              <a:t>https://neu.org.uk/latest/press-releases/state-education-child-poverty</a:t>
            </a:r>
            <a:r>
              <a:rPr lang="en-GB" sz="1800">
                <a:ea typeface="Calibri"/>
                <a:cs typeface="Calibri"/>
              </a:rPr>
              <a:t> [Accessed 23 July 2026].</a:t>
            </a:r>
          </a:p>
          <a:p>
            <a:r>
              <a:rPr lang="en-GB" sz="1800">
                <a:ea typeface="Calibri"/>
                <a:cs typeface="Calibri"/>
              </a:rPr>
              <a:t>Petersen, K., Elisa and Ladefoged, L. (2018). </a:t>
            </a:r>
            <a:r>
              <a:rPr lang="en-GB" sz="1800" i="1">
                <a:ea typeface="Calibri"/>
                <a:cs typeface="Calibri"/>
              </a:rPr>
              <a:t>Danish University Colleges Youth in gangs: What do we know -and what don’t we know? A research review of national and international knowledge about youth in gangs</a:t>
            </a:r>
            <a:r>
              <a:rPr lang="en-GB" sz="1800">
                <a:ea typeface="Calibri"/>
                <a:cs typeface="Calibri"/>
              </a:rPr>
              <a:t>. [online] Danish University Colleges. Available at: </a:t>
            </a:r>
            <a:r>
              <a:rPr lang="en-GB" sz="1800">
                <a:ea typeface="Calibri"/>
                <a:cs typeface="Calibri"/>
                <a:hlinkClick r:id="rId5"/>
              </a:rPr>
              <a:t>https://www.ucviden.dk/ws/portalfiles/portal/124427815/Youth_in_gangs_what_do_we_know_and_what_don_t_we_know_A_research_review_of_national_and_international_knowledge_about_youth_in_gangs.pdf</a:t>
            </a:r>
            <a:r>
              <a:rPr lang="en-GB" sz="1800">
                <a:ea typeface="Calibri"/>
                <a:cs typeface="Calibri"/>
              </a:rPr>
              <a:t> [Accessed 23 July 2026].</a:t>
            </a:r>
          </a:p>
          <a:p>
            <a:r>
              <a:rPr lang="en-GB" sz="1800">
                <a:ea typeface="Calibri"/>
                <a:cs typeface="Calibri"/>
              </a:rPr>
              <a:t>Service.gov.uk (2025). </a:t>
            </a:r>
            <a:r>
              <a:rPr lang="en-GB" sz="1800" i="1">
                <a:ea typeface="Calibri"/>
                <a:cs typeface="Calibri"/>
              </a:rPr>
              <a:t>Children in need, Reporting year 2025</a:t>
            </a:r>
            <a:r>
              <a:rPr lang="en-GB" sz="1800">
                <a:ea typeface="Calibri"/>
                <a:cs typeface="Calibri"/>
              </a:rPr>
              <a:t>. [online] Available at: </a:t>
            </a:r>
            <a:r>
              <a:rPr lang="en-GB" sz="1800">
                <a:ea typeface="Calibri"/>
                <a:cs typeface="Calibri"/>
                <a:hlinkClick r:id="rId6"/>
              </a:rPr>
              <a:t>https://explore-education-statistics.service.gov.uk/find-statistics/children-in-need/2025</a:t>
            </a:r>
            <a:r>
              <a:rPr lang="en-GB" sz="1800">
                <a:ea typeface="Calibri"/>
                <a:cs typeface="Calibri"/>
              </a:rPr>
              <a:t> [Accessed 23 July 2026].</a:t>
            </a:r>
          </a:p>
          <a:p>
            <a:r>
              <a:rPr lang="en-GB" sz="1800">
                <a:ea typeface="Calibri"/>
                <a:cs typeface="Calibri"/>
              </a:rPr>
              <a:t>Singer, M. (2007). </a:t>
            </a:r>
            <a:r>
              <a:rPr lang="en-GB" sz="1800" i="1">
                <a:ea typeface="Calibri"/>
                <a:cs typeface="Calibri"/>
              </a:rPr>
              <a:t>Drugging the Poor</a:t>
            </a:r>
            <a:r>
              <a:rPr lang="en-GB" sz="1800">
                <a:ea typeface="Calibri"/>
                <a:cs typeface="Calibri"/>
              </a:rPr>
              <a:t>. Waveland Press.</a:t>
            </a:r>
          </a:p>
          <a:p>
            <a:r>
              <a:rPr lang="en-GB" sz="1800">
                <a:ea typeface="+mn-lt"/>
                <a:cs typeface="+mn-lt"/>
              </a:rPr>
              <a:t>The Health Foundation (2023). </a:t>
            </a:r>
            <a:r>
              <a:rPr lang="en-GB" sz="1800" i="1">
                <a:ea typeface="+mn-lt"/>
                <a:cs typeface="+mn-lt"/>
              </a:rPr>
              <a:t>Inequalities in likelihood of living in high-crime neighbourhoods</a:t>
            </a:r>
            <a:r>
              <a:rPr lang="en-GB" sz="1800">
                <a:ea typeface="+mn-lt"/>
                <a:cs typeface="+mn-lt"/>
              </a:rPr>
              <a:t>. [online] Available</a:t>
            </a:r>
            <a:r>
              <a:rPr lang="en-GB" sz="1200">
                <a:ea typeface="+mn-lt"/>
                <a:cs typeface="+mn-lt"/>
              </a:rPr>
              <a:t> at: </a:t>
            </a:r>
            <a:r>
              <a:rPr lang="en-GB" sz="1200">
                <a:ea typeface="+mn-lt"/>
                <a:cs typeface="+mn-lt"/>
                <a:hlinkClick r:id="rId7"/>
              </a:rPr>
              <a:t>https://www.health.org.uk/evidence-hub/surroundings/inequalities-in-likelihood-of-living-in-high-crime-neighbourhoods</a:t>
            </a:r>
            <a:r>
              <a:rPr lang="en-GB" sz="1200">
                <a:ea typeface="+mn-lt"/>
                <a:cs typeface="+mn-lt"/>
              </a:rPr>
              <a:t> [Accessed 23 July 2026].</a:t>
            </a:r>
            <a:endParaRPr lang="en-GB" sz="1800" i="1">
              <a:ea typeface="Calibri" panose="020F0502020204030204"/>
              <a:cs typeface="Calibri" panose="020F0502020204030204"/>
            </a:endParaRPr>
          </a:p>
          <a:p>
            <a:endParaRPr lang="en-GB" sz="1800" i="1">
              <a:ea typeface="Calibri" panose="020F0502020204030204"/>
              <a:cs typeface="Calibri" panose="020F0502020204030204"/>
            </a:endParaRPr>
          </a:p>
        </p:txBody>
      </p:sp>
    </p:spTree>
    <p:extLst>
      <p:ext uri="{BB962C8B-B14F-4D97-AF65-F5344CB8AC3E}">
        <p14:creationId xmlns:p14="http://schemas.microsoft.com/office/powerpoint/2010/main" val="355377571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Application>Microsoft Office PowerPoint</Application>
  <PresentationFormat>Widescreen</PresentationFormat>
  <Slides>11</Slides>
  <Notes>8</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2013 - 2022 Theme</vt:lpstr>
      <vt:lpstr>Gang Involvement and Poverty</vt:lpstr>
      <vt:lpstr>Low-income areas </vt:lpstr>
      <vt:lpstr>Low-income Households</vt:lpstr>
      <vt:lpstr>Lack of education</vt:lpstr>
      <vt:lpstr>Unemployment </vt:lpstr>
      <vt:lpstr>Drug presence</vt:lpstr>
      <vt:lpstr>Immigration </vt:lpstr>
      <vt:lpstr>Police involvement in low-income areas</vt:lpstr>
      <vt:lpstr>Statistics on gang crime rates in low-income areas</vt:lpstr>
      <vt:lpstr>Chanel’s Reference list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Maddison Or Maddie McCarthy (2500781)</dc:creator>
  <cp:revision>1</cp:revision>
  <dcterms:created xsi:type="dcterms:W3CDTF">2026-04-19T18:52:46Z</dcterms:created>
  <dcterms:modified xsi:type="dcterms:W3CDTF">2026-07-24T22:31:22Z</dcterms:modified>
</cp:coreProperties>
</file>