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2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ley Staines (2204098)" userId="2b8f08d4-d829-4cfb-98cc-da4d8b3f6385" providerId="ADAL" clId="{8BADFD4D-4F76-481B-B17C-AB3E1E9D9A88}"/>
    <pc:docChg chg="undo custSel modSld">
      <pc:chgData name="Farley Staines (2204098)" userId="2b8f08d4-d829-4cfb-98cc-da4d8b3f6385" providerId="ADAL" clId="{8BADFD4D-4F76-481B-B17C-AB3E1E9D9A88}" dt="2023-11-29T09:46:32.715" v="15" actId="20577"/>
      <pc:docMkLst>
        <pc:docMk/>
      </pc:docMkLst>
      <pc:sldChg chg="modSp mod">
        <pc:chgData name="Farley Staines (2204098)" userId="2b8f08d4-d829-4cfb-98cc-da4d8b3f6385" providerId="ADAL" clId="{8BADFD4D-4F76-481B-B17C-AB3E1E9D9A88}" dt="2023-11-29T09:46:32.715" v="15" actId="20577"/>
        <pc:sldMkLst>
          <pc:docMk/>
          <pc:sldMk cId="908673298" sldId="256"/>
        </pc:sldMkLst>
        <pc:spChg chg="mod">
          <ac:chgData name="Farley Staines (2204098)" userId="2b8f08d4-d829-4cfb-98cc-da4d8b3f6385" providerId="ADAL" clId="{8BADFD4D-4F76-481B-B17C-AB3E1E9D9A88}" dt="2023-11-29T09:46:32.715" v="15" actId="20577"/>
          <ac:spMkLst>
            <pc:docMk/>
            <pc:sldMk cId="908673298" sldId="256"/>
            <ac:spMk id="3" creationId="{0C3D666B-1F9C-4AD3-9081-1DFC70BFE6D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646DE-1916-4190-97CD-FEEB52435C61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F9C87-2A4F-4A8E-B2AC-F0A8A09211C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573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646DE-1916-4190-97CD-FEEB52435C61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F9C87-2A4F-4A8E-B2AC-F0A8A0921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388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646DE-1916-4190-97CD-FEEB52435C61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F9C87-2A4F-4A8E-B2AC-F0A8A09211C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9227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646DE-1916-4190-97CD-FEEB52435C61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F9C87-2A4F-4A8E-B2AC-F0A8A0921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5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646DE-1916-4190-97CD-FEEB52435C61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F9C87-2A4F-4A8E-B2AC-F0A8A0921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99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646DE-1916-4190-97CD-FEEB52435C61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F9C87-2A4F-4A8E-B2AC-F0A8A0921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723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646DE-1916-4190-97CD-FEEB52435C61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F9C87-2A4F-4A8E-B2AC-F0A8A0921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252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5D7646DE-1916-4190-97CD-FEEB52435C61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FF9C87-2A4F-4A8E-B2AC-F0A8A0921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817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646DE-1916-4190-97CD-FEEB52435C61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F9C87-2A4F-4A8E-B2AC-F0A8A0921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497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646DE-1916-4190-97CD-FEEB52435C61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F9C87-2A4F-4A8E-B2AC-F0A8A0921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971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646DE-1916-4190-97CD-FEEB52435C61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F9C87-2A4F-4A8E-B2AC-F0A8A09211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186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5D7646DE-1916-4190-97CD-FEEB52435C61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8FF9C87-2A4F-4A8E-B2AC-F0A8A09211C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317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5A14F-6C3C-74AA-E08F-989D566365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Conversion strategy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3D666B-1F9C-4AD3-9081-1DFC70BFE6D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Group 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6732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DE3B93A-6105-4E0D-ABE7-1711117A8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78EE4A-377B-FB02-EA97-56530D0EE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6" y="642257"/>
            <a:ext cx="3417677" cy="5226837"/>
          </a:xfrm>
        </p:spPr>
        <p:txBody>
          <a:bodyPr anchor="t">
            <a:normAutofit/>
          </a:bodyPr>
          <a:lstStyle/>
          <a:p>
            <a:r>
              <a:rPr lang="en-GB"/>
              <a:t>Direct changeover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1A976-2DB5-D485-07B8-B9DF3C68E1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3512" y="642258"/>
            <a:ext cx="6847117" cy="3091682"/>
          </a:xfrm>
        </p:spPr>
        <p:txBody>
          <a:bodyPr>
            <a:normAutofit/>
          </a:bodyPr>
          <a:lstStyle/>
          <a:p>
            <a:r>
              <a:rPr lang="en-GB" dirty="0"/>
              <a:t>On a specific data all users stop using the old system, and the new system is put in use</a:t>
            </a:r>
          </a:p>
          <a:p>
            <a:r>
              <a:rPr lang="en-GB" dirty="0"/>
              <a:t>it is cheaper since you don’t need to pay for both systems</a:t>
            </a:r>
          </a:p>
          <a:p>
            <a:r>
              <a:rPr lang="en-GB" dirty="0"/>
              <a:t>It is only successful if extensive testing has been done beforehand</a:t>
            </a:r>
          </a:p>
          <a:p>
            <a:r>
              <a:rPr lang="en-GB" dirty="0"/>
              <a:t>Staff need to be trained and ready to use the new system before it gets installed</a:t>
            </a:r>
          </a:p>
          <a:p>
            <a:r>
              <a:rPr lang="en-GB" dirty="0"/>
              <a:t>Best used when you want a quick changeover</a:t>
            </a:r>
          </a:p>
        </p:txBody>
      </p:sp>
      <p:pic>
        <p:nvPicPr>
          <p:cNvPr id="1026" name="Picture 2" descr="A close-up of a sign&#10;&#10;Description automatically generated">
            <a:extLst>
              <a:ext uri="{FF2B5EF4-FFF2-40B4-BE49-F238E27FC236}">
                <a16:creationId xmlns:a16="http://schemas.microsoft.com/office/drawing/2014/main" id="{4EA4F0B7-B51D-F612-388B-11242B74EF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12594" y="3994485"/>
            <a:ext cx="5848953" cy="188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924D57B-FEC9-4779-B514-732685B87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55EFD2BD-6E0E-4450-A3FF-5D1EA322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0363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6C8BC-247E-AFCE-E109-46D36E21D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Parallel conversion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EF96448-88DA-C1E4-645D-EB27198C28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7" r="2" b="2"/>
          <a:stretch/>
        </p:blipFill>
        <p:spPr bwMode="auto">
          <a:xfrm>
            <a:off x="1076432" y="3091754"/>
            <a:ext cx="3094997" cy="112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E5593-8DB0-7DA7-51F8-0D7E7D6CB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3" y="1845734"/>
            <a:ext cx="6515947" cy="4023360"/>
          </a:xfrm>
        </p:spPr>
        <p:txBody>
          <a:bodyPr>
            <a:normAutofit/>
          </a:bodyPr>
          <a:lstStyle/>
          <a:p>
            <a:r>
              <a:rPr lang="en-GB" dirty="0"/>
              <a:t>It involves using the old and new system at the same time</a:t>
            </a:r>
          </a:p>
          <a:p>
            <a:r>
              <a:rPr lang="en-GB" dirty="0"/>
              <a:t>If the new system fails, the old system is still available</a:t>
            </a:r>
          </a:p>
          <a:p>
            <a:r>
              <a:rPr lang="en-GB" dirty="0"/>
              <a:t>Staff can be trained in the new system gradually</a:t>
            </a:r>
          </a:p>
          <a:p>
            <a:r>
              <a:rPr lang="en-GB" dirty="0"/>
              <a:t>You can test the new system with live data</a:t>
            </a:r>
          </a:p>
          <a:p>
            <a:r>
              <a:rPr lang="en-GB" dirty="0"/>
              <a:t>It is more expensive as both systems need to run together</a:t>
            </a:r>
          </a:p>
          <a:p>
            <a:r>
              <a:rPr lang="en-GB" dirty="0"/>
              <a:t>Best used for when organizations cannot afford to lose any data. The organizations must be able to afford the high cost</a:t>
            </a:r>
          </a:p>
        </p:txBody>
      </p:sp>
    </p:spTree>
    <p:extLst>
      <p:ext uri="{BB962C8B-B14F-4D97-AF65-F5344CB8AC3E}">
        <p14:creationId xmlns:p14="http://schemas.microsoft.com/office/powerpoint/2010/main" val="3999676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E1019-2AB1-DF83-6C42-030A9F1E3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Modular (phased) conversion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8BCFFC08-8ACE-0F3E-34E3-CFE64C7163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6432" y="3023153"/>
            <a:ext cx="3094997" cy="1257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B2A6A-C05C-A9CB-A6EF-6D8C81A19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3" y="1845734"/>
            <a:ext cx="6515947" cy="4023360"/>
          </a:xfrm>
        </p:spPr>
        <p:txBody>
          <a:bodyPr>
            <a:normAutofit lnSpcReduction="10000"/>
          </a:bodyPr>
          <a:lstStyle/>
          <a:p>
            <a:r>
              <a:rPr lang="en-GB" sz="1900" dirty="0"/>
              <a:t>The old system is replaced one part at a time by the new system</a:t>
            </a:r>
          </a:p>
          <a:p>
            <a:r>
              <a:rPr lang="en-GB" sz="1900" dirty="0"/>
              <a:t>When a part of the new system and has tested and worked it is phased into the system</a:t>
            </a:r>
          </a:p>
          <a:p>
            <a:r>
              <a:rPr lang="en-GB" sz="1900" dirty="0"/>
              <a:t>Staff can be trained gradually, based on the new part that was phased in</a:t>
            </a:r>
          </a:p>
          <a:p>
            <a:r>
              <a:rPr lang="en-GB" sz="1900" dirty="0"/>
              <a:t>It is easier to find errors since you are dealing with one part at a time</a:t>
            </a:r>
          </a:p>
          <a:p>
            <a:r>
              <a:rPr lang="en-GB" sz="1900" dirty="0"/>
              <a:t>It can take a long time to implement and install because the new system is being installed in phases</a:t>
            </a:r>
          </a:p>
          <a:p>
            <a:r>
              <a:rPr lang="en-GB" sz="1900" dirty="0"/>
              <a:t>Only suitable for systems that can be splits into separated areas</a:t>
            </a:r>
          </a:p>
          <a:p>
            <a:r>
              <a:rPr lang="en-GB" sz="1900" dirty="0"/>
              <a:t>Best used for organizations that cannot afford to lose data and can afford the time and cost of a slow change over</a:t>
            </a:r>
          </a:p>
        </p:txBody>
      </p:sp>
    </p:spTree>
    <p:extLst>
      <p:ext uri="{BB962C8B-B14F-4D97-AF65-F5344CB8AC3E}">
        <p14:creationId xmlns:p14="http://schemas.microsoft.com/office/powerpoint/2010/main" val="1422926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3DE3B93A-6105-4E0D-ABE7-1711117A8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49210F-5F51-B4FA-6D71-3F3BECB97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6" y="642257"/>
            <a:ext cx="3417677" cy="5226837"/>
          </a:xfrm>
        </p:spPr>
        <p:txBody>
          <a:bodyPr anchor="t">
            <a:normAutofit/>
          </a:bodyPr>
          <a:lstStyle/>
          <a:p>
            <a:r>
              <a:rPr lang="en-GB"/>
              <a:t>Pilot conversion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6CB55-7F3B-F337-AE4C-2FDE32511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3512" y="642258"/>
            <a:ext cx="6847117" cy="3091682"/>
          </a:xfrm>
        </p:spPr>
        <p:txBody>
          <a:bodyPr>
            <a:normAutofit/>
          </a:bodyPr>
          <a:lstStyle/>
          <a:p>
            <a:r>
              <a:rPr lang="en-GB" sz="1700" dirty="0"/>
              <a:t>This system involves installing the system to one part of the company, then rolling it out to other departments</a:t>
            </a:r>
          </a:p>
          <a:p>
            <a:r>
              <a:rPr lang="en-GB" sz="1700" dirty="0"/>
              <a:t>If the new system doesn’t work, it only affects one part of the company</a:t>
            </a:r>
          </a:p>
          <a:p>
            <a:r>
              <a:rPr lang="en-GB" sz="1700" dirty="0"/>
              <a:t>It is easier to manage since it is smaller in scale compared to direct changeover</a:t>
            </a:r>
          </a:p>
          <a:p>
            <a:r>
              <a:rPr lang="en-GB" sz="1700" dirty="0"/>
              <a:t>The department taking part in the pilot can lose data if the system fails</a:t>
            </a:r>
          </a:p>
          <a:p>
            <a:r>
              <a:rPr lang="en-GB" sz="1700" dirty="0"/>
              <a:t>The changeover takes longer as it goes through each department</a:t>
            </a:r>
          </a:p>
          <a:p>
            <a:r>
              <a:rPr lang="en-GB" sz="1700" dirty="0"/>
              <a:t>Best for organizations that have large important departments. Can be installed into smaller departments before moving to </a:t>
            </a:r>
            <a:r>
              <a:rPr lang="en-GB" sz="1700"/>
              <a:t>larger departments</a:t>
            </a:r>
            <a:endParaRPr lang="en-GB" sz="1700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63EABC07-1AAF-67B6-CB14-69C0062779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21920" y="3994485"/>
            <a:ext cx="5630301" cy="188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5" name="Rectangle 4104">
            <a:extLst>
              <a:ext uri="{FF2B5EF4-FFF2-40B4-BE49-F238E27FC236}">
                <a16:creationId xmlns:a16="http://schemas.microsoft.com/office/drawing/2014/main" id="{1924D57B-FEC9-4779-B514-732685B87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55EFD2BD-6E0E-4450-A3FF-5D1EA322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50331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36</TotalTime>
  <Words>366</Words>
  <Application>Microsoft Office PowerPoint</Application>
  <PresentationFormat>Widescreen</PresentationFormat>
  <Paragraphs>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Calibri</vt:lpstr>
      <vt:lpstr>Calibri Light</vt:lpstr>
      <vt:lpstr>Retrospect</vt:lpstr>
      <vt:lpstr>Conversion strategy</vt:lpstr>
      <vt:lpstr>Direct changeover</vt:lpstr>
      <vt:lpstr>Parallel conversion</vt:lpstr>
      <vt:lpstr>Modular (phased) conversion</vt:lpstr>
      <vt:lpstr>Pilot conversion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Conversion strategy</dc:title>
  <dc:creator>Farley Staines (2204098)</dc:creator>
  <cp:lastModifiedBy>Farley Staines (2204098)</cp:lastModifiedBy>
  <cp:revision>1</cp:revision>
  <dcterms:created xsi:type="dcterms:W3CDTF">2023-11-29T09:07:23Z</dcterms:created>
  <dcterms:modified xsi:type="dcterms:W3CDTF">2023-11-29T09:46:33Z</dcterms:modified>
</cp:coreProperties>
</file>