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7" r:id="rId2"/>
    <p:sldId id="256" r:id="rId3"/>
    <p:sldId id="258" r:id="rId4"/>
    <p:sldId id="259" r:id="rId5"/>
    <p:sldId id="260" r:id="rId6"/>
    <p:sldId id="261" r:id="rId7"/>
    <p:sldId id="262" r:id="rId8"/>
    <p:sldId id="263" r:id="rId9"/>
    <p:sldId id="264" r:id="rId10"/>
    <p:sldId id="265" r:id="rId11"/>
    <p:sldId id="266" r:id="rId12"/>
  </p:sldIdLst>
  <p:sldSz cx="12192000" cy="6858000"/>
  <p:notesSz cx="6889750" cy="100187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114" d="100"/>
          <a:sy n="114" d="100"/>
        </p:scale>
        <p:origin x="47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676"/>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2597" y="0"/>
            <a:ext cx="2985558" cy="502676"/>
          </a:xfrm>
          <a:prstGeom prst="rect">
            <a:avLst/>
          </a:prstGeom>
        </p:spPr>
        <p:txBody>
          <a:bodyPr vert="horz" lIns="96616" tIns="48308" rIns="96616" bIns="48308" rtlCol="0"/>
          <a:lstStyle>
            <a:lvl1pPr algn="r">
              <a:defRPr sz="1300"/>
            </a:lvl1pPr>
          </a:lstStyle>
          <a:p>
            <a:fld id="{4FBBD23B-0F13-466E-8387-61BD32D797F7}" type="datetimeFigureOut">
              <a:rPr lang="en-GB" smtClean="0"/>
              <a:t>13/03/2019</a:t>
            </a:fld>
            <a:endParaRPr lang="en-GB"/>
          </a:p>
        </p:txBody>
      </p:sp>
      <p:sp>
        <p:nvSpPr>
          <p:cNvPr id="4" name="Slide Image Placeholder 3"/>
          <p:cNvSpPr>
            <a:spLocks noGrp="1" noRot="1" noChangeAspect="1"/>
          </p:cNvSpPr>
          <p:nvPr>
            <p:ph type="sldImg" idx="2"/>
          </p:nvPr>
        </p:nvSpPr>
        <p:spPr>
          <a:xfrm>
            <a:off x="439738" y="1252538"/>
            <a:ext cx="6010275"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975" y="4821506"/>
            <a:ext cx="5511800" cy="3944868"/>
          </a:xfrm>
          <a:prstGeom prst="rect">
            <a:avLst/>
          </a:prstGeom>
        </p:spPr>
        <p:txBody>
          <a:bodyPr vert="horz" lIns="96616" tIns="48308" rIns="96616" bIns="48308"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6039"/>
            <a:ext cx="2985558" cy="50267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6039"/>
            <a:ext cx="2985558" cy="502674"/>
          </a:xfrm>
          <a:prstGeom prst="rect">
            <a:avLst/>
          </a:prstGeom>
        </p:spPr>
        <p:txBody>
          <a:bodyPr vert="horz" lIns="96616" tIns="48308" rIns="96616" bIns="48308" rtlCol="0" anchor="b"/>
          <a:lstStyle>
            <a:lvl1pPr algn="r">
              <a:defRPr sz="1300"/>
            </a:lvl1pPr>
          </a:lstStyle>
          <a:p>
            <a:fld id="{B4A85637-68AC-4E74-9B2A-D87DB71F564F}" type="slidenum">
              <a:rPr lang="en-GB" smtClean="0"/>
              <a:t>‹#›</a:t>
            </a:fld>
            <a:endParaRPr lang="en-GB"/>
          </a:p>
        </p:txBody>
      </p:sp>
    </p:spTree>
    <p:extLst>
      <p:ext uri="{BB962C8B-B14F-4D97-AF65-F5344CB8AC3E}">
        <p14:creationId xmlns:p14="http://schemas.microsoft.com/office/powerpoint/2010/main" val="2871734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4A85637-68AC-4E74-9B2A-D87DB71F564F}" type="slidenum">
              <a:rPr lang="en-GB" smtClean="0"/>
              <a:t>1</a:t>
            </a:fld>
            <a:endParaRPr lang="en-GB"/>
          </a:p>
        </p:txBody>
      </p:sp>
    </p:spTree>
    <p:extLst>
      <p:ext uri="{BB962C8B-B14F-4D97-AF65-F5344CB8AC3E}">
        <p14:creationId xmlns:p14="http://schemas.microsoft.com/office/powerpoint/2010/main" val="17033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4A85637-68AC-4E74-9B2A-D87DB71F564F}" type="slidenum">
              <a:rPr lang="en-GB" smtClean="0"/>
              <a:t>2</a:t>
            </a:fld>
            <a:endParaRPr lang="en-GB"/>
          </a:p>
        </p:txBody>
      </p:sp>
    </p:spTree>
    <p:extLst>
      <p:ext uri="{BB962C8B-B14F-4D97-AF65-F5344CB8AC3E}">
        <p14:creationId xmlns:p14="http://schemas.microsoft.com/office/powerpoint/2010/main" val="3698446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4A85637-68AC-4E74-9B2A-D87DB71F564F}" type="slidenum">
              <a:rPr lang="en-GB" smtClean="0"/>
              <a:t>3</a:t>
            </a:fld>
            <a:endParaRPr lang="en-GB"/>
          </a:p>
        </p:txBody>
      </p:sp>
    </p:spTree>
    <p:extLst>
      <p:ext uri="{BB962C8B-B14F-4D97-AF65-F5344CB8AC3E}">
        <p14:creationId xmlns:p14="http://schemas.microsoft.com/office/powerpoint/2010/main" val="3714030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4A85637-68AC-4E74-9B2A-D87DB71F564F}" type="slidenum">
              <a:rPr lang="en-GB" smtClean="0"/>
              <a:t>4</a:t>
            </a:fld>
            <a:endParaRPr lang="en-GB"/>
          </a:p>
        </p:txBody>
      </p:sp>
    </p:spTree>
    <p:extLst>
      <p:ext uri="{BB962C8B-B14F-4D97-AF65-F5344CB8AC3E}">
        <p14:creationId xmlns:p14="http://schemas.microsoft.com/office/powerpoint/2010/main" val="15104620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4A85637-68AC-4E74-9B2A-D87DB71F564F}" type="slidenum">
              <a:rPr lang="en-GB" smtClean="0"/>
              <a:t>5</a:t>
            </a:fld>
            <a:endParaRPr lang="en-GB"/>
          </a:p>
        </p:txBody>
      </p:sp>
    </p:spTree>
    <p:extLst>
      <p:ext uri="{BB962C8B-B14F-4D97-AF65-F5344CB8AC3E}">
        <p14:creationId xmlns:p14="http://schemas.microsoft.com/office/powerpoint/2010/main" val="17848590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4A85637-68AC-4E74-9B2A-D87DB71F564F}" type="slidenum">
              <a:rPr lang="en-GB" smtClean="0"/>
              <a:t>6</a:t>
            </a:fld>
            <a:endParaRPr lang="en-GB"/>
          </a:p>
        </p:txBody>
      </p:sp>
    </p:spTree>
    <p:extLst>
      <p:ext uri="{BB962C8B-B14F-4D97-AF65-F5344CB8AC3E}">
        <p14:creationId xmlns:p14="http://schemas.microsoft.com/office/powerpoint/2010/main" val="19205236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4A85637-68AC-4E74-9B2A-D87DB71F564F}" type="slidenum">
              <a:rPr lang="en-GB" smtClean="0"/>
              <a:t>7</a:t>
            </a:fld>
            <a:endParaRPr lang="en-GB"/>
          </a:p>
        </p:txBody>
      </p:sp>
    </p:spTree>
    <p:extLst>
      <p:ext uri="{BB962C8B-B14F-4D97-AF65-F5344CB8AC3E}">
        <p14:creationId xmlns:p14="http://schemas.microsoft.com/office/powerpoint/2010/main" val="15312517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4A85637-68AC-4E74-9B2A-D87DB71F564F}" type="slidenum">
              <a:rPr lang="en-GB" smtClean="0"/>
              <a:t>8</a:t>
            </a:fld>
            <a:endParaRPr lang="en-GB"/>
          </a:p>
        </p:txBody>
      </p:sp>
    </p:spTree>
    <p:extLst>
      <p:ext uri="{BB962C8B-B14F-4D97-AF65-F5344CB8AC3E}">
        <p14:creationId xmlns:p14="http://schemas.microsoft.com/office/powerpoint/2010/main" val="7261354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4A85637-68AC-4E74-9B2A-D87DB71F564F}" type="slidenum">
              <a:rPr lang="en-GB" smtClean="0"/>
              <a:t>9</a:t>
            </a:fld>
            <a:endParaRPr lang="en-GB"/>
          </a:p>
        </p:txBody>
      </p:sp>
    </p:spTree>
    <p:extLst>
      <p:ext uri="{BB962C8B-B14F-4D97-AF65-F5344CB8AC3E}">
        <p14:creationId xmlns:p14="http://schemas.microsoft.com/office/powerpoint/2010/main" val="31483886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4A85637-68AC-4E74-9B2A-D87DB71F564F}" type="slidenum">
              <a:rPr lang="en-GB" smtClean="0"/>
              <a:t>10</a:t>
            </a:fld>
            <a:endParaRPr lang="en-GB"/>
          </a:p>
        </p:txBody>
      </p:sp>
    </p:spTree>
    <p:extLst>
      <p:ext uri="{BB962C8B-B14F-4D97-AF65-F5344CB8AC3E}">
        <p14:creationId xmlns:p14="http://schemas.microsoft.com/office/powerpoint/2010/main" val="18200959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4A85637-68AC-4E74-9B2A-D87DB71F564F}" type="slidenum">
              <a:rPr lang="en-GB" smtClean="0"/>
              <a:t>11</a:t>
            </a:fld>
            <a:endParaRPr lang="en-GB"/>
          </a:p>
        </p:txBody>
      </p:sp>
    </p:spTree>
    <p:extLst>
      <p:ext uri="{BB962C8B-B14F-4D97-AF65-F5344CB8AC3E}">
        <p14:creationId xmlns:p14="http://schemas.microsoft.com/office/powerpoint/2010/main" val="3929150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2119DFE-86A2-48B1-8044-01F0B7F0C39F}"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3B7D2-1EB6-419B-B2A5-F48831C93A70}" type="slidenum">
              <a:rPr lang="en-GB" smtClean="0"/>
              <a:t>‹#›</a:t>
            </a:fld>
            <a:endParaRPr lang="en-GB"/>
          </a:p>
        </p:txBody>
      </p:sp>
    </p:spTree>
    <p:extLst>
      <p:ext uri="{BB962C8B-B14F-4D97-AF65-F5344CB8AC3E}">
        <p14:creationId xmlns:p14="http://schemas.microsoft.com/office/powerpoint/2010/main" val="2714182004"/>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2119DFE-86A2-48B1-8044-01F0B7F0C39F}"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3B7D2-1EB6-419B-B2A5-F48831C93A70}" type="slidenum">
              <a:rPr lang="en-GB" smtClean="0"/>
              <a:t>‹#›</a:t>
            </a:fld>
            <a:endParaRPr lang="en-GB"/>
          </a:p>
        </p:txBody>
      </p:sp>
    </p:spTree>
    <p:extLst>
      <p:ext uri="{BB962C8B-B14F-4D97-AF65-F5344CB8AC3E}">
        <p14:creationId xmlns:p14="http://schemas.microsoft.com/office/powerpoint/2010/main" val="4077335145"/>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2119DFE-86A2-48B1-8044-01F0B7F0C39F}"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3B7D2-1EB6-419B-B2A5-F48831C93A70}" type="slidenum">
              <a:rPr lang="en-GB" smtClean="0"/>
              <a:t>‹#›</a:t>
            </a:fld>
            <a:endParaRPr lang="en-GB"/>
          </a:p>
        </p:txBody>
      </p:sp>
    </p:spTree>
    <p:extLst>
      <p:ext uri="{BB962C8B-B14F-4D97-AF65-F5344CB8AC3E}">
        <p14:creationId xmlns:p14="http://schemas.microsoft.com/office/powerpoint/2010/main" val="1434929799"/>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2119DFE-86A2-48B1-8044-01F0B7F0C39F}"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A3B7D2-1EB6-419B-B2A5-F48831C93A70}" type="slidenum">
              <a:rPr lang="en-GB" smtClean="0"/>
              <a:t>‹#›</a:t>
            </a:fld>
            <a:endParaRPr lang="en-GB"/>
          </a:p>
        </p:txBody>
      </p:sp>
    </p:spTree>
    <p:extLst>
      <p:ext uri="{BB962C8B-B14F-4D97-AF65-F5344CB8AC3E}">
        <p14:creationId xmlns:p14="http://schemas.microsoft.com/office/powerpoint/2010/main" val="1223526384"/>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2119DFE-86A2-48B1-8044-01F0B7F0C39F}" type="datetimeFigureOut">
              <a:rPr lang="en-GB" smtClean="0"/>
              <a:t>13/03/2019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A3B7D2-1EB6-419B-B2A5-F48831C93A70}" type="slidenum">
              <a:rPr lang="en-GB" smtClean="0"/>
              <a:t>‹#›</a:t>
            </a:fld>
            <a:endParaRPr lang="en-GB"/>
          </a:p>
        </p:txBody>
      </p:sp>
    </p:spTree>
    <p:extLst>
      <p:ext uri="{BB962C8B-B14F-4D97-AF65-F5344CB8AC3E}">
        <p14:creationId xmlns:p14="http://schemas.microsoft.com/office/powerpoint/2010/main" val="3920621875"/>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2119DFE-86A2-48B1-8044-01F0B7F0C39F}" type="datetimeFigureOut">
              <a:rPr lang="en-GB" smtClean="0"/>
              <a:t>13/03/2019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A3B7D2-1EB6-419B-B2A5-F48831C93A70}" type="slidenum">
              <a:rPr lang="en-GB" smtClean="0"/>
              <a:t>‹#›</a:t>
            </a:fld>
            <a:endParaRPr lang="en-GB"/>
          </a:p>
        </p:txBody>
      </p:sp>
    </p:spTree>
    <p:extLst>
      <p:ext uri="{BB962C8B-B14F-4D97-AF65-F5344CB8AC3E}">
        <p14:creationId xmlns:p14="http://schemas.microsoft.com/office/powerpoint/2010/main" val="752779312"/>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19DFE-86A2-48B1-8044-01F0B7F0C39F}" type="datetimeFigureOut">
              <a:rPr lang="en-GB" smtClean="0"/>
              <a:t>13/03/2019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A3B7D2-1EB6-419B-B2A5-F48831C93A70}" type="slidenum">
              <a:rPr lang="en-GB" smtClean="0"/>
              <a:t>‹#›</a:t>
            </a:fld>
            <a:endParaRPr lang="en-GB"/>
          </a:p>
        </p:txBody>
      </p:sp>
    </p:spTree>
    <p:extLst>
      <p:ext uri="{BB962C8B-B14F-4D97-AF65-F5344CB8AC3E}">
        <p14:creationId xmlns:p14="http://schemas.microsoft.com/office/powerpoint/2010/main" val="3899881616"/>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2119DFE-86A2-48B1-8044-01F0B7F0C39F}"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A3B7D2-1EB6-419B-B2A5-F48831C93A70}" type="slidenum">
              <a:rPr lang="en-GB" smtClean="0"/>
              <a:t>‹#›</a:t>
            </a:fld>
            <a:endParaRPr lang="en-GB"/>
          </a:p>
        </p:txBody>
      </p:sp>
    </p:spTree>
    <p:extLst>
      <p:ext uri="{BB962C8B-B14F-4D97-AF65-F5344CB8AC3E}">
        <p14:creationId xmlns:p14="http://schemas.microsoft.com/office/powerpoint/2010/main" val="462609400"/>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2119DFE-86A2-48B1-8044-01F0B7F0C39F}"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A3B7D2-1EB6-419B-B2A5-F48831C93A70}" type="slidenum">
              <a:rPr lang="en-GB" smtClean="0"/>
              <a:t>‹#›</a:t>
            </a:fld>
            <a:endParaRPr lang="en-GB"/>
          </a:p>
        </p:txBody>
      </p:sp>
    </p:spTree>
    <p:extLst>
      <p:ext uri="{BB962C8B-B14F-4D97-AF65-F5344CB8AC3E}">
        <p14:creationId xmlns:p14="http://schemas.microsoft.com/office/powerpoint/2010/main" val="3423148931"/>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2119DFE-86A2-48B1-8044-01F0B7F0C39F}"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3B7D2-1EB6-419B-B2A5-F48831C93A70}" type="slidenum">
              <a:rPr lang="en-GB" smtClean="0"/>
              <a:t>‹#›</a:t>
            </a:fld>
            <a:endParaRPr lang="en-GB"/>
          </a:p>
        </p:txBody>
      </p:sp>
    </p:spTree>
    <p:extLst>
      <p:ext uri="{BB962C8B-B14F-4D97-AF65-F5344CB8AC3E}">
        <p14:creationId xmlns:p14="http://schemas.microsoft.com/office/powerpoint/2010/main" val="336714958"/>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2119DFE-86A2-48B1-8044-01F0B7F0C39F}"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3B7D2-1EB6-419B-B2A5-F48831C93A70}" type="slidenum">
              <a:rPr lang="en-GB" smtClean="0"/>
              <a:t>‹#›</a:t>
            </a:fld>
            <a:endParaRPr lang="en-GB"/>
          </a:p>
        </p:txBody>
      </p:sp>
    </p:spTree>
    <p:extLst>
      <p:ext uri="{BB962C8B-B14F-4D97-AF65-F5344CB8AC3E}">
        <p14:creationId xmlns:p14="http://schemas.microsoft.com/office/powerpoint/2010/main" val="3387769148"/>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119DFE-86A2-48B1-8044-01F0B7F0C39F}" type="datetimeFigureOut">
              <a:rPr lang="en-GB" smtClean="0"/>
              <a:t>13/03/2019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A3B7D2-1EB6-419B-B2A5-F48831C93A70}" type="slidenum">
              <a:rPr lang="en-GB" smtClean="0"/>
              <a:t>‹#›</a:t>
            </a:fld>
            <a:endParaRPr lang="en-GB"/>
          </a:p>
        </p:txBody>
      </p:sp>
    </p:spTree>
    <p:extLst>
      <p:ext uri="{BB962C8B-B14F-4D97-AF65-F5344CB8AC3E}">
        <p14:creationId xmlns:p14="http://schemas.microsoft.com/office/powerpoint/2010/main" val="41063480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uwts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2110" y="58724"/>
            <a:ext cx="2327552" cy="931612"/>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p:cNvSpPr txBox="1">
            <a:spLocks/>
          </p:cNvSpPr>
          <p:nvPr/>
        </p:nvSpPr>
        <p:spPr>
          <a:xfrm>
            <a:off x="1223394" y="1718980"/>
            <a:ext cx="9529894" cy="71306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dirty="0"/>
              <a:t>BSc Built Environment Portfolio</a:t>
            </a:r>
            <a:br>
              <a:rPr lang="en-GB" sz="4800" dirty="0"/>
            </a:br>
            <a:r>
              <a:rPr lang="en-GB" sz="4800" dirty="0"/>
              <a:t>Research Methods - M5X01839</a:t>
            </a:r>
          </a:p>
        </p:txBody>
      </p:sp>
      <p:sp>
        <p:nvSpPr>
          <p:cNvPr id="4" name="TextBox 3"/>
          <p:cNvSpPr txBox="1"/>
          <p:nvPr/>
        </p:nvSpPr>
        <p:spPr>
          <a:xfrm>
            <a:off x="2382473" y="3330051"/>
            <a:ext cx="7211737" cy="1446550"/>
          </a:xfrm>
          <a:prstGeom prst="rect">
            <a:avLst/>
          </a:prstGeom>
          <a:noFill/>
        </p:spPr>
        <p:txBody>
          <a:bodyPr wrap="square" rtlCol="0">
            <a:spAutoFit/>
          </a:bodyPr>
          <a:lstStyle/>
          <a:p>
            <a:pPr algn="ctr"/>
            <a:r>
              <a:rPr lang="en-GB" sz="4400" dirty="0"/>
              <a:t>Andrew Brewer </a:t>
            </a:r>
            <a:br>
              <a:rPr lang="en-GB" sz="4400" dirty="0"/>
            </a:br>
            <a:r>
              <a:rPr lang="en-GB" sz="4400" dirty="0"/>
              <a:t>Student ID 1071405</a:t>
            </a:r>
          </a:p>
        </p:txBody>
      </p:sp>
    </p:spTree>
    <p:extLst>
      <p:ext uri="{BB962C8B-B14F-4D97-AF65-F5344CB8AC3E}">
        <p14:creationId xmlns:p14="http://schemas.microsoft.com/office/powerpoint/2010/main" val="3976123702"/>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2279" y="6082017"/>
            <a:ext cx="3212983" cy="713065"/>
          </a:xfrm>
        </p:spPr>
        <p:txBody>
          <a:bodyPr>
            <a:noAutofit/>
          </a:bodyPr>
          <a:lstStyle/>
          <a:p>
            <a:r>
              <a:rPr lang="en-GB" sz="1800" dirty="0"/>
              <a:t>BSc Built Environment Portfolio</a:t>
            </a:r>
            <a:br>
              <a:rPr lang="en-GB" sz="1800" dirty="0"/>
            </a:br>
            <a:r>
              <a:rPr lang="en-GB" sz="1800" dirty="0"/>
              <a:t>Research Methods - M5X01839</a:t>
            </a:r>
          </a:p>
        </p:txBody>
      </p:sp>
      <p:sp>
        <p:nvSpPr>
          <p:cNvPr id="3" name="Subtitle 2"/>
          <p:cNvSpPr>
            <a:spLocks noGrp="1"/>
          </p:cNvSpPr>
          <p:nvPr>
            <p:ph type="subTitle" idx="1"/>
          </p:nvPr>
        </p:nvSpPr>
        <p:spPr>
          <a:xfrm>
            <a:off x="1305886" y="1504789"/>
            <a:ext cx="9144000" cy="4308781"/>
          </a:xfrm>
        </p:spPr>
        <p:txBody>
          <a:bodyPr>
            <a:normAutofit fontScale="62500" lnSpcReduction="20000"/>
          </a:bodyPr>
          <a:lstStyle/>
          <a:p>
            <a:endParaRPr lang="en-GB" dirty="0"/>
          </a:p>
          <a:p>
            <a:endParaRPr lang="en-GB" sz="6700" dirty="0"/>
          </a:p>
          <a:p>
            <a:r>
              <a:rPr lang="en-GB" sz="6700" i="1" dirty="0"/>
              <a:t>Assessment of current skills shortages in the South Wales Construction sector, key impacts and how the sector is – or should be responding to these shortages.   </a:t>
            </a:r>
          </a:p>
          <a:p>
            <a:endParaRPr lang="en-GB" dirty="0"/>
          </a:p>
          <a:p>
            <a:br>
              <a:rPr lang="en-GB" dirty="0"/>
            </a:br>
            <a:endParaRPr lang="en-GB" dirty="0"/>
          </a:p>
        </p:txBody>
      </p:sp>
      <p:sp>
        <p:nvSpPr>
          <p:cNvPr id="4" name="TextBox 3"/>
          <p:cNvSpPr txBox="1"/>
          <p:nvPr/>
        </p:nvSpPr>
        <p:spPr>
          <a:xfrm>
            <a:off x="10111530" y="6148752"/>
            <a:ext cx="2080470" cy="646331"/>
          </a:xfrm>
          <a:prstGeom prst="rect">
            <a:avLst/>
          </a:prstGeom>
          <a:noFill/>
        </p:spPr>
        <p:txBody>
          <a:bodyPr wrap="square" rtlCol="0">
            <a:spAutoFit/>
          </a:bodyPr>
          <a:lstStyle/>
          <a:p>
            <a:r>
              <a:rPr lang="en-GB" dirty="0"/>
              <a:t>Andrew Brewer </a:t>
            </a:r>
            <a:br>
              <a:rPr lang="en-GB" dirty="0"/>
            </a:br>
            <a:r>
              <a:rPr lang="en-GB" dirty="0"/>
              <a:t>Student ID 1071405</a:t>
            </a:r>
          </a:p>
        </p:txBody>
      </p:sp>
      <p:pic>
        <p:nvPicPr>
          <p:cNvPr id="1026" name="Picture 2" descr="Image result for uwts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2110" y="58724"/>
            <a:ext cx="2327552" cy="931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9731516"/>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 name="Title 5"/>
          <p:cNvSpPr>
            <a:spLocks noGrp="1"/>
          </p:cNvSpPr>
          <p:nvPr>
            <p:ph type="ctrTitle"/>
          </p:nvPr>
        </p:nvSpPr>
        <p:spPr>
          <a:xfrm>
            <a:off x="6653600" y="1396289"/>
            <a:ext cx="5006336" cy="1325563"/>
          </a:xfrm>
        </p:spPr>
        <p:txBody>
          <a:bodyPr vert="horz" lIns="91440" tIns="45720" rIns="91440" bIns="45720" rtlCol="0" anchor="ctr">
            <a:normAutofit/>
          </a:bodyPr>
          <a:lstStyle/>
          <a:p>
            <a:pPr algn="l"/>
            <a:r>
              <a:rPr lang="en-US" sz="2800" b="1" dirty="0"/>
              <a:t>This research proposal explores… </a:t>
            </a:r>
          </a:p>
        </p:txBody>
      </p:sp>
      <p:sp>
        <p:nvSpPr>
          <p:cNvPr id="71" name="Freeform: Shape 70">
            <a:extLst>
              <a:ext uri="{FF2B5EF4-FFF2-40B4-BE49-F238E27FC236}">
                <a16:creationId xmlns:a16="http://schemas.microsoft.com/office/drawing/2014/main" id="{4F74D28C-3268-4E35-8EE1-D92CB4A85A7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3" name="Freeform: Shape 72">
            <a:extLst>
              <a:ext uri="{FF2B5EF4-FFF2-40B4-BE49-F238E27FC236}">
                <a16:creationId xmlns:a16="http://schemas.microsoft.com/office/drawing/2014/main" id="{58D44E42-C462-4105-BC86-FE75B4E3C4A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Image result for uwts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241" y="1875049"/>
            <a:ext cx="4105275" cy="1642110"/>
          </a:xfrm>
          <a:prstGeom prst="rect">
            <a:avLst/>
          </a:prstGeom>
          <a:noFill/>
          <a:extLst>
            <a:ext uri="{909E8E84-426E-40DD-AFC4-6F175D3DCCD1}">
              <a14:hiddenFill xmlns:a14="http://schemas.microsoft.com/office/drawing/2010/main">
                <a:solidFill>
                  <a:srgbClr val="FFFFFF"/>
                </a:solidFill>
              </a14:hiddenFill>
            </a:ext>
          </a:extLst>
        </p:spPr>
      </p:pic>
      <p:sp>
        <p:nvSpPr>
          <p:cNvPr id="5" name="Subtitle 4"/>
          <p:cNvSpPr>
            <a:spLocks noGrp="1"/>
          </p:cNvSpPr>
          <p:nvPr>
            <p:ph type="subTitle" idx="1"/>
          </p:nvPr>
        </p:nvSpPr>
        <p:spPr>
          <a:xfrm>
            <a:off x="6172782" y="2871981"/>
            <a:ext cx="5781530" cy="3369427"/>
          </a:xfrm>
        </p:spPr>
        <p:txBody>
          <a:bodyPr vert="horz" lIns="91440" tIns="45720" rIns="91440" bIns="45720" rtlCol="0" anchor="t">
            <a:normAutofit/>
          </a:bodyPr>
          <a:lstStyle/>
          <a:p>
            <a:pPr indent="-228600" algn="just">
              <a:buFont typeface="Arial" panose="020B0604020202020204" pitchFamily="34" charset="0"/>
              <a:buChar char="•"/>
            </a:pPr>
            <a:r>
              <a:rPr lang="en-US" sz="1800" dirty="0"/>
              <a:t>The current key skills shortages in the Construction sector in South Wales;</a:t>
            </a:r>
          </a:p>
          <a:p>
            <a:pPr indent="-228600" algn="just">
              <a:buFont typeface="Arial" panose="020B0604020202020204" pitchFamily="34" charset="0"/>
              <a:buChar char="•"/>
            </a:pPr>
            <a:r>
              <a:rPr lang="en-US" sz="1800" dirty="0"/>
              <a:t>The major impact of these skills shortages on the Construction sector in South Wales and how employers are currently responding; </a:t>
            </a:r>
          </a:p>
          <a:p>
            <a:pPr indent="-228600" algn="just">
              <a:buFont typeface="Arial" panose="020B0604020202020204" pitchFamily="34" charset="0"/>
              <a:buChar char="•"/>
            </a:pPr>
            <a:r>
              <a:rPr lang="en-US" sz="1800" dirty="0"/>
              <a:t>The proposed recommendations to addressing these skills shortages in South Wales to ensure sustainability for the future.  </a:t>
            </a:r>
          </a:p>
          <a:p>
            <a:pPr indent="-228600" algn="just">
              <a:buFont typeface="Arial" panose="020B0604020202020204" pitchFamily="34" charset="0"/>
              <a:buChar char="•"/>
            </a:pPr>
            <a:endParaRPr lang="en-US" sz="1800" dirty="0"/>
          </a:p>
        </p:txBody>
      </p:sp>
    </p:spTree>
    <p:extLst>
      <p:ext uri="{BB962C8B-B14F-4D97-AF65-F5344CB8AC3E}">
        <p14:creationId xmlns:p14="http://schemas.microsoft.com/office/powerpoint/2010/main" val="20401389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5320" y="365125"/>
            <a:ext cx="5120114" cy="1692794"/>
          </a:xfrm>
        </p:spPr>
        <p:txBody>
          <a:bodyPr vert="horz" lIns="91440" tIns="45720" rIns="91440" bIns="45720" rtlCol="0">
            <a:normAutofit/>
          </a:bodyPr>
          <a:lstStyle/>
          <a:p>
            <a:r>
              <a:rPr lang="en-US" dirty="0"/>
              <a:t>Literature Review </a:t>
            </a:r>
          </a:p>
        </p:txBody>
      </p:sp>
      <p:cxnSp>
        <p:nvCxnSpPr>
          <p:cNvPr id="71" name="Straight Arrow Connector 70">
            <a:extLst>
              <a:ext uri="{FF2B5EF4-FFF2-40B4-BE49-F238E27FC236}">
                <a16:creationId xmlns:a16="http://schemas.microsoft.com/office/drawing/2014/main" id="{E4A809D5-3600-46D4-A466-67F2349A54FB}"/>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2050" name="Picture 2" descr="Image result for Skills shortage holding back Walesâ construction industry"/>
          <p:cNvPicPr>
            <a:picLocks noChangeAspect="1" noChangeArrowheads="1"/>
          </p:cNvPicPr>
          <p:nvPr/>
        </p:nvPicPr>
        <p:blipFill rotWithShape="1">
          <a:blip r:embed="rId3">
            <a:extLst>
              <a:ext uri="{28A0092B-C50C-407E-A947-70E740481C1C}">
                <a14:useLocalDpi xmlns:a14="http://schemas.microsoft.com/office/drawing/2010/main" val="0"/>
              </a:ext>
            </a:extLst>
          </a:blip>
          <a:srcRect l="23838" r="24381"/>
          <a:stretch/>
        </p:blipFill>
        <p:spPr bwMode="auto">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pic>
        <p:nvPicPr>
          <p:cNvPr id="7" name="Picture 2" descr="Image result for uwtsd"/>
          <p:cNvPicPr>
            <a:picLocks noGrp="1" noChangeAspect="1" noChangeArrowheads="1"/>
          </p:cNvPicPr>
          <p:nvPr>
            <p:ph idx="1"/>
          </p:nvPr>
        </p:nvPicPr>
        <p:blipFill>
          <a:blip r:embed="rId4" cstate="print">
            <a:extLst>
              <a:ext uri="{28A0092B-C50C-407E-A947-70E740481C1C}">
                <a14:useLocalDpi xmlns:a14="http://schemas.microsoft.com/office/drawing/2010/main" val="0"/>
              </a:ext>
            </a:extLst>
          </a:blip>
          <a:srcRect/>
          <a:stretch>
            <a:fillRect/>
          </a:stretch>
        </p:blipFill>
        <p:spPr bwMode="auto">
          <a:xfrm>
            <a:off x="177408" y="106564"/>
            <a:ext cx="1387310" cy="55492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72655" y="2770909"/>
            <a:ext cx="5886867" cy="3785652"/>
          </a:xfrm>
          <a:prstGeom prst="rect">
            <a:avLst/>
          </a:prstGeom>
          <a:noFill/>
        </p:spPr>
        <p:txBody>
          <a:bodyPr wrap="square" rtlCol="0">
            <a:spAutoFit/>
          </a:bodyPr>
          <a:lstStyle/>
          <a:p>
            <a:pPr algn="just"/>
            <a:r>
              <a:rPr lang="en-GB" sz="1600" dirty="0"/>
              <a:t>In July 2017, ITV Headlines quote </a:t>
            </a:r>
          </a:p>
          <a:p>
            <a:pPr algn="just"/>
            <a:r>
              <a:rPr lang="en-GB" sz="1600" dirty="0"/>
              <a:t>“</a:t>
            </a:r>
            <a:r>
              <a:rPr lang="en-GB" sz="1600" b="1" dirty="0"/>
              <a:t>Skills shortage holding back Wales’ construction industry</a:t>
            </a:r>
            <a:r>
              <a:rPr lang="en-GB" sz="1600" dirty="0"/>
              <a:t>”.  </a:t>
            </a:r>
          </a:p>
          <a:p>
            <a:pPr algn="just"/>
            <a:endParaRPr lang="en-GB" sz="1600" dirty="0"/>
          </a:p>
          <a:p>
            <a:pPr algn="just"/>
            <a:r>
              <a:rPr lang="en-GB" sz="1600" dirty="0"/>
              <a:t>In June 2018, </a:t>
            </a:r>
            <a:r>
              <a:rPr lang="en-GB" sz="1600" b="1" dirty="0"/>
              <a:t>Wales Online </a:t>
            </a:r>
            <a:r>
              <a:rPr lang="en-GB" sz="1600" dirty="0"/>
              <a:t>highlighted feedback from employers in the construction industry regarding skills demands across Wales – quoting the Federation of Master Builders </a:t>
            </a:r>
            <a:r>
              <a:rPr lang="en-GB" sz="1600" dirty="0" err="1"/>
              <a:t>Cymru</a:t>
            </a:r>
            <a:r>
              <a:rPr lang="en-GB" sz="1600" dirty="0"/>
              <a:t> saying there are vacant construction jobs, but no staff trained to fill them.  (Wales Online, 2018)  </a:t>
            </a:r>
          </a:p>
          <a:p>
            <a:pPr algn="just"/>
            <a:endParaRPr lang="en-GB" sz="1600" dirty="0"/>
          </a:p>
          <a:p>
            <a:pPr algn="just"/>
            <a:r>
              <a:rPr lang="en-GB" sz="1600" dirty="0"/>
              <a:t>The impact on the sector is escalating costs – 7 in 10 employers report spending more on recruitment – a total of £70m more than expected, increasing spending on training or losing out on contracts due to inability to deliver what is expected.  </a:t>
            </a:r>
          </a:p>
          <a:p>
            <a:pPr algn="just"/>
            <a:endParaRPr lang="en-GB" sz="1600" dirty="0"/>
          </a:p>
          <a:p>
            <a:pPr algn="just"/>
            <a:endParaRPr lang="en-GB" sz="1600" dirty="0"/>
          </a:p>
        </p:txBody>
      </p:sp>
      <p:pic>
        <p:nvPicPr>
          <p:cNvPr id="2052" name="Picture 4" descr="Image result for wales online"/>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2520" t="35769" r="12104" b="37696"/>
          <a:stretch/>
        </p:blipFill>
        <p:spPr bwMode="auto">
          <a:xfrm>
            <a:off x="655320" y="6216123"/>
            <a:ext cx="2712673" cy="501351"/>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itv"/>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950809" y="6171286"/>
            <a:ext cx="1130606" cy="5653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1189646"/>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7408" y="661488"/>
            <a:ext cx="5820778" cy="1325563"/>
          </a:xfrm>
        </p:spPr>
        <p:txBody>
          <a:bodyPr>
            <a:normAutofit/>
          </a:bodyPr>
          <a:lstStyle/>
          <a:p>
            <a:r>
              <a:rPr lang="en-GB" sz="3200" b="1" dirty="0"/>
              <a:t>Literature Review</a:t>
            </a:r>
            <a:r>
              <a:rPr lang="en-GB" sz="3200" dirty="0"/>
              <a:t>… continued…</a:t>
            </a:r>
          </a:p>
        </p:txBody>
      </p:sp>
      <p:sp>
        <p:nvSpPr>
          <p:cNvPr id="3" name="Content Placeholder 2"/>
          <p:cNvSpPr>
            <a:spLocks noGrp="1"/>
          </p:cNvSpPr>
          <p:nvPr>
            <p:ph idx="1"/>
          </p:nvPr>
        </p:nvSpPr>
        <p:spPr>
          <a:xfrm>
            <a:off x="251670" y="2021746"/>
            <a:ext cx="6149130" cy="4689445"/>
          </a:xfrm>
        </p:spPr>
        <p:txBody>
          <a:bodyPr anchor="t">
            <a:noAutofit/>
          </a:bodyPr>
          <a:lstStyle/>
          <a:p>
            <a:pPr marL="0" indent="0" algn="just">
              <a:buNone/>
            </a:pPr>
            <a:r>
              <a:rPr lang="en-GB" sz="1200" dirty="0"/>
              <a:t>The literature suggests that the current key skills shortages in the construction sector in South Wales include:</a:t>
            </a:r>
          </a:p>
          <a:p>
            <a:pPr algn="just">
              <a:buFontTx/>
              <a:buChar char="-"/>
            </a:pPr>
            <a:r>
              <a:rPr lang="en-GB" sz="1200" dirty="0"/>
              <a:t>general updates to individuals ‘tickets’ or compliance with the new legislative/regulatory requirements for construction work;</a:t>
            </a:r>
          </a:p>
          <a:p>
            <a:pPr algn="just">
              <a:buFontTx/>
              <a:buChar char="-"/>
            </a:pPr>
            <a:r>
              <a:rPr lang="en-GB" sz="1200" dirty="0"/>
              <a:t>digital/technological skills required to operate in the sector as it becomes more innovative and advanced;</a:t>
            </a:r>
          </a:p>
          <a:p>
            <a:pPr algn="just">
              <a:buFontTx/>
              <a:buChar char="-"/>
            </a:pPr>
            <a:r>
              <a:rPr lang="en-GB" sz="1200" dirty="0"/>
              <a:t>evolution of on-site equipment and skills required to operate this equipment.  </a:t>
            </a:r>
          </a:p>
          <a:p>
            <a:pPr marL="0" indent="0" algn="just">
              <a:buNone/>
            </a:pPr>
            <a:endParaRPr lang="en-GB" sz="1200" dirty="0"/>
          </a:p>
          <a:p>
            <a:pPr marL="0" indent="0" algn="just">
              <a:buNone/>
            </a:pPr>
            <a:r>
              <a:rPr lang="en-GB" sz="1200" dirty="0"/>
              <a:t>The </a:t>
            </a:r>
            <a:r>
              <a:rPr lang="en-GB" sz="1200" b="1" dirty="0"/>
              <a:t>CITB</a:t>
            </a:r>
            <a:r>
              <a:rPr lang="en-GB" sz="1200" dirty="0"/>
              <a:t> report highlights that an estimated 12,250 new jobs are forecast to be created by 2022 with a strong demand for civil engineers, surveyors, bricklayers and carpenters.  Employment is forecast to grow by 2.1% a year on average – well above the UK rate of 0.5%.  Overall, growth is predicted to be fairly evenly spread across the major occupational categories with solid growth among managerial, professional jobs as well as the trades.</a:t>
            </a:r>
          </a:p>
          <a:p>
            <a:pPr marL="0" indent="0" algn="just">
              <a:buNone/>
            </a:pPr>
            <a:endParaRPr lang="en-GB" sz="1200" dirty="0"/>
          </a:p>
          <a:p>
            <a:pPr marL="0" indent="0" algn="just">
              <a:buNone/>
            </a:pPr>
            <a:r>
              <a:rPr lang="en-GB" sz="1200" dirty="0"/>
              <a:t>This </a:t>
            </a:r>
            <a:r>
              <a:rPr lang="en-GB" sz="1200" b="1" dirty="0"/>
              <a:t>CITB</a:t>
            </a:r>
            <a:r>
              <a:rPr lang="en-GB" sz="1200" dirty="0"/>
              <a:t> Report states that demand for some trades will be higher than others – stating the jobs most in demand in Wales over the next 5 years will be:</a:t>
            </a:r>
          </a:p>
          <a:p>
            <a:pPr algn="just">
              <a:spcBef>
                <a:spcPts val="0"/>
              </a:spcBef>
            </a:pPr>
            <a:r>
              <a:rPr lang="en-GB" sz="1200" dirty="0"/>
              <a:t>Wood tradespeople and interior fit-out staff</a:t>
            </a:r>
          </a:p>
          <a:p>
            <a:pPr algn="just">
              <a:spcBef>
                <a:spcPts val="0"/>
              </a:spcBef>
            </a:pPr>
            <a:r>
              <a:rPr lang="en-GB" sz="1200" dirty="0"/>
              <a:t>Non construction professional, technical and IT staff</a:t>
            </a:r>
          </a:p>
          <a:p>
            <a:pPr algn="just">
              <a:spcBef>
                <a:spcPts val="0"/>
              </a:spcBef>
            </a:pPr>
            <a:r>
              <a:rPr lang="en-GB" sz="1200" dirty="0"/>
              <a:t>Other construction professional and technical</a:t>
            </a:r>
          </a:p>
          <a:p>
            <a:pPr algn="just">
              <a:spcBef>
                <a:spcPts val="0"/>
              </a:spcBef>
            </a:pPr>
            <a:r>
              <a:rPr lang="en-GB" sz="1200" dirty="0"/>
              <a:t>Bricklayers</a:t>
            </a:r>
          </a:p>
          <a:p>
            <a:pPr algn="just">
              <a:spcBef>
                <a:spcPts val="0"/>
              </a:spcBef>
            </a:pPr>
            <a:r>
              <a:rPr lang="en-GB" sz="1200" dirty="0"/>
              <a:t>Labourers </a:t>
            </a:r>
          </a:p>
          <a:p>
            <a:pPr marL="0" indent="0" algn="just">
              <a:buNone/>
            </a:pPr>
            <a:endParaRPr lang="en-GB" sz="1200" dirty="0"/>
          </a:p>
          <a:p>
            <a:pPr algn="just"/>
            <a:endParaRPr lang="en-GB" sz="1200" dirty="0"/>
          </a:p>
        </p:txBody>
      </p:sp>
      <p:sp>
        <p:nvSpPr>
          <p:cNvPr id="71" name="Freeform: Shape 70">
            <a:extLst>
              <a:ext uri="{FF2B5EF4-FFF2-40B4-BE49-F238E27FC236}">
                <a16:creationId xmlns:a16="http://schemas.microsoft.com/office/drawing/2014/main" id="{CF62D2A7-8207-488C-9F46-316BA81A16C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22" name="Picture 2" descr="Image result for Skills shortage holding back Walesâ construction industry"/>
          <p:cNvPicPr>
            <a:picLocks noChangeAspect="1" noChangeArrowheads="1"/>
          </p:cNvPicPr>
          <p:nvPr/>
        </p:nvPicPr>
        <p:blipFill rotWithShape="1">
          <a:blip r:embed="rId3">
            <a:extLst>
              <a:ext uri="{28A0092B-C50C-407E-A947-70E740481C1C}">
                <a14:useLocalDpi xmlns:a14="http://schemas.microsoft.com/office/drawing/2010/main" val="0"/>
              </a:ext>
            </a:extLst>
          </a:blip>
          <a:srcRect l="837" r="35168" b="-1"/>
          <a:stretch/>
        </p:blipFill>
        <p:spPr bwMode="auto">
          <a:xfrm>
            <a:off x="6681233" y="-3"/>
            <a:ext cx="5510768" cy="5726547"/>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2" descr="Image result for uwts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1670" y="165287"/>
            <a:ext cx="1387310" cy="5549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246911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6" name="Picture 2" descr="Image result for Skills shortage holding back Walesâ construction industry"/>
          <p:cNvPicPr>
            <a:picLocks noChangeAspect="1" noChangeArrowheads="1"/>
          </p:cNvPicPr>
          <p:nvPr/>
        </p:nvPicPr>
        <p:blipFill rotWithShape="1">
          <a:blip r:embed="rId3">
            <a:extLst>
              <a:ext uri="{28A0092B-C50C-407E-A947-70E740481C1C}">
                <a14:useLocalDpi xmlns:a14="http://schemas.microsoft.com/office/drawing/2010/main" val="0"/>
              </a:ext>
            </a:extLst>
          </a:blip>
          <a:srcRect t="20719" r="909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6148" name="Rectangle 134">
            <a:extLst>
              <a:ext uri="{FF2B5EF4-FFF2-40B4-BE49-F238E27FC236}">
                <a16:creationId xmlns:a16="http://schemas.microsoft.com/office/drawing/2014/main" id="{86C7B4A1-154A-4DF0-AC46-F88D75A2E0F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28333" y="1317073"/>
            <a:ext cx="6620505" cy="5540928"/>
          </a:xfrm>
        </p:spPr>
        <p:txBody>
          <a:bodyPr>
            <a:noAutofit/>
          </a:bodyPr>
          <a:lstStyle/>
          <a:p>
            <a:pPr marL="0" indent="0">
              <a:buNone/>
            </a:pPr>
            <a:r>
              <a:rPr lang="en-GB" sz="1400" dirty="0"/>
              <a:t>The four areas in which skills and/or knowledge are most frequently reported as needing improving or updating as a result of the drivers are </a:t>
            </a:r>
            <a:r>
              <a:rPr lang="en-GB" sz="1400" b="1" dirty="0"/>
              <a:t>health and safety/first aid</a:t>
            </a:r>
            <a:r>
              <a:rPr lang="en-GB" sz="1400" dirty="0"/>
              <a:t> (25%), </a:t>
            </a:r>
            <a:r>
              <a:rPr lang="en-GB" sz="1400" b="1" dirty="0"/>
              <a:t>legislation/regulations </a:t>
            </a:r>
            <a:r>
              <a:rPr lang="en-GB" sz="1400" dirty="0"/>
              <a:t>(22%), </a:t>
            </a:r>
            <a:r>
              <a:rPr lang="en-GB" sz="1400" b="1" dirty="0"/>
              <a:t>general/all sorts </a:t>
            </a:r>
            <a:r>
              <a:rPr lang="en-GB" sz="1400" dirty="0"/>
              <a:t>(19%) and </a:t>
            </a:r>
            <a:r>
              <a:rPr lang="en-GB" sz="1400" b="1" dirty="0"/>
              <a:t>technical/trade-specific skills </a:t>
            </a:r>
            <a:r>
              <a:rPr lang="en-GB" sz="1400" dirty="0"/>
              <a:t>(18%). (CITB), 2016)</a:t>
            </a:r>
          </a:p>
          <a:p>
            <a:pPr marL="0" indent="0">
              <a:buNone/>
            </a:pPr>
            <a:endParaRPr lang="en-GB" sz="1400" dirty="0"/>
          </a:p>
          <a:p>
            <a:pPr marL="0" indent="0">
              <a:buNone/>
            </a:pPr>
            <a:r>
              <a:rPr lang="en-GB" sz="1400" dirty="0"/>
              <a:t>The major impact of these skills shortages on the construction sector in South Wales include Wales facing </a:t>
            </a:r>
            <a:r>
              <a:rPr lang="en-GB" sz="1400" u="sng" dirty="0"/>
              <a:t>greater outflows of its construction workforce </a:t>
            </a:r>
            <a:r>
              <a:rPr lang="en-GB" sz="1400" dirty="0"/>
              <a:t>to other areas of the UK and thus tend to have </a:t>
            </a:r>
            <a:r>
              <a:rPr lang="en-GB" sz="1400" u="sng" dirty="0"/>
              <a:t>higher recruitment rates</a:t>
            </a:r>
            <a:r>
              <a:rPr lang="en-GB" sz="1400" dirty="0"/>
              <a:t>. </a:t>
            </a:r>
          </a:p>
          <a:p>
            <a:pPr marL="0" indent="0">
              <a:buNone/>
            </a:pPr>
            <a:endParaRPr lang="en-GB" sz="1400" dirty="0"/>
          </a:p>
          <a:p>
            <a:pPr marL="0" indent="0">
              <a:buNone/>
            </a:pPr>
            <a:r>
              <a:rPr lang="en-GB" sz="1400" dirty="0"/>
              <a:t>The sector has also developed a negative image which has a natural impact on employers’ ability to recruit and retain people with the right type of skills. </a:t>
            </a:r>
          </a:p>
          <a:p>
            <a:pPr marL="0" indent="0">
              <a:buNone/>
            </a:pPr>
            <a:endParaRPr lang="en-GB" sz="1400" dirty="0"/>
          </a:p>
          <a:p>
            <a:pPr marL="0" indent="0">
              <a:buNone/>
            </a:pPr>
            <a:r>
              <a:rPr lang="en-GB" sz="1400" b="1" dirty="0"/>
              <a:t>How the market/sector is responding:</a:t>
            </a:r>
          </a:p>
          <a:p>
            <a:pPr>
              <a:buFont typeface="Wingdings" panose="05000000000000000000" pitchFamily="2" charset="2"/>
              <a:buChar char="ü"/>
            </a:pPr>
            <a:r>
              <a:rPr lang="en-GB" sz="1400" dirty="0"/>
              <a:t>Investment money in training/apprenticeship schemes</a:t>
            </a:r>
          </a:p>
          <a:p>
            <a:pPr>
              <a:buFont typeface="Wingdings" panose="05000000000000000000" pitchFamily="2" charset="2"/>
              <a:buChar char="ü"/>
            </a:pPr>
            <a:r>
              <a:rPr lang="en-GB" sz="1400" dirty="0"/>
              <a:t>Collaborating with government/educational establishments (identify skills gaps, opportunities for development and implementing future proofing plans)</a:t>
            </a:r>
          </a:p>
          <a:p>
            <a:endParaRPr lang="en-GB" sz="1400" dirty="0"/>
          </a:p>
        </p:txBody>
      </p:sp>
      <p:pic>
        <p:nvPicPr>
          <p:cNvPr id="5" name="Picture 2" descr="Image result for uwts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7923" y="404238"/>
            <a:ext cx="1570267" cy="6281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2305664"/>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0" name="Picture 2" descr="Image result for Skills shortage holding back Walesâ construction industry"/>
          <p:cNvPicPr>
            <a:picLocks noChangeAspect="1" noChangeArrowheads="1"/>
          </p:cNvPicPr>
          <p:nvPr/>
        </p:nvPicPr>
        <p:blipFill rotWithShape="1">
          <a:blip r:embed="rId3">
            <a:extLst>
              <a:ext uri="{28A0092B-C50C-407E-A947-70E740481C1C}">
                <a14:useLocalDpi xmlns:a14="http://schemas.microsoft.com/office/drawing/2010/main" val="0"/>
              </a:ext>
            </a:extLst>
          </a:blip>
          <a:srcRect t="10623" r="8565" b="-1"/>
          <a:stretch/>
        </p:blipFill>
        <p:spPr bwMode="auto">
          <a:xfrm>
            <a:off x="-1" y="0"/>
            <a:ext cx="12192001" cy="4171170"/>
          </a:xfrm>
          <a:prstGeom prst="rect">
            <a:avLst/>
          </a:prstGeom>
          <a:noFill/>
          <a:extLst>
            <a:ext uri="{909E8E84-426E-40DD-AFC4-6F175D3DCCD1}">
              <a14:hiddenFill xmlns:a14="http://schemas.microsoft.com/office/drawing/2010/main">
                <a:solidFill>
                  <a:srgbClr val="FFFFFF"/>
                </a:solidFill>
              </a14:hiddenFill>
            </a:ext>
          </a:extLst>
        </p:spPr>
      </p:pic>
      <p:pic>
        <p:nvPicPr>
          <p:cNvPr id="71" name="Picture 70">
            <a:extLst>
              <a:ext uri="{FF2B5EF4-FFF2-40B4-BE49-F238E27FC236}">
                <a16:creationId xmlns:a16="http://schemas.microsoft.com/office/drawing/2014/main" id="{DEF28D5B-2926-4FE4-BF22-EA37C737E8FE}"/>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3" name="Oval 72">
            <a:extLst>
              <a:ext uri="{FF2B5EF4-FFF2-40B4-BE49-F238E27FC236}">
                <a16:creationId xmlns:a16="http://schemas.microsoft.com/office/drawing/2014/main" id="{02E941BD-027E-419D-A57B-79D61423B64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111" y="4606470"/>
            <a:ext cx="767645" cy="575130"/>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393106" y="4236467"/>
            <a:ext cx="10199067" cy="2621533"/>
          </a:xfrm>
          <a:prstGeom prst="rect">
            <a:avLst/>
          </a:prstGeom>
        </p:spPr>
        <p:txBody>
          <a:bodyPr vert="horz" lIns="91440" tIns="45720" rIns="91440" bIns="45720" rtlCol="0" anchor="t">
            <a:normAutofit fontScale="55000" lnSpcReduction="20000"/>
          </a:bodyPr>
          <a:lstStyle/>
          <a:p>
            <a:pPr>
              <a:lnSpc>
                <a:spcPct val="90000"/>
              </a:lnSpc>
              <a:spcBef>
                <a:spcPct val="0"/>
              </a:spcBef>
              <a:spcAft>
                <a:spcPts val="600"/>
              </a:spcAft>
            </a:pPr>
            <a:r>
              <a:rPr lang="en-US" sz="4000" b="1" dirty="0">
                <a:solidFill>
                  <a:srgbClr val="000000"/>
                </a:solidFill>
                <a:latin typeface="+mj-lt"/>
                <a:ea typeface="+mj-ea"/>
                <a:cs typeface="+mj-cs"/>
              </a:rPr>
              <a:t>Research Methods</a:t>
            </a:r>
          </a:p>
          <a:p>
            <a:pPr>
              <a:lnSpc>
                <a:spcPct val="90000"/>
              </a:lnSpc>
              <a:spcBef>
                <a:spcPct val="0"/>
              </a:spcBef>
              <a:spcAft>
                <a:spcPts val="600"/>
              </a:spcAft>
            </a:pPr>
            <a:endParaRPr lang="en-US" dirty="0">
              <a:solidFill>
                <a:srgbClr val="000000"/>
              </a:solidFill>
              <a:latin typeface="+mj-lt"/>
              <a:ea typeface="+mj-ea"/>
              <a:cs typeface="+mj-cs"/>
            </a:endParaRPr>
          </a:p>
          <a:p>
            <a:pPr>
              <a:lnSpc>
                <a:spcPct val="90000"/>
              </a:lnSpc>
              <a:spcBef>
                <a:spcPct val="0"/>
              </a:spcBef>
              <a:spcAft>
                <a:spcPts val="600"/>
              </a:spcAft>
            </a:pPr>
            <a:r>
              <a:rPr lang="en-US" sz="2200" b="1" dirty="0">
                <a:solidFill>
                  <a:srgbClr val="000000"/>
                </a:solidFill>
                <a:latin typeface="+mj-lt"/>
                <a:ea typeface="+mj-ea"/>
                <a:cs typeface="+mj-cs"/>
              </a:rPr>
              <a:t>Primary Research </a:t>
            </a:r>
          </a:p>
          <a:p>
            <a:pPr marL="285750" indent="-285750">
              <a:lnSpc>
                <a:spcPct val="90000"/>
              </a:lnSpc>
              <a:spcBef>
                <a:spcPct val="0"/>
              </a:spcBef>
              <a:spcAft>
                <a:spcPts val="600"/>
              </a:spcAft>
              <a:buFontTx/>
              <a:buChar char="-"/>
            </a:pPr>
            <a:r>
              <a:rPr lang="en-US" sz="2200" dirty="0">
                <a:solidFill>
                  <a:srgbClr val="000000"/>
                </a:solidFill>
                <a:latin typeface="+mj-lt"/>
                <a:ea typeface="+mj-ea"/>
                <a:cs typeface="+mj-cs"/>
              </a:rPr>
              <a:t>Qualitative (structured interviews)</a:t>
            </a:r>
          </a:p>
          <a:p>
            <a:pPr marL="285750" indent="-285750">
              <a:lnSpc>
                <a:spcPct val="90000"/>
              </a:lnSpc>
              <a:spcBef>
                <a:spcPct val="0"/>
              </a:spcBef>
              <a:spcAft>
                <a:spcPts val="600"/>
              </a:spcAft>
              <a:buFontTx/>
              <a:buChar char="-"/>
            </a:pPr>
            <a:r>
              <a:rPr lang="en-US" sz="2200" dirty="0">
                <a:solidFill>
                  <a:srgbClr val="000000"/>
                </a:solidFill>
                <a:latin typeface="+mj-lt"/>
                <a:ea typeface="+mj-ea"/>
                <a:cs typeface="+mj-cs"/>
              </a:rPr>
              <a:t>Quantitative (online questions – survey monkey)</a:t>
            </a:r>
          </a:p>
          <a:p>
            <a:pPr marL="285750" indent="-285750">
              <a:lnSpc>
                <a:spcPct val="90000"/>
              </a:lnSpc>
              <a:spcBef>
                <a:spcPct val="0"/>
              </a:spcBef>
              <a:spcAft>
                <a:spcPts val="600"/>
              </a:spcAft>
              <a:buFontTx/>
              <a:buChar char="-"/>
            </a:pPr>
            <a:endParaRPr lang="en-US" sz="2200" dirty="0">
              <a:solidFill>
                <a:srgbClr val="000000"/>
              </a:solidFill>
              <a:latin typeface="+mj-lt"/>
              <a:ea typeface="+mj-ea"/>
              <a:cs typeface="+mj-cs"/>
            </a:endParaRPr>
          </a:p>
          <a:p>
            <a:pPr>
              <a:lnSpc>
                <a:spcPct val="90000"/>
              </a:lnSpc>
              <a:spcBef>
                <a:spcPct val="0"/>
              </a:spcBef>
              <a:spcAft>
                <a:spcPts val="600"/>
              </a:spcAft>
            </a:pPr>
            <a:r>
              <a:rPr lang="en-US" sz="2200" b="1" dirty="0">
                <a:solidFill>
                  <a:srgbClr val="000000"/>
                </a:solidFill>
                <a:latin typeface="+mj-lt"/>
                <a:ea typeface="+mj-ea"/>
                <a:cs typeface="+mj-cs"/>
              </a:rPr>
              <a:t>Secondary Research</a:t>
            </a:r>
          </a:p>
          <a:p>
            <a:pPr marL="285750" indent="-285750">
              <a:lnSpc>
                <a:spcPct val="90000"/>
              </a:lnSpc>
              <a:spcBef>
                <a:spcPct val="0"/>
              </a:spcBef>
              <a:spcAft>
                <a:spcPts val="600"/>
              </a:spcAft>
              <a:buFontTx/>
              <a:buChar char="-"/>
            </a:pPr>
            <a:r>
              <a:rPr lang="en-US" sz="2200" dirty="0">
                <a:solidFill>
                  <a:srgbClr val="000000"/>
                </a:solidFill>
                <a:latin typeface="+mj-lt"/>
                <a:ea typeface="+mj-ea"/>
                <a:cs typeface="+mj-cs"/>
              </a:rPr>
              <a:t>Online Articles, Labour Market Intelligence (LMI) via tools such as EMSI and Industry Reports (CITB)</a:t>
            </a:r>
          </a:p>
          <a:p>
            <a:pPr marL="285750" indent="-285750">
              <a:lnSpc>
                <a:spcPct val="90000"/>
              </a:lnSpc>
              <a:spcBef>
                <a:spcPct val="0"/>
              </a:spcBef>
              <a:spcAft>
                <a:spcPts val="600"/>
              </a:spcAft>
              <a:buFontTx/>
              <a:buChar char="-"/>
            </a:pPr>
            <a:endParaRPr lang="en-US" sz="2200" dirty="0">
              <a:solidFill>
                <a:srgbClr val="000000"/>
              </a:solidFill>
              <a:latin typeface="+mj-lt"/>
              <a:ea typeface="+mj-ea"/>
              <a:cs typeface="+mj-cs"/>
            </a:endParaRPr>
          </a:p>
          <a:p>
            <a:pPr>
              <a:lnSpc>
                <a:spcPct val="90000"/>
              </a:lnSpc>
              <a:spcBef>
                <a:spcPct val="0"/>
              </a:spcBef>
              <a:spcAft>
                <a:spcPts val="600"/>
              </a:spcAft>
            </a:pPr>
            <a:r>
              <a:rPr lang="en-US" sz="2200" b="1" dirty="0">
                <a:solidFill>
                  <a:srgbClr val="000000"/>
                </a:solidFill>
                <a:latin typeface="+mj-lt"/>
                <a:ea typeface="+mj-ea"/>
                <a:cs typeface="+mj-cs"/>
              </a:rPr>
              <a:t>Research Timeline </a:t>
            </a:r>
            <a:r>
              <a:rPr lang="en-US" sz="2200" dirty="0">
                <a:solidFill>
                  <a:srgbClr val="000000"/>
                </a:solidFill>
                <a:latin typeface="+mj-lt"/>
                <a:ea typeface="+mj-ea"/>
                <a:cs typeface="+mj-cs"/>
              </a:rPr>
              <a:t>– outlines proposed methodology and schedule to ensure on track for completion.  </a:t>
            </a:r>
          </a:p>
          <a:p>
            <a:pPr>
              <a:lnSpc>
                <a:spcPct val="90000"/>
              </a:lnSpc>
              <a:spcBef>
                <a:spcPct val="0"/>
              </a:spcBef>
              <a:spcAft>
                <a:spcPts val="600"/>
              </a:spcAft>
            </a:pPr>
            <a:endParaRPr lang="en-US" dirty="0">
              <a:solidFill>
                <a:srgbClr val="000000"/>
              </a:solidFill>
              <a:latin typeface="+mj-lt"/>
              <a:ea typeface="+mj-ea"/>
              <a:cs typeface="+mj-cs"/>
            </a:endParaRPr>
          </a:p>
          <a:p>
            <a:pPr>
              <a:lnSpc>
                <a:spcPct val="90000"/>
              </a:lnSpc>
              <a:spcBef>
                <a:spcPct val="0"/>
              </a:spcBef>
              <a:spcAft>
                <a:spcPts val="600"/>
              </a:spcAft>
            </a:pPr>
            <a:r>
              <a:rPr lang="en-US" dirty="0">
                <a:solidFill>
                  <a:srgbClr val="000000"/>
                </a:solidFill>
                <a:latin typeface="+mj-lt"/>
                <a:ea typeface="+mj-ea"/>
                <a:cs typeface="+mj-cs"/>
              </a:rPr>
              <a:t> </a:t>
            </a:r>
          </a:p>
        </p:txBody>
      </p:sp>
      <p:pic>
        <p:nvPicPr>
          <p:cNvPr id="2" name="Picture 2" descr="Image result for uwtsd"/>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102448" y="5931017"/>
            <a:ext cx="1877035" cy="750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0417559"/>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Image result for Skills shortage holding back Walesâ construction indust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75563"/>
            <a:ext cx="12192000" cy="773356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790114" y="147674"/>
            <a:ext cx="7231309" cy="3108543"/>
          </a:xfrm>
          <a:prstGeom prst="rect">
            <a:avLst/>
          </a:prstGeom>
          <a:noFill/>
        </p:spPr>
        <p:txBody>
          <a:bodyPr wrap="square" rtlCol="0">
            <a:spAutoFit/>
          </a:bodyPr>
          <a:lstStyle/>
          <a:p>
            <a:pPr algn="just"/>
            <a:r>
              <a:rPr lang="en-GB" sz="2000" b="1" dirty="0"/>
              <a:t>Ethics Statement</a:t>
            </a:r>
          </a:p>
          <a:p>
            <a:pPr algn="just"/>
            <a:endParaRPr lang="en-GB" sz="1100" dirty="0"/>
          </a:p>
          <a:p>
            <a:pPr algn="just"/>
            <a:r>
              <a:rPr lang="en-GB" sz="1100" dirty="0"/>
              <a:t>This research will adhere to the six key principals set out in the ESRC (Economic and Social Research Council) guidance.  </a:t>
            </a:r>
          </a:p>
          <a:p>
            <a:pPr marL="171450" lvl="0" indent="-171450" algn="just">
              <a:buFont typeface="Arial" panose="020B0604020202020204" pitchFamily="34" charset="0"/>
              <a:buChar char="•"/>
            </a:pPr>
            <a:r>
              <a:rPr lang="en-GB" sz="1100" dirty="0"/>
              <a:t>I will guarantee quality and integrity of my research;</a:t>
            </a:r>
          </a:p>
          <a:p>
            <a:pPr marL="171450" lvl="0" indent="-171450" algn="just">
              <a:buFont typeface="Arial" panose="020B0604020202020204" pitchFamily="34" charset="0"/>
              <a:buChar char="•"/>
            </a:pPr>
            <a:r>
              <a:rPr lang="en-GB" sz="1100" dirty="0"/>
              <a:t>I will seek informed consent of all participants (content forms distributed prior to interview and statement included in online research introduction);</a:t>
            </a:r>
          </a:p>
          <a:p>
            <a:pPr marL="171450" lvl="0" indent="-171450" algn="just">
              <a:buFont typeface="Arial" panose="020B0604020202020204" pitchFamily="34" charset="0"/>
              <a:buChar char="•"/>
            </a:pPr>
            <a:r>
              <a:rPr lang="en-GB" sz="1100" dirty="0"/>
              <a:t>I will respect the confidentiality and anonymity of all research respondents;</a:t>
            </a:r>
          </a:p>
          <a:p>
            <a:pPr marL="171450" lvl="0" indent="-171450" algn="just">
              <a:buFont typeface="Arial" panose="020B0604020202020204" pitchFamily="34" charset="0"/>
              <a:buChar char="•"/>
            </a:pPr>
            <a:r>
              <a:rPr lang="en-GB" sz="1100" dirty="0"/>
              <a:t>I will ensure that participants engage in the study voluntarily (reinforced on the consent form and statement included in online research introduction);</a:t>
            </a:r>
          </a:p>
          <a:p>
            <a:pPr marL="171450" lvl="0" indent="-171450" algn="just">
              <a:buFont typeface="Arial" panose="020B0604020202020204" pitchFamily="34" charset="0"/>
              <a:buChar char="•"/>
            </a:pPr>
            <a:r>
              <a:rPr lang="en-GB" sz="1100" dirty="0"/>
              <a:t>I will avoid harm to participants;</a:t>
            </a:r>
          </a:p>
          <a:p>
            <a:pPr marL="171450" lvl="0" indent="-171450" algn="just">
              <a:buFont typeface="Arial" panose="020B0604020202020204" pitchFamily="34" charset="0"/>
              <a:buChar char="•"/>
            </a:pPr>
            <a:r>
              <a:rPr lang="en-GB" sz="1100" dirty="0"/>
              <a:t>I will demonstrate that my research is independent and impartial (reinforced on the consent form and included in online research introduction).</a:t>
            </a:r>
          </a:p>
          <a:p>
            <a:pPr algn="just"/>
            <a:endParaRPr lang="en-GB" sz="1100" dirty="0"/>
          </a:p>
          <a:p>
            <a:pPr algn="just"/>
            <a:r>
              <a:rPr lang="en-GB" sz="1100" dirty="0"/>
              <a:t>Both interview and online questionnaire will be tested to ensure the format is accessible and easily interpreted – leaving little room for ambiguity which will increase the validity and reliability of results.  I will endeavour to provide the interview and questionnaire in alternative formats if necessary (accommodating language or special accessibility requirements).</a:t>
            </a:r>
          </a:p>
          <a:p>
            <a:pPr algn="just"/>
            <a:endParaRPr lang="en-GB" sz="1100" dirty="0"/>
          </a:p>
        </p:txBody>
      </p:sp>
      <p:pic>
        <p:nvPicPr>
          <p:cNvPr id="3" name="Picture 2" descr="Image result for uwts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18112" y="-45898"/>
            <a:ext cx="1387310" cy="5549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9611446"/>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7935" y="3995678"/>
            <a:ext cx="5344719" cy="2862322"/>
          </a:xfrm>
          <a:prstGeom prst="rect">
            <a:avLst/>
          </a:prstGeom>
          <a:noFill/>
        </p:spPr>
        <p:txBody>
          <a:bodyPr wrap="square" rtlCol="0">
            <a:spAutoFit/>
          </a:bodyPr>
          <a:lstStyle/>
          <a:p>
            <a:r>
              <a:rPr lang="en-GB" dirty="0"/>
              <a:t>The research methodology described will enable a swift and succinct evaluation of results.  </a:t>
            </a:r>
          </a:p>
          <a:p>
            <a:endParaRPr lang="en-GB" dirty="0"/>
          </a:p>
          <a:p>
            <a:r>
              <a:rPr lang="en-GB" dirty="0"/>
              <a:t>The qualitative data captured will be summarised in a report (full narrative from Dictaphone to be provided as an appendix) and the key themes utilised to form the basis of quantitative research which will automatically be analysed by the software being used for its distribution (Survey Monkey).</a:t>
            </a:r>
          </a:p>
          <a:p>
            <a:endParaRPr lang="en-GB" dirty="0"/>
          </a:p>
        </p:txBody>
      </p:sp>
      <p:pic>
        <p:nvPicPr>
          <p:cNvPr id="3" name="Picture 2" descr="Image result for uwts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3448" y="192552"/>
            <a:ext cx="3083938" cy="1233575"/>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Image result for result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6500" y="2365525"/>
            <a:ext cx="5905500" cy="4419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6338492"/>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77672" y="2102223"/>
            <a:ext cx="7054974" cy="2585323"/>
          </a:xfrm>
          <a:prstGeom prst="rect">
            <a:avLst/>
          </a:prstGeom>
          <a:noFill/>
        </p:spPr>
        <p:txBody>
          <a:bodyPr wrap="square" rtlCol="0">
            <a:spAutoFit/>
          </a:bodyPr>
          <a:lstStyle/>
          <a:p>
            <a:pPr algn="just"/>
            <a:endParaRPr lang="en-GB" dirty="0"/>
          </a:p>
          <a:p>
            <a:pPr algn="just"/>
            <a:r>
              <a:rPr lang="en-GB" dirty="0"/>
              <a:t>The results of this research will:</a:t>
            </a:r>
          </a:p>
          <a:p>
            <a:pPr algn="just"/>
            <a:endParaRPr lang="en-GB" dirty="0"/>
          </a:p>
          <a:p>
            <a:pPr marL="285750" indent="-285750" algn="just">
              <a:buFont typeface="Wingdings" panose="05000000000000000000" pitchFamily="2" charset="2"/>
              <a:buChar char="q"/>
            </a:pPr>
            <a:r>
              <a:rPr lang="en-GB" dirty="0"/>
              <a:t>provide clear insight into how the sector is currently responding to the skills shortages that exist in the construction sector in South Wales. </a:t>
            </a:r>
          </a:p>
          <a:p>
            <a:pPr marL="285750" indent="-285750" algn="just">
              <a:buFont typeface="Wingdings" panose="05000000000000000000" pitchFamily="2" charset="2"/>
              <a:buChar char="q"/>
            </a:pPr>
            <a:endParaRPr lang="en-GB" dirty="0"/>
          </a:p>
          <a:p>
            <a:pPr marL="285750" indent="-285750" algn="just">
              <a:buFont typeface="Wingdings" panose="05000000000000000000" pitchFamily="2" charset="2"/>
              <a:buChar char="q"/>
            </a:pPr>
            <a:r>
              <a:rPr lang="en-GB" dirty="0"/>
              <a:t>identify how the sector proposes to futureproof the skills and expertise of the workforce for the future.  </a:t>
            </a:r>
          </a:p>
          <a:p>
            <a:pPr algn="just"/>
            <a:endParaRPr lang="en-GB" dirty="0"/>
          </a:p>
        </p:txBody>
      </p:sp>
      <p:pic>
        <p:nvPicPr>
          <p:cNvPr id="10244" name="Picture 4" descr="Image result for evalu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11486" y="3394885"/>
            <a:ext cx="4180514" cy="296816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Image result for uwts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3448" y="192552"/>
            <a:ext cx="3083938" cy="1233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3035039"/>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266" name="Picture 2" descr="Related image"/>
          <p:cNvPicPr>
            <a:picLocks noChangeAspect="1" noChangeArrowheads="1"/>
          </p:cNvPicPr>
          <p:nvPr/>
        </p:nvPicPr>
        <p:blipFill rotWithShape="1">
          <a:blip r:embed="rId3">
            <a:extLst>
              <a:ext uri="{28A0092B-C50C-407E-A947-70E740481C1C}">
                <a14:useLocalDpi xmlns:a14="http://schemas.microsoft.com/office/drawing/2010/main" val="0"/>
              </a:ext>
            </a:extLst>
          </a:blip>
          <a:srcRect t="3579" r="1" b="1"/>
          <a:stretch/>
        </p:blipFill>
        <p:spPr bwMode="auto">
          <a:xfrm>
            <a:off x="0" y="10"/>
            <a:ext cx="10655455" cy="6857990"/>
          </a:xfrm>
          <a:custGeom>
            <a:avLst/>
            <a:gdLst>
              <a:gd name="connsiteX0" fmla="*/ 8526285 w 10655455"/>
              <a:gd name="connsiteY0" fmla="*/ 6283111 h 6858000"/>
              <a:gd name="connsiteX1" fmla="*/ 10157124 w 10655455"/>
              <a:gd name="connsiteY1" fmla="*/ 6283111 h 6858000"/>
              <a:gd name="connsiteX2" fmla="*/ 10407209 w 10655455"/>
              <a:gd name="connsiteY2" fmla="*/ 6430504 h 6858000"/>
              <a:gd name="connsiteX3" fmla="*/ 10606716 w 10655455"/>
              <a:gd name="connsiteY3" fmla="*/ 6774068 h 6858000"/>
              <a:gd name="connsiteX4" fmla="*/ 10655455 w 10655455"/>
              <a:gd name="connsiteY4" fmla="*/ 6858000 h 6858000"/>
              <a:gd name="connsiteX5" fmla="*/ 8025501 w 10655455"/>
              <a:gd name="connsiteY5" fmla="*/ 6858000 h 6858000"/>
              <a:gd name="connsiteX6" fmla="*/ 8129453 w 10655455"/>
              <a:gd name="connsiteY6" fmla="*/ 6678214 h 6858000"/>
              <a:gd name="connsiteX7" fmla="*/ 8272677 w 10655455"/>
              <a:gd name="connsiteY7" fmla="*/ 6430504 h 6858000"/>
              <a:gd name="connsiteX8" fmla="*/ 8526285 w 10655455"/>
              <a:gd name="connsiteY8" fmla="*/ 6283111 h 6858000"/>
              <a:gd name="connsiteX9" fmla="*/ 8508611 w 10655455"/>
              <a:gd name="connsiteY9" fmla="*/ 4776272 h 6858000"/>
              <a:gd name="connsiteX10" fmla="*/ 9153763 w 10655455"/>
              <a:gd name="connsiteY10" fmla="*/ 4776272 h 6858000"/>
              <a:gd name="connsiteX11" fmla="*/ 9252696 w 10655455"/>
              <a:gd name="connsiteY11" fmla="*/ 4834580 h 6858000"/>
              <a:gd name="connsiteX12" fmla="*/ 9575969 w 10655455"/>
              <a:gd name="connsiteY12" fmla="*/ 5391278 h 6858000"/>
              <a:gd name="connsiteX13" fmla="*/ 9575969 w 10655455"/>
              <a:gd name="connsiteY13" fmla="*/ 5505116 h 6858000"/>
              <a:gd name="connsiteX14" fmla="*/ 9252696 w 10655455"/>
              <a:gd name="connsiteY14" fmla="*/ 6061815 h 6858000"/>
              <a:gd name="connsiteX15" fmla="*/ 9153763 w 10655455"/>
              <a:gd name="connsiteY15" fmla="*/ 6120122 h 6858000"/>
              <a:gd name="connsiteX16" fmla="*/ 8508611 w 10655455"/>
              <a:gd name="connsiteY16" fmla="*/ 6120122 h 6858000"/>
              <a:gd name="connsiteX17" fmla="*/ 8408284 w 10655455"/>
              <a:gd name="connsiteY17" fmla="*/ 6061815 h 6858000"/>
              <a:gd name="connsiteX18" fmla="*/ 8086404 w 10655455"/>
              <a:gd name="connsiteY18" fmla="*/ 5505116 h 6858000"/>
              <a:gd name="connsiteX19" fmla="*/ 8086404 w 10655455"/>
              <a:gd name="connsiteY19" fmla="*/ 5391278 h 6858000"/>
              <a:gd name="connsiteX20" fmla="*/ 8408284 w 10655455"/>
              <a:gd name="connsiteY20" fmla="*/ 4834580 h 6858000"/>
              <a:gd name="connsiteX21" fmla="*/ 8508611 w 10655455"/>
              <a:gd name="connsiteY21" fmla="*/ 4776272 h 6858000"/>
              <a:gd name="connsiteX22" fmla="*/ 8438383 w 10655455"/>
              <a:gd name="connsiteY22" fmla="*/ 4182594 h 6858000"/>
              <a:gd name="connsiteX23" fmla="*/ 8671249 w 10655455"/>
              <a:gd name="connsiteY23" fmla="*/ 4182594 h 6858000"/>
              <a:gd name="connsiteX24" fmla="*/ 8706958 w 10655455"/>
              <a:gd name="connsiteY24" fmla="*/ 4203640 h 6858000"/>
              <a:gd name="connsiteX25" fmla="*/ 8823642 w 10655455"/>
              <a:gd name="connsiteY25" fmla="*/ 4404579 h 6858000"/>
              <a:gd name="connsiteX26" fmla="*/ 8823642 w 10655455"/>
              <a:gd name="connsiteY26" fmla="*/ 4445668 h 6858000"/>
              <a:gd name="connsiteX27" fmla="*/ 8706958 w 10655455"/>
              <a:gd name="connsiteY27" fmla="*/ 4646606 h 6858000"/>
              <a:gd name="connsiteX28" fmla="*/ 8671249 w 10655455"/>
              <a:gd name="connsiteY28" fmla="*/ 4667652 h 6858000"/>
              <a:gd name="connsiteX29" fmla="*/ 8438383 w 10655455"/>
              <a:gd name="connsiteY29" fmla="*/ 4667652 h 6858000"/>
              <a:gd name="connsiteX30" fmla="*/ 8402170 w 10655455"/>
              <a:gd name="connsiteY30" fmla="*/ 4646606 h 6858000"/>
              <a:gd name="connsiteX31" fmla="*/ 8285989 w 10655455"/>
              <a:gd name="connsiteY31" fmla="*/ 4445668 h 6858000"/>
              <a:gd name="connsiteX32" fmla="*/ 8285989 w 10655455"/>
              <a:gd name="connsiteY32" fmla="*/ 4404579 h 6858000"/>
              <a:gd name="connsiteX33" fmla="*/ 8402170 w 10655455"/>
              <a:gd name="connsiteY33" fmla="*/ 4203640 h 6858000"/>
              <a:gd name="connsiteX34" fmla="*/ 8438383 w 10655455"/>
              <a:gd name="connsiteY34" fmla="*/ 4182594 h 6858000"/>
              <a:gd name="connsiteX35" fmla="*/ 7678681 w 10655455"/>
              <a:gd name="connsiteY35" fmla="*/ 3459104 h 6858000"/>
              <a:gd name="connsiteX36" fmla="*/ 8119685 w 10655455"/>
              <a:gd name="connsiteY36" fmla="*/ 3459104 h 6858000"/>
              <a:gd name="connsiteX37" fmla="*/ 8187313 w 10655455"/>
              <a:gd name="connsiteY37" fmla="*/ 3498961 h 6858000"/>
              <a:gd name="connsiteX38" fmla="*/ 8408292 w 10655455"/>
              <a:gd name="connsiteY38" fmla="*/ 3879501 h 6858000"/>
              <a:gd name="connsiteX39" fmla="*/ 8408292 w 10655455"/>
              <a:gd name="connsiteY39" fmla="*/ 3957318 h 6858000"/>
              <a:gd name="connsiteX40" fmla="*/ 8187313 w 10655455"/>
              <a:gd name="connsiteY40" fmla="*/ 4337857 h 6858000"/>
              <a:gd name="connsiteX41" fmla="*/ 8119685 w 10655455"/>
              <a:gd name="connsiteY41" fmla="*/ 4377714 h 6858000"/>
              <a:gd name="connsiteX42" fmla="*/ 7678681 w 10655455"/>
              <a:gd name="connsiteY42" fmla="*/ 4377714 h 6858000"/>
              <a:gd name="connsiteX43" fmla="*/ 7610101 w 10655455"/>
              <a:gd name="connsiteY43" fmla="*/ 4337857 h 6858000"/>
              <a:gd name="connsiteX44" fmla="*/ 7390076 w 10655455"/>
              <a:gd name="connsiteY44" fmla="*/ 3957318 h 6858000"/>
              <a:gd name="connsiteX45" fmla="*/ 7390076 w 10655455"/>
              <a:gd name="connsiteY45" fmla="*/ 3879501 h 6858000"/>
              <a:gd name="connsiteX46" fmla="*/ 7610101 w 10655455"/>
              <a:gd name="connsiteY46" fmla="*/ 3498961 h 6858000"/>
              <a:gd name="connsiteX47" fmla="*/ 7678681 w 10655455"/>
              <a:gd name="connsiteY47" fmla="*/ 3459104 h 6858000"/>
              <a:gd name="connsiteX48" fmla="*/ 9108816 w 10655455"/>
              <a:gd name="connsiteY48" fmla="*/ 2082751 h 6858000"/>
              <a:gd name="connsiteX49" fmla="*/ 9876937 w 10655455"/>
              <a:gd name="connsiteY49" fmla="*/ 2082751 h 6858000"/>
              <a:gd name="connsiteX50" fmla="*/ 9994727 w 10655455"/>
              <a:gd name="connsiteY50" fmla="*/ 2152172 h 6858000"/>
              <a:gd name="connsiteX51" fmla="*/ 10379617 w 10655455"/>
              <a:gd name="connsiteY51" fmla="*/ 2814978 h 6858000"/>
              <a:gd name="connsiteX52" fmla="*/ 10379617 w 10655455"/>
              <a:gd name="connsiteY52" fmla="*/ 2950515 h 6858000"/>
              <a:gd name="connsiteX53" fmla="*/ 9994727 w 10655455"/>
              <a:gd name="connsiteY53" fmla="*/ 3613321 h 6858000"/>
              <a:gd name="connsiteX54" fmla="*/ 9876937 w 10655455"/>
              <a:gd name="connsiteY54" fmla="*/ 3682742 h 6858000"/>
              <a:gd name="connsiteX55" fmla="*/ 9108816 w 10655455"/>
              <a:gd name="connsiteY55" fmla="*/ 3682742 h 6858000"/>
              <a:gd name="connsiteX56" fmla="*/ 8989367 w 10655455"/>
              <a:gd name="connsiteY56" fmla="*/ 3613321 h 6858000"/>
              <a:gd name="connsiteX57" fmla="*/ 8606137 w 10655455"/>
              <a:gd name="connsiteY57" fmla="*/ 2950515 h 6858000"/>
              <a:gd name="connsiteX58" fmla="*/ 8606137 w 10655455"/>
              <a:gd name="connsiteY58" fmla="*/ 2814978 h 6858000"/>
              <a:gd name="connsiteX59" fmla="*/ 8989367 w 10655455"/>
              <a:gd name="connsiteY59" fmla="*/ 2152172 h 6858000"/>
              <a:gd name="connsiteX60" fmla="*/ 9108816 w 10655455"/>
              <a:gd name="connsiteY60" fmla="*/ 2082751 h 6858000"/>
              <a:gd name="connsiteX61" fmla="*/ 1321854 w 10655455"/>
              <a:gd name="connsiteY61" fmla="*/ 2071857 h 6858000"/>
              <a:gd name="connsiteX62" fmla="*/ 5365317 w 10655455"/>
              <a:gd name="connsiteY62" fmla="*/ 2071857 h 6858000"/>
              <a:gd name="connsiteX63" fmla="*/ 5985373 w 10655455"/>
              <a:gd name="connsiteY63" fmla="*/ 2437296 h 6858000"/>
              <a:gd name="connsiteX64" fmla="*/ 8011470 w 10655455"/>
              <a:gd name="connsiteY64" fmla="*/ 5926372 h 6858000"/>
              <a:gd name="connsiteX65" fmla="*/ 8011470 w 10655455"/>
              <a:gd name="connsiteY65" fmla="*/ 6639850 h 6858000"/>
              <a:gd name="connsiteX66" fmla="*/ 7904625 w 10655455"/>
              <a:gd name="connsiteY66" fmla="*/ 6823844 h 6858000"/>
              <a:gd name="connsiteX67" fmla="*/ 7884791 w 10655455"/>
              <a:gd name="connsiteY67" fmla="*/ 6858000 h 6858000"/>
              <a:gd name="connsiteX68" fmla="*/ 0 w 10655455"/>
              <a:gd name="connsiteY68" fmla="*/ 6858000 h 6858000"/>
              <a:gd name="connsiteX69" fmla="*/ 0 w 10655455"/>
              <a:gd name="connsiteY69" fmla="*/ 3635967 h 6858000"/>
              <a:gd name="connsiteX70" fmla="*/ 27177 w 10655455"/>
              <a:gd name="connsiteY70" fmla="*/ 3588964 h 6858000"/>
              <a:gd name="connsiteX71" fmla="*/ 693065 w 10655455"/>
              <a:gd name="connsiteY71" fmla="*/ 2437296 h 6858000"/>
              <a:gd name="connsiteX72" fmla="*/ 1321854 w 10655455"/>
              <a:gd name="connsiteY72" fmla="*/ 2071857 h 6858000"/>
              <a:gd name="connsiteX73" fmla="*/ 6786399 w 10655455"/>
              <a:gd name="connsiteY73" fmla="*/ 753840 h 6858000"/>
              <a:gd name="connsiteX74" fmla="*/ 8025968 w 10655455"/>
              <a:gd name="connsiteY74" fmla="*/ 753840 h 6858000"/>
              <a:gd name="connsiteX75" fmla="*/ 8216053 w 10655455"/>
              <a:gd name="connsiteY75" fmla="*/ 865869 h 6858000"/>
              <a:gd name="connsiteX76" fmla="*/ 8837177 w 10655455"/>
              <a:gd name="connsiteY76" fmla="*/ 1935484 h 6858000"/>
              <a:gd name="connsiteX77" fmla="*/ 8837177 w 10655455"/>
              <a:gd name="connsiteY77" fmla="*/ 2154207 h 6858000"/>
              <a:gd name="connsiteX78" fmla="*/ 8216053 w 10655455"/>
              <a:gd name="connsiteY78" fmla="*/ 3223823 h 6858000"/>
              <a:gd name="connsiteX79" fmla="*/ 8025968 w 10655455"/>
              <a:gd name="connsiteY79" fmla="*/ 3335852 h 6858000"/>
              <a:gd name="connsiteX80" fmla="*/ 6786399 w 10655455"/>
              <a:gd name="connsiteY80" fmla="*/ 3335852 h 6858000"/>
              <a:gd name="connsiteX81" fmla="*/ 6593637 w 10655455"/>
              <a:gd name="connsiteY81" fmla="*/ 3223823 h 6858000"/>
              <a:gd name="connsiteX82" fmla="*/ 5975192 w 10655455"/>
              <a:gd name="connsiteY82" fmla="*/ 2154207 h 6858000"/>
              <a:gd name="connsiteX83" fmla="*/ 5975192 w 10655455"/>
              <a:gd name="connsiteY83" fmla="*/ 1935484 h 6858000"/>
              <a:gd name="connsiteX84" fmla="*/ 6593637 w 10655455"/>
              <a:gd name="connsiteY84" fmla="*/ 865869 h 6858000"/>
              <a:gd name="connsiteX85" fmla="*/ 6786399 w 10655455"/>
              <a:gd name="connsiteY85" fmla="*/ 753840 h 6858000"/>
              <a:gd name="connsiteX86" fmla="*/ 0 w 10655455"/>
              <a:gd name="connsiteY86" fmla="*/ 0 h 6858000"/>
              <a:gd name="connsiteX87" fmla="*/ 6966294 w 10655455"/>
              <a:gd name="connsiteY87" fmla="*/ 0 h 6858000"/>
              <a:gd name="connsiteX88" fmla="*/ 6852387 w 10655455"/>
              <a:gd name="connsiteY88" fmla="*/ 196155 h 6858000"/>
              <a:gd name="connsiteX89" fmla="*/ 6043322 w 10655455"/>
              <a:gd name="connsiteY89" fmla="*/ 1589421 h 6858000"/>
              <a:gd name="connsiteX90" fmla="*/ 5423265 w 10655455"/>
              <a:gd name="connsiteY90" fmla="*/ 1954861 h 6858000"/>
              <a:gd name="connsiteX91" fmla="*/ 1379802 w 10655455"/>
              <a:gd name="connsiteY91" fmla="*/ 1954861 h 6858000"/>
              <a:gd name="connsiteX92" fmla="*/ 751013 w 10655455"/>
              <a:gd name="connsiteY92" fmla="*/ 1589421 h 6858000"/>
              <a:gd name="connsiteX93" fmla="*/ 1951 w 10655455"/>
              <a:gd name="connsiteY93" fmla="*/ 293901 h 6858000"/>
              <a:gd name="connsiteX94" fmla="*/ 0 w 10655455"/>
              <a:gd name="connsiteY94" fmla="*/ 2905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10655455" h="6858000">
                <a:moveTo>
                  <a:pt x="8526285" y="6283111"/>
                </a:moveTo>
                <a:cubicBezTo>
                  <a:pt x="8526285" y="6283111"/>
                  <a:pt x="8526285" y="6283111"/>
                  <a:pt x="10157124" y="6283111"/>
                </a:cubicBezTo>
                <a:cubicBezTo>
                  <a:pt x="10259271" y="6283111"/>
                  <a:pt x="10357896" y="6339261"/>
                  <a:pt x="10407209" y="6430504"/>
                </a:cubicBezTo>
                <a:cubicBezTo>
                  <a:pt x="10407209" y="6430504"/>
                  <a:pt x="10407209" y="6430504"/>
                  <a:pt x="10606716" y="6774068"/>
                </a:cubicBezTo>
                <a:lnTo>
                  <a:pt x="10655455" y="6858000"/>
                </a:lnTo>
                <a:lnTo>
                  <a:pt x="8025501" y="6858000"/>
                </a:lnTo>
                <a:lnTo>
                  <a:pt x="8129453" y="6678214"/>
                </a:lnTo>
                <a:cubicBezTo>
                  <a:pt x="8174148" y="6600912"/>
                  <a:pt x="8221824" y="6518457"/>
                  <a:pt x="8272677" y="6430504"/>
                </a:cubicBezTo>
                <a:cubicBezTo>
                  <a:pt x="8325512" y="6339261"/>
                  <a:pt x="8420615" y="6283111"/>
                  <a:pt x="8526285" y="6283111"/>
                </a:cubicBezTo>
                <a:close/>
                <a:moveTo>
                  <a:pt x="8508611" y="4776272"/>
                </a:moveTo>
                <a:cubicBezTo>
                  <a:pt x="8508611" y="4776272"/>
                  <a:pt x="8508611" y="4776272"/>
                  <a:pt x="9153763" y="4776272"/>
                </a:cubicBezTo>
                <a:cubicBezTo>
                  <a:pt x="9194173" y="4776272"/>
                  <a:pt x="9233188" y="4798484"/>
                  <a:pt x="9252696" y="4834580"/>
                </a:cubicBezTo>
                <a:cubicBezTo>
                  <a:pt x="9252696" y="4834580"/>
                  <a:pt x="9252696" y="4834580"/>
                  <a:pt x="9575969" y="5391278"/>
                </a:cubicBezTo>
                <a:cubicBezTo>
                  <a:pt x="9596871" y="5425985"/>
                  <a:pt x="9596871" y="5470409"/>
                  <a:pt x="9575969" y="5505116"/>
                </a:cubicBezTo>
                <a:cubicBezTo>
                  <a:pt x="9575969" y="5505116"/>
                  <a:pt x="9575969" y="5505116"/>
                  <a:pt x="9252696" y="6061815"/>
                </a:cubicBezTo>
                <a:cubicBezTo>
                  <a:pt x="9233188" y="6097909"/>
                  <a:pt x="9194173" y="6120122"/>
                  <a:pt x="9153763" y="6120122"/>
                </a:cubicBezTo>
                <a:cubicBezTo>
                  <a:pt x="9153763" y="6120122"/>
                  <a:pt x="9153763" y="6120122"/>
                  <a:pt x="8508611" y="6120122"/>
                </a:cubicBezTo>
                <a:cubicBezTo>
                  <a:pt x="8466808" y="6120122"/>
                  <a:pt x="8429186" y="6097909"/>
                  <a:pt x="8408284" y="6061815"/>
                </a:cubicBezTo>
                <a:cubicBezTo>
                  <a:pt x="8408284" y="6061815"/>
                  <a:pt x="8408284" y="6061815"/>
                  <a:pt x="8086404" y="5505116"/>
                </a:cubicBezTo>
                <a:cubicBezTo>
                  <a:pt x="8065503" y="5470409"/>
                  <a:pt x="8065503" y="5425985"/>
                  <a:pt x="8086404" y="5391278"/>
                </a:cubicBezTo>
                <a:cubicBezTo>
                  <a:pt x="8086404" y="5391278"/>
                  <a:pt x="8086404" y="5391278"/>
                  <a:pt x="8408284" y="4834580"/>
                </a:cubicBezTo>
                <a:cubicBezTo>
                  <a:pt x="8429186" y="4798484"/>
                  <a:pt x="8466808" y="4776272"/>
                  <a:pt x="8508611" y="4776272"/>
                </a:cubicBezTo>
                <a:close/>
                <a:moveTo>
                  <a:pt x="8438383" y="4182594"/>
                </a:moveTo>
                <a:cubicBezTo>
                  <a:pt x="8438383" y="4182594"/>
                  <a:pt x="8438383" y="4182594"/>
                  <a:pt x="8671249" y="4182594"/>
                </a:cubicBezTo>
                <a:cubicBezTo>
                  <a:pt x="8685834" y="4182594"/>
                  <a:pt x="8699916" y="4190612"/>
                  <a:pt x="8706958" y="4203640"/>
                </a:cubicBezTo>
                <a:cubicBezTo>
                  <a:pt x="8706958" y="4203640"/>
                  <a:pt x="8706958" y="4203640"/>
                  <a:pt x="8823642" y="4404579"/>
                </a:cubicBezTo>
                <a:cubicBezTo>
                  <a:pt x="8831187" y="4417106"/>
                  <a:pt x="8831187" y="4433141"/>
                  <a:pt x="8823642" y="4445668"/>
                </a:cubicBezTo>
                <a:cubicBezTo>
                  <a:pt x="8823642" y="4445668"/>
                  <a:pt x="8823642" y="4445668"/>
                  <a:pt x="8706958" y="4646606"/>
                </a:cubicBezTo>
                <a:cubicBezTo>
                  <a:pt x="8699916" y="4659635"/>
                  <a:pt x="8685834" y="4667652"/>
                  <a:pt x="8671249" y="4667652"/>
                </a:cubicBezTo>
                <a:cubicBezTo>
                  <a:pt x="8671249" y="4667652"/>
                  <a:pt x="8671249" y="4667652"/>
                  <a:pt x="8438383" y="4667652"/>
                </a:cubicBezTo>
                <a:cubicBezTo>
                  <a:pt x="8423295" y="4667652"/>
                  <a:pt x="8409715" y="4659635"/>
                  <a:pt x="8402170" y="4646606"/>
                </a:cubicBezTo>
                <a:cubicBezTo>
                  <a:pt x="8402170" y="4646606"/>
                  <a:pt x="8402170" y="4646606"/>
                  <a:pt x="8285989" y="4445668"/>
                </a:cubicBezTo>
                <a:cubicBezTo>
                  <a:pt x="8278445" y="4433141"/>
                  <a:pt x="8278445" y="4417106"/>
                  <a:pt x="8285989" y="4404579"/>
                </a:cubicBezTo>
                <a:cubicBezTo>
                  <a:pt x="8285989" y="4404579"/>
                  <a:pt x="8285989" y="4404579"/>
                  <a:pt x="8402170" y="4203640"/>
                </a:cubicBezTo>
                <a:cubicBezTo>
                  <a:pt x="8409715" y="4190612"/>
                  <a:pt x="8423295" y="4182594"/>
                  <a:pt x="8438383" y="4182594"/>
                </a:cubicBezTo>
                <a:close/>
                <a:moveTo>
                  <a:pt x="7678681" y="3459104"/>
                </a:moveTo>
                <a:cubicBezTo>
                  <a:pt x="7678681" y="3459104"/>
                  <a:pt x="7678681" y="3459104"/>
                  <a:pt x="8119685" y="3459104"/>
                </a:cubicBezTo>
                <a:cubicBezTo>
                  <a:pt x="8147308" y="3459104"/>
                  <a:pt x="8173978" y="3474287"/>
                  <a:pt x="8187313" y="3498961"/>
                </a:cubicBezTo>
                <a:cubicBezTo>
                  <a:pt x="8187313" y="3498961"/>
                  <a:pt x="8187313" y="3498961"/>
                  <a:pt x="8408292" y="3879501"/>
                </a:cubicBezTo>
                <a:cubicBezTo>
                  <a:pt x="8422579" y="3903225"/>
                  <a:pt x="8422579" y="3933593"/>
                  <a:pt x="8408292" y="3957318"/>
                </a:cubicBezTo>
                <a:cubicBezTo>
                  <a:pt x="8408292" y="3957318"/>
                  <a:pt x="8408292" y="3957318"/>
                  <a:pt x="8187313" y="4337857"/>
                </a:cubicBezTo>
                <a:cubicBezTo>
                  <a:pt x="8173978" y="4362531"/>
                  <a:pt x="8147308" y="4377714"/>
                  <a:pt x="8119685" y="4377714"/>
                </a:cubicBezTo>
                <a:cubicBezTo>
                  <a:pt x="8119685" y="4377714"/>
                  <a:pt x="8119685" y="4377714"/>
                  <a:pt x="7678681" y="4377714"/>
                </a:cubicBezTo>
                <a:cubicBezTo>
                  <a:pt x="7650106" y="4377714"/>
                  <a:pt x="7624388" y="4362531"/>
                  <a:pt x="7610101" y="4337857"/>
                </a:cubicBezTo>
                <a:cubicBezTo>
                  <a:pt x="7610101" y="4337857"/>
                  <a:pt x="7610101" y="4337857"/>
                  <a:pt x="7390076" y="3957318"/>
                </a:cubicBezTo>
                <a:cubicBezTo>
                  <a:pt x="7375787" y="3933593"/>
                  <a:pt x="7375787" y="3903225"/>
                  <a:pt x="7390076" y="3879501"/>
                </a:cubicBezTo>
                <a:cubicBezTo>
                  <a:pt x="7390076" y="3879501"/>
                  <a:pt x="7390076" y="3879501"/>
                  <a:pt x="7610101" y="3498961"/>
                </a:cubicBezTo>
                <a:cubicBezTo>
                  <a:pt x="7624388" y="3474287"/>
                  <a:pt x="7650106" y="3459104"/>
                  <a:pt x="7678681" y="3459104"/>
                </a:cubicBezTo>
                <a:close/>
                <a:moveTo>
                  <a:pt x="9108816" y="2082751"/>
                </a:moveTo>
                <a:cubicBezTo>
                  <a:pt x="9108816" y="2082751"/>
                  <a:pt x="9108816" y="2082751"/>
                  <a:pt x="9876937" y="2082751"/>
                </a:cubicBezTo>
                <a:cubicBezTo>
                  <a:pt x="9925048" y="2082751"/>
                  <a:pt x="9971500" y="2109197"/>
                  <a:pt x="9994727" y="2152172"/>
                </a:cubicBezTo>
                <a:cubicBezTo>
                  <a:pt x="9994727" y="2152172"/>
                  <a:pt x="9994727" y="2152172"/>
                  <a:pt x="10379617" y="2814978"/>
                </a:cubicBezTo>
                <a:cubicBezTo>
                  <a:pt x="10404502" y="2856301"/>
                  <a:pt x="10404502" y="2909193"/>
                  <a:pt x="10379617" y="2950515"/>
                </a:cubicBezTo>
                <a:cubicBezTo>
                  <a:pt x="10379617" y="2950515"/>
                  <a:pt x="10379617" y="2950515"/>
                  <a:pt x="9994727" y="3613321"/>
                </a:cubicBezTo>
                <a:cubicBezTo>
                  <a:pt x="9971500" y="3656296"/>
                  <a:pt x="9925048" y="3682742"/>
                  <a:pt x="9876937" y="3682742"/>
                </a:cubicBezTo>
                <a:cubicBezTo>
                  <a:pt x="9876937" y="3682742"/>
                  <a:pt x="9876937" y="3682742"/>
                  <a:pt x="9108816" y="3682742"/>
                </a:cubicBezTo>
                <a:cubicBezTo>
                  <a:pt x="9059045" y="3682742"/>
                  <a:pt x="9014252" y="3656296"/>
                  <a:pt x="8989367" y="3613321"/>
                </a:cubicBezTo>
                <a:cubicBezTo>
                  <a:pt x="8989367" y="3613321"/>
                  <a:pt x="8989367" y="3613321"/>
                  <a:pt x="8606137" y="2950515"/>
                </a:cubicBezTo>
                <a:cubicBezTo>
                  <a:pt x="8581251" y="2909193"/>
                  <a:pt x="8581251" y="2856301"/>
                  <a:pt x="8606137" y="2814978"/>
                </a:cubicBezTo>
                <a:cubicBezTo>
                  <a:pt x="8606137" y="2814978"/>
                  <a:pt x="8606137" y="2814978"/>
                  <a:pt x="8989367" y="2152172"/>
                </a:cubicBezTo>
                <a:cubicBezTo>
                  <a:pt x="9014252" y="2109197"/>
                  <a:pt x="9059045" y="2082751"/>
                  <a:pt x="9108816" y="2082751"/>
                </a:cubicBezTo>
                <a:close/>
                <a:moveTo>
                  <a:pt x="1321854" y="2071857"/>
                </a:moveTo>
                <a:cubicBezTo>
                  <a:pt x="1321854" y="2071857"/>
                  <a:pt x="1321854" y="2071857"/>
                  <a:pt x="5365317" y="2071857"/>
                </a:cubicBezTo>
                <a:cubicBezTo>
                  <a:pt x="5618580" y="2071857"/>
                  <a:pt x="5863108" y="2211072"/>
                  <a:pt x="5985373" y="2437296"/>
                </a:cubicBezTo>
                <a:cubicBezTo>
                  <a:pt x="5985373" y="2437296"/>
                  <a:pt x="5985373" y="2437296"/>
                  <a:pt x="8011470" y="5926372"/>
                </a:cubicBezTo>
                <a:cubicBezTo>
                  <a:pt x="8142468" y="6143896"/>
                  <a:pt x="8142468" y="6422327"/>
                  <a:pt x="8011470" y="6639850"/>
                </a:cubicBezTo>
                <a:cubicBezTo>
                  <a:pt x="8011470" y="6639850"/>
                  <a:pt x="8011470" y="6639850"/>
                  <a:pt x="7904625" y="6823844"/>
                </a:cubicBezTo>
                <a:lnTo>
                  <a:pt x="7884791" y="6858000"/>
                </a:lnTo>
                <a:lnTo>
                  <a:pt x="0" y="6858000"/>
                </a:lnTo>
                <a:lnTo>
                  <a:pt x="0" y="3635967"/>
                </a:lnTo>
                <a:lnTo>
                  <a:pt x="27177" y="3588964"/>
                </a:lnTo>
                <a:cubicBezTo>
                  <a:pt x="220245" y="3255048"/>
                  <a:pt x="440895" y="2873431"/>
                  <a:pt x="693065" y="2437296"/>
                </a:cubicBezTo>
                <a:cubicBezTo>
                  <a:pt x="824063" y="2211072"/>
                  <a:pt x="1059859" y="2071857"/>
                  <a:pt x="1321854" y="2071857"/>
                </a:cubicBezTo>
                <a:close/>
                <a:moveTo>
                  <a:pt x="6786399" y="753840"/>
                </a:moveTo>
                <a:cubicBezTo>
                  <a:pt x="6786399" y="753840"/>
                  <a:pt x="6786399" y="753840"/>
                  <a:pt x="8025968" y="753840"/>
                </a:cubicBezTo>
                <a:cubicBezTo>
                  <a:pt x="8103608" y="753840"/>
                  <a:pt x="8178571" y="796518"/>
                  <a:pt x="8216053" y="865869"/>
                </a:cubicBezTo>
                <a:cubicBezTo>
                  <a:pt x="8216053" y="865869"/>
                  <a:pt x="8216053" y="865869"/>
                  <a:pt x="8837177" y="1935484"/>
                </a:cubicBezTo>
                <a:cubicBezTo>
                  <a:pt x="8877335" y="2002169"/>
                  <a:pt x="8877335" y="2087523"/>
                  <a:pt x="8837177" y="2154207"/>
                </a:cubicBezTo>
                <a:cubicBezTo>
                  <a:pt x="8837177" y="2154207"/>
                  <a:pt x="8837177" y="2154207"/>
                  <a:pt x="8216053" y="3223823"/>
                </a:cubicBezTo>
                <a:cubicBezTo>
                  <a:pt x="8178571" y="3293174"/>
                  <a:pt x="8103608" y="3335852"/>
                  <a:pt x="8025968" y="3335852"/>
                </a:cubicBezTo>
                <a:cubicBezTo>
                  <a:pt x="8025968" y="3335852"/>
                  <a:pt x="8025968" y="3335852"/>
                  <a:pt x="6786399" y="3335852"/>
                </a:cubicBezTo>
                <a:cubicBezTo>
                  <a:pt x="6706082" y="3335852"/>
                  <a:pt x="6633796" y="3293174"/>
                  <a:pt x="6593637" y="3223823"/>
                </a:cubicBezTo>
                <a:cubicBezTo>
                  <a:pt x="6593637" y="3223823"/>
                  <a:pt x="6593637" y="3223823"/>
                  <a:pt x="5975192" y="2154207"/>
                </a:cubicBezTo>
                <a:cubicBezTo>
                  <a:pt x="5935033" y="2087523"/>
                  <a:pt x="5935033" y="2002169"/>
                  <a:pt x="5975192" y="1935484"/>
                </a:cubicBezTo>
                <a:cubicBezTo>
                  <a:pt x="5975192" y="1935484"/>
                  <a:pt x="5975192" y="1935484"/>
                  <a:pt x="6593637" y="865869"/>
                </a:cubicBezTo>
                <a:cubicBezTo>
                  <a:pt x="6633796" y="796518"/>
                  <a:pt x="6706082" y="753840"/>
                  <a:pt x="6786399" y="753840"/>
                </a:cubicBezTo>
                <a:close/>
                <a:moveTo>
                  <a:pt x="0" y="0"/>
                </a:moveTo>
                <a:lnTo>
                  <a:pt x="6966294" y="0"/>
                </a:lnTo>
                <a:lnTo>
                  <a:pt x="6852387" y="196155"/>
                </a:lnTo>
                <a:cubicBezTo>
                  <a:pt x="6627011" y="584267"/>
                  <a:pt x="6359899" y="1044253"/>
                  <a:pt x="6043322" y="1589421"/>
                </a:cubicBezTo>
                <a:cubicBezTo>
                  <a:pt x="5921057" y="1815646"/>
                  <a:pt x="5676528" y="1954861"/>
                  <a:pt x="5423265" y="1954861"/>
                </a:cubicBezTo>
                <a:cubicBezTo>
                  <a:pt x="5423265" y="1954861"/>
                  <a:pt x="5423265" y="1954861"/>
                  <a:pt x="1379802" y="1954861"/>
                </a:cubicBezTo>
                <a:cubicBezTo>
                  <a:pt x="1117807" y="1954861"/>
                  <a:pt x="882012" y="1815646"/>
                  <a:pt x="751013" y="1589421"/>
                </a:cubicBezTo>
                <a:cubicBezTo>
                  <a:pt x="751013" y="1589421"/>
                  <a:pt x="751013" y="1589421"/>
                  <a:pt x="1951" y="293901"/>
                </a:cubicBezTo>
                <a:lnTo>
                  <a:pt x="0" y="290527"/>
                </a:lnTo>
                <a:close/>
              </a:path>
            </a:pathLst>
          </a:custGeom>
          <a:noFill/>
          <a:extLst>
            <a:ext uri="{909E8E84-426E-40DD-AFC4-6F175D3DCCD1}">
              <a14:hiddenFill xmlns:a14="http://schemas.microsoft.com/office/drawing/2010/main">
                <a:solidFill>
                  <a:srgbClr val="FFFFFF"/>
                </a:solidFill>
              </a14:hiddenFill>
            </a:ext>
          </a:extLst>
        </p:spPr>
      </p:pic>
      <p:pic>
        <p:nvPicPr>
          <p:cNvPr id="4" name="Picture 3" descr="Image result for uwts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560128" y="6190055"/>
            <a:ext cx="1498586" cy="59943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9722840" y="192947"/>
            <a:ext cx="2335874" cy="1569660"/>
          </a:xfrm>
          <a:prstGeom prst="rect">
            <a:avLst/>
          </a:prstGeom>
          <a:noFill/>
        </p:spPr>
        <p:txBody>
          <a:bodyPr wrap="square" rtlCol="0">
            <a:spAutoFit/>
          </a:bodyPr>
          <a:lstStyle/>
          <a:p>
            <a:pPr algn="ctr"/>
            <a:r>
              <a:rPr lang="en-GB" sz="3200" dirty="0"/>
              <a:t>Thank you.</a:t>
            </a:r>
          </a:p>
          <a:p>
            <a:pPr algn="ctr"/>
            <a:endParaRPr lang="en-GB" sz="3200" dirty="0"/>
          </a:p>
          <a:p>
            <a:pPr algn="ctr"/>
            <a:r>
              <a:rPr lang="en-GB" sz="3200" b="1" dirty="0"/>
              <a:t>Questions?</a:t>
            </a:r>
          </a:p>
        </p:txBody>
      </p:sp>
    </p:spTree>
    <p:extLst>
      <p:ext uri="{BB962C8B-B14F-4D97-AF65-F5344CB8AC3E}">
        <p14:creationId xmlns:p14="http://schemas.microsoft.com/office/powerpoint/2010/main" val="444596230"/>
      </p:ext>
    </p:extLst>
  </p:cSld>
  <p:clrMapOvr>
    <a:masterClrMapping/>
  </p:clrMapOvr>
  <mc:AlternateContent xmlns:mc="http://schemas.openxmlformats.org/markup-compatibility/2006">
    <mc:Choice xmlns:p14="http://schemas.microsoft.com/office/powerpoint/2010/main" Requires="p14">
      <p:transition spd="slow" p14:dur="2000" advTm="30000"/>
    </mc:Choice>
    <mc:Fallback>
      <p:transition spd="slow" advTm="3000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TotalTime>
  <Words>923</Words>
  <Application>Microsoft Office PowerPoint</Application>
  <PresentationFormat>Widescreen</PresentationFormat>
  <Paragraphs>89</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Wingdings</vt:lpstr>
      <vt:lpstr>Office Theme</vt:lpstr>
      <vt:lpstr>PowerPoint Presentation</vt:lpstr>
      <vt:lpstr>BSc Built Environment Portfolio Research Methods - M5X01839</vt:lpstr>
      <vt:lpstr>This research proposal explores… </vt:lpstr>
      <vt:lpstr>Literature Review </vt:lpstr>
      <vt:lpstr>Literature Review… continued…</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AstraViaBrew</dc:creator>
  <cp:lastModifiedBy>AstraViaBrew</cp:lastModifiedBy>
  <cp:revision>10</cp:revision>
  <cp:lastPrinted>2019-03-13T21:09:52Z</cp:lastPrinted>
  <dcterms:created xsi:type="dcterms:W3CDTF">2019-03-13T20:12:17Z</dcterms:created>
  <dcterms:modified xsi:type="dcterms:W3CDTF">2019-03-13T21:11:27Z</dcterms:modified>
</cp:coreProperties>
</file>