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4" r:id="rId2"/>
  </p:sldMasterIdLst>
  <p:notesMasterIdLst>
    <p:notesMasterId r:id="rId21"/>
  </p:notesMasterIdLst>
  <p:handoutMasterIdLst>
    <p:handoutMasterId r:id="rId22"/>
  </p:handoutMasterIdLst>
  <p:sldIdLst>
    <p:sldId id="265" r:id="rId3"/>
    <p:sldId id="266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85" r:id="rId14"/>
    <p:sldId id="277" r:id="rId15"/>
    <p:sldId id="280" r:id="rId16"/>
    <p:sldId id="278" r:id="rId17"/>
    <p:sldId id="283" r:id="rId18"/>
    <p:sldId id="284" r:id="rId19"/>
    <p:sldId id="279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 showGuides="1">
      <p:cViewPr varScale="1">
        <p:scale>
          <a:sx n="107" d="100"/>
          <a:sy n="107" d="100"/>
        </p:scale>
        <p:origin x="560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6" d="100"/>
          <a:sy n="76" d="100"/>
        </p:scale>
        <p:origin x="24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58A34-83F4-4B2E-BC5A-DE51EE8822F9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FE58C-C1A6-4C4C-90C2-B7F5B0504B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6050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E1917-0BAF-4687-978A-82FFF05559C3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E1E9A-E921-4174-A0FC-51868D7A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86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3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70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93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1244" y="4589464"/>
            <a:ext cx="7579343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244" y="1709738"/>
            <a:ext cx="7579343" cy="286226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6768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994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275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63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190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1575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075" y="274638"/>
            <a:ext cx="67675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3166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058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14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9179" y="987426"/>
            <a:ext cx="4257362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1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935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1825625"/>
            <a:ext cx="7343775" cy="43513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2188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365125"/>
            <a:ext cx="5257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830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1388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1575" y="6356351"/>
            <a:ext cx="19145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AB7D7-3608-4730-B2E2-670834DF882C}" type="datetimeFigureOut">
              <a:rPr lang="en-US" smtClean="0"/>
              <a:pPr/>
              <a:t>10/26/2020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825625"/>
            <a:ext cx="73437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367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8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800" rtl="0" eaLnBrk="1" latinLnBrk="0" hangingPunct="1"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2880" userDrawn="1">
          <p15:clr>
            <a:srgbClr val="F26B43"/>
          </p15:clr>
        </p15:guide>
        <p15:guide id="2" pos="1098" userDrawn="1">
          <p15:clr>
            <a:srgbClr val="F26B43"/>
          </p15:clr>
        </p15:guide>
        <p15:guide id="3" pos="5364" userDrawn="1">
          <p15:clr>
            <a:srgbClr val="F26B43"/>
          </p15:clr>
        </p15:guide>
        <p15:guide id="4" pos="738" userDrawn="1">
          <p15:clr>
            <a:srgbClr val="F26B43"/>
          </p15:clr>
        </p15:guide>
        <p15:guide id="5" orient="horz" pos="388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ogas-info.co.uk/" TargetMode="External"/><Relationship Id="rId3" Type="http://schemas.openxmlformats.org/officeDocument/2006/relationships/hyperlink" Target="http://www.sepa.org.uk/" TargetMode="External"/><Relationship Id="rId7" Type="http://schemas.openxmlformats.org/officeDocument/2006/relationships/hyperlink" Target="http://www.wrap.org.uk/" TargetMode="External"/><Relationship Id="rId2" Type="http://schemas.openxmlformats.org/officeDocument/2006/relationships/hyperlink" Target="http://www.biogen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alesadcentre.org.uk/" TargetMode="External"/><Relationship Id="rId5" Type="http://schemas.openxmlformats.org/officeDocument/2006/relationships/hyperlink" Target="http://www.adbioresources.org/" TargetMode="External"/><Relationship Id="rId4" Type="http://schemas.openxmlformats.org/officeDocument/2006/relationships/hyperlink" Target="http://www.biocycle.n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Lara Hopkinson</a:t>
            </a:r>
          </a:p>
          <a:p>
            <a:r>
              <a:rPr lang="en-US" dirty="0"/>
              <a:t>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Low Carbon Technologies</a:t>
            </a:r>
          </a:p>
        </p:txBody>
      </p:sp>
    </p:spTree>
    <p:extLst>
      <p:ext uri="{BB962C8B-B14F-4D97-AF65-F5344CB8AC3E}">
        <p14:creationId xmlns:p14="http://schemas.microsoft.com/office/powerpoint/2010/main" val="92307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Anaerobic Digestion</a:t>
            </a:r>
          </a:p>
          <a:p>
            <a:pPr lvl="0"/>
            <a:endParaRPr lang="en-US" dirty="0"/>
          </a:p>
          <a:p>
            <a:pPr lvl="1"/>
            <a:r>
              <a:rPr lang="en-US" dirty="0"/>
              <a:t>What is it?</a:t>
            </a:r>
          </a:p>
          <a:p>
            <a:pPr lvl="1"/>
            <a:r>
              <a:rPr lang="en-US" dirty="0"/>
              <a:t>Process / plants / technologies</a:t>
            </a:r>
          </a:p>
          <a:p>
            <a:pPr lvl="1"/>
            <a:r>
              <a:rPr lang="en-US" dirty="0"/>
              <a:t>Feedstocks</a:t>
            </a:r>
          </a:p>
          <a:p>
            <a:pPr lvl="1"/>
            <a:r>
              <a:rPr lang="en-US" dirty="0"/>
              <a:t>Energy production</a:t>
            </a:r>
          </a:p>
          <a:p>
            <a:pPr lvl="1"/>
            <a:r>
              <a:rPr lang="en-US" dirty="0"/>
              <a:t>Case study example</a:t>
            </a:r>
          </a:p>
          <a:p>
            <a:pPr marL="342900" lvl="1" indent="0">
              <a:buNone/>
            </a:pPr>
            <a:endParaRPr lang="en-US" baseline="-25000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Todays Topic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8472"/>
            <a:ext cx="14052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 err="1"/>
              <a:t>Farmgen</a:t>
            </a:r>
            <a:endParaRPr lang="en-GB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0DD665-3F83-4053-8E32-D84ED77E4A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9212" y="3806852"/>
            <a:ext cx="3860677" cy="2895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93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34380-1825-4C8F-AABC-5FD4202CC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Anaerobic Digestion (AD)?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DD380C-7B15-4ED7-967B-4CCF9AFA5BCA}"/>
              </a:ext>
            </a:extLst>
          </p:cNvPr>
          <p:cNvSpPr txBox="1"/>
          <p:nvPr/>
        </p:nvSpPr>
        <p:spPr>
          <a:xfrm>
            <a:off x="12950" y="6547190"/>
            <a:ext cx="146450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ABDA</a:t>
            </a:r>
          </a:p>
        </p:txBody>
      </p:sp>
      <p:pic>
        <p:nvPicPr>
          <p:cNvPr id="9" name="Content Placeholder 8" descr="A picture containing text, map&#10;&#10;Description generated with high confidence">
            <a:extLst>
              <a:ext uri="{FF2B5EF4-FFF2-40B4-BE49-F238E27FC236}">
                <a16:creationId xmlns:a16="http://schemas.microsoft.com/office/drawing/2014/main" id="{ADEE4716-DAAB-4368-A9F6-78AA988642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676399"/>
            <a:ext cx="5760640" cy="5083803"/>
          </a:xfrm>
        </p:spPr>
      </p:pic>
    </p:spTree>
    <p:extLst>
      <p:ext uri="{BB962C8B-B14F-4D97-AF65-F5344CB8AC3E}">
        <p14:creationId xmlns:p14="http://schemas.microsoft.com/office/powerpoint/2010/main" val="2209325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64608-870A-4938-B693-A2FB4261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746" y="332656"/>
            <a:ext cx="2665284" cy="887760"/>
          </a:xfrm>
        </p:spPr>
        <p:txBody>
          <a:bodyPr>
            <a:normAutofit fontScale="90000"/>
          </a:bodyPr>
          <a:lstStyle/>
          <a:p>
            <a:r>
              <a:rPr lang="en-GB" dirty="0"/>
              <a:t>The AD process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C53BD7F-415E-4DB7-9F2B-BA88565A00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6030" y="460803"/>
            <a:ext cx="5595297" cy="596210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0797312-7321-4621-A997-814723773920}"/>
              </a:ext>
            </a:extLst>
          </p:cNvPr>
          <p:cNvSpPr txBox="1"/>
          <p:nvPr/>
        </p:nvSpPr>
        <p:spPr>
          <a:xfrm>
            <a:off x="12950" y="6547190"/>
            <a:ext cx="146450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ABDA</a:t>
            </a:r>
          </a:p>
        </p:txBody>
      </p:sp>
    </p:spTree>
    <p:extLst>
      <p:ext uri="{BB962C8B-B14F-4D97-AF65-F5344CB8AC3E}">
        <p14:creationId xmlns:p14="http://schemas.microsoft.com/office/powerpoint/2010/main" val="3864764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906A7-7CFC-44DB-8207-8E1AFCA05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Products of 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C80AE-FF56-4941-BCCD-AFA583EC1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Biogas – CO</a:t>
            </a:r>
            <a:r>
              <a:rPr lang="en-GB" baseline="-25000" dirty="0"/>
              <a:t>2</a:t>
            </a:r>
            <a:r>
              <a:rPr lang="en-GB" dirty="0"/>
              <a:t> and methane mix</a:t>
            </a:r>
          </a:p>
          <a:p>
            <a:r>
              <a:rPr lang="en-GB" dirty="0" err="1"/>
              <a:t>Digestate</a:t>
            </a:r>
            <a:r>
              <a:rPr lang="en-GB" dirty="0"/>
              <a:t> – nitrogen-rich fertiliser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25B156-BB1C-4853-AD15-DCCBCB6FE5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2708919"/>
            <a:ext cx="6840760" cy="37814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E090DA-90A2-44C0-B7E4-D245B1C7F015}"/>
              </a:ext>
            </a:extLst>
          </p:cNvPr>
          <p:cNvSpPr txBox="1"/>
          <p:nvPr/>
        </p:nvSpPr>
        <p:spPr>
          <a:xfrm>
            <a:off x="12950" y="6547190"/>
            <a:ext cx="5553315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AD Strategy &amp; Action Plan 2011 – DEFRA / DECC</a:t>
            </a:r>
          </a:p>
        </p:txBody>
      </p:sp>
    </p:spTree>
    <p:extLst>
      <p:ext uri="{BB962C8B-B14F-4D97-AF65-F5344CB8AC3E}">
        <p14:creationId xmlns:p14="http://schemas.microsoft.com/office/powerpoint/2010/main" val="2113260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FD8AA-2FD6-4042-BB00-A57068362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Bioresources</a:t>
            </a:r>
            <a:endParaRPr lang="en-GB" dirty="0"/>
          </a:p>
        </p:txBody>
      </p:sp>
      <p:pic>
        <p:nvPicPr>
          <p:cNvPr id="5" name="Content Placeholder 4" descr="A close up of a logo&#10;&#10;Description generated with high confidence">
            <a:extLst>
              <a:ext uri="{FF2B5EF4-FFF2-40B4-BE49-F238E27FC236}">
                <a16:creationId xmlns:a16="http://schemas.microsoft.com/office/drawing/2014/main" id="{25F452AB-5C7C-43A4-BE53-D1E3E95D01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676400"/>
            <a:ext cx="5040560" cy="494721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D845CB-6FA9-4439-86AA-7031FF457B29}"/>
              </a:ext>
            </a:extLst>
          </p:cNvPr>
          <p:cNvSpPr txBox="1"/>
          <p:nvPr/>
        </p:nvSpPr>
        <p:spPr>
          <a:xfrm>
            <a:off x="12950" y="6547190"/>
            <a:ext cx="146450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ABDA</a:t>
            </a:r>
          </a:p>
        </p:txBody>
      </p:sp>
    </p:spTree>
    <p:extLst>
      <p:ext uri="{BB962C8B-B14F-4D97-AF65-F5344CB8AC3E}">
        <p14:creationId xmlns:p14="http://schemas.microsoft.com/office/powerpoint/2010/main" val="2352867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6870B-EB08-419E-9D66-5F8355A29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Bioplastic</a:t>
            </a:r>
          </a:p>
        </p:txBody>
      </p:sp>
      <p:pic>
        <p:nvPicPr>
          <p:cNvPr id="5" name="Content Placeholder 4" descr="A picture containing cup, table, sitting, coffee&#10;&#10;Description generated with very high confidence">
            <a:extLst>
              <a:ext uri="{FF2B5EF4-FFF2-40B4-BE49-F238E27FC236}">
                <a16:creationId xmlns:a16="http://schemas.microsoft.com/office/drawing/2014/main" id="{A57A16CB-EC30-44A7-B8C2-6D1AB8E264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963" y="2320954"/>
            <a:ext cx="7204075" cy="320669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2DB1EE-F0FE-4A03-BECF-0F689209047D}"/>
              </a:ext>
            </a:extLst>
          </p:cNvPr>
          <p:cNvSpPr txBox="1"/>
          <p:nvPr/>
        </p:nvSpPr>
        <p:spPr>
          <a:xfrm>
            <a:off x="12950" y="6547190"/>
            <a:ext cx="2504275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Biome Bioplastic</a:t>
            </a:r>
          </a:p>
        </p:txBody>
      </p:sp>
    </p:spTree>
    <p:extLst>
      <p:ext uri="{BB962C8B-B14F-4D97-AF65-F5344CB8AC3E}">
        <p14:creationId xmlns:p14="http://schemas.microsoft.com/office/powerpoint/2010/main" val="476746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72737-5501-4095-9087-093D0F353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AD considered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7D0F8-398C-4534-AC92-7F5D856C8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612" y="1676400"/>
            <a:ext cx="3670753" cy="4848944"/>
          </a:xfrm>
        </p:spPr>
        <p:txBody>
          <a:bodyPr/>
          <a:lstStyle/>
          <a:p>
            <a:r>
              <a:rPr lang="en-GB" dirty="0"/>
              <a:t>Better way of dealing with organic wastes</a:t>
            </a:r>
          </a:p>
          <a:p>
            <a:r>
              <a:rPr lang="en-GB" dirty="0"/>
              <a:t>Reducing GHG emissions</a:t>
            </a:r>
          </a:p>
          <a:p>
            <a:r>
              <a:rPr lang="en-GB" dirty="0"/>
              <a:t>Produces energy – renewable source</a:t>
            </a:r>
          </a:p>
          <a:p>
            <a:r>
              <a:rPr lang="en-GB" dirty="0"/>
              <a:t>Produces natural fertiliser</a:t>
            </a:r>
          </a:p>
          <a:p>
            <a:r>
              <a:rPr lang="en-GB" dirty="0"/>
              <a:t>Can count towards recycling targets</a:t>
            </a:r>
          </a:p>
          <a:p>
            <a:r>
              <a:rPr lang="en-GB" dirty="0"/>
              <a:t>Plant production quick &amp; relatively easy</a:t>
            </a:r>
          </a:p>
          <a:p>
            <a:r>
              <a:rPr lang="en-GB" dirty="0"/>
              <a:t>Directly assists in meeting zero waste targets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8C631344-E350-474C-8F19-4A0ED9C42A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1365" y="1988840"/>
            <a:ext cx="4218085" cy="4179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27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9C381-D991-482B-98E4-DFB917CFC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Categorisation of AD plants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2312D-7FF3-435C-8850-F5DDB12066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waste type accepted: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Sewage Sludge only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Farm products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Off-farm generated feedstocks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Co-digestion with sludge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54B046-BC33-429E-A874-653B2CF58D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648" y="3501416"/>
            <a:ext cx="3389248" cy="2704619"/>
          </a:xfrm>
          <a:prstGeom prst="rect">
            <a:avLst/>
          </a:prstGeom>
        </p:spPr>
      </p:pic>
      <p:pic>
        <p:nvPicPr>
          <p:cNvPr id="6" name="Picture 5" descr="A large building&#10;&#10;Description generated with high confidence">
            <a:extLst>
              <a:ext uri="{FF2B5EF4-FFF2-40B4-BE49-F238E27FC236}">
                <a16:creationId xmlns:a16="http://schemas.microsoft.com/office/drawing/2014/main" id="{BE9FCC01-FD4E-4530-AC1C-687E36C97E4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59"/>
          <a:stretch/>
        </p:blipFill>
        <p:spPr>
          <a:xfrm>
            <a:off x="5528617" y="620688"/>
            <a:ext cx="3420747" cy="26559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BB3A1F-FC65-48C4-B48F-5126024BCD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5381" y="4406086"/>
            <a:ext cx="2651741" cy="229375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78FFCE-73E0-4530-BC3F-B2E807CF7E1A}"/>
              </a:ext>
            </a:extLst>
          </p:cNvPr>
          <p:cNvSpPr txBox="1"/>
          <p:nvPr/>
        </p:nvSpPr>
        <p:spPr>
          <a:xfrm>
            <a:off x="12950" y="6547190"/>
            <a:ext cx="2072042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Biocycle.net</a:t>
            </a:r>
          </a:p>
        </p:txBody>
      </p:sp>
    </p:spTree>
    <p:extLst>
      <p:ext uri="{BB962C8B-B14F-4D97-AF65-F5344CB8AC3E}">
        <p14:creationId xmlns:p14="http://schemas.microsoft.com/office/powerpoint/2010/main" val="784622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256DD-DDBE-46BB-93A7-96ECAEA69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Technologies available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23142-EB73-4923-9591-82CFB60BFE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Wet</a:t>
            </a:r>
          </a:p>
          <a:p>
            <a:r>
              <a:rPr lang="en-GB" dirty="0"/>
              <a:t>Dry</a:t>
            </a:r>
          </a:p>
          <a:p>
            <a:r>
              <a:rPr lang="en-GB" dirty="0"/>
              <a:t>Mesophilic</a:t>
            </a:r>
          </a:p>
          <a:p>
            <a:r>
              <a:rPr lang="en-GB" dirty="0"/>
              <a:t>Thermophilic</a:t>
            </a:r>
          </a:p>
          <a:p>
            <a:r>
              <a:rPr lang="en-GB" dirty="0"/>
              <a:t>Single stage</a:t>
            </a:r>
          </a:p>
          <a:p>
            <a:r>
              <a:rPr lang="en-GB" dirty="0"/>
              <a:t>Multi-stage</a:t>
            </a:r>
          </a:p>
        </p:txBody>
      </p:sp>
    </p:spTree>
    <p:extLst>
      <p:ext uri="{BB962C8B-B14F-4D97-AF65-F5344CB8AC3E}">
        <p14:creationId xmlns:p14="http://schemas.microsoft.com/office/powerpoint/2010/main" val="423810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170FD-5F30-4525-B8A9-72B693F78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Feedstocks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098A3-C0C6-44BE-AEA9-1D015D81F1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Food waste</a:t>
            </a:r>
          </a:p>
          <a:p>
            <a:r>
              <a:rPr lang="en-GB" dirty="0"/>
              <a:t>Farm manure &amp; slurry</a:t>
            </a:r>
          </a:p>
          <a:p>
            <a:r>
              <a:rPr lang="en-GB" dirty="0"/>
              <a:t>Sewage sludge</a:t>
            </a:r>
          </a:p>
          <a:p>
            <a:r>
              <a:rPr lang="en-GB" dirty="0"/>
              <a:t>Purpose-grown crops for energy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C2E58B-EB68-476A-B3C2-254FF1CE96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492" y="4386972"/>
            <a:ext cx="2837521" cy="18848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AF3DCE-920A-426F-9A65-C8C3E8F0DD20}"/>
              </a:ext>
            </a:extLst>
          </p:cNvPr>
          <p:cNvSpPr txBox="1"/>
          <p:nvPr/>
        </p:nvSpPr>
        <p:spPr>
          <a:xfrm>
            <a:off x="12950" y="6547190"/>
            <a:ext cx="5986767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Sources: US News / Shutterstock / </a:t>
            </a:r>
            <a:r>
              <a:rPr lang="en-GB" sz="1600" dirty="0" err="1"/>
              <a:t>inhabitat</a:t>
            </a:r>
            <a:r>
              <a:rPr lang="en-GB" sz="1600" dirty="0"/>
              <a:t> / The Ecologist</a:t>
            </a:r>
          </a:p>
        </p:txBody>
      </p:sp>
      <p:pic>
        <p:nvPicPr>
          <p:cNvPr id="7" name="Picture 6" descr="A dirt road&#10;&#10;Description generated with high confidence">
            <a:extLst>
              <a:ext uri="{FF2B5EF4-FFF2-40B4-BE49-F238E27FC236}">
                <a16:creationId xmlns:a16="http://schemas.microsoft.com/office/drawing/2014/main" id="{3C77C34A-A81E-4EA7-B109-34B02B245D5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0331" y="4383983"/>
            <a:ext cx="3384376" cy="19066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6EFF4D0-9949-4982-B198-D9E6065624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6116" y="2204864"/>
            <a:ext cx="2984773" cy="191212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3BCDA4E-D727-48D5-A8C2-F279F4C11F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7025" y="4478422"/>
            <a:ext cx="2298886" cy="1724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467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C834D4C-76DF-44F0-8ADC-60A52087E9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7491083"/>
              </p:ext>
            </p:extLst>
          </p:nvPr>
        </p:nvGraphicFramePr>
        <p:xfrm>
          <a:off x="1171575" y="1825625"/>
          <a:ext cx="7343776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5944">
                  <a:extLst>
                    <a:ext uri="{9D8B030D-6E8A-4147-A177-3AD203B41FA5}">
                      <a16:colId xmlns:a16="http://schemas.microsoft.com/office/drawing/2014/main" val="3306664185"/>
                    </a:ext>
                  </a:extLst>
                </a:gridCol>
                <a:gridCol w="1835944">
                  <a:extLst>
                    <a:ext uri="{9D8B030D-6E8A-4147-A177-3AD203B41FA5}">
                      <a16:colId xmlns:a16="http://schemas.microsoft.com/office/drawing/2014/main" val="3554089632"/>
                    </a:ext>
                  </a:extLst>
                </a:gridCol>
                <a:gridCol w="1835944">
                  <a:extLst>
                    <a:ext uri="{9D8B030D-6E8A-4147-A177-3AD203B41FA5}">
                      <a16:colId xmlns:a16="http://schemas.microsoft.com/office/drawing/2014/main" val="4130820171"/>
                    </a:ext>
                  </a:extLst>
                </a:gridCol>
                <a:gridCol w="1835944">
                  <a:extLst>
                    <a:ext uri="{9D8B030D-6E8A-4147-A177-3AD203B41FA5}">
                      <a16:colId xmlns:a16="http://schemas.microsoft.com/office/drawing/2014/main" val="32871613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Feedstock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Biogas yield (m</a:t>
                      </a:r>
                      <a:r>
                        <a:rPr lang="en-GB" baseline="30000" dirty="0"/>
                        <a:t>3</a:t>
                      </a:r>
                      <a:r>
                        <a:rPr lang="en-GB" dirty="0"/>
                        <a:t>/t)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Feedstock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Biogas yield (m</a:t>
                      </a:r>
                      <a:r>
                        <a:rPr lang="en-GB" baseline="30000" dirty="0"/>
                        <a:t>3</a:t>
                      </a:r>
                      <a:r>
                        <a:rPr lang="en-GB" dirty="0"/>
                        <a:t>/t)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83642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Cattle slurry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15-25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85855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Pig slurry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15-25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Alfalfa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340-500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498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Whole wheat crop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Hemp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355-409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8769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Maize grain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296-467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03985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Wheat grain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Turnip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20420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Fats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Up to 1200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Sugar beet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236-381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70649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Sunflower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154-400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Maize silage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200-220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39229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Miscanthus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179-218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Potatoes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276-400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5110141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97A11007-F432-4C31-B6E5-3E687EB15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Biogas yields from feedstocks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0D8DB9-99E9-4F8E-9674-48E1D7475592}"/>
              </a:ext>
            </a:extLst>
          </p:cNvPr>
          <p:cNvSpPr txBox="1"/>
          <p:nvPr/>
        </p:nvSpPr>
        <p:spPr>
          <a:xfrm>
            <a:off x="12950" y="6547190"/>
            <a:ext cx="1431802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NNFCC</a:t>
            </a:r>
          </a:p>
        </p:txBody>
      </p:sp>
    </p:spTree>
    <p:extLst>
      <p:ext uri="{BB962C8B-B14F-4D97-AF65-F5344CB8AC3E}">
        <p14:creationId xmlns:p14="http://schemas.microsoft.com/office/powerpoint/2010/main" val="2459663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46DB0-277F-4D25-8F32-9D746CC45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AD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79F91C-9DB4-4C4E-973B-2E773B24D4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024" t="15927" r="19288" b="59799"/>
          <a:stretch/>
        </p:blipFill>
        <p:spPr>
          <a:xfrm>
            <a:off x="1283699" y="1696506"/>
            <a:ext cx="3017096" cy="20925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929DE7-0927-484B-A2DE-1A5ACB3E2F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300" t="51400" r="20075" b="26200"/>
          <a:stretch/>
        </p:blipFill>
        <p:spPr>
          <a:xfrm>
            <a:off x="4572000" y="1714980"/>
            <a:ext cx="3324608" cy="17731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9ABD0C-CF0A-439E-898B-571005A2CB7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9450" t="12201" r="18500" b="71000"/>
          <a:stretch/>
        </p:blipFill>
        <p:spPr>
          <a:xfrm>
            <a:off x="1043608" y="4080225"/>
            <a:ext cx="3687752" cy="15804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57DF6F-307F-413E-B329-9DEA83500C6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9450" t="52800" r="20075" b="13601"/>
          <a:stretch/>
        </p:blipFill>
        <p:spPr>
          <a:xfrm>
            <a:off x="5076056" y="3645024"/>
            <a:ext cx="2893792" cy="26711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830BCC1-B123-40F0-AEC6-C683A9F2CE87}"/>
              </a:ext>
            </a:extLst>
          </p:cNvPr>
          <p:cNvSpPr txBox="1"/>
          <p:nvPr/>
        </p:nvSpPr>
        <p:spPr>
          <a:xfrm>
            <a:off x="12950" y="6547190"/>
            <a:ext cx="146450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ABDA</a:t>
            </a:r>
          </a:p>
        </p:txBody>
      </p:sp>
    </p:spTree>
    <p:extLst>
      <p:ext uri="{BB962C8B-B14F-4D97-AF65-F5344CB8AC3E}">
        <p14:creationId xmlns:p14="http://schemas.microsoft.com/office/powerpoint/2010/main" val="289947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21C48DB-7F5D-4E08-BF78-B10BE66DC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Heat only</a:t>
            </a:r>
          </a:p>
          <a:p>
            <a:pPr>
              <a:lnSpc>
                <a:spcPct val="150000"/>
              </a:lnSpc>
            </a:pPr>
            <a:r>
              <a:rPr lang="en-GB" dirty="0"/>
              <a:t>Electricity only</a:t>
            </a:r>
          </a:p>
          <a:p>
            <a:pPr>
              <a:lnSpc>
                <a:spcPct val="150000"/>
              </a:lnSpc>
            </a:pPr>
            <a:r>
              <a:rPr lang="en-GB" dirty="0"/>
              <a:t>Combined Heat &amp; Power (CHP)</a:t>
            </a:r>
          </a:p>
          <a:p>
            <a:pPr>
              <a:lnSpc>
                <a:spcPct val="150000"/>
              </a:lnSpc>
            </a:pPr>
            <a:r>
              <a:rPr lang="en-GB" dirty="0"/>
              <a:t>Biomethane injection</a:t>
            </a:r>
          </a:p>
          <a:p>
            <a:pPr>
              <a:lnSpc>
                <a:spcPct val="150000"/>
              </a:lnSpc>
            </a:pPr>
            <a:r>
              <a:rPr lang="en-GB" dirty="0"/>
              <a:t>Biomethane for transport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BA437CF-67FE-4891-BB41-05F501A8E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Production of energy</a:t>
            </a:r>
          </a:p>
        </p:txBody>
      </p:sp>
    </p:spTree>
    <p:extLst>
      <p:ext uri="{BB962C8B-B14F-4D97-AF65-F5344CB8AC3E}">
        <p14:creationId xmlns:p14="http://schemas.microsoft.com/office/powerpoint/2010/main" val="3054667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730CD-1B96-46B1-B90E-F2185D765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Bryn Pica AD plant, Aberdare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C9BC89-F13D-443A-AA0D-70027AC64EA8}"/>
              </a:ext>
            </a:extLst>
          </p:cNvPr>
          <p:cNvSpPr txBox="1"/>
          <p:nvPr/>
        </p:nvSpPr>
        <p:spPr>
          <a:xfrm>
            <a:off x="12950" y="6547190"/>
            <a:ext cx="1427057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Biogen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44B00E-7E89-4E4F-B9C6-C3111A780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750" y="1924605"/>
            <a:ext cx="704850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41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06970D6-B7EE-48BD-9333-4A64E3DE0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Biogas Map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15083C-2143-4F7D-A1F4-0C82CA94BD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51" r="14272" b="6351"/>
          <a:stretch/>
        </p:blipFill>
        <p:spPr>
          <a:xfrm>
            <a:off x="763480" y="1960560"/>
            <a:ext cx="7838983" cy="43513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C97DFB-0C34-4B44-B1D9-3EFB1A08629A}"/>
              </a:ext>
            </a:extLst>
          </p:cNvPr>
          <p:cNvSpPr txBox="1"/>
          <p:nvPr/>
        </p:nvSpPr>
        <p:spPr>
          <a:xfrm>
            <a:off x="12950" y="6547190"/>
            <a:ext cx="1431802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NNFCC</a:t>
            </a:r>
          </a:p>
        </p:txBody>
      </p:sp>
    </p:spTree>
    <p:extLst>
      <p:ext uri="{BB962C8B-B14F-4D97-AF65-F5344CB8AC3E}">
        <p14:creationId xmlns:p14="http://schemas.microsoft.com/office/powerpoint/2010/main" val="2531116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3E0214F-4B6C-4548-B8AA-16E5A8A984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C99C8D0-D3AA-43B1-BB45-D4ECBCB04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B78412-5863-4DB0-89A4-583A5CE827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51" r="22233" b="4650"/>
          <a:stretch/>
        </p:blipFill>
        <p:spPr>
          <a:xfrm>
            <a:off x="-2194" y="461639"/>
            <a:ext cx="9146193" cy="57092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CDA32F-2C67-4E09-8D80-B144A7054E35}"/>
              </a:ext>
            </a:extLst>
          </p:cNvPr>
          <p:cNvSpPr txBox="1"/>
          <p:nvPr/>
        </p:nvSpPr>
        <p:spPr>
          <a:xfrm>
            <a:off x="12950" y="6547190"/>
            <a:ext cx="1431802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NNFCC</a:t>
            </a:r>
          </a:p>
        </p:txBody>
      </p:sp>
    </p:spTree>
    <p:extLst>
      <p:ext uri="{BB962C8B-B14F-4D97-AF65-F5344CB8AC3E}">
        <p14:creationId xmlns:p14="http://schemas.microsoft.com/office/powerpoint/2010/main" val="705596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E34D8-302D-423C-B26E-E2DFEA9F9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2BF04-980D-4317-8D08-4BEE67AF8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676400"/>
            <a:ext cx="7920880" cy="4495800"/>
          </a:xfrm>
        </p:spPr>
        <p:txBody>
          <a:bodyPr/>
          <a:lstStyle/>
          <a:p>
            <a:r>
              <a:rPr lang="en-GB" dirty="0"/>
              <a:t>Biogen (</a:t>
            </a:r>
            <a:r>
              <a:rPr lang="en-GB" dirty="0">
                <a:hlinkClick r:id="rId2"/>
              </a:rPr>
              <a:t>www.biogen.co.uk</a:t>
            </a:r>
            <a:r>
              <a:rPr lang="en-GB" dirty="0"/>
              <a:t>) </a:t>
            </a:r>
          </a:p>
          <a:p>
            <a:r>
              <a:rPr lang="en-GB" dirty="0"/>
              <a:t>Scottish Environmental Protection Agency (</a:t>
            </a:r>
            <a:r>
              <a:rPr lang="en-GB" dirty="0">
                <a:hlinkClick r:id="rId3"/>
              </a:rPr>
              <a:t>www.sepa.org.uk</a:t>
            </a:r>
            <a:r>
              <a:rPr lang="en-GB" dirty="0"/>
              <a:t>) </a:t>
            </a:r>
          </a:p>
          <a:p>
            <a:r>
              <a:rPr lang="en-GB" dirty="0"/>
              <a:t>Anaerobic Digestion Strategy &amp; Action Plan 2011 (DEFRA / DECC)</a:t>
            </a:r>
          </a:p>
          <a:p>
            <a:r>
              <a:rPr lang="en-GB" dirty="0" err="1"/>
              <a:t>Biocycle</a:t>
            </a:r>
            <a:r>
              <a:rPr lang="en-GB" dirty="0"/>
              <a:t> – The Organics recycling authority (</a:t>
            </a:r>
            <a:r>
              <a:rPr lang="en-GB" dirty="0">
                <a:hlinkClick r:id="rId4"/>
              </a:rPr>
              <a:t>www.biocycle.net</a:t>
            </a:r>
            <a:r>
              <a:rPr lang="en-GB" dirty="0"/>
              <a:t>)</a:t>
            </a:r>
          </a:p>
          <a:p>
            <a:r>
              <a:rPr lang="en-GB" dirty="0"/>
              <a:t>Anaerobic Digestion and </a:t>
            </a:r>
            <a:r>
              <a:rPr lang="en-GB" dirty="0" err="1"/>
              <a:t>Bioresources</a:t>
            </a:r>
            <a:r>
              <a:rPr lang="en-GB" dirty="0"/>
              <a:t> Association (</a:t>
            </a:r>
            <a:r>
              <a:rPr lang="en-GB" dirty="0">
                <a:hlinkClick r:id="rId5"/>
              </a:rPr>
              <a:t>www.adbioresources.org</a:t>
            </a:r>
            <a:r>
              <a:rPr lang="en-GB" dirty="0"/>
              <a:t>)</a:t>
            </a:r>
          </a:p>
          <a:p>
            <a:r>
              <a:rPr lang="en-GB" dirty="0"/>
              <a:t>Wales Centre of Excellence for Anaerobic Digestion (</a:t>
            </a:r>
            <a:r>
              <a:rPr lang="en-GB" dirty="0">
                <a:hlinkClick r:id="rId6"/>
              </a:rPr>
              <a:t>www.walesadcentre.org.uk</a:t>
            </a:r>
            <a:r>
              <a:rPr lang="en-GB" dirty="0"/>
              <a:t>) </a:t>
            </a:r>
          </a:p>
          <a:p>
            <a:r>
              <a:rPr lang="en-GB" dirty="0"/>
              <a:t>WRAP (</a:t>
            </a:r>
            <a:r>
              <a:rPr lang="en-GB" dirty="0">
                <a:hlinkClick r:id="rId7"/>
              </a:rPr>
              <a:t>www.wrap.org.uk</a:t>
            </a:r>
            <a:r>
              <a:rPr lang="en-GB" dirty="0"/>
              <a:t>) </a:t>
            </a:r>
          </a:p>
          <a:p>
            <a:r>
              <a:rPr lang="en-GB" dirty="0"/>
              <a:t>The Official Information Portal on AD (</a:t>
            </a:r>
            <a:r>
              <a:rPr lang="en-GB" dirty="0">
                <a:hlinkClick r:id="rId8"/>
              </a:rPr>
              <a:t>www.biogas-info.co.uk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28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A1AFEDE-5CAF-4D05-AC35-0F55C5366E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Cloud skipper design slides</Template>
  <TotalTime>0</TotalTime>
  <Words>348</Words>
  <Application>Microsoft Office PowerPoint</Application>
  <PresentationFormat>On-screen Show (4:3)</PresentationFormat>
  <Paragraphs>113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Cambria</vt:lpstr>
      <vt:lpstr>Cloud skipper design template</vt:lpstr>
      <vt:lpstr>Low Carbon Technologies</vt:lpstr>
      <vt:lpstr>Todays Topic</vt:lpstr>
      <vt:lpstr>What is Anaerobic Digestion (AD)?</vt:lpstr>
      <vt:lpstr>The AD process</vt:lpstr>
      <vt:lpstr>Products of AD</vt:lpstr>
      <vt:lpstr>Bioresources</vt:lpstr>
      <vt:lpstr>Bioplastic</vt:lpstr>
      <vt:lpstr>Why is AD considered important?</vt:lpstr>
      <vt:lpstr>Categorisation of AD plants</vt:lpstr>
      <vt:lpstr>Technologies available</vt:lpstr>
      <vt:lpstr>Feedstocks </vt:lpstr>
      <vt:lpstr>Biogas yields from feedstocks</vt:lpstr>
      <vt:lpstr>Benefits of AD</vt:lpstr>
      <vt:lpstr>Production of energy</vt:lpstr>
      <vt:lpstr>Case study: Bryn Pica AD plant, Aberdare</vt:lpstr>
      <vt:lpstr>Biogas Map</vt:lpstr>
      <vt:lpstr>PowerPoint Presentation</vt:lpstr>
      <vt:lpstr>Useful information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2017-01-04T09:10:00Z</dcterms:created>
  <dcterms:modified xsi:type="dcterms:W3CDTF">2020-10-26T13:13:28Z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TC034605089991</vt:lpwstr>
  </property>
</Properties>
</file>