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258" r:id="rId6"/>
    <p:sldId id="259" r:id="rId7"/>
    <p:sldId id="261" r:id="rId8"/>
    <p:sldId id="260" r:id="rId9"/>
    <p:sldId id="262" r:id="rId10"/>
    <p:sldId id="263" r:id="rId11"/>
    <p:sldId id="264" r:id="rId12"/>
    <p:sldId id="269" r:id="rId13"/>
    <p:sldId id="271" r:id="rId14"/>
    <p:sldId id="273" r:id="rId15"/>
    <p:sldId id="274" r:id="rId16"/>
    <p:sldId id="265" r:id="rId17"/>
    <p:sldId id="276" r:id="rId18"/>
    <p:sldId id="277" r:id="rId19"/>
    <p:sldId id="278" r:id="rId20"/>
    <p:sldId id="279" r:id="rId21"/>
    <p:sldId id="281" r:id="rId22"/>
    <p:sldId id="266" r:id="rId23"/>
    <p:sldId id="282" r:id="rId24"/>
    <p:sldId id="285" r:id="rId25"/>
    <p:sldId id="283" r:id="rId26"/>
    <p:sldId id="284" r:id="rId27"/>
    <p:sldId id="267" r:id="rId28"/>
    <p:sldId id="286" r:id="rId29"/>
    <p:sldId id="287" r:id="rId30"/>
    <p:sldId id="268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94343" autoAdjust="0"/>
  </p:normalViewPr>
  <p:slideViewPr>
    <p:cSldViewPr>
      <p:cViewPr varScale="1">
        <p:scale>
          <a:sx n="92" d="100"/>
          <a:sy n="92" d="100"/>
        </p:scale>
        <p:origin x="942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2010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 smtClean="0"/>
            <a:t>Crynodeb</a:t>
          </a:r>
          <a:endParaRPr lang="cy-GB" noProof="0" dirty="0"/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 smtClean="0"/>
            <a:t>Cynnwys</a:t>
          </a:r>
          <a:endParaRPr lang="cy-GB" noProof="0" dirty="0"/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 smtClean="0"/>
            <a:t>Cyflwyniad</a:t>
          </a:r>
          <a:endParaRPr lang="cy-GB" noProof="0" dirty="0"/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 smtClean="0"/>
            <a:t>Adolygiad llenyddiaeth</a:t>
          </a:r>
          <a:endParaRPr lang="cy-GB" noProof="0" dirty="0"/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532D9FEA-BEC8-4179-8580-865632D8F099}">
      <dgm:prSet phldrT="[Text]"/>
      <dgm:spPr/>
      <dgm:t>
        <a:bodyPr/>
        <a:lstStyle/>
        <a:p>
          <a:r>
            <a:rPr lang="cy-GB" noProof="0" dirty="0" smtClean="0"/>
            <a:t>Methodoleg/ Dulliau</a:t>
          </a:r>
          <a:endParaRPr lang="cy-GB" noProof="0" dirty="0"/>
        </a:p>
      </dgm:t>
    </dgm:pt>
    <dgm:pt modelId="{D2A036F7-6247-4A9C-A9A2-C060DB2F9332}" type="parTrans" cxnId="{ACED4484-790C-464A-B50E-46C8764C0CBA}">
      <dgm:prSet/>
      <dgm:spPr/>
      <dgm:t>
        <a:bodyPr/>
        <a:lstStyle/>
        <a:p>
          <a:endParaRPr lang="en-US"/>
        </a:p>
      </dgm:t>
    </dgm:pt>
    <dgm:pt modelId="{67379939-7345-46DA-AB87-CDF94F5CF689}" type="sibTrans" cxnId="{ACED4484-790C-464A-B50E-46C8764C0CBA}">
      <dgm:prSet/>
      <dgm:spPr/>
      <dgm:t>
        <a:bodyPr/>
        <a:lstStyle/>
        <a:p>
          <a:endParaRPr lang="en-US"/>
        </a:p>
      </dgm:t>
    </dgm:pt>
    <dgm:pt modelId="{B4434260-AB53-4AA9-97FB-77D08C804EC9}">
      <dgm:prSet phldrT="[Text]"/>
      <dgm:spPr/>
      <dgm:t>
        <a:bodyPr/>
        <a:lstStyle/>
        <a:p>
          <a:r>
            <a:rPr lang="cy-GB" noProof="0" dirty="0" smtClean="0"/>
            <a:t>Canfyddiadau (os cesglir data empeiraidd)</a:t>
          </a:r>
          <a:endParaRPr lang="cy-GB" noProof="0" dirty="0"/>
        </a:p>
      </dgm:t>
    </dgm:pt>
    <dgm:pt modelId="{85759B16-B911-46B5-A6BC-9D071619FF96}" type="parTrans" cxnId="{808B7625-61AC-48CB-A3AF-5DD567423521}">
      <dgm:prSet/>
      <dgm:spPr/>
      <dgm:t>
        <a:bodyPr/>
        <a:lstStyle/>
        <a:p>
          <a:endParaRPr lang="en-GB"/>
        </a:p>
      </dgm:t>
    </dgm:pt>
    <dgm:pt modelId="{46838D66-EA66-4557-9A03-8AA375B7824E}" type="sibTrans" cxnId="{808B7625-61AC-48CB-A3AF-5DD567423521}">
      <dgm:prSet/>
      <dgm:spPr/>
      <dgm:t>
        <a:bodyPr/>
        <a:lstStyle/>
        <a:p>
          <a:endParaRPr lang="en-GB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 smtClean="0"/>
            <a:t>Trafod a Dadansoddi</a:t>
          </a:r>
          <a:endParaRPr lang="cy-GB" noProof="0" dirty="0"/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 smtClean="0"/>
            <a:t>Casgliadau / Argymhellion</a:t>
          </a:r>
          <a:endParaRPr lang="cy-GB" noProof="0" dirty="0"/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2A00B8C-696D-4FD2-AB1F-CE771AB27EAD}" type="pres">
      <dgm:prSet presAssocID="{B1C2EE81-2DBD-4FFA-B42E-8023E2BA3505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8" custLinFactNeighborX="29155" custLinFactNeighborY="17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1163151-9D1C-4843-9895-6922D39FF886}" type="pres">
      <dgm:prSet presAssocID="{5A8C8CAC-FA23-423A-9B41-A219D576E4FF}" presName="sibTrans" presStyleCnt="0"/>
      <dgm:spPr/>
    </dgm:pt>
    <dgm:pt modelId="{5AD312A7-8B26-4BAB-AD97-DD61DEB85322}" type="pres">
      <dgm:prSet presAssocID="{8ED5D139-4EBD-4D0D-9D26-C3BC6767349F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73D6E6-4B65-42D8-B7A0-53789CD5EF4A}" type="pres">
      <dgm:prSet presAssocID="{1DE3F3CE-EF3F-4186-93FC-D9FEBFE163F1}" presName="sibTrans" presStyleCnt="0"/>
      <dgm:spPr/>
    </dgm:pt>
    <dgm:pt modelId="{527594E9-1838-409E-A3AB-CC8BE8F789B7}" type="pres">
      <dgm:prSet presAssocID="{532D9FEA-BEC8-4179-8580-865632D8F099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8CB3A4F-014C-4B08-9970-3327A7E21173}" type="pres">
      <dgm:prSet presAssocID="{67379939-7345-46DA-AB87-CDF94F5CF689}" presName="sibTrans" presStyleCnt="0"/>
      <dgm:spPr/>
    </dgm:pt>
    <dgm:pt modelId="{17230887-3F6B-45CB-AE0E-E71E8D014D53}" type="pres">
      <dgm:prSet presAssocID="{B4434260-AB53-4AA9-97FB-77D08C804EC9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BBEA142-A265-49D2-88B4-270857E2088F}" type="pres">
      <dgm:prSet presAssocID="{46838D66-EA66-4557-9A03-8AA375B7824E}" presName="sibTrans" presStyleCnt="0"/>
      <dgm:spPr/>
    </dgm:pt>
    <dgm:pt modelId="{3D57761D-56F2-444D-9BF0-5D41E3B5D841}" type="pres">
      <dgm:prSet presAssocID="{CF72A1F9-73C9-4478-A1D7-A81034D3DB79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7D6C9F6-93C4-4A77-9C69-D57123590E1E}" srcId="{8B08882B-9F3B-42AE-88D9-5D8BA4DCAAF2}" destId="{CF72A1F9-73C9-4478-A1D7-A81034D3DB79}" srcOrd="6" destOrd="0" parTransId="{5CE21F56-B012-4BB6-9C6E-3604495EBDD7}" sibTransId="{9DE67E73-C17C-4ED8-8B42-1CBC9F051BF0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EA6BA43E-3322-4869-B67D-B41507753720}" type="presOf" srcId="{532D9FEA-BEC8-4179-8580-865632D8F099}" destId="{527594E9-1838-409E-A3AB-CC8BE8F789B7}" srcOrd="0" destOrd="0" presId="urn:microsoft.com/office/officeart/2005/8/layout/default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8221235F-876F-4CB1-ADD6-492DC9FEFAB9}" srcId="{8B08882B-9F3B-42AE-88D9-5D8BA4DCAAF2}" destId="{8ED5D139-4EBD-4D0D-9D26-C3BC6767349F}" srcOrd="3" destOrd="0" parTransId="{E38F37B5-DA66-471D-9039-C8F70711A285}" sibTransId="{1DE3F3CE-EF3F-4186-93FC-D9FEBFE163F1}"/>
    <dgm:cxn modelId="{808B7625-61AC-48CB-A3AF-5DD567423521}" srcId="{8B08882B-9F3B-42AE-88D9-5D8BA4DCAAF2}" destId="{B4434260-AB53-4AA9-97FB-77D08C804EC9}" srcOrd="5" destOrd="0" parTransId="{85759B16-B911-46B5-A6BC-9D071619FF96}" sibTransId="{46838D66-EA66-4557-9A03-8AA375B7824E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65EBF0A4-6D16-4EFF-94E3-90ACFFA1E1B4}" srcId="{8B08882B-9F3B-42AE-88D9-5D8BA4DCAAF2}" destId="{12DA5B01-BCBC-4042-885B-0A804EDF1948}" srcOrd="7" destOrd="0" parTransId="{BB69712E-4732-4514-9D42-02E6163445B7}" sibTransId="{7C06B7D6-83CB-4CA2-9D41-15286D2180E5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D8C3A29-BAC7-4194-B00C-638E20BA4D73}" type="presOf" srcId="{B4434260-AB53-4AA9-97FB-77D08C804EC9}" destId="{17230887-3F6B-45CB-AE0E-E71E8D014D53}" srcOrd="0" destOrd="0" presId="urn:microsoft.com/office/officeart/2005/8/layout/default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ACED4484-790C-464A-B50E-46C8764C0CBA}" srcId="{8B08882B-9F3B-42AE-88D9-5D8BA4DCAAF2}" destId="{532D9FEA-BEC8-4179-8580-865632D8F099}" srcOrd="4" destOrd="0" parTransId="{D2A036F7-6247-4A9C-A9A2-C060DB2F9332}" sibTransId="{67379939-7345-46DA-AB87-CDF94F5CF689}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F7E23455-D0FC-464D-A976-B66ABBD24852}" type="presParOf" srcId="{47464F2E-34F0-41F8-89CB-2A0C288B6FF1}" destId="{5AD312A7-8B26-4BAB-AD97-DD61DEB85322}" srcOrd="6" destOrd="0" presId="urn:microsoft.com/office/officeart/2005/8/layout/default"/>
    <dgm:cxn modelId="{881B45BE-B637-4DDA-B67D-52E0B92D8DF0}" type="presParOf" srcId="{47464F2E-34F0-41F8-89CB-2A0C288B6FF1}" destId="{C873D6E6-4B65-42D8-B7A0-53789CD5EF4A}" srcOrd="7" destOrd="0" presId="urn:microsoft.com/office/officeart/2005/8/layout/default"/>
    <dgm:cxn modelId="{DCEA167A-0164-4816-8AAD-243A26F6DFD5}" type="presParOf" srcId="{47464F2E-34F0-41F8-89CB-2A0C288B6FF1}" destId="{527594E9-1838-409E-A3AB-CC8BE8F789B7}" srcOrd="8" destOrd="0" presId="urn:microsoft.com/office/officeart/2005/8/layout/default"/>
    <dgm:cxn modelId="{3981E89E-1808-46EE-B563-C12EF246BC4C}" type="presParOf" srcId="{47464F2E-34F0-41F8-89CB-2A0C288B6FF1}" destId="{68CB3A4F-014C-4B08-9970-3327A7E21173}" srcOrd="9" destOrd="0" presId="urn:microsoft.com/office/officeart/2005/8/layout/default"/>
    <dgm:cxn modelId="{D62DE86D-E8DB-4E54-9905-E57A5B532AC9}" type="presParOf" srcId="{47464F2E-34F0-41F8-89CB-2A0C288B6FF1}" destId="{17230887-3F6B-45CB-AE0E-E71E8D014D53}" srcOrd="10" destOrd="0" presId="urn:microsoft.com/office/officeart/2005/8/layout/default"/>
    <dgm:cxn modelId="{955B28A4-D1B4-4948-B389-16BFC603650F}" type="presParOf" srcId="{47464F2E-34F0-41F8-89CB-2A0C288B6FF1}" destId="{2BBEA142-A265-49D2-88B4-270857E2088F}" srcOrd="11" destOrd="0" presId="urn:microsoft.com/office/officeart/2005/8/layout/default"/>
    <dgm:cxn modelId="{7C455947-8661-41DD-99E8-E29930D159DA}" type="presParOf" srcId="{47464F2E-34F0-41F8-89CB-2A0C288B6FF1}" destId="{3D57761D-56F2-444D-9BF0-5D41E3B5D841}" srcOrd="12" destOrd="0" presId="urn:microsoft.com/office/officeart/2005/8/layout/default"/>
    <dgm:cxn modelId="{6B00845E-0AE2-4315-9EFC-6AD145C5E933}" type="presParOf" srcId="{47464F2E-34F0-41F8-89CB-2A0C288B6FF1}" destId="{5CBE4C09-848F-47E7-A66F-10DD705AA187}" srcOrd="13" destOrd="0" presId="urn:microsoft.com/office/officeart/2005/8/layout/default"/>
    <dgm:cxn modelId="{C97AD684-7D5A-40F8-954C-0A68157FEC43}" type="presParOf" srcId="{47464F2E-34F0-41F8-89CB-2A0C288B6FF1}" destId="{234F82C1-3E28-4EDA-88B0-339799AD280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439356-FFF0-4871-AEC0-A480413C7D25}">
      <dgm:prSet phldrT="[Text]"/>
      <dgm:spPr/>
      <dgm:t>
        <a:bodyPr/>
        <a:lstStyle/>
        <a:p>
          <a:r>
            <a:rPr lang="en-US" dirty="0" smtClean="0"/>
            <a:t>Abstract </a:t>
          </a:r>
          <a:endParaRPr lang="en-US" dirty="0"/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B87B454C-A4A7-4DF2-94DD-BF2568DE95B2}">
      <dgm:prSet phldrT="[Text]"/>
      <dgm:spPr/>
      <dgm:t>
        <a:bodyPr/>
        <a:lstStyle/>
        <a:p>
          <a:r>
            <a:rPr lang="en-US" dirty="0" smtClean="0"/>
            <a:t>Contents </a:t>
          </a:r>
          <a:endParaRPr lang="en-US" dirty="0"/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/>
      <dgm:spPr/>
      <dgm:t>
        <a:bodyPr/>
        <a:lstStyle/>
        <a:p>
          <a:r>
            <a:rPr lang="en-US" dirty="0" smtClean="0"/>
            <a:t>Introduction </a:t>
          </a:r>
          <a:endParaRPr lang="en-US" dirty="0"/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/>
      <dgm:spPr/>
      <dgm:t>
        <a:bodyPr/>
        <a:lstStyle/>
        <a:p>
          <a:r>
            <a:rPr lang="en-US" dirty="0" smtClean="0"/>
            <a:t>Literature review </a:t>
          </a:r>
          <a:endParaRPr lang="en-US" dirty="0"/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300E967B-99C3-4BCE-A260-B967C8230EC3}">
      <dgm:prSet phldrT="[Text]"/>
      <dgm:spPr/>
      <dgm:t>
        <a:bodyPr/>
        <a:lstStyle/>
        <a:p>
          <a:r>
            <a:rPr lang="en-US" dirty="0" smtClean="0"/>
            <a:t>Methodology/Methods </a:t>
          </a:r>
          <a:endParaRPr lang="en-US" dirty="0"/>
        </a:p>
      </dgm:t>
    </dgm:pt>
    <dgm:pt modelId="{C226864B-58A4-45F3-9578-3B8BF77EAD9D}" type="parTrans" cxnId="{2F6DA948-57FD-45E9-88BB-0EAF2D3D552D}">
      <dgm:prSet/>
      <dgm:spPr/>
      <dgm:t>
        <a:bodyPr/>
        <a:lstStyle/>
        <a:p>
          <a:endParaRPr lang="en-US"/>
        </a:p>
      </dgm:t>
    </dgm:pt>
    <dgm:pt modelId="{9B247555-ACF8-47B4-8D74-E8AEC297A9CB}" type="sibTrans" cxnId="{2F6DA948-57FD-45E9-88BB-0EAF2D3D552D}">
      <dgm:prSet/>
      <dgm:spPr/>
      <dgm:t>
        <a:bodyPr/>
        <a:lstStyle/>
        <a:p>
          <a:endParaRPr lang="en-US"/>
        </a:p>
      </dgm:t>
    </dgm:pt>
    <dgm:pt modelId="{A01FCDAB-92F3-4064-9B17-8D9DDDB92988}">
      <dgm:prSet phldrT="[Text]"/>
      <dgm:spPr/>
      <dgm:t>
        <a:bodyPr/>
        <a:lstStyle/>
        <a:p>
          <a:r>
            <a:rPr lang="en-US" dirty="0" smtClean="0"/>
            <a:t>Findings (if collecting empirical data) </a:t>
          </a:r>
          <a:endParaRPr lang="en-US" dirty="0"/>
        </a:p>
      </dgm:t>
    </dgm:pt>
    <dgm:pt modelId="{201F2B86-8134-4C98-8635-039990F96C4A}" type="parTrans" cxnId="{2C4CA4B0-14D0-4ED6-BA1C-8861F32F86A1}">
      <dgm:prSet/>
      <dgm:spPr/>
      <dgm:t>
        <a:bodyPr/>
        <a:lstStyle/>
        <a:p>
          <a:endParaRPr lang="en-US"/>
        </a:p>
      </dgm:t>
    </dgm:pt>
    <dgm:pt modelId="{49CD6E7F-66B6-4281-9A5D-B18C89214F52}" type="sibTrans" cxnId="{2C4CA4B0-14D0-4ED6-BA1C-8861F32F86A1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/>
      <dgm:spPr/>
      <dgm:t>
        <a:bodyPr/>
        <a:lstStyle/>
        <a:p>
          <a:r>
            <a:rPr lang="en-US" dirty="0" smtClean="0"/>
            <a:t>Discussion and Analysis </a:t>
          </a:r>
          <a:endParaRPr lang="en-US" dirty="0"/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/>
      <dgm:spPr/>
      <dgm:t>
        <a:bodyPr/>
        <a:lstStyle/>
        <a:p>
          <a:r>
            <a:rPr lang="en-US" dirty="0" smtClean="0"/>
            <a:t>Conclusions / Recommendations</a:t>
          </a:r>
          <a:endParaRPr lang="en-US" dirty="0"/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A3219B3-CFAE-494B-BE18-26CCA31E61E1}" type="pres">
      <dgm:prSet presAssocID="{DC439356-FFF0-4871-AEC0-A480413C7D25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332702C-7BF1-4B8B-A39E-21FEB3D4B1A5}" type="pres">
      <dgm:prSet presAssocID="{20063F23-6AE7-4A7D-91A4-AB6E632ADA48}" presName="sibTrans" presStyleCnt="0"/>
      <dgm:spPr/>
    </dgm:pt>
    <dgm:pt modelId="{1E1FACA4-2EA6-49BB-9205-301D5A053EDC}" type="pres">
      <dgm:prSet presAssocID="{300E967B-99C3-4BCE-A260-B967C8230EC3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3D5A2FC-8AB3-45B7-8B16-C457CCD0FBDC}" type="pres">
      <dgm:prSet presAssocID="{9B247555-ACF8-47B4-8D74-E8AEC297A9CB}" presName="sibTrans" presStyleCnt="0"/>
      <dgm:spPr/>
    </dgm:pt>
    <dgm:pt modelId="{25D6D313-C71A-4A78-A656-BFFF3844DA61}" type="pres">
      <dgm:prSet presAssocID="{A01FCDAB-92F3-4064-9B17-8D9DDDB92988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80BAC89-458C-4ABE-8A80-E036A273D259}" type="pres">
      <dgm:prSet presAssocID="{49CD6E7F-66B6-4281-9A5D-B18C89214F52}" presName="sibTrans" presStyleCnt="0"/>
      <dgm:spPr/>
    </dgm:pt>
    <dgm:pt modelId="{68C81091-6FEC-4214-9DBE-769AA7B2FA6E}" type="pres">
      <dgm:prSet presAssocID="{53ADA421-5C9A-47B9-A8D5-03BCA4E01ECC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CAD33415-66A6-40B4-836C-FDBC7EFEFC60}" type="presOf" srcId="{300E967B-99C3-4BCE-A260-B967C8230EC3}" destId="{1E1FACA4-2EA6-49BB-9205-301D5A053EDC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2F6DA948-57FD-45E9-88BB-0EAF2D3D552D}" srcId="{5D9A8453-AF91-491C-9BE6-60195D0D1353}" destId="{300E967B-99C3-4BCE-A260-B967C8230EC3}" srcOrd="4" destOrd="0" parTransId="{C226864B-58A4-45F3-9578-3B8BF77EAD9D}" sibTransId="{9B247555-ACF8-47B4-8D74-E8AEC297A9CB}"/>
    <dgm:cxn modelId="{F7ACF317-E548-4986-A6DA-BB27782E0193}" srcId="{5D9A8453-AF91-491C-9BE6-60195D0D1353}" destId="{53ADA421-5C9A-47B9-A8D5-03BCA4E01ECC}" srcOrd="6" destOrd="0" parTransId="{4B72C831-A72D-4C56-9988-7D5B40382437}" sibTransId="{35D4A49A-E449-4851-AA45-633ECA5FF413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2C4CA4B0-14D0-4ED6-BA1C-8861F32F86A1}" srcId="{5D9A8453-AF91-491C-9BE6-60195D0D1353}" destId="{A01FCDAB-92F3-4064-9B17-8D9DDDB92988}" srcOrd="5" destOrd="0" parTransId="{201F2B86-8134-4C98-8635-039990F96C4A}" sibTransId="{49CD6E7F-66B6-4281-9A5D-B18C89214F52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FC7BAB5F-C4B5-4938-90A4-ECE36D833C32}" srcId="{5D9A8453-AF91-491C-9BE6-60195D0D1353}" destId="{6E5AB14E-C41F-441D-B380-E65A519E43C6}" srcOrd="7" destOrd="0" parTransId="{B0B9674D-3C26-4A0E-8BC3-48DD39AD7287}" sibTransId="{35440C6F-519C-4616-AF4C-DA883BBBD48B}"/>
    <dgm:cxn modelId="{1AA5D187-FC6F-4FB7-9D5E-383C62F238F3}" type="presOf" srcId="{A01FCDAB-92F3-4064-9B17-8D9DDDB92988}" destId="{25D6D313-C71A-4A78-A656-BFFF3844DA61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B613AEB8-D1C7-489E-9745-03777C1C0BE6}" type="presParOf" srcId="{A7DEC131-D7F2-4D59-ABB1-403D94ECC01B}" destId="{1E1FACA4-2EA6-49BB-9205-301D5A053EDC}" srcOrd="8" destOrd="0" presId="urn:microsoft.com/office/officeart/2005/8/layout/default"/>
    <dgm:cxn modelId="{A796BB63-5467-406C-B336-EAEBC199F7A0}" type="presParOf" srcId="{A7DEC131-D7F2-4D59-ABB1-403D94ECC01B}" destId="{23D5A2FC-8AB3-45B7-8B16-C457CCD0FBDC}" srcOrd="9" destOrd="0" presId="urn:microsoft.com/office/officeart/2005/8/layout/default"/>
    <dgm:cxn modelId="{0F084D08-6B28-4763-950D-E35DF458DC64}" type="presParOf" srcId="{A7DEC131-D7F2-4D59-ABB1-403D94ECC01B}" destId="{25D6D313-C71A-4A78-A656-BFFF3844DA61}" srcOrd="10" destOrd="0" presId="urn:microsoft.com/office/officeart/2005/8/layout/default"/>
    <dgm:cxn modelId="{0305F315-DD8A-44CA-9B5C-C99BA13C961C}" type="presParOf" srcId="{A7DEC131-D7F2-4D59-ABB1-403D94ECC01B}" destId="{780BAC89-458C-4ABE-8A80-E036A273D259}" srcOrd="11" destOrd="0" presId="urn:microsoft.com/office/officeart/2005/8/layout/default"/>
    <dgm:cxn modelId="{7F2D29AD-B123-45EE-AEC6-3AB6E7E58A5F}" type="presParOf" srcId="{A7DEC131-D7F2-4D59-ABB1-403D94ECC01B}" destId="{68C81091-6FEC-4214-9DBE-769AA7B2FA6E}" srcOrd="12" destOrd="0" presId="urn:microsoft.com/office/officeart/2005/8/layout/default"/>
    <dgm:cxn modelId="{61E8A56A-08CD-49B6-81FC-06F9208BF24B}" type="presParOf" srcId="{A7DEC131-D7F2-4D59-ABB1-403D94ECC01B}" destId="{9FF38225-01CC-49D3-8778-0DF5A93FD2D8}" srcOrd="13" destOrd="0" presId="urn:microsoft.com/office/officeart/2005/8/layout/default"/>
    <dgm:cxn modelId="{7D2EE3C5-8834-4815-A4F1-6EF8740672D5}" type="presParOf" srcId="{A7DEC131-D7F2-4D59-ABB1-403D94ECC01B}" destId="{00F513D4-2023-4B68-9EAC-8477225FB58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634" y="2102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Crynodeb</a:t>
          </a:r>
          <a:endParaRPr lang="cy-GB" sz="2000" kern="1200" noProof="0" dirty="0"/>
        </a:p>
      </dsp:txBody>
      <dsp:txXfrm>
        <a:off x="4634" y="2102"/>
        <a:ext cx="1918729" cy="1151237"/>
      </dsp:txXfrm>
    </dsp:sp>
    <dsp:sp modelId="{571C94EE-3849-42C0-A22D-F2D9D3DFB466}">
      <dsp:nvSpPr>
        <dsp:cNvPr id="0" name=""/>
        <dsp:cNvSpPr/>
      </dsp:nvSpPr>
      <dsp:spPr>
        <a:xfrm>
          <a:off x="2119870" y="21800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Cynnwys</a:t>
          </a:r>
          <a:endParaRPr lang="cy-GB" sz="2000" kern="1200" noProof="0" dirty="0"/>
        </a:p>
      </dsp:txBody>
      <dsp:txXfrm>
        <a:off x="2119870" y="21800"/>
        <a:ext cx="1918729" cy="1151237"/>
      </dsp:txXfrm>
    </dsp:sp>
    <dsp:sp modelId="{72505763-D144-4BFF-A48D-EE164CE2F3F0}">
      <dsp:nvSpPr>
        <dsp:cNvPr id="0" name=""/>
        <dsp:cNvSpPr/>
      </dsp:nvSpPr>
      <dsp:spPr>
        <a:xfrm>
          <a:off x="4634" y="134521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Cyflwyniad</a:t>
          </a:r>
          <a:endParaRPr lang="cy-GB" sz="2000" kern="1200" noProof="0" dirty="0"/>
        </a:p>
      </dsp:txBody>
      <dsp:txXfrm>
        <a:off x="4634" y="1345213"/>
        <a:ext cx="1918729" cy="1151237"/>
      </dsp:txXfrm>
    </dsp:sp>
    <dsp:sp modelId="{5AD312A7-8B26-4BAB-AD97-DD61DEB85322}">
      <dsp:nvSpPr>
        <dsp:cNvPr id="0" name=""/>
        <dsp:cNvSpPr/>
      </dsp:nvSpPr>
      <dsp:spPr>
        <a:xfrm>
          <a:off x="2115236" y="134521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Adolygiad llenyddiaeth</a:t>
          </a:r>
          <a:endParaRPr lang="cy-GB" sz="2000" kern="1200" noProof="0" dirty="0"/>
        </a:p>
      </dsp:txBody>
      <dsp:txXfrm>
        <a:off x="2115236" y="1345213"/>
        <a:ext cx="1918729" cy="1151237"/>
      </dsp:txXfrm>
    </dsp:sp>
    <dsp:sp modelId="{527594E9-1838-409E-A3AB-CC8BE8F789B7}">
      <dsp:nvSpPr>
        <dsp:cNvPr id="0" name=""/>
        <dsp:cNvSpPr/>
      </dsp:nvSpPr>
      <dsp:spPr>
        <a:xfrm>
          <a:off x="4634" y="268832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Methodoleg/ Dulliau</a:t>
          </a:r>
          <a:endParaRPr lang="cy-GB" sz="2000" kern="1200" noProof="0" dirty="0"/>
        </a:p>
      </dsp:txBody>
      <dsp:txXfrm>
        <a:off x="4634" y="2688323"/>
        <a:ext cx="1918729" cy="1151237"/>
      </dsp:txXfrm>
    </dsp:sp>
    <dsp:sp modelId="{17230887-3F6B-45CB-AE0E-E71E8D014D53}">
      <dsp:nvSpPr>
        <dsp:cNvPr id="0" name=""/>
        <dsp:cNvSpPr/>
      </dsp:nvSpPr>
      <dsp:spPr>
        <a:xfrm>
          <a:off x="2115236" y="268832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Canfyddiadau (os cesglir data empeiraidd)</a:t>
          </a:r>
          <a:endParaRPr lang="cy-GB" sz="2000" kern="1200" noProof="0" dirty="0"/>
        </a:p>
      </dsp:txBody>
      <dsp:txXfrm>
        <a:off x="2115236" y="2688323"/>
        <a:ext cx="1918729" cy="1151237"/>
      </dsp:txXfrm>
    </dsp:sp>
    <dsp:sp modelId="{3D57761D-56F2-444D-9BF0-5D41E3B5D841}">
      <dsp:nvSpPr>
        <dsp:cNvPr id="0" name=""/>
        <dsp:cNvSpPr/>
      </dsp:nvSpPr>
      <dsp:spPr>
        <a:xfrm>
          <a:off x="4634" y="4031434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Trafod a Dadansoddi</a:t>
          </a:r>
          <a:endParaRPr lang="cy-GB" sz="2000" kern="1200" noProof="0" dirty="0"/>
        </a:p>
      </dsp:txBody>
      <dsp:txXfrm>
        <a:off x="4634" y="4031434"/>
        <a:ext cx="1918729" cy="1151237"/>
      </dsp:txXfrm>
    </dsp:sp>
    <dsp:sp modelId="{234F82C1-3E28-4EDA-88B0-339799AD280C}">
      <dsp:nvSpPr>
        <dsp:cNvPr id="0" name=""/>
        <dsp:cNvSpPr/>
      </dsp:nvSpPr>
      <dsp:spPr>
        <a:xfrm>
          <a:off x="2115236" y="4031434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Casgliadau / Argymhellion</a:t>
          </a:r>
          <a:endParaRPr lang="cy-GB" sz="2000" kern="1200" noProof="0" dirty="0"/>
        </a:p>
      </dsp:txBody>
      <dsp:txXfrm>
        <a:off x="2115236" y="4031434"/>
        <a:ext cx="1918729" cy="11512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4634" y="2102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Abstract </a:t>
          </a:r>
          <a:endParaRPr lang="en-US" sz="1400" kern="1200" dirty="0"/>
        </a:p>
      </dsp:txBody>
      <dsp:txXfrm>
        <a:off x="4634" y="2102"/>
        <a:ext cx="1918729" cy="1151237"/>
      </dsp:txXfrm>
    </dsp:sp>
    <dsp:sp modelId="{08774544-D9FE-4263-A1E6-A89225A39295}">
      <dsp:nvSpPr>
        <dsp:cNvPr id="0" name=""/>
        <dsp:cNvSpPr/>
      </dsp:nvSpPr>
      <dsp:spPr>
        <a:xfrm>
          <a:off x="2115236" y="2102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Contents </a:t>
          </a:r>
          <a:endParaRPr lang="en-US" sz="1400" kern="1200" dirty="0"/>
        </a:p>
      </dsp:txBody>
      <dsp:txXfrm>
        <a:off x="2115236" y="2102"/>
        <a:ext cx="1918729" cy="1151237"/>
      </dsp:txXfrm>
    </dsp:sp>
    <dsp:sp modelId="{C0DE8C18-0185-4A75-88C5-B1C0FD029DAE}">
      <dsp:nvSpPr>
        <dsp:cNvPr id="0" name=""/>
        <dsp:cNvSpPr/>
      </dsp:nvSpPr>
      <dsp:spPr>
        <a:xfrm>
          <a:off x="4634" y="134521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Introduction </a:t>
          </a:r>
          <a:endParaRPr lang="en-US" sz="1400" kern="1200" dirty="0"/>
        </a:p>
      </dsp:txBody>
      <dsp:txXfrm>
        <a:off x="4634" y="1345213"/>
        <a:ext cx="1918729" cy="1151237"/>
      </dsp:txXfrm>
    </dsp:sp>
    <dsp:sp modelId="{F7673166-9F2B-4B6E-8AEF-D700D6FA7B48}">
      <dsp:nvSpPr>
        <dsp:cNvPr id="0" name=""/>
        <dsp:cNvSpPr/>
      </dsp:nvSpPr>
      <dsp:spPr>
        <a:xfrm>
          <a:off x="2115236" y="134521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Literature review </a:t>
          </a:r>
          <a:endParaRPr lang="en-US" sz="1400" kern="1200" dirty="0"/>
        </a:p>
      </dsp:txBody>
      <dsp:txXfrm>
        <a:off x="2115236" y="1345213"/>
        <a:ext cx="1918729" cy="1151237"/>
      </dsp:txXfrm>
    </dsp:sp>
    <dsp:sp modelId="{1E1FACA4-2EA6-49BB-9205-301D5A053EDC}">
      <dsp:nvSpPr>
        <dsp:cNvPr id="0" name=""/>
        <dsp:cNvSpPr/>
      </dsp:nvSpPr>
      <dsp:spPr>
        <a:xfrm>
          <a:off x="4634" y="268832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Methodology/Methods </a:t>
          </a:r>
          <a:endParaRPr lang="en-US" sz="1400" kern="1200" dirty="0"/>
        </a:p>
      </dsp:txBody>
      <dsp:txXfrm>
        <a:off x="4634" y="2688323"/>
        <a:ext cx="1918729" cy="1151237"/>
      </dsp:txXfrm>
    </dsp:sp>
    <dsp:sp modelId="{25D6D313-C71A-4A78-A656-BFFF3844DA61}">
      <dsp:nvSpPr>
        <dsp:cNvPr id="0" name=""/>
        <dsp:cNvSpPr/>
      </dsp:nvSpPr>
      <dsp:spPr>
        <a:xfrm>
          <a:off x="2115236" y="268832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Findings (if collecting empirical data) </a:t>
          </a:r>
          <a:endParaRPr lang="en-US" sz="1400" kern="1200" dirty="0"/>
        </a:p>
      </dsp:txBody>
      <dsp:txXfrm>
        <a:off x="2115236" y="2688323"/>
        <a:ext cx="1918729" cy="1151237"/>
      </dsp:txXfrm>
    </dsp:sp>
    <dsp:sp modelId="{68C81091-6FEC-4214-9DBE-769AA7B2FA6E}">
      <dsp:nvSpPr>
        <dsp:cNvPr id="0" name=""/>
        <dsp:cNvSpPr/>
      </dsp:nvSpPr>
      <dsp:spPr>
        <a:xfrm>
          <a:off x="4634" y="4031434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Discussion and Analysis </a:t>
          </a:r>
          <a:endParaRPr lang="en-US" sz="1400" kern="1200" dirty="0"/>
        </a:p>
      </dsp:txBody>
      <dsp:txXfrm>
        <a:off x="4634" y="4031434"/>
        <a:ext cx="1918729" cy="1151237"/>
      </dsp:txXfrm>
    </dsp:sp>
    <dsp:sp modelId="{00F513D4-2023-4B68-9EAC-8477225FB588}">
      <dsp:nvSpPr>
        <dsp:cNvPr id="0" name=""/>
        <dsp:cNvSpPr/>
      </dsp:nvSpPr>
      <dsp:spPr>
        <a:xfrm>
          <a:off x="2115236" y="4031434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Conclusions / Recommendations</a:t>
          </a:r>
          <a:endParaRPr lang="en-US" sz="1400" kern="1200" dirty="0"/>
        </a:p>
      </dsp:txBody>
      <dsp:txXfrm>
        <a:off x="2115236" y="4031434"/>
        <a:ext cx="1918729" cy="11512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4631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A4284B-0FF2-40C8-BFFB-C7BDCC6E1E4F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Large high energy physics, scientific space mission – well organized project</a:t>
            </a:r>
          </a:p>
        </p:txBody>
      </p:sp>
    </p:spTree>
    <p:extLst>
      <p:ext uri="{BB962C8B-B14F-4D97-AF65-F5344CB8AC3E}">
        <p14:creationId xmlns:p14="http://schemas.microsoft.com/office/powerpoint/2010/main" val="31958269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18/09/2018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media/uwtsd-website/content-assets/documents/academic-office/quality-handbook/Rheoliadau'r-Brifysgol-Canllaw-i-Fyfyrwyr-Israddedig-Medi-2017.pdf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f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Cyfadran Addysg a Chymunedau </a:t>
            </a:r>
            <a:r>
              <a:rPr lang="en-GB" dirty="0" smtClean="0"/>
              <a:t>Faculty of Education and Communities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 smtClean="0"/>
              <a:t>Traethawd Hir </a:t>
            </a:r>
          </a:p>
          <a:p>
            <a:r>
              <a:rPr lang="en-GB" dirty="0" smtClean="0"/>
              <a:t>Dissertation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Nodau</a:t>
            </a:r>
            <a:r>
              <a:rPr lang="en-GB" dirty="0" smtClean="0"/>
              <a:t>   Aims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Cyflwyno’r traethawd hir ac</a:t>
            </a:r>
          </a:p>
          <a:p>
            <a:endParaRPr lang="cy-GB" dirty="0" smtClean="0"/>
          </a:p>
          <a:p>
            <a:r>
              <a:rPr lang="cy-GB" dirty="0" smtClean="0"/>
              <a:t>atgyfnerthu eich gwybodaeth</a:t>
            </a:r>
          </a:p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To introduce the dissertation and </a:t>
            </a:r>
          </a:p>
          <a:p>
            <a:endParaRPr lang="en-GB" dirty="0" smtClean="0"/>
          </a:p>
          <a:p>
            <a:r>
              <a:rPr lang="en-GB" dirty="0"/>
              <a:t>c</a:t>
            </a:r>
            <a:r>
              <a:rPr lang="en-GB" dirty="0" smtClean="0"/>
              <a:t>onsolidate your knowledge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1920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u="sng" dirty="0" smtClean="0">
                <a:hlinkClick r:id="rId2"/>
              </a:rPr>
              <a:t/>
            </a:r>
            <a:br>
              <a:rPr lang="en-GB" sz="3100" u="sng" dirty="0" smtClean="0">
                <a:hlinkClick r:id="rId2"/>
              </a:rPr>
            </a:br>
            <a:r>
              <a:rPr lang="cy-GB" sz="3100" u="sng" dirty="0" smtClean="0">
                <a:hlinkClick r:id="rId2"/>
              </a:rPr>
              <a:t>Rheoliadau'r Brifysgol: Canllaw i Fyfyrwyr </a:t>
            </a:r>
            <a:r>
              <a:rPr lang="en-GB" sz="3100" dirty="0" smtClean="0"/>
              <a:t>/ </a:t>
            </a:r>
            <a:r>
              <a:rPr lang="en-GB" sz="3200" dirty="0" smtClean="0"/>
              <a:t>University </a:t>
            </a:r>
            <a:r>
              <a:rPr lang="en-GB" sz="3200" dirty="0"/>
              <a:t>Guidelines: Student Guide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pPr lvl="1"/>
            <a:r>
              <a:rPr lang="cy-GB" u="sng" dirty="0" smtClean="0"/>
              <a:t>Rheoliadau'r Brifysgol Atodiad Graddau Meistr Integredig- </a:t>
            </a:r>
            <a:r>
              <a:rPr lang="cy-GB" u="sng" dirty="0" smtClean="0"/>
              <a:t>2018</a:t>
            </a:r>
            <a:r>
              <a:rPr lang="cy-GB" u="sng" dirty="0" smtClean="0">
                <a:solidFill>
                  <a:srgbClr val="0070C0"/>
                </a:solidFill>
              </a:rPr>
              <a:t>-19</a:t>
            </a:r>
            <a:endParaRPr lang="cy-GB" dirty="0" smtClean="0">
              <a:solidFill>
                <a:srgbClr val="0070C0"/>
              </a:solidFill>
            </a:endParaRPr>
          </a:p>
          <a:p>
            <a:pPr lvl="1"/>
            <a:r>
              <a:rPr lang="cy-GB" dirty="0" smtClean="0"/>
              <a:t>Rheoliadau'r Brifysgol Canllaw i Fyfyrwyr Ôl-raddedig a Addysgir </a:t>
            </a:r>
            <a:r>
              <a:rPr lang="cy-GB" dirty="0" smtClean="0">
                <a:solidFill>
                  <a:srgbClr val="0070C0"/>
                </a:solidFill>
              </a:rPr>
              <a:t>2018 </a:t>
            </a:r>
            <a:r>
              <a:rPr lang="cy-GB" dirty="0" smtClean="0">
                <a:solidFill>
                  <a:srgbClr val="0070C0"/>
                </a:solidFill>
              </a:rPr>
              <a:t>- </a:t>
            </a:r>
            <a:r>
              <a:rPr lang="cy-GB" dirty="0" smtClean="0">
                <a:solidFill>
                  <a:srgbClr val="0070C0"/>
                </a:solidFill>
              </a:rPr>
              <a:t>19</a:t>
            </a:r>
            <a:endParaRPr lang="cy-GB" dirty="0" smtClean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endParaRPr lang="en-GB" u="sng" dirty="0" smtClean="0"/>
          </a:p>
          <a:p>
            <a:pPr lvl="1"/>
            <a:r>
              <a:rPr lang="en-GB" u="sng" dirty="0" smtClean="0"/>
              <a:t>University </a:t>
            </a:r>
            <a:r>
              <a:rPr lang="en-GB" u="sng" dirty="0"/>
              <a:t>Regulations Integrated Masters Degree Supplement </a:t>
            </a:r>
            <a:r>
              <a:rPr lang="en-GB" u="sng" dirty="0" smtClean="0"/>
              <a:t>2018-189</a:t>
            </a:r>
            <a:endParaRPr lang="en-GB" dirty="0"/>
          </a:p>
          <a:p>
            <a:pPr lvl="1"/>
            <a:r>
              <a:rPr lang="en-GB" dirty="0"/>
              <a:t>University Regulations Postgraduate Taught Student Guide </a:t>
            </a:r>
            <a:r>
              <a:rPr lang="en-GB" dirty="0" smtClean="0"/>
              <a:t>2018-19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324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Llawlyfr y Traethawd Hir</a:t>
            </a:r>
            <a:br>
              <a:rPr lang="cy-GB" dirty="0" smtClean="0"/>
            </a:br>
            <a:r>
              <a:rPr lang="en-GB" dirty="0" smtClean="0"/>
              <a:t>Dissertation Handbook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Mae llawlyfr i’w gael gyda manylion penodol i’r modwl a’r rhaglen ar Moodle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 handbook can be found with module and programme specific details on Moodle.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2462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dirty="0" smtClean="0"/>
              <a:t>Sut dylai fy nhraethawd hir edrych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What should my dissertation look like?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Cewch chi arweiniad gan eich cyfarwyddwr rhaglen …</a:t>
            </a:r>
          </a:p>
          <a:p>
            <a:r>
              <a:rPr lang="cy-GB" dirty="0" smtClean="0"/>
              <a:t>Fel arfer dylai eich traethawd hir gynnwys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You will be given guidance by your programme director…</a:t>
            </a:r>
          </a:p>
          <a:p>
            <a:r>
              <a:rPr lang="en-GB" dirty="0" smtClean="0"/>
              <a:t>Normally your dissertation should consist of </a:t>
            </a:r>
          </a:p>
        </p:txBody>
      </p:sp>
    </p:spTree>
    <p:extLst>
      <p:ext uri="{BB962C8B-B14F-4D97-AF65-F5344CB8AC3E}">
        <p14:creationId xmlns:p14="http://schemas.microsoft.com/office/powerpoint/2010/main" val="2609086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07624743"/>
              </p:ext>
            </p:extLst>
          </p:nvPr>
        </p:nvGraphicFramePr>
        <p:xfrm>
          <a:off x="457200" y="404813"/>
          <a:ext cx="4038600" cy="51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705894042"/>
              </p:ext>
            </p:extLst>
          </p:nvPr>
        </p:nvGraphicFramePr>
        <p:xfrm>
          <a:off x="4648200" y="404813"/>
          <a:ext cx="4038600" cy="51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843508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Gweithgaredd</a:t>
            </a:r>
            <a:r>
              <a:rPr lang="en-GB" dirty="0" smtClean="0"/>
              <a:t> / 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dirty="0" smtClean="0"/>
              <a:t>Drafftiwch gynllun cryno iawn o’ch traethawd hir gydag un neu ddwy frawddeg o dan bob pennawd.</a:t>
            </a:r>
          </a:p>
          <a:p>
            <a:r>
              <a:rPr lang="cy-GB" dirty="0" smtClean="0"/>
              <a:t>E.e. O dan y Cyflwyniad, cynhwyswch gwestiwn ymchwil/ nod ac / amcanion. </a:t>
            </a:r>
          </a:p>
          <a:p>
            <a:r>
              <a:rPr lang="cy-GB" dirty="0" smtClean="0"/>
              <a:t>Ystyriwch amserlen ar gyfer pob adran, gan weithio tuag yn ôl o’r dyddiad terfynol. 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77500" lnSpcReduction="20000"/>
          </a:bodyPr>
          <a:lstStyle/>
          <a:p>
            <a:r>
              <a:rPr lang="en-GB" dirty="0" smtClean="0"/>
              <a:t>Draft a very brief plan of your dissertation with one or two sentences under each heading.</a:t>
            </a:r>
          </a:p>
          <a:p>
            <a:r>
              <a:rPr lang="en-GB" dirty="0" smtClean="0"/>
              <a:t>E.g. Under Introduction, include research question / aim and / objectives. </a:t>
            </a:r>
          </a:p>
          <a:p>
            <a:r>
              <a:rPr lang="en-GB" dirty="0" smtClean="0"/>
              <a:t>Consider a timeline for each section, working backwards from your deadline date.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86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Rheoli Prosiectau’n Llwyddiannus </a:t>
            </a:r>
            <a:r>
              <a:rPr lang="en-GB" dirty="0" smtClean="0"/>
              <a:t>Successful Project Management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dirty="0" smtClean="0"/>
              <a:t>Prosiect bach yw’r traethawd hir,</a:t>
            </a:r>
          </a:p>
          <a:p>
            <a:r>
              <a:rPr lang="cy-GB" dirty="0" smtClean="0"/>
              <a:t> ac wrth reoli’r prosiect hwn, byddwch chi’n dysgu nifer o sgiliau trosglwyddadwy allweddol …</a:t>
            </a:r>
          </a:p>
          <a:p>
            <a:r>
              <a:rPr lang="cy-GB" dirty="0" smtClean="0"/>
              <a:t>Mewn grwpiau trafodwch beth, yn eich golwg chi, sy’n hanfodol ar gyfer rheoli prosiect yn llwyddiannus …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r>
              <a:rPr lang="en-GB" dirty="0" smtClean="0"/>
              <a:t>A dissertation represents a small project,</a:t>
            </a:r>
          </a:p>
          <a:p>
            <a:r>
              <a:rPr lang="en-GB" dirty="0" smtClean="0"/>
              <a:t> managing this will provide you with a number of key transferable skills…</a:t>
            </a:r>
          </a:p>
          <a:p>
            <a:r>
              <a:rPr lang="en-GB" dirty="0" smtClean="0"/>
              <a:t>Discuss in groups what you see as the key to successful project management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191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Rhwystrau </a:t>
            </a:r>
            <a:r>
              <a:rPr lang="en-GB" dirty="0" smtClean="0"/>
              <a:t>/ Barriers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Yn gyntaf, ystyriwch unrhyw rwystrau wrth reoli prosiect eich traethawd hir. </a:t>
            </a:r>
          </a:p>
          <a:p>
            <a:r>
              <a:rPr lang="cy-GB" dirty="0" smtClean="0"/>
              <a:t>Yn ail, ystyriwch unrhyw atebion?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 smtClean="0"/>
              <a:t>Firstly consider any barriers to the project management of your dissertation. </a:t>
            </a:r>
          </a:p>
          <a:p>
            <a:r>
              <a:rPr lang="en-GB" dirty="0" smtClean="0"/>
              <a:t>Secondly consider any solutions?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82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58552" y="260648"/>
            <a:ext cx="8785448" cy="1143000"/>
          </a:xfrm>
        </p:spPr>
        <p:txBody>
          <a:bodyPr>
            <a:normAutofit fontScale="90000"/>
          </a:bodyPr>
          <a:lstStyle/>
          <a:p>
            <a:r>
              <a:rPr lang="cy-GB" altLang="en-US" dirty="0" smtClean="0"/>
              <a:t>Pryderon am Reoli Prosiect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Concerns </a:t>
            </a:r>
            <a:r>
              <a:rPr lang="en-US" altLang="en-US" dirty="0"/>
              <a:t>about Project Management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cy-GB" altLang="en-US" dirty="0" smtClean="0"/>
              <a:t>Ymchwil yw fy ngwaith felly dydw i ddim yn gallu ei gynllunio</a:t>
            </a:r>
          </a:p>
          <a:p>
            <a:pPr>
              <a:lnSpc>
                <a:spcPct val="90000"/>
              </a:lnSpc>
            </a:pPr>
            <a:r>
              <a:rPr lang="cy-GB" altLang="en-US" dirty="0" smtClean="0"/>
              <a:t>Sut y galla i ymrwymo i amserlen os nad wy’n gwybod sut y bydd yn gweithio  </a:t>
            </a:r>
          </a:p>
          <a:p>
            <a:pPr>
              <a:lnSpc>
                <a:spcPct val="90000"/>
              </a:lnSpc>
            </a:pPr>
            <a:r>
              <a:rPr lang="cy-GB" altLang="en-US" dirty="0" smtClean="0"/>
              <a:t>Does gen i ddim amser i gynllunio – angen gorffen y gwaith</a:t>
            </a:r>
          </a:p>
          <a:p>
            <a:pPr>
              <a:lnSpc>
                <a:spcPct val="90000"/>
              </a:lnSpc>
            </a:pPr>
            <a:endParaRPr lang="en-US" altLang="en-US" sz="28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US" altLang="en-US" dirty="0"/>
              <a:t>My work is research so that I can’t plan it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How can I commit to a schedule if I don’t know how it will work out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I don’t have time to plan – got to get it done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301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3"/>
          <p:cNvSpPr txBox="1">
            <a:spLocks noChangeArrowheads="1"/>
          </p:cNvSpPr>
          <p:nvPr/>
        </p:nvSpPr>
        <p:spPr bwMode="auto">
          <a:xfrm>
            <a:off x="209550" y="48319"/>
            <a:ext cx="8629650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 smtClean="0">
                <a:latin typeface="Arial" panose="020B0604020202020204" pitchFamily="34" charset="0"/>
              </a:rPr>
              <a:t>CYLCH OES TRAETHAWD HIR DISSERTATION </a:t>
            </a:r>
            <a:r>
              <a:rPr lang="en-GB" altLang="en-US" sz="3200" b="1" dirty="0">
                <a:latin typeface="Arial" panose="020B0604020202020204" pitchFamily="34" charset="0"/>
              </a:rPr>
              <a:t>LIFE-CYCLE	</a:t>
            </a:r>
          </a:p>
        </p:txBody>
      </p:sp>
      <p:sp>
        <p:nvSpPr>
          <p:cNvPr id="8195" name="Rectangle 4"/>
          <p:cNvSpPr>
            <a:spLocks noChangeArrowheads="1"/>
          </p:cNvSpPr>
          <p:nvPr/>
        </p:nvSpPr>
        <p:spPr bwMode="auto">
          <a:xfrm>
            <a:off x="304800" y="990600"/>
            <a:ext cx="457200" cy="381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8196" name="Picture 5" descr="RWD - slide table chap 4 (2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066800"/>
            <a:ext cx="8382000" cy="535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 Box 6"/>
          <p:cNvSpPr txBox="1">
            <a:spLocks noChangeArrowheads="1"/>
          </p:cNvSpPr>
          <p:nvPr/>
        </p:nvSpPr>
        <p:spPr bwMode="auto">
          <a:xfrm>
            <a:off x="7258050" y="1371600"/>
            <a:ext cx="158115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 err="1" smtClean="0"/>
              <a:t>Cyfnod</a:t>
            </a:r>
            <a:r>
              <a:rPr lang="en-GB" altLang="en-US" sz="1400" i="1" dirty="0" smtClean="0"/>
              <a:t> </a:t>
            </a:r>
            <a:r>
              <a:rPr lang="cy-GB" altLang="en-US" sz="1400" i="1" dirty="0" smtClean="0"/>
              <a:t>cysyniadol</a:t>
            </a:r>
            <a:r>
              <a:rPr lang="en-GB" altLang="en-US" sz="1400" i="1" dirty="0" smtClean="0"/>
              <a:t>/ Conceptual </a:t>
            </a:r>
            <a:r>
              <a:rPr lang="en-GB" altLang="en-US" sz="1400" i="1" dirty="0"/>
              <a:t>phase</a:t>
            </a:r>
          </a:p>
        </p:txBody>
      </p:sp>
      <p:sp>
        <p:nvSpPr>
          <p:cNvPr id="8198" name="Text Box 7"/>
          <p:cNvSpPr txBox="1">
            <a:spLocks noChangeArrowheads="1"/>
          </p:cNvSpPr>
          <p:nvPr/>
        </p:nvSpPr>
        <p:spPr bwMode="auto">
          <a:xfrm>
            <a:off x="7524750" y="2019300"/>
            <a:ext cx="123825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 err="1" smtClean="0"/>
              <a:t>Cyfnod</a:t>
            </a:r>
            <a:r>
              <a:rPr lang="en-GB" altLang="en-US" sz="1400" i="1" dirty="0" smtClean="0"/>
              <a:t> </a:t>
            </a:r>
            <a:r>
              <a:rPr lang="cy-GB" altLang="en-US" sz="1400" i="1" dirty="0" smtClean="0"/>
              <a:t>beirniadol</a:t>
            </a:r>
            <a:r>
              <a:rPr lang="en-GB" altLang="en-US" sz="1400" i="1" dirty="0" smtClean="0"/>
              <a:t>/ Critical </a:t>
            </a:r>
            <a:r>
              <a:rPr lang="en-GB" altLang="en-US" sz="1400" i="1" dirty="0"/>
              <a:t>phase</a:t>
            </a:r>
          </a:p>
        </p:txBody>
      </p:sp>
      <p:sp>
        <p:nvSpPr>
          <p:cNvPr id="8199" name="Text Box 8"/>
          <p:cNvSpPr txBox="1">
            <a:spLocks noChangeArrowheads="1"/>
          </p:cNvSpPr>
          <p:nvPr/>
        </p:nvSpPr>
        <p:spPr bwMode="auto">
          <a:xfrm>
            <a:off x="7639050" y="2933700"/>
            <a:ext cx="114300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y-GB" altLang="en-US" sz="1400" i="1" dirty="0" smtClean="0"/>
              <a:t>Cyfnod gweithredu</a:t>
            </a:r>
            <a:r>
              <a:rPr lang="en-GB" altLang="en-US" sz="1400" i="1" dirty="0" smtClean="0"/>
              <a:t>/Action </a:t>
            </a:r>
            <a:r>
              <a:rPr lang="en-GB" altLang="en-US" sz="1400" i="1" dirty="0"/>
              <a:t>phase</a:t>
            </a:r>
          </a:p>
        </p:txBody>
      </p:sp>
      <p:sp>
        <p:nvSpPr>
          <p:cNvPr id="8200" name="Text Box 9"/>
          <p:cNvSpPr txBox="1">
            <a:spLocks noChangeArrowheads="1"/>
          </p:cNvSpPr>
          <p:nvPr/>
        </p:nvSpPr>
        <p:spPr bwMode="auto">
          <a:xfrm>
            <a:off x="7164288" y="4572000"/>
            <a:ext cx="173206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 err="1" smtClean="0"/>
              <a:t>Cyfnod</a:t>
            </a:r>
            <a:r>
              <a:rPr lang="en-GB" altLang="en-US" sz="1400" i="1" dirty="0" smtClean="0"/>
              <a:t> </a:t>
            </a:r>
            <a:r>
              <a:rPr lang="cy-GB" altLang="en-US" sz="1400" i="1" dirty="0" smtClean="0"/>
              <a:t>dadansoddol</a:t>
            </a:r>
            <a:r>
              <a:rPr lang="en-GB" altLang="en-US" sz="1400" i="1" dirty="0" smtClean="0"/>
              <a:t>/ Analytical </a:t>
            </a:r>
            <a:r>
              <a:rPr lang="en-GB" altLang="en-US" sz="1400" i="1" dirty="0"/>
              <a:t>phase</a:t>
            </a:r>
          </a:p>
        </p:txBody>
      </p:sp>
      <p:sp>
        <p:nvSpPr>
          <p:cNvPr id="8201" name="Text Box 10"/>
          <p:cNvSpPr txBox="1">
            <a:spLocks noChangeArrowheads="1"/>
          </p:cNvSpPr>
          <p:nvPr/>
        </p:nvSpPr>
        <p:spPr bwMode="auto">
          <a:xfrm>
            <a:off x="7486650" y="5219700"/>
            <a:ext cx="137160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 err="1" smtClean="0"/>
              <a:t>Cyfnod</a:t>
            </a:r>
            <a:r>
              <a:rPr lang="en-GB" altLang="en-US" sz="1400" i="1" dirty="0" smtClean="0"/>
              <a:t> </a:t>
            </a:r>
            <a:r>
              <a:rPr lang="cy-GB" altLang="en-US" sz="1400" i="1" dirty="0" smtClean="0"/>
              <a:t>creadigol</a:t>
            </a:r>
            <a:r>
              <a:rPr lang="en-GB" altLang="en-US" sz="1400" i="1" dirty="0" smtClean="0"/>
              <a:t>/ Creative </a:t>
            </a:r>
            <a:r>
              <a:rPr lang="en-GB" altLang="en-US" sz="1400" i="1" dirty="0"/>
              <a:t>phase</a:t>
            </a:r>
          </a:p>
        </p:txBody>
      </p:sp>
    </p:spTree>
    <p:extLst>
      <p:ext uri="{BB962C8B-B14F-4D97-AF65-F5344CB8AC3E}">
        <p14:creationId xmlns:p14="http://schemas.microsoft.com/office/powerpoint/2010/main" val="4181441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RWD - slide image chap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447800"/>
            <a:ext cx="4953000" cy="510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827584" y="548680"/>
            <a:ext cx="770681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 smtClean="0">
                <a:latin typeface="Arial" panose="020B0604020202020204" pitchFamily="34" charset="0"/>
              </a:rPr>
              <a:t>CYFNODAU TRAETHAWD HIR DISSERTATION </a:t>
            </a:r>
            <a:r>
              <a:rPr lang="en-GB" altLang="en-US" sz="3200" b="1" dirty="0">
                <a:latin typeface="Arial" panose="020B0604020202020204" pitchFamily="34" charset="0"/>
              </a:rPr>
              <a:t>PHASES</a:t>
            </a:r>
          </a:p>
        </p:txBody>
      </p:sp>
    </p:spTree>
    <p:extLst>
      <p:ext uri="{BB962C8B-B14F-4D97-AF65-F5344CB8AC3E}">
        <p14:creationId xmlns:p14="http://schemas.microsoft.com/office/powerpoint/2010/main" val="1663662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Rheoli Prosiectau’n Llwyddiannus </a:t>
            </a:r>
            <a:r>
              <a:rPr lang="en-GB" dirty="0" smtClean="0"/>
              <a:t>Successful </a:t>
            </a:r>
            <a:r>
              <a:rPr lang="en-GB" dirty="0"/>
              <a:t>Project 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RHEOLI TASG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pPr marL="0" indent="0" algn="ctr">
              <a:buNone/>
            </a:pPr>
            <a:r>
              <a:rPr lang="en-GB" sz="4000" dirty="0" smtClean="0"/>
              <a:t>TASK MANAGEMET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271858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830263" y="112148"/>
            <a:ext cx="7102475" cy="1920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y-GB" altLang="en-US" b="1" dirty="0" smtClean="0">
                <a:latin typeface="+mj-lt"/>
              </a:rPr>
              <a:t>Gweithgaredd i’w wneud ar eich pen eich hun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b="1" dirty="0" smtClean="0">
                <a:latin typeface="+mj-lt"/>
              </a:rPr>
              <a:t>Work-alone activity:</a:t>
            </a:r>
            <a:endParaRPr lang="en-GB" altLang="en-US" b="1" dirty="0">
              <a:latin typeface="+mj-lt"/>
            </a:endParaRPr>
          </a:p>
          <a:p>
            <a:pPr eaLnBrk="1" hangingPunct="1">
              <a:spcBef>
                <a:spcPct val="10000"/>
              </a:spcBef>
            </a:pPr>
            <a:r>
              <a:rPr lang="en-GB" altLang="en-US" sz="2800" b="1" dirty="0" smtClean="0">
                <a:latin typeface="+mj-lt"/>
              </a:rPr>
              <a:t>STRWYTHUR DADANSODDI GWAITH WORK </a:t>
            </a:r>
            <a:r>
              <a:rPr lang="en-GB" altLang="en-US" sz="2800" b="1" dirty="0">
                <a:latin typeface="+mj-lt"/>
              </a:rPr>
              <a:t>BREAKDOWN </a:t>
            </a:r>
            <a:r>
              <a:rPr lang="en-GB" altLang="en-US" sz="2800" b="1" dirty="0" smtClean="0">
                <a:latin typeface="+mj-lt"/>
              </a:rPr>
              <a:t>STRUCTURE</a:t>
            </a:r>
            <a:endParaRPr lang="en-GB" altLang="en-US" sz="2800" b="1" dirty="0">
              <a:latin typeface="+mj-lt"/>
            </a:endParaRPr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395536" y="1875879"/>
            <a:ext cx="7416824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cy-GB" altLang="en-US" sz="1800" dirty="0" smtClean="0">
                <a:latin typeface="+mj-lt"/>
              </a:rPr>
              <a:t>Amser a ganiateir</a:t>
            </a:r>
            <a:r>
              <a:rPr lang="en-GB" altLang="en-US" sz="1800" dirty="0" smtClean="0">
                <a:latin typeface="+mj-lt"/>
              </a:rPr>
              <a:t>/ Time </a:t>
            </a:r>
            <a:r>
              <a:rPr lang="en-GB" altLang="en-US" sz="1800" dirty="0">
                <a:latin typeface="+mj-lt"/>
              </a:rPr>
              <a:t>allowed:  </a:t>
            </a:r>
            <a:r>
              <a:rPr lang="en-GB" altLang="en-US" sz="1800" dirty="0" smtClean="0">
                <a:latin typeface="+mj-lt"/>
              </a:rPr>
              <a:t>10-15 </a:t>
            </a:r>
            <a:r>
              <a:rPr lang="cy-GB" altLang="en-US" sz="1800" dirty="0" smtClean="0">
                <a:latin typeface="+mj-lt"/>
              </a:rPr>
              <a:t>munud o baratoi </a:t>
            </a:r>
            <a:r>
              <a:rPr lang="en-GB" altLang="en-US" sz="1800" dirty="0" smtClean="0">
                <a:latin typeface="+mj-lt"/>
              </a:rPr>
              <a:t>/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10-15</a:t>
            </a:r>
            <a:r>
              <a:rPr lang="en-GB" altLang="en-US" sz="1800" dirty="0"/>
              <a:t> </a:t>
            </a:r>
            <a:r>
              <a:rPr lang="en-GB" altLang="en-US" sz="1800" dirty="0" smtClean="0">
                <a:latin typeface="+mj-lt"/>
              </a:rPr>
              <a:t>minutes</a:t>
            </a:r>
            <a:r>
              <a:rPr lang="en-GB" altLang="en-US" sz="1800" dirty="0">
                <a:latin typeface="+mj-lt"/>
              </a:rPr>
              <a:t>’ preparation</a:t>
            </a:r>
          </a:p>
          <a:p>
            <a:pPr eaLnBrk="1" hangingPunct="1"/>
            <a:r>
              <a:rPr lang="en-GB" altLang="en-US" sz="1800" dirty="0">
                <a:latin typeface="+mj-lt"/>
              </a:rPr>
              <a:t>                          </a:t>
            </a:r>
            <a:r>
              <a:rPr lang="cy-GB" altLang="en-US" sz="1800" dirty="0" smtClean="0">
                <a:latin typeface="+mj-lt"/>
              </a:rPr>
              <a:t>3 munud o adborth</a:t>
            </a:r>
            <a:r>
              <a:rPr lang="en-GB" altLang="en-US" sz="1800" dirty="0" smtClean="0">
                <a:latin typeface="+mj-lt"/>
              </a:rPr>
              <a:t>/ </a:t>
            </a:r>
            <a:r>
              <a:rPr lang="en-GB" altLang="en-US" sz="1800" dirty="0">
                <a:latin typeface="+mj-lt"/>
              </a:rPr>
              <a:t>3 minutes’ feedback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169032" y="2799209"/>
            <a:ext cx="8424935" cy="2234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cy-GB" altLang="en-US" sz="1800" b="1" dirty="0" smtClean="0">
                <a:latin typeface="+mj-lt"/>
              </a:rPr>
              <a:t>Rhestrwch y camau mae angen i chi eu cymryd yn y  deufis nesaf i wneud cynnydd o ran eich traethawd hir</a:t>
            </a:r>
          </a:p>
          <a:p>
            <a:pPr>
              <a:spcBef>
                <a:spcPct val="20000"/>
              </a:spcBef>
            </a:pPr>
            <a:r>
              <a:rPr lang="en-GB" altLang="en-US" sz="1800" b="1" dirty="0" smtClean="0">
                <a:latin typeface="+mj-lt"/>
              </a:rPr>
              <a:t>List </a:t>
            </a:r>
            <a:r>
              <a:rPr lang="en-GB" altLang="en-US" sz="1800" b="1" dirty="0">
                <a:latin typeface="+mj-lt"/>
              </a:rPr>
              <a:t>the steps you need to take in the next two months to </a:t>
            </a:r>
            <a:r>
              <a:rPr lang="en-GB" altLang="en-US" sz="1800" b="1" dirty="0" smtClean="0">
                <a:latin typeface="+mj-lt"/>
              </a:rPr>
              <a:t>make progress with your dissertation </a:t>
            </a:r>
          </a:p>
          <a:p>
            <a:pPr>
              <a:spcBef>
                <a:spcPct val="20000"/>
              </a:spcBef>
            </a:pPr>
            <a:r>
              <a:rPr lang="cy-GB" altLang="en-US" sz="1800" dirty="0" smtClean="0">
                <a:latin typeface="+mj-lt"/>
              </a:rPr>
              <a:t>Defnyddiwch ffurflen y Strwythur Dadansoddi Gwaith a roddir yma (</a:t>
            </a:r>
            <a:r>
              <a:rPr lang="cy-GB" altLang="en-US" sz="1800" b="1" dirty="0" smtClean="0">
                <a:latin typeface="+mj-lt"/>
              </a:rPr>
              <a:t>gweler </a:t>
            </a:r>
            <a:r>
              <a:rPr lang="cy-GB" altLang="en-US" sz="1800" dirty="0" smtClean="0">
                <a:latin typeface="+mj-lt"/>
              </a:rPr>
              <a:t>y sleid nesaf)</a:t>
            </a:r>
          </a:p>
          <a:p>
            <a:pPr>
              <a:spcBef>
                <a:spcPct val="20000"/>
              </a:spcBef>
            </a:pPr>
            <a:r>
              <a:rPr lang="en-GB" altLang="en-US" sz="1800" dirty="0" smtClean="0">
                <a:latin typeface="+mj-lt"/>
              </a:rPr>
              <a:t> Use </a:t>
            </a:r>
            <a:r>
              <a:rPr lang="en-GB" altLang="en-US" sz="1800" dirty="0">
                <a:latin typeface="+mj-lt"/>
              </a:rPr>
              <a:t>the form of Work Breakdown Structure featured here (</a:t>
            </a:r>
            <a:r>
              <a:rPr lang="en-GB" altLang="en-US" sz="1800" b="1" dirty="0">
                <a:latin typeface="+mj-lt"/>
              </a:rPr>
              <a:t>see</a:t>
            </a:r>
            <a:r>
              <a:rPr lang="en-GB" altLang="en-US" sz="1800" dirty="0">
                <a:latin typeface="+mj-lt"/>
              </a:rPr>
              <a:t> </a:t>
            </a:r>
            <a:r>
              <a:rPr lang="en-GB" altLang="en-US" sz="1800" dirty="0" smtClean="0">
                <a:latin typeface="+mj-lt"/>
              </a:rPr>
              <a:t>next </a:t>
            </a:r>
            <a:r>
              <a:rPr lang="en-GB" altLang="en-US" sz="1800" dirty="0">
                <a:latin typeface="+mj-lt"/>
              </a:rPr>
              <a:t>slide)</a:t>
            </a:r>
            <a:r>
              <a:rPr lang="en-GB" altLang="en-US" sz="2000" dirty="0">
                <a:latin typeface="+mj-lt"/>
              </a:rPr>
              <a:t>.</a:t>
            </a:r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173367" y="2737942"/>
            <a:ext cx="8647103" cy="2295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>
              <a:latin typeface="+mj-lt"/>
            </a:endParaRPr>
          </a:p>
        </p:txBody>
      </p:sp>
      <p:sp>
        <p:nvSpPr>
          <p:cNvPr id="13318" name="Rectangle 6"/>
          <p:cNvSpPr>
            <a:spLocks noChangeArrowheads="1"/>
          </p:cNvSpPr>
          <p:nvPr/>
        </p:nvSpPr>
        <p:spPr bwMode="auto">
          <a:xfrm>
            <a:off x="169033" y="5156200"/>
            <a:ext cx="865143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cy-GB" altLang="en-US" sz="1800" b="1" i="1" dirty="0" smtClean="0">
                <a:latin typeface="+mj-lt"/>
              </a:rPr>
              <a:t>Adborth i’r grŵp: ‘Dyma yw fy siart SDG…’ </a:t>
            </a:r>
          </a:p>
          <a:p>
            <a:pPr eaLnBrk="1" hangingPunct="1"/>
            <a:r>
              <a:rPr lang="en-GB" altLang="en-US" sz="1800" b="1" i="1" dirty="0" smtClean="0">
                <a:latin typeface="+mj-lt"/>
              </a:rPr>
              <a:t>Feedback </a:t>
            </a:r>
            <a:r>
              <a:rPr lang="en-GB" altLang="en-US" sz="1800" b="1" i="1" dirty="0">
                <a:latin typeface="+mj-lt"/>
              </a:rPr>
              <a:t>to the group: ‘This is my WBS chart . . .’</a:t>
            </a:r>
          </a:p>
        </p:txBody>
      </p:sp>
    </p:spTree>
    <p:extLst>
      <p:ext uri="{BB962C8B-B14F-4D97-AF65-F5344CB8AC3E}">
        <p14:creationId xmlns:p14="http://schemas.microsoft.com/office/powerpoint/2010/main" val="3521307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RWD - slide table chap 4 (3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514155"/>
            <a:ext cx="8229600" cy="474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0" y="188640"/>
            <a:ext cx="8879904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y-GB" altLang="en-US" b="1" dirty="0" smtClean="0">
                <a:latin typeface="+mn-lt"/>
              </a:rPr>
              <a:t>Enghraifft o ddarn o dabl Strwythur Dadansoddi Gwaith </a:t>
            </a:r>
            <a:r>
              <a:rPr lang="en-GB" altLang="en-US" b="1" dirty="0" smtClean="0">
                <a:latin typeface="+mn-lt"/>
              </a:rPr>
              <a:t>Example </a:t>
            </a:r>
            <a:r>
              <a:rPr lang="en-GB" altLang="en-US" b="1" dirty="0">
                <a:latin typeface="+mn-lt"/>
              </a:rPr>
              <a:t>of an excerpt from a Work Breakdown Structure table</a:t>
            </a:r>
          </a:p>
        </p:txBody>
      </p:sp>
    </p:spTree>
    <p:extLst>
      <p:ext uri="{BB962C8B-B14F-4D97-AF65-F5344CB8AC3E}">
        <p14:creationId xmlns:p14="http://schemas.microsoft.com/office/powerpoint/2010/main" val="1780672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Cwblhau ar Amser</a:t>
            </a:r>
            <a:r>
              <a:rPr lang="en-GB" dirty="0" smtClean="0"/>
              <a:t>/ Completing on Time: 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buClr>
                <a:schemeClr val="accent2"/>
              </a:buClr>
              <a:buSzPct val="75000"/>
              <a:buNone/>
            </a:pPr>
            <a:r>
              <a:rPr lang="cy-GB" altLang="en-US" dirty="0" smtClean="0"/>
              <a:t>Ychydig o ymchwil ynghylch y rhwystrau rhag cwblhau ar amser a chyfraddau cwblhau traethodau hir yn y DU. </a:t>
            </a:r>
          </a:p>
          <a:p>
            <a:pPr>
              <a:lnSpc>
                <a:spcPct val="90000"/>
              </a:lnSpc>
              <a:buClr>
                <a:schemeClr val="accent2"/>
              </a:buClr>
              <a:buSzPct val="75000"/>
              <a:buNone/>
            </a:pPr>
            <a:r>
              <a:rPr lang="cy-GB" altLang="en-US" dirty="0" smtClean="0"/>
              <a:t>Darganfu arolwg yn y DU (</a:t>
            </a:r>
            <a:r>
              <a:rPr lang="cy-GB" altLang="en-US" dirty="0" err="1" smtClean="0"/>
              <a:t>Rivera</a:t>
            </a:r>
            <a:r>
              <a:rPr lang="cy-GB" altLang="en-US" dirty="0" smtClean="0"/>
              <a:t>, </a:t>
            </a:r>
            <a:r>
              <a:rPr lang="cy-GB" altLang="en-US" dirty="0" err="1" smtClean="0"/>
              <a:t>Levine</a:t>
            </a:r>
            <a:r>
              <a:rPr lang="cy-GB" altLang="en-US" dirty="0" smtClean="0"/>
              <a:t> a Wright, 2005) o 138 o feddygon ysbyty preswyl neu gofrestrwyr sydd wedi cwblhau prosiectau ysgolheigaidd ar amser yn llwyddiannus y themâu ar gyfer llwyddiant: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buClr>
                <a:schemeClr val="accent2"/>
              </a:buClr>
              <a:buSzPct val="75000"/>
              <a:buNone/>
            </a:pPr>
            <a:r>
              <a:rPr lang="en-GB" altLang="en-US" dirty="0" smtClean="0"/>
              <a:t>Little </a:t>
            </a:r>
            <a:r>
              <a:rPr lang="en-GB" altLang="en-US" dirty="0"/>
              <a:t>research concerning the barriers to completing on time and the rates of completion of UK dissertations. </a:t>
            </a:r>
          </a:p>
          <a:p>
            <a:pPr>
              <a:lnSpc>
                <a:spcPct val="90000"/>
              </a:lnSpc>
              <a:buClr>
                <a:schemeClr val="accent2"/>
              </a:buClr>
              <a:buSzPct val="75000"/>
              <a:buNone/>
            </a:pPr>
            <a:r>
              <a:rPr lang="en-GB" altLang="en-US" dirty="0"/>
              <a:t>A US survey (Rivera, Levine and Wright, 2005) of 138 resident hospital physicians or registrars who successfully completed scholarly projects on time discovered the following themes for success: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192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Cwblhau ar Amser</a:t>
            </a:r>
            <a:r>
              <a:rPr lang="en-GB" dirty="0" smtClean="0"/>
              <a:t>/ Completing on 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Dechrau’n gynnar.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Neilltuo digon o amser.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Glynu wrth amserlen.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Gweithio gyda mentor cryf (neu oruchwyliwr, yn system y DU).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Dewiswch bwnc ymchwil sydd o ddiddordeb go iawn i chi.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Cadwch y prosiect yn syml ond yn arloesol.</a:t>
            </a:r>
            <a:endParaRPr lang="cy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 smtClean="0"/>
              <a:t>Start </a:t>
            </a:r>
            <a:r>
              <a:rPr lang="en-GB" altLang="en-US" dirty="0"/>
              <a:t>early.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 smtClean="0"/>
              <a:t>Set </a:t>
            </a:r>
            <a:r>
              <a:rPr lang="en-GB" altLang="en-US" dirty="0"/>
              <a:t>aside adequate time.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 smtClean="0"/>
              <a:t>Adhere </a:t>
            </a:r>
            <a:r>
              <a:rPr lang="en-GB" altLang="en-US" dirty="0"/>
              <a:t>to a timeline.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 smtClean="0"/>
              <a:t>Work </a:t>
            </a:r>
            <a:r>
              <a:rPr lang="en-GB" altLang="en-US" dirty="0"/>
              <a:t>with a strong mentor (or supervisor, in the UK system).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 smtClean="0"/>
              <a:t>Choose </a:t>
            </a:r>
            <a:r>
              <a:rPr lang="en-GB" altLang="en-US" dirty="0"/>
              <a:t>a research topic that genuinely interests you.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/>
              <a:t> </a:t>
            </a:r>
            <a:r>
              <a:rPr lang="en-GB" altLang="en-US" dirty="0" smtClean="0"/>
              <a:t>Keep </a:t>
            </a:r>
            <a:r>
              <a:rPr lang="en-GB" altLang="en-US" dirty="0"/>
              <a:t>the project simple yet innovative.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7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755576" y="390370"/>
            <a:ext cx="79248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4000" b="1" dirty="0" smtClean="0">
                <a:latin typeface="+mj-lt"/>
              </a:rPr>
              <a:t>ADFYFYRIO  REFLECTION</a:t>
            </a:r>
            <a:endParaRPr lang="en-GB" altLang="en-US" sz="4000" b="1" dirty="0">
              <a:latin typeface="+mj-lt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320481"/>
          </a:xfrm>
        </p:spPr>
        <p:txBody>
          <a:bodyPr>
            <a:normAutofit fontScale="70000" lnSpcReduction="20000"/>
          </a:bodyPr>
          <a:lstStyle/>
          <a:p>
            <a:pPr marL="457200" lvl="1" indent="0">
              <a:buClr>
                <a:schemeClr val="tx1"/>
              </a:buClr>
              <a:buSzPct val="100000"/>
              <a:buNone/>
            </a:pPr>
            <a:r>
              <a:rPr lang="cy-GB" altLang="en-US" sz="2800" dirty="0" smtClean="0"/>
              <a:t>Ystyriwch pa mor hir y bydd ei angen i gwblhau eich traethawd hir trwy feddwl ynghylch: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cy-GB" altLang="en-US" sz="2800" dirty="0" smtClean="0"/>
              <a:t>faint o amser y gallwch chi ei neilltuo ar gyfer y traethawd hir bob wythnos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cy-GB" altLang="en-US" sz="2800" dirty="0" smtClean="0"/>
              <a:t>y tasgau tebygol y mae’n rhaid eu cwblhau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cy-GB" altLang="en-US" sz="2800" dirty="0" smtClean="0"/>
              <a:t>faint o amser y bydd pob tasg yn ei gymryd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cy-GB" altLang="en-US" sz="2800" dirty="0" smtClean="0"/>
              <a:t>pethau a fydd, o bosibl, yn mynd â’ch sylw ac yn achosi oedi.</a:t>
            </a:r>
          </a:p>
          <a:p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>
          <a:xfrm>
            <a:off x="4495800" y="1268760"/>
            <a:ext cx="4191000" cy="4320481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70000" lnSpcReduction="20000"/>
          </a:bodyPr>
          <a:lstStyle/>
          <a:p>
            <a:pPr marL="457200" lvl="1" indent="0">
              <a:buClr>
                <a:schemeClr val="tx1"/>
              </a:buClr>
              <a:buSzPct val="100000"/>
              <a:buNone/>
            </a:pPr>
            <a:r>
              <a:rPr lang="en-GB" altLang="en-US" sz="2800" dirty="0"/>
              <a:t>Consider how long your dissertation will take to complete by thinking </a:t>
            </a:r>
            <a:r>
              <a:rPr lang="en-GB" altLang="en-US" sz="2800" dirty="0" smtClean="0"/>
              <a:t>about: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en-GB" altLang="en-US" sz="2800" dirty="0" smtClean="0"/>
              <a:t>how </a:t>
            </a:r>
            <a:r>
              <a:rPr lang="en-GB" altLang="en-US" sz="2800" dirty="0"/>
              <a:t>much time you can set aside for the dissertation each </a:t>
            </a:r>
            <a:r>
              <a:rPr lang="en-GB" altLang="en-US" sz="2800" dirty="0" smtClean="0"/>
              <a:t>week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en-GB" altLang="en-US" sz="2800" dirty="0" smtClean="0"/>
              <a:t>the </a:t>
            </a:r>
            <a:r>
              <a:rPr lang="en-GB" altLang="en-US" sz="2800" dirty="0"/>
              <a:t>likely tasks that must be </a:t>
            </a:r>
            <a:r>
              <a:rPr lang="en-GB" altLang="en-US" sz="2800" dirty="0" smtClean="0"/>
              <a:t>completed 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en-GB" altLang="en-US" sz="2800" dirty="0" smtClean="0"/>
              <a:t>how </a:t>
            </a:r>
            <a:r>
              <a:rPr lang="en-GB" altLang="en-US" sz="2800" dirty="0"/>
              <a:t>long each task will </a:t>
            </a:r>
            <a:r>
              <a:rPr lang="en-GB" altLang="en-US" sz="2800" dirty="0" smtClean="0"/>
              <a:t>take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en-GB" altLang="en-US" sz="2800" dirty="0" smtClean="0"/>
              <a:t>whether </a:t>
            </a:r>
            <a:r>
              <a:rPr lang="en-GB" altLang="en-US" sz="2800" dirty="0"/>
              <a:t>you can get help to complete some of the </a:t>
            </a:r>
            <a:r>
              <a:rPr lang="en-GB" altLang="en-US" sz="2800" dirty="0" smtClean="0"/>
              <a:t>tasks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en-GB" altLang="en-US" sz="2800" dirty="0" smtClean="0"/>
              <a:t>potential </a:t>
            </a:r>
            <a:r>
              <a:rPr lang="en-GB" altLang="en-US" sz="2800" dirty="0"/>
              <a:t>distractions and delays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939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928992" cy="1080120"/>
          </a:xfrm>
        </p:spPr>
        <p:txBody>
          <a:bodyPr>
            <a:noAutofit/>
          </a:bodyPr>
          <a:lstStyle/>
          <a:p>
            <a:r>
              <a:rPr lang="cy-GB" sz="2800" dirty="0" smtClean="0"/>
              <a:t>Goruchwyliaeth Traethodau Hir : Gwneud yn fawr o’ch goruchwylio  </a:t>
            </a:r>
            <a:br>
              <a:rPr lang="cy-GB" sz="2800" dirty="0" smtClean="0"/>
            </a:br>
            <a:r>
              <a:rPr lang="en-GB" sz="2800" dirty="0" smtClean="0"/>
              <a:t>Dissertation Supervision : Getting the best out of supervision 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Canllawiau’r Drindod Dewi Sant</a:t>
            </a:r>
          </a:p>
          <a:p>
            <a:r>
              <a:rPr lang="cy-GB" dirty="0" smtClean="0"/>
              <a:t>Trafodwch mewn grwpiau eich disgwyliadau ynghylch goruchwyliwr traethawd hir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UWTSD Guidelines </a:t>
            </a:r>
          </a:p>
          <a:p>
            <a:r>
              <a:rPr lang="en-GB" dirty="0" smtClean="0"/>
              <a:t>Discuss in groups what your expectations of a dissertation supervisor are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510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036496" cy="1143000"/>
          </a:xfrm>
        </p:spPr>
        <p:txBody>
          <a:bodyPr>
            <a:noAutofit/>
          </a:bodyPr>
          <a:lstStyle/>
          <a:p>
            <a:r>
              <a:rPr lang="cy-GB" sz="2800" dirty="0" smtClean="0"/>
              <a:t>Goruchwylio Traethawd Hir : Gwneud yn fawr o’r goruchwylio </a:t>
            </a:r>
            <a:br>
              <a:rPr lang="cy-GB" sz="2800" dirty="0" smtClean="0"/>
            </a:br>
            <a:r>
              <a:rPr lang="en-GB" sz="2800" dirty="0" smtClean="0"/>
              <a:t>Dissertation </a:t>
            </a:r>
            <a:r>
              <a:rPr lang="en-GB" sz="2800" dirty="0"/>
              <a:t>Supervision : Getting the best out of supervision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Mynd i sesiynau goruchwylio’n rheolaidd: </a:t>
            </a:r>
          </a:p>
          <a:p>
            <a:pPr lvl="1"/>
            <a:r>
              <a:rPr lang="cy-GB" dirty="0" smtClean="0"/>
              <a:t>Cytunwch ar ddyddiadau â’ch goruchwyliwr a glynu wrthynt, gall hyn helpu gyda’ch cynllunio…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 smtClean="0"/>
              <a:t>Attend supervision regularly: </a:t>
            </a:r>
          </a:p>
          <a:p>
            <a:pPr lvl="1"/>
            <a:r>
              <a:rPr lang="en-GB" dirty="0" smtClean="0"/>
              <a:t>Agree dates with supervisor and stick to them, this can help with your planning…</a:t>
            </a:r>
          </a:p>
        </p:txBody>
      </p:sp>
    </p:spTree>
    <p:extLst>
      <p:ext uri="{BB962C8B-B14F-4D97-AF65-F5344CB8AC3E}">
        <p14:creationId xmlns:p14="http://schemas.microsoft.com/office/powerpoint/2010/main" val="3735748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964488" cy="1143000"/>
          </a:xfrm>
        </p:spPr>
        <p:txBody>
          <a:bodyPr>
            <a:noAutofit/>
          </a:bodyPr>
          <a:lstStyle/>
          <a:p>
            <a:r>
              <a:rPr lang="cy-GB" sz="2800" dirty="0" smtClean="0"/>
              <a:t>Goruchwylio Traethawd Hir : Gwneud yn fawr o’r goruchwylio </a:t>
            </a:r>
            <a:br>
              <a:rPr lang="cy-GB" sz="2800" dirty="0" smtClean="0"/>
            </a:br>
            <a:r>
              <a:rPr lang="en-GB" sz="2800" dirty="0" smtClean="0"/>
              <a:t>Dissertation </a:t>
            </a:r>
            <a:r>
              <a:rPr lang="en-GB" sz="2800" dirty="0"/>
              <a:t>Supervision : Getting the best out of supervision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 smtClean="0"/>
              <a:t>Trafodwch ddisgwyliadau gyda’ch goruchwyliwr: sut yr hoffai’r ddau ohonoch weithio gyda’ch gilydd…</a:t>
            </a:r>
          </a:p>
          <a:p>
            <a:pPr lvl="1"/>
            <a:r>
              <a:rPr lang="cy-GB" dirty="0" smtClean="0"/>
              <a:t>e.e. pryd yr hoffech chi fod y gwaith yn cael ei gyflwyno i’w adolygu, pa fath o adborth y bydd arnoch chi ei angen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Discuss expectations with your supervisor:  how you both would like to work together</a:t>
            </a:r>
            <a:r>
              <a:rPr lang="en-GB" dirty="0" smtClean="0"/>
              <a:t>…</a:t>
            </a:r>
          </a:p>
          <a:p>
            <a:pPr lvl="1"/>
            <a:r>
              <a:rPr lang="en-GB" dirty="0" smtClean="0"/>
              <a:t>e.g. </a:t>
            </a:r>
            <a:r>
              <a:rPr lang="en-GB" dirty="0"/>
              <a:t>when would they like work submitted to review, what type of feedback do you require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53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143000"/>
          </a:xfrm>
        </p:spPr>
        <p:txBody>
          <a:bodyPr>
            <a:noAutofit/>
          </a:bodyPr>
          <a:lstStyle/>
          <a:p>
            <a:r>
              <a:rPr lang="cy-GB" sz="2800" dirty="0" smtClean="0"/>
              <a:t>Goruchwylio Traethawd Hir : Gwneud yn fawr o’r goruchwylio </a:t>
            </a:r>
            <a:br>
              <a:rPr lang="cy-GB" sz="2800" dirty="0" smtClean="0"/>
            </a:br>
            <a:r>
              <a:rPr lang="en-GB" sz="2800" dirty="0" smtClean="0"/>
              <a:t>Dissertation </a:t>
            </a:r>
            <a:r>
              <a:rPr lang="en-GB" sz="2800" dirty="0"/>
              <a:t>Supervision : Getting the best out of supervision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Byddwch yn barod:</a:t>
            </a:r>
          </a:p>
          <a:p>
            <a:pPr lvl="1"/>
            <a:r>
              <a:rPr lang="cy-GB" dirty="0" smtClean="0"/>
              <a:t> Dewch ag agenda glir neu set o gwestiynau gyda chi yr hoffech chi geisio cyngor arnynt …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 smtClean="0"/>
              <a:t>Be prepared:</a:t>
            </a:r>
          </a:p>
          <a:p>
            <a:pPr lvl="1"/>
            <a:r>
              <a:rPr lang="en-GB" dirty="0" smtClean="0"/>
              <a:t> Come with a clear agenda or set of questions you want to ask seek advice on…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94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143000"/>
          </a:xfrm>
        </p:spPr>
        <p:txBody>
          <a:bodyPr>
            <a:noAutofit/>
          </a:bodyPr>
          <a:lstStyle/>
          <a:p>
            <a:r>
              <a:rPr lang="cy-GB" sz="2800" dirty="0" smtClean="0"/>
              <a:t>Goruchwylio Traethawd Hir : Gwneud yn fawr o’r goruchwylio </a:t>
            </a:r>
            <a:br>
              <a:rPr lang="cy-GB" sz="2800" dirty="0" smtClean="0"/>
            </a:br>
            <a:r>
              <a:rPr lang="en-GB" sz="2800" dirty="0" smtClean="0"/>
              <a:t>Dissertation </a:t>
            </a:r>
            <a:r>
              <a:rPr lang="en-GB" sz="2800" dirty="0"/>
              <a:t>Supervision : Getting the best out of supervision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dirty="0" smtClean="0"/>
              <a:t>Sicrhewch eich bod chi’n anfon eich gwaith i’w oruchwylio gydag amser i’w adolygu </a:t>
            </a:r>
          </a:p>
          <a:p>
            <a:pPr lvl="1"/>
            <a:r>
              <a:rPr lang="cy-GB" dirty="0" smtClean="0"/>
              <a:t>Os anfonwch chi e-bost am 9p.m. pryd mae gennych chi apwyntiad am 9 o’r gloch y bore trannoeth, efallai na chaiff eich goruchwyliwr gyfle i fwrw golwg dros eich gwaith mewn unrhyw ddyfnder, os o gwbl…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10000"/>
          </a:bodyPr>
          <a:lstStyle/>
          <a:p>
            <a:r>
              <a:rPr lang="en-GB" dirty="0"/>
              <a:t>Ensure you send your work to your supervise with time to review </a:t>
            </a:r>
          </a:p>
          <a:p>
            <a:pPr lvl="1"/>
            <a:r>
              <a:rPr lang="en-GB" dirty="0" smtClean="0"/>
              <a:t>E-mailing your work  at 9pm if you have a 9am appointment the following day may not result in your supervisor looking at your work in any depth, if at all…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764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Cymorth Ychwanegol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Additional Support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Cyfathrebwch </a:t>
            </a:r>
          </a:p>
          <a:p>
            <a:pPr lvl="1"/>
            <a:r>
              <a:rPr lang="cy-GB" dirty="0" smtClean="0"/>
              <a:t>Cadwch mewn cysylltiad, peidiwch â chladdu eich pen yn y tywod os bydd gennych chi unrhyw broblemau…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Communicate </a:t>
            </a:r>
          </a:p>
          <a:p>
            <a:pPr lvl="1"/>
            <a:r>
              <a:rPr lang="en-GB" dirty="0" smtClean="0"/>
              <a:t>Keep in touch, don’t bury your head in the sand if you have any issues…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74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Adfyfyrio</a:t>
            </a:r>
            <a:r>
              <a:rPr lang="en-GB" dirty="0" smtClean="0"/>
              <a:t>   Reflection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dirty="0" smtClean="0"/>
              <a:t>Ystyriwch yr hyn yr hoffech chi ei gael o’r broses oruchwylio…</a:t>
            </a:r>
          </a:p>
          <a:p>
            <a:r>
              <a:rPr lang="cy-GB" dirty="0" smtClean="0"/>
              <a:t>Ni all eich goruchwyliwr chi ysgrifennu’r traethawd hir yn eich lle chi, ond gall roi pob cymorth i chi fod yn llwyddiannus…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r>
              <a:rPr lang="en-GB" dirty="0" smtClean="0"/>
              <a:t>Consider what you would like to gain from the supervision process…</a:t>
            </a:r>
          </a:p>
          <a:p>
            <a:r>
              <a:rPr lang="en-GB" dirty="0" smtClean="0"/>
              <a:t>Your supervisor can’t write the dissertation for you but can fully support you to be successful…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104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Cynllun Gweithredu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Action Planning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Lluniwch gynllun gweithredu heddiw!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Prepare an action plan today!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7002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Llyfrau</a:t>
            </a:r>
            <a:r>
              <a:rPr lang="en-GB" dirty="0" smtClean="0"/>
              <a:t>…  Books…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844824"/>
            <a:ext cx="1857375" cy="2790825"/>
          </a:xfr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780928"/>
            <a:ext cx="2026568" cy="2891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031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1041</TotalTime>
  <Words>1467</Words>
  <Application>Microsoft Office PowerPoint</Application>
  <PresentationFormat>On-screen Show (4:3)</PresentationFormat>
  <Paragraphs>165</Paragraphs>
  <Slides>27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Myriad Pro</vt:lpstr>
      <vt:lpstr>Times New Roman</vt:lpstr>
      <vt:lpstr>20140311PresentationUWTSDTemplate</vt:lpstr>
      <vt:lpstr>Cyfadran Addysg a Chymunedau Faculty of Education and Communities </vt:lpstr>
      <vt:lpstr>Nodau   Aims </vt:lpstr>
      <vt:lpstr> Rheoliadau'r Brifysgol: Canllaw i Fyfyrwyr / University Guidelines: Student Guide </vt:lpstr>
      <vt:lpstr>Llawlyfr y Traethawd Hir Dissertation Handbook </vt:lpstr>
      <vt:lpstr>Sut dylai fy nhraethawd hir edrych? What should my dissertation look like? </vt:lpstr>
      <vt:lpstr>PowerPoint Presentation</vt:lpstr>
      <vt:lpstr>Gweithgaredd / Activity </vt:lpstr>
      <vt:lpstr>Rheoli Prosiectau’n Llwyddiannus Successful Project Management </vt:lpstr>
      <vt:lpstr>Rhwystrau / Barriers </vt:lpstr>
      <vt:lpstr>Pryderon am Reoli Prosiect Concerns about Project Management</vt:lpstr>
      <vt:lpstr>PowerPoint Presentation</vt:lpstr>
      <vt:lpstr>PowerPoint Presentation</vt:lpstr>
      <vt:lpstr>Rheoli Prosiectau’n Llwyddiannus Successful Project Management </vt:lpstr>
      <vt:lpstr>PowerPoint Presentation</vt:lpstr>
      <vt:lpstr>PowerPoint Presentation</vt:lpstr>
      <vt:lpstr>Cwblhau ar Amser/ Completing on Time: </vt:lpstr>
      <vt:lpstr>Cwblhau ar Amser/ Completing on Time</vt:lpstr>
      <vt:lpstr>PowerPoint Presentation</vt:lpstr>
      <vt:lpstr>Goruchwyliaeth Traethodau Hir : Gwneud yn fawr o’ch goruchwylio   Dissertation Supervision : Getting the best out of supervision </vt:lpstr>
      <vt:lpstr>Goruchwylio Traethawd Hir : Gwneud yn fawr o’r goruchwylio  Dissertation Supervision : Getting the best out of supervision </vt:lpstr>
      <vt:lpstr>Goruchwylio Traethawd Hir : Gwneud yn fawr o’r goruchwylio  Dissertation Supervision : Getting the best out of supervision </vt:lpstr>
      <vt:lpstr>Goruchwylio Traethawd Hir : Gwneud yn fawr o’r goruchwylio  Dissertation Supervision : Getting the best out of supervision </vt:lpstr>
      <vt:lpstr>Goruchwylio Traethawd Hir : Gwneud yn fawr o’r goruchwylio  Dissertation Supervision : Getting the best out of supervision </vt:lpstr>
      <vt:lpstr>Cymorth Ychwanegol  Additional Support </vt:lpstr>
      <vt:lpstr>Adfyfyrio   Reflection </vt:lpstr>
      <vt:lpstr>Cynllun Gweithredu  Action Planning </vt:lpstr>
      <vt:lpstr>Llyfrau…  Books…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Nicola Welton</cp:lastModifiedBy>
  <cp:revision>28</cp:revision>
  <dcterms:created xsi:type="dcterms:W3CDTF">2015-04-14T15:21:28Z</dcterms:created>
  <dcterms:modified xsi:type="dcterms:W3CDTF">2018-09-18T13:31:18Z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