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0"/>
  </p:notesMasterIdLst>
  <p:sldIdLst>
    <p:sldId id="309" r:id="rId2"/>
    <p:sldId id="257" r:id="rId3"/>
    <p:sldId id="258" r:id="rId4"/>
    <p:sldId id="259" r:id="rId5"/>
    <p:sldId id="260" r:id="rId6"/>
    <p:sldId id="266" r:id="rId7"/>
    <p:sldId id="267" r:id="rId8"/>
    <p:sldId id="262" r:id="rId9"/>
    <p:sldId id="263" r:id="rId10"/>
    <p:sldId id="264" r:id="rId11"/>
    <p:sldId id="265" r:id="rId12"/>
    <p:sldId id="270" r:id="rId13"/>
    <p:sldId id="297" r:id="rId14"/>
    <p:sldId id="310" r:id="rId15"/>
    <p:sldId id="272" r:id="rId16"/>
    <p:sldId id="273" r:id="rId17"/>
    <p:sldId id="274" r:id="rId18"/>
    <p:sldId id="275" r:id="rId19"/>
    <p:sldId id="276" r:id="rId20"/>
    <p:sldId id="278" r:id="rId21"/>
    <p:sldId id="279" r:id="rId22"/>
    <p:sldId id="280" r:id="rId23"/>
    <p:sldId id="281" r:id="rId24"/>
    <p:sldId id="282" r:id="rId25"/>
    <p:sldId id="283" r:id="rId26"/>
    <p:sldId id="284" r:id="rId27"/>
    <p:sldId id="286" r:id="rId28"/>
    <p:sldId id="301" r:id="rId29"/>
    <p:sldId id="302" r:id="rId30"/>
    <p:sldId id="303" r:id="rId31"/>
    <p:sldId id="304" r:id="rId32"/>
    <p:sldId id="305" r:id="rId33"/>
    <p:sldId id="261" r:id="rId34"/>
    <p:sldId id="287" r:id="rId35"/>
    <p:sldId id="288" r:id="rId36"/>
    <p:sldId id="289" r:id="rId37"/>
    <p:sldId id="290" r:id="rId38"/>
    <p:sldId id="291" r:id="rId39"/>
    <p:sldId id="292" r:id="rId40"/>
    <p:sldId id="293" r:id="rId41"/>
    <p:sldId id="294" r:id="rId42"/>
    <p:sldId id="295" r:id="rId43"/>
    <p:sldId id="296" r:id="rId44"/>
    <p:sldId id="298" r:id="rId45"/>
    <p:sldId id="299" r:id="rId46"/>
    <p:sldId id="306" r:id="rId47"/>
    <p:sldId id="268" r:id="rId48"/>
    <p:sldId id="31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461" autoAdjust="0"/>
  </p:normalViewPr>
  <p:slideViewPr>
    <p:cSldViewPr snapToGrid="0">
      <p:cViewPr varScale="1">
        <p:scale>
          <a:sx n="83" d="100"/>
          <a:sy n="83" d="100"/>
        </p:scale>
        <p:origin x="1614" y="84"/>
      </p:cViewPr>
      <p:guideLst>
        <p:guide orient="horz" pos="2160"/>
        <p:guide pos="3840"/>
      </p:guideLst>
    </p:cSldViewPr>
  </p:slideViewPr>
  <p:notesTextViewPr>
    <p:cViewPr>
      <p:scale>
        <a:sx n="1" d="1"/>
        <a:sy n="1" d="1"/>
      </p:scale>
      <p:origin x="0" y="0"/>
    </p:cViewPr>
  </p:notesTextViewPr>
  <p:sorterViewPr>
    <p:cViewPr>
      <p:scale>
        <a:sx n="66" d="100"/>
        <a:sy n="66" d="100"/>
      </p:scale>
      <p:origin x="0" y="1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E66C35-9F64-4C87-BAF2-5B081424E8C4}" type="datetimeFigureOut">
              <a:rPr lang="en-GB" smtClean="0"/>
              <a:pPr/>
              <a:t>16/11/2017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E2BF87-50E2-4365-9B7F-4F8DF2F6C441}" type="slidenum">
              <a:rPr lang="en-GB" smtClean="0"/>
              <a:pPr/>
              <a:t>‹#›</a:t>
            </a:fld>
            <a:endParaRPr lang="en-GB"/>
          </a:p>
        </p:txBody>
      </p:sp>
    </p:spTree>
    <p:extLst>
      <p:ext uri="{BB962C8B-B14F-4D97-AF65-F5344CB8AC3E}">
        <p14:creationId xmlns:p14="http://schemas.microsoft.com/office/powerpoint/2010/main" val="58977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youngminds.org.uk/find-help/conditions/anxiety/"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youngminds.org.uk/find-help/conditions/bipolar-disorder/"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Welsh Government’s 10 year strategy</a:t>
            </a:r>
            <a:r>
              <a:rPr lang="en-GB" baseline="0" dirty="0" smtClean="0"/>
              <a:t> for mental health and wellbeing.</a:t>
            </a:r>
          </a:p>
          <a:p>
            <a:r>
              <a:rPr lang="en-GB" baseline="0" dirty="0" smtClean="0"/>
              <a:t>The wellbeing of Future Generations (Wales) Act (2015) compliments this commitment to fostering the wellbeing of the nation by “improving the social, </a:t>
            </a:r>
            <a:r>
              <a:rPr lang="en-GB" baseline="0" dirty="0" err="1" smtClean="0"/>
              <a:t>enconomic</a:t>
            </a:r>
            <a:r>
              <a:rPr lang="en-GB" baseline="0" dirty="0" smtClean="0"/>
              <a:t>, environmental and cultural wellbeing of Wales”.</a:t>
            </a:r>
          </a:p>
          <a:p>
            <a:r>
              <a:rPr lang="en-GB" baseline="0" dirty="0" smtClean="0"/>
              <a:t>Fundamental Facts is updated on a regular basis. This report summarises the most up-o-date data on mental health in Wales and is revised regularly.</a:t>
            </a:r>
          </a:p>
          <a:p>
            <a:r>
              <a:rPr lang="en-GB" baseline="0" dirty="0" smtClean="0"/>
              <a:t>Currently the Welsh Health Survey explores the physical health and mental health of adults in Wales. It is limited on information and data on mental health and doesn’t go into any depth about different mental health conditions. The Welsh </a:t>
            </a:r>
            <a:r>
              <a:rPr lang="en-GB" baseline="0" dirty="0" err="1" smtClean="0"/>
              <a:t>Govenerment</a:t>
            </a:r>
            <a:r>
              <a:rPr lang="en-GB" baseline="0" dirty="0" smtClean="0"/>
              <a:t> are in the process of developing a new survey.</a:t>
            </a:r>
          </a:p>
          <a:p>
            <a:endParaRPr lang="en-GB" baseline="0" dirty="0" smtClean="0"/>
          </a:p>
        </p:txBody>
      </p:sp>
      <p:sp>
        <p:nvSpPr>
          <p:cNvPr id="4" name="Slide Number Placeholder 3"/>
          <p:cNvSpPr>
            <a:spLocks noGrp="1"/>
          </p:cNvSpPr>
          <p:nvPr>
            <p:ph type="sldNum" sz="quarter" idx="10"/>
          </p:nvPr>
        </p:nvSpPr>
        <p:spPr/>
        <p:txBody>
          <a:bodyPr/>
          <a:lstStyle/>
          <a:p>
            <a:fld id="{30E2BF87-50E2-4365-9B7F-4F8DF2F6C441}" type="slidenum">
              <a:rPr lang="en-GB" smtClean="0"/>
              <a:pPr/>
              <a:t>8</a:t>
            </a:fld>
            <a:endParaRPr lang="en-GB"/>
          </a:p>
        </p:txBody>
      </p:sp>
    </p:spTree>
    <p:extLst>
      <p:ext uri="{BB962C8B-B14F-4D97-AF65-F5344CB8AC3E}">
        <p14:creationId xmlns:p14="http://schemas.microsoft.com/office/powerpoint/2010/main" val="2243612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One in 10 children aged between five and 16 years has a clinically diagnosable mental health problem. Just over half of these children and young people (5.8 per cent) have a conduct disorder; 3.7 per cent an emotional disorder (anxiety, depression) and one to two per cent have severe attention deficit hyperactivity disorder (ADHD) (ONS, 2004). Twice as many boys aged between five and 10 years are diagnosed, in comparison to girls (ONS, 2004). Half of those with lifetime mental illness (excluding dementia) first experience symptoms by the age of 14, and three quarters before their mid-20s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12</a:t>
            </a:fld>
            <a:endParaRPr lang="en-GB"/>
          </a:p>
        </p:txBody>
      </p:sp>
    </p:spTree>
    <p:extLst>
      <p:ext uri="{BB962C8B-B14F-4D97-AF65-F5344CB8AC3E}">
        <p14:creationId xmlns:p14="http://schemas.microsoft.com/office/powerpoint/2010/main" val="2153044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  Consequences in childhood  Poorer family relationships  Lower levels of school achievement  Greater risk of school suspension/expulsion  Links with offending behaviour  Fewer qualifications  Poorer employment prospects  Social exclusion </a:t>
            </a:r>
          </a:p>
          <a:p>
            <a:r>
              <a:rPr lang="en-GB" dirty="0" smtClean="0"/>
              <a:t>2. Consequences in adulthood  Poorer relationships with partners and own children  Links with mental health problems in adult life  Possible links with a range of serious physical illnesses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13</a:t>
            </a:fld>
            <a:endParaRPr lang="en-GB"/>
          </a:p>
        </p:txBody>
      </p:sp>
    </p:spTree>
    <p:extLst>
      <p:ext uri="{BB962C8B-B14F-4D97-AF65-F5344CB8AC3E}">
        <p14:creationId xmlns:p14="http://schemas.microsoft.com/office/powerpoint/2010/main" val="3297005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Fight responses: Needs are not being met, therefore</a:t>
            </a:r>
            <a:r>
              <a:rPr lang="en-GB" baseline="0" dirty="0" smtClean="0"/>
              <a:t> you need to fight for a reaction and response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17</a:t>
            </a:fld>
            <a:endParaRPr lang="en-GB"/>
          </a:p>
        </p:txBody>
      </p:sp>
    </p:spTree>
    <p:extLst>
      <p:ext uri="{BB962C8B-B14F-4D97-AF65-F5344CB8AC3E}">
        <p14:creationId xmlns:p14="http://schemas.microsoft.com/office/powerpoint/2010/main" val="4040763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22</a:t>
            </a:fld>
            <a:endParaRPr lang="en-GB"/>
          </a:p>
        </p:txBody>
      </p:sp>
    </p:spTree>
    <p:extLst>
      <p:ext uri="{BB962C8B-B14F-4D97-AF65-F5344CB8AC3E}">
        <p14:creationId xmlns:p14="http://schemas.microsoft.com/office/powerpoint/2010/main" val="42165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various attachment patterns represent a behavioural strategy</a:t>
            </a:r>
            <a:r>
              <a:rPr lang="en-GB" baseline="0" dirty="0" smtClean="0"/>
              <a:t> for managing stress under different caregiving regimes.</a:t>
            </a:r>
          </a:p>
          <a:p>
            <a:r>
              <a:rPr lang="en-GB" baseline="0" dirty="0" smtClean="0"/>
              <a:t>The ways in which parents regulate their children’s physical and emotional arousal, or deal with their joy or distress, have profound implications for children’s neurological, physiological and psychosocial development. This is why the quality of the parent-child relationship is so important.</a:t>
            </a:r>
          </a:p>
          <a:p>
            <a:r>
              <a:rPr lang="en-GB" baseline="0" dirty="0" smtClean="0"/>
              <a:t>It is this aspect of attachment that tie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23</a:t>
            </a:fld>
            <a:endParaRPr lang="en-GB"/>
          </a:p>
        </p:txBody>
      </p:sp>
    </p:spTree>
    <p:extLst>
      <p:ext uri="{BB962C8B-B14F-4D97-AF65-F5344CB8AC3E}">
        <p14:creationId xmlns:p14="http://schemas.microsoft.com/office/powerpoint/2010/main" val="1249482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can think</a:t>
            </a:r>
            <a:r>
              <a:rPr lang="en-GB" baseline="0" dirty="0" smtClean="0"/>
              <a:t> about and reflect on their feelings. As a result, they become less reactive, less impulsive, more reflective, more thoughtful.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24</a:t>
            </a:fld>
            <a:endParaRPr lang="en-GB"/>
          </a:p>
        </p:txBody>
      </p:sp>
    </p:spTree>
    <p:extLst>
      <p:ext uri="{BB962C8B-B14F-4D97-AF65-F5344CB8AC3E}">
        <p14:creationId xmlns:p14="http://schemas.microsoft.com/office/powerpoint/2010/main" val="849417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attachment: Cortisol</a:t>
            </a:r>
            <a:r>
              <a:rPr lang="en-GB" baseline="0" dirty="0" smtClean="0"/>
              <a:t> will be high in the morning and then gradually decrease during the day.</a:t>
            </a:r>
          </a:p>
          <a:p>
            <a:r>
              <a:rPr lang="en-GB" baseline="0" dirty="0" smtClean="0"/>
              <a:t>For the poorly attached&gt; Cortisol will peak and trough throughout the day,.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25</a:t>
            </a:fld>
            <a:endParaRPr lang="en-GB"/>
          </a:p>
        </p:txBody>
      </p:sp>
    </p:spTree>
    <p:extLst>
      <p:ext uri="{BB962C8B-B14F-4D97-AF65-F5344CB8AC3E}">
        <p14:creationId xmlns:p14="http://schemas.microsoft.com/office/powerpoint/2010/main" val="2273866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pattern of attachment behaviour illustrates a different adaptive strategy to cope with different parenting</a:t>
            </a:r>
            <a:r>
              <a:rPr lang="en-GB" baseline="0" dirty="0" smtClean="0"/>
              <a:t> regimes.</a:t>
            </a:r>
          </a:p>
          <a:p>
            <a:r>
              <a:rPr lang="en-GB" baseline="0" dirty="0" smtClean="0"/>
              <a:t>Each strategy represents a behavioural attempt by children to stay close and connected to their attachment figure at times of intense negative arousal no matter what type of caregiving they receive.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26</a:t>
            </a:fld>
            <a:endParaRPr lang="en-GB"/>
          </a:p>
        </p:txBody>
      </p:sp>
    </p:spTree>
    <p:extLst>
      <p:ext uri="{BB962C8B-B14F-4D97-AF65-F5344CB8AC3E}">
        <p14:creationId xmlns:p14="http://schemas.microsoft.com/office/powerpoint/2010/main" val="1593935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27</a:t>
            </a:fld>
            <a:endParaRPr lang="en-GB"/>
          </a:p>
        </p:txBody>
      </p:sp>
    </p:spTree>
    <p:extLst>
      <p:ext uri="{BB962C8B-B14F-4D97-AF65-F5344CB8AC3E}">
        <p14:creationId xmlns:p14="http://schemas.microsoft.com/office/powerpoint/2010/main" val="2582527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28</a:t>
            </a:fld>
            <a:endParaRPr lang="en-US" altLang="en-US"/>
          </a:p>
        </p:txBody>
      </p:sp>
    </p:spTree>
    <p:extLst>
      <p:ext uri="{BB962C8B-B14F-4D97-AF65-F5344CB8AC3E}">
        <p14:creationId xmlns:p14="http://schemas.microsoft.com/office/powerpoint/2010/main" val="2773235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29</a:t>
            </a:fld>
            <a:endParaRPr lang="en-US" altLang="en-US"/>
          </a:p>
        </p:txBody>
      </p:sp>
    </p:spTree>
    <p:extLst>
      <p:ext uri="{BB962C8B-B14F-4D97-AF65-F5344CB8AC3E}">
        <p14:creationId xmlns:p14="http://schemas.microsoft.com/office/powerpoint/2010/main" val="295035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30</a:t>
            </a:fld>
            <a:endParaRPr lang="en-US" altLang="en-US"/>
          </a:p>
        </p:txBody>
      </p:sp>
    </p:spTree>
    <p:extLst>
      <p:ext uri="{BB962C8B-B14F-4D97-AF65-F5344CB8AC3E}">
        <p14:creationId xmlns:p14="http://schemas.microsoft.com/office/powerpoint/2010/main" val="575925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31</a:t>
            </a:fld>
            <a:endParaRPr lang="en-US" altLang="en-US"/>
          </a:p>
        </p:txBody>
      </p:sp>
    </p:spTree>
    <p:extLst>
      <p:ext uri="{BB962C8B-B14F-4D97-AF65-F5344CB8AC3E}">
        <p14:creationId xmlns:p14="http://schemas.microsoft.com/office/powerpoint/2010/main" val="2066562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32</a:t>
            </a:fld>
            <a:endParaRPr lang="en-GB"/>
          </a:p>
        </p:txBody>
      </p:sp>
    </p:spTree>
    <p:extLst>
      <p:ext uri="{BB962C8B-B14F-4D97-AF65-F5344CB8AC3E}">
        <p14:creationId xmlns:p14="http://schemas.microsoft.com/office/powerpoint/2010/main" val="4038331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symptoms of anxiety start out the same as just feeling generally anxious but get worse or last longer than they should. These include:</a:t>
            </a:r>
          </a:p>
          <a:p>
            <a:r>
              <a:rPr lang="en-GB" dirty="0" smtClean="0"/>
              <a:t>Feeling frightened, nervous or panicky all the time</a:t>
            </a:r>
          </a:p>
          <a:p>
            <a:r>
              <a:rPr lang="en-GB" dirty="0" smtClean="0"/>
              <a:t>Getting down or depressed</a:t>
            </a:r>
          </a:p>
          <a:p>
            <a:r>
              <a:rPr lang="en-GB" dirty="0" smtClean="0"/>
              <a:t>Difficulty sleeping</a:t>
            </a:r>
          </a:p>
          <a:p>
            <a:r>
              <a:rPr lang="en-GB" dirty="0" smtClean="0"/>
              <a:t>Low appetite</a:t>
            </a:r>
          </a:p>
          <a:p>
            <a:r>
              <a:rPr lang="en-GB" dirty="0" smtClean="0"/>
              <a:t>Lack of concentration</a:t>
            </a:r>
          </a:p>
          <a:p>
            <a:r>
              <a:rPr lang="en-GB" dirty="0" smtClean="0"/>
              <a:t>Tired and irritable</a:t>
            </a:r>
          </a:p>
          <a:p>
            <a:r>
              <a:rPr lang="en-GB" dirty="0" smtClean="0"/>
              <a:t>Palpitations - when your heart feels like its racing</a:t>
            </a:r>
          </a:p>
          <a:p>
            <a:r>
              <a:rPr lang="en-GB" dirty="0" smtClean="0"/>
              <a:t>Dry mouth</a:t>
            </a:r>
          </a:p>
          <a:p>
            <a:r>
              <a:rPr lang="en-GB" dirty="0" smtClean="0"/>
              <a:t>Trembling</a:t>
            </a:r>
          </a:p>
          <a:p>
            <a:r>
              <a:rPr lang="en-GB" dirty="0" smtClean="0"/>
              <a:t>Feeling faint</a:t>
            </a:r>
          </a:p>
          <a:p>
            <a:r>
              <a:rPr lang="en-GB" dirty="0" smtClean="0"/>
              <a:t>Stomach cramps and/or diarrhoea</a:t>
            </a:r>
          </a:p>
          <a:p>
            <a:r>
              <a:rPr lang="en-GB" dirty="0" smtClean="0"/>
              <a:t>Feeling one, some or even most of the above doesn’t necessarily mean you have anxiety. It’s important to talk to your GP to get a full diagnosis.</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35</a:t>
            </a:fld>
            <a:endParaRPr lang="en-GB"/>
          </a:p>
        </p:txBody>
      </p:sp>
    </p:spTree>
    <p:extLst>
      <p:ext uri="{BB962C8B-B14F-4D97-AF65-F5344CB8AC3E}">
        <p14:creationId xmlns:p14="http://schemas.microsoft.com/office/powerpoint/2010/main" val="33117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all feel low or down at times but if your negative emotions last a long time or feel very severe, you may have depression.</a:t>
            </a:r>
          </a:p>
          <a:p>
            <a:r>
              <a:rPr lang="en-GB" dirty="0" smtClean="0"/>
              <a:t>Depression is a mood disorder where you feel very down all the time. Depression can happen as a reaction to something like abuse, bullying or family breakdown, but it can also run in families.</a:t>
            </a:r>
          </a:p>
          <a:p>
            <a:r>
              <a:rPr lang="en-GB" dirty="0" smtClean="0"/>
              <a:t>Depression often develops alongside </a:t>
            </a:r>
            <a:r>
              <a:rPr lang="en-GB" dirty="0" smtClean="0">
                <a:hlinkClick r:id="rId3" tooltip="Anxiety"/>
              </a:rPr>
              <a:t>anxiety</a:t>
            </a:r>
            <a:endParaRPr lang="en-GB" dirty="0" smtClean="0"/>
          </a:p>
          <a:p>
            <a:r>
              <a:rPr lang="en-GB" dirty="0" smtClean="0"/>
              <a:t>It's not the same as manic depression, which is another term for </a:t>
            </a:r>
            <a:r>
              <a:rPr lang="en-GB" dirty="0" smtClean="0">
                <a:hlinkClick r:id="rId4" tooltip="Bipolar Disorder"/>
              </a:rPr>
              <a:t>bipolar disorder</a:t>
            </a:r>
            <a:endParaRPr lang="en-GB" dirty="0" smtClean="0"/>
          </a:p>
          <a:p>
            <a:r>
              <a:rPr lang="en-GB" dirty="0" smtClean="0"/>
              <a:t>Depression is </a:t>
            </a:r>
            <a:r>
              <a:rPr lang="en-GB" b="1" dirty="0" smtClean="0"/>
              <a:t>one of the most common types of mental illness</a:t>
            </a:r>
            <a:r>
              <a:rPr lang="en-GB" dirty="0" smtClean="0"/>
              <a:t>. Although it's hard to feel optimistic when you're depressed, there is lots of support available to help you feel better.</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37</a:t>
            </a:fld>
            <a:endParaRPr lang="en-GB"/>
          </a:p>
        </p:txBody>
      </p:sp>
    </p:spTree>
    <p:extLst>
      <p:ext uri="{BB962C8B-B14F-4D97-AF65-F5344CB8AC3E}">
        <p14:creationId xmlns:p14="http://schemas.microsoft.com/office/powerpoint/2010/main" val="3666539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Depression affects different people in different ways. Symptoms can include:</a:t>
            </a:r>
          </a:p>
          <a:p>
            <a:r>
              <a:rPr lang="en-GB" dirty="0" smtClean="0"/>
              <a:t>• not wanting to do things that you previously enjoyed</a:t>
            </a:r>
          </a:p>
          <a:p>
            <a:r>
              <a:rPr lang="en-GB" dirty="0" smtClean="0"/>
              <a:t>• avoiding friends or social situations</a:t>
            </a:r>
          </a:p>
          <a:p>
            <a:r>
              <a:rPr lang="en-GB" dirty="0" smtClean="0"/>
              <a:t>• sleeping more or less than normal</a:t>
            </a:r>
          </a:p>
          <a:p>
            <a:r>
              <a:rPr lang="en-GB" dirty="0" smtClean="0"/>
              <a:t>• eating more or less than normal</a:t>
            </a:r>
          </a:p>
          <a:p>
            <a:r>
              <a:rPr lang="en-GB" dirty="0" smtClean="0"/>
              <a:t>• feeling irritable, upset, miserable or lonely</a:t>
            </a:r>
          </a:p>
          <a:p>
            <a:r>
              <a:rPr lang="en-GB" dirty="0" smtClean="0"/>
              <a:t>• being self-critical</a:t>
            </a:r>
          </a:p>
          <a:p>
            <a:r>
              <a:rPr lang="en-GB" dirty="0" smtClean="0"/>
              <a:t>• feeling hopeless</a:t>
            </a:r>
          </a:p>
          <a:p>
            <a:r>
              <a:rPr lang="en-GB" dirty="0" smtClean="0"/>
              <a:t>• maybe wanting to self-harm</a:t>
            </a:r>
          </a:p>
          <a:p>
            <a:r>
              <a:rPr lang="en-GB" dirty="0" smtClean="0"/>
              <a:t>• feeling tired and not having any energy</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38</a:t>
            </a:fld>
            <a:endParaRPr lang="en-GB"/>
          </a:p>
        </p:txBody>
      </p:sp>
    </p:spTree>
    <p:extLst>
      <p:ext uri="{BB962C8B-B14F-4D97-AF65-F5344CB8AC3E}">
        <p14:creationId xmlns:p14="http://schemas.microsoft.com/office/powerpoint/2010/main" val="201722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Psychosis can be a symptom of serious mental illness like bipolar disorder or schizophrenia. It can also be related to stress, depression or drugs and alcohol.</a:t>
            </a:r>
          </a:p>
          <a:p>
            <a:r>
              <a:rPr lang="en-GB" dirty="0" smtClean="0"/>
              <a:t>In a psychotic episode, a person loses touch with reality as other people see it. They might hear voices, see or feel things that aren't there, feel paranoid or </a:t>
            </a:r>
            <a:r>
              <a:rPr lang="en-GB" b="1" dirty="0" smtClean="0"/>
              <a:t>believe things that don't rationally make sense</a:t>
            </a:r>
            <a:r>
              <a:rPr lang="en-GB" dirty="0" smtClean="0"/>
              <a:t>.</a:t>
            </a:r>
          </a:p>
          <a:p>
            <a:r>
              <a:rPr lang="en-GB" dirty="0" smtClean="0"/>
              <a:t>Although it can be scary, psychosis is treatable. Some people have one episode of psychosis and never have another one, while others might need ongoing treatment.</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40</a:t>
            </a:fld>
            <a:endParaRPr lang="en-GB"/>
          </a:p>
        </p:txBody>
      </p:sp>
    </p:spTree>
    <p:extLst>
      <p:ext uri="{BB962C8B-B14F-4D97-AF65-F5344CB8AC3E}">
        <p14:creationId xmlns:p14="http://schemas.microsoft.com/office/powerpoint/2010/main" val="12186647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Other people might notice symptoms before you do, because psychosis can make you feel like things are normal when they're not. Symptoms include:</a:t>
            </a:r>
          </a:p>
          <a:p>
            <a:r>
              <a:rPr lang="en-GB" dirty="0" smtClean="0"/>
              <a:t>hallucinations where you see, feel, smell or hear things that aren't there</a:t>
            </a:r>
          </a:p>
          <a:p>
            <a:r>
              <a:rPr lang="en-GB" dirty="0" smtClean="0"/>
              <a:t>delusions, where you 'just know' things that seem unreal to other people</a:t>
            </a:r>
          </a:p>
          <a:p>
            <a:r>
              <a:rPr lang="en-GB" dirty="0" smtClean="0"/>
              <a:t>feeling that you're being followed or your life is in danger</a:t>
            </a:r>
          </a:p>
          <a:p>
            <a:r>
              <a:rPr lang="en-GB" dirty="0" smtClean="0"/>
              <a:t>muddled thinking and difficulty concentrating</a:t>
            </a:r>
          </a:p>
          <a:p>
            <a:r>
              <a:rPr lang="en-GB" dirty="0" smtClean="0"/>
              <a:t>a feeling that you're being controlled by something outside yourself</a:t>
            </a:r>
          </a:p>
          <a:p>
            <a:r>
              <a:rPr lang="en-GB" dirty="0" smtClean="0"/>
              <a:t>feeling like time speeds up or slows down</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41</a:t>
            </a:fld>
            <a:endParaRPr lang="en-GB"/>
          </a:p>
        </p:txBody>
      </p:sp>
    </p:spTree>
    <p:extLst>
      <p:ext uri="{BB962C8B-B14F-4D97-AF65-F5344CB8AC3E}">
        <p14:creationId xmlns:p14="http://schemas.microsoft.com/office/powerpoint/2010/main" val="14564690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Good mental health is the foundation of young people’s emotional and intellectual growth, underpinning the development of </a:t>
            </a:r>
            <a:r>
              <a:rPr lang="en-GB" dirty="0" err="1" smtClean="0"/>
              <a:t>confi</a:t>
            </a:r>
            <a:r>
              <a:rPr lang="en-GB" dirty="0" smtClean="0"/>
              <a:t> </a:t>
            </a:r>
            <a:r>
              <a:rPr lang="en-GB" dirty="0" err="1" smtClean="0"/>
              <a:t>dence</a:t>
            </a:r>
            <a:r>
              <a:rPr lang="en-GB" dirty="0" smtClean="0"/>
              <a:t>, independence and a sense of self worth.  Young people who are mentally healthy will have the ability to: • Develop psychologically, emotionally, creatively, intellectually and spiritually • Initiate, develop and sustain mutually satisfying personal relationships • Use and enjoy solitude • Become aware of others and empathise with them • Play and learn • Face problems and setbacks and learn from them5 • Enjoy and protect their physical health • Make a successful transition to adulthood in due </a:t>
            </a:r>
            <a:r>
              <a:rPr lang="en-GB" dirty="0" err="1" smtClean="0"/>
              <a:t>cours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43</a:t>
            </a:fld>
            <a:endParaRPr lang="en-GB"/>
          </a:p>
        </p:txBody>
      </p:sp>
    </p:spTree>
    <p:extLst>
      <p:ext uri="{BB962C8B-B14F-4D97-AF65-F5344CB8AC3E}">
        <p14:creationId xmlns:p14="http://schemas.microsoft.com/office/powerpoint/2010/main" val="5880431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MindEd</a:t>
            </a:r>
            <a:r>
              <a:rPr lang="en-GB" dirty="0" smtClean="0"/>
              <a:t> is a free educational resource on children and young people's mental health for all adults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47</a:t>
            </a:fld>
            <a:endParaRPr lang="en-GB"/>
          </a:p>
        </p:txBody>
      </p:sp>
    </p:spTree>
    <p:extLst>
      <p:ext uri="{BB962C8B-B14F-4D97-AF65-F5344CB8AC3E}">
        <p14:creationId xmlns:p14="http://schemas.microsoft.com/office/powerpoint/2010/main" val="1040024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625600" y="3886200"/>
            <a:ext cx="9144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625600" y="5124450"/>
            <a:ext cx="9144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8534400" y="6355080"/>
            <a:ext cx="3048000" cy="365760"/>
          </a:xfrm>
        </p:spPr>
        <p:txBody>
          <a:bodyPr/>
          <a:lstStyle>
            <a:lvl1pPr>
              <a:defRPr sz="1400"/>
            </a:lvl1pPr>
          </a:lstStyle>
          <a:p>
            <a:fld id="{DFB9989C-97A1-4B6F-9622-589CFEDC81CD}" type="datetimeFigureOut">
              <a:rPr lang="en-GB" smtClean="0"/>
              <a:pPr/>
              <a:t>16/11/2017</a:t>
            </a:fld>
            <a:endParaRPr lang="en-GB"/>
          </a:p>
        </p:txBody>
      </p:sp>
      <p:sp>
        <p:nvSpPr>
          <p:cNvPr id="17" name="Footer Placeholder 16"/>
          <p:cNvSpPr>
            <a:spLocks noGrp="1"/>
          </p:cNvSpPr>
          <p:nvPr>
            <p:ph type="ftr" sz="quarter" idx="11"/>
          </p:nvPr>
        </p:nvSpPr>
        <p:spPr>
          <a:xfrm>
            <a:off x="3864864" y="6355080"/>
            <a:ext cx="4632960" cy="365760"/>
          </a:xfrm>
        </p:spPr>
        <p:txBody>
          <a:bodyPr/>
          <a:lstStyle/>
          <a:p>
            <a:endParaRPr lang="en-GB"/>
          </a:p>
        </p:txBody>
      </p:sp>
      <p:sp>
        <p:nvSpPr>
          <p:cNvPr id="29" name="Slide Number Placeholder 28"/>
          <p:cNvSpPr>
            <a:spLocks noGrp="1"/>
          </p:cNvSpPr>
          <p:nvPr>
            <p:ph type="sldNum" sz="quarter" idx="12"/>
          </p:nvPr>
        </p:nvSpPr>
        <p:spPr>
          <a:xfrm>
            <a:off x="1621536" y="6355080"/>
            <a:ext cx="1625600" cy="365760"/>
          </a:xfrm>
        </p:spPr>
        <p:txBody>
          <a:bodyPr/>
          <a:lstStyle/>
          <a:p>
            <a:fld id="{EE04C8B1-F637-44C2-B551-A3C6EE7E007A}" type="slidenum">
              <a:rPr lang="en-GB" smtClean="0"/>
              <a:pPr/>
              <a:t>‹#›</a:t>
            </a:fld>
            <a:endParaRPr lang="en-GB"/>
          </a:p>
        </p:txBody>
      </p:sp>
      <p:sp>
        <p:nvSpPr>
          <p:cNvPr id="21" name="Rectangle 20"/>
          <p:cNvSpPr/>
          <p:nvPr/>
        </p:nvSpPr>
        <p:spPr>
          <a:xfrm>
            <a:off x="1206500" y="3648075"/>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1219200" y="5048250"/>
            <a:ext cx="97536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1206500" y="3648075"/>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1219200" y="5048250"/>
            <a:ext cx="3048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
        <p:nvSpPr>
          <p:cNvPr id="8" name="Content Placeholder 7"/>
          <p:cNvSpPr>
            <a:spLocks noGrp="1"/>
          </p:cNvSpPr>
          <p:nvPr>
            <p:ph sz="quarter" idx="1"/>
          </p:nvPr>
        </p:nvSpPr>
        <p:spPr>
          <a:xfrm>
            <a:off x="609600" y="1219200"/>
            <a:ext cx="109728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25600" y="2971800"/>
            <a:ext cx="9144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727200" y="4267200"/>
            <a:ext cx="90424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8534400" y="6355080"/>
            <a:ext cx="3048000" cy="365760"/>
          </a:xfrm>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a:xfrm>
            <a:off x="3864864" y="6355080"/>
            <a:ext cx="4632960" cy="365760"/>
          </a:xfrm>
        </p:spPr>
        <p:txBody>
          <a:bodyPr/>
          <a:lstStyle/>
          <a:p>
            <a:endParaRPr lang="en-GB"/>
          </a:p>
        </p:txBody>
      </p:sp>
      <p:sp>
        <p:nvSpPr>
          <p:cNvPr id="6" name="Slide Number Placeholder 5"/>
          <p:cNvSpPr>
            <a:spLocks noGrp="1"/>
          </p:cNvSpPr>
          <p:nvPr>
            <p:ph type="sldNum" sz="quarter" idx="12"/>
          </p:nvPr>
        </p:nvSpPr>
        <p:spPr>
          <a:xfrm>
            <a:off x="1426464" y="6355080"/>
            <a:ext cx="2027936" cy="365760"/>
          </a:xfrm>
        </p:spPr>
        <p:txBody>
          <a:bodyPr/>
          <a:lstStyle/>
          <a:p>
            <a:fld id="{EE04C8B1-F637-44C2-B551-A3C6EE7E007A}" type="slidenum">
              <a:rPr lang="en-GB" smtClean="0"/>
              <a:pPr/>
              <a:t>‹#›</a:t>
            </a:fld>
            <a:endParaRPr lang="en-GB"/>
          </a:p>
        </p:txBody>
      </p:sp>
      <p:sp>
        <p:nvSpPr>
          <p:cNvPr id="7" name="Rectangle 6"/>
          <p:cNvSpPr/>
          <p:nvPr/>
        </p:nvSpPr>
        <p:spPr>
          <a:xfrm>
            <a:off x="1219200" y="2819400"/>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1219200" y="2819400"/>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9" name="Content Placeholder 8"/>
          <p:cNvSpPr>
            <a:spLocks noGrp="1"/>
          </p:cNvSpPr>
          <p:nvPr>
            <p:ph sz="quarter" idx="1"/>
          </p:nvPr>
        </p:nvSpPr>
        <p:spPr>
          <a:xfrm>
            <a:off x="609600" y="1219200"/>
            <a:ext cx="5388864"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6176264" y="1216152"/>
            <a:ext cx="5388864"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285875"/>
            <a:ext cx="5386917"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7601" y="1295400"/>
            <a:ext cx="5389033"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04C8B1-F637-44C2-B551-A3C6EE7E007A}" type="slidenum">
              <a:rPr lang="en-GB" smtClean="0"/>
              <a:pPr/>
              <a:t>‹#›</a:t>
            </a:fld>
            <a:endParaRPr lang="en-GB"/>
          </a:p>
        </p:txBody>
      </p:sp>
      <p:sp>
        <p:nvSpPr>
          <p:cNvPr id="11" name="Content Placeholder 10"/>
          <p:cNvSpPr>
            <a:spLocks noGrp="1"/>
          </p:cNvSpPr>
          <p:nvPr>
            <p:ph sz="quarter" idx="2"/>
          </p:nvPr>
        </p:nvSpPr>
        <p:spPr>
          <a:xfrm>
            <a:off x="609600" y="2133600"/>
            <a:ext cx="53848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6197600" y="2133600"/>
            <a:ext cx="53848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04C8B1-F637-44C2-B551-A3C6EE7E007A}" type="slidenum">
              <a:rPr lang="en-GB" smtClean="0"/>
              <a:pPr/>
              <a:t>‹#›</a:t>
            </a:fld>
            <a:endParaRPr lang="en-GB"/>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04C8B1-F637-44C2-B551-A3C6EE7E007A}" type="slidenum">
              <a:rPr lang="en-GB" smtClean="0"/>
              <a:pPr/>
              <a:t>‹#›</a:t>
            </a:fld>
            <a:endParaRPr lang="en-GB"/>
          </a:p>
        </p:txBody>
      </p:sp>
      <p:sp>
        <p:nvSpPr>
          <p:cNvPr id="5" name="Straight Connector 4"/>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32800" y="304800"/>
            <a:ext cx="33528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8432800" y="1219201"/>
            <a:ext cx="33528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5220033"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406400" y="304800"/>
            <a:ext cx="7620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500856"/>
            <a:ext cx="109728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609600" y="1905000"/>
            <a:ext cx="109728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9600" y="1219200"/>
            <a:ext cx="109728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09600" y="500856"/>
            <a:ext cx="24384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
        <p:nvSpPr>
          <p:cNvPr id="7" name="Straight Connector 6"/>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5814836"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152400"/>
            <a:ext cx="109728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219200"/>
            <a:ext cx="109728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534400" y="6356350"/>
            <a:ext cx="3052064" cy="365760"/>
          </a:xfrm>
          <a:prstGeom prst="rect">
            <a:avLst/>
          </a:prstGeom>
        </p:spPr>
        <p:txBody>
          <a:bodyPr vert="horz"/>
          <a:lstStyle>
            <a:lvl1pPr algn="l" eaLnBrk="1" latinLnBrk="0" hangingPunct="1">
              <a:defRPr kumimoji="0" sz="1400">
                <a:solidFill>
                  <a:schemeClr val="tx2"/>
                </a:solidFill>
              </a:defRPr>
            </a:lvl1pPr>
          </a:lstStyle>
          <a:p>
            <a:fld id="{DFB9989C-97A1-4B6F-9622-589CFEDC81CD}" type="datetimeFigureOut">
              <a:rPr lang="en-GB" smtClean="0"/>
              <a:pPr/>
              <a:t>16/11/2017</a:t>
            </a:fld>
            <a:endParaRPr lang="en-GB"/>
          </a:p>
        </p:txBody>
      </p:sp>
      <p:sp>
        <p:nvSpPr>
          <p:cNvPr id="3" name="Footer Placeholder 2"/>
          <p:cNvSpPr>
            <a:spLocks noGrp="1"/>
          </p:cNvSpPr>
          <p:nvPr>
            <p:ph type="ftr" sz="quarter" idx="3"/>
          </p:nvPr>
        </p:nvSpPr>
        <p:spPr>
          <a:xfrm>
            <a:off x="3864864" y="6356350"/>
            <a:ext cx="46736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816864" y="6356350"/>
            <a:ext cx="2641600" cy="365760"/>
          </a:xfrm>
          <a:prstGeom prst="rect">
            <a:avLst/>
          </a:prstGeom>
        </p:spPr>
        <p:txBody>
          <a:bodyPr vert="horz"/>
          <a:lstStyle>
            <a:lvl1pPr algn="l" eaLnBrk="1" latinLnBrk="0" hangingPunct="1">
              <a:defRPr kumimoji="0" sz="1400">
                <a:solidFill>
                  <a:schemeClr val="tx2"/>
                </a:solidFill>
              </a:defRPr>
            </a:lvl1pPr>
          </a:lstStyle>
          <a:p>
            <a:fld id="{EE04C8B1-F637-44C2-B551-A3C6EE7E007A}" type="slidenum">
              <a:rPr lang="en-GB" smtClean="0"/>
              <a:pPr/>
              <a:t>‹#›</a:t>
            </a:fld>
            <a:endParaRPr lang="en-GB"/>
          </a:p>
        </p:txBody>
      </p:sp>
      <p:sp>
        <p:nvSpPr>
          <p:cNvPr id="28" name="Straight Connector 2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609600" y="1143000"/>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www2.nphs.wales.nhs.uk:8080/PRIDDocs.nsf/5633c1d141208e8880256f2a004937d1/bee316a08a75b5db80257fdc003b4b1f/$FILE/ACE%20&amp;%20Mental%20Well-being%20Infograph%20E.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aces.me.uk/in-wales/" TargetMode="External"/><Relationship Id="rId4" Type="http://schemas.openxmlformats.org/officeDocument/2006/relationships/hyperlink" Target="http://www2.nphs.wales.nhs.uk:8080/PRIDDocs.nsf/7c21215d6d0c613e80256f490030c05a/9a2fe7f1e063c61b80257fdc003ab86f/$FILE/ACE%20&amp;%20Mental%20Well-being%20Report%20E.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annah Inside Out3.jpg"/>
          <p:cNvPicPr>
            <a:picLocks noChangeAspect="1"/>
          </p:cNvPicPr>
          <p:nvPr/>
        </p:nvPicPr>
        <p:blipFill>
          <a:blip r:embed="rId2" cstate="print"/>
          <a:srcRect l="6486" t="33913" b="3365"/>
          <a:stretch>
            <a:fillRect/>
          </a:stretch>
        </p:blipFill>
        <p:spPr>
          <a:xfrm>
            <a:off x="0" y="0"/>
            <a:ext cx="12192000" cy="6857999"/>
          </a:xfrm>
          <a:prstGeom prst="rect">
            <a:avLst/>
          </a:prstGeom>
        </p:spPr>
      </p:pic>
      <p:sp>
        <p:nvSpPr>
          <p:cNvPr id="3" name="TextBox 2"/>
          <p:cNvSpPr txBox="1"/>
          <p:nvPr/>
        </p:nvSpPr>
        <p:spPr>
          <a:xfrm>
            <a:off x="387626" y="437322"/>
            <a:ext cx="7513983" cy="1323439"/>
          </a:xfrm>
          <a:prstGeom prst="rect">
            <a:avLst/>
          </a:prstGeom>
          <a:noFill/>
        </p:spPr>
        <p:txBody>
          <a:bodyPr wrap="square" rtlCol="0">
            <a:spAutoFit/>
          </a:bodyPr>
          <a:lstStyle/>
          <a:p>
            <a:pPr algn="ctr"/>
            <a:r>
              <a:rPr lang="en-GB" sz="4000" u="sng" dirty="0" smtClean="0">
                <a:solidFill>
                  <a:schemeClr val="accent2">
                    <a:lumMod val="50000"/>
                  </a:schemeClr>
                </a:solidFill>
                <a:latin typeface="Arial Rounded MT Bold" pitchFamily="34" charset="0"/>
              </a:rPr>
              <a:t>Children and Young People:</a:t>
            </a:r>
          </a:p>
          <a:p>
            <a:pPr algn="ctr"/>
            <a:r>
              <a:rPr lang="en-GB" sz="4000" u="sng" dirty="0" smtClean="0">
                <a:solidFill>
                  <a:schemeClr val="accent2">
                    <a:lumMod val="50000"/>
                  </a:schemeClr>
                </a:solidFill>
                <a:latin typeface="Arial Rounded MT Bold" pitchFamily="34" charset="0"/>
              </a:rPr>
              <a:t>Mental Health </a:t>
            </a:r>
            <a:endParaRPr lang="en-GB" sz="4000" u="sng" dirty="0">
              <a:solidFill>
                <a:schemeClr val="accent2">
                  <a:lumMod val="50000"/>
                </a:schemeClr>
              </a:solidFill>
              <a:latin typeface="Arial Rounded MT Bold"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79374" y="1458097"/>
            <a:ext cx="8311978" cy="2800767"/>
          </a:xfrm>
          <a:prstGeom prst="rect">
            <a:avLst/>
          </a:prstGeom>
          <a:noFill/>
        </p:spPr>
        <p:txBody>
          <a:bodyPr wrap="square" rtlCol="0">
            <a:spAutoFit/>
          </a:bodyPr>
          <a:lstStyle/>
          <a:p>
            <a:r>
              <a:rPr lang="en-GB" sz="2800" dirty="0" smtClean="0"/>
              <a:t>“The front lines in the battle for good mental health in the UK are not within our NHS, they are in our nation’s schools, colleges, universities and workplaces. By the time we reach the NHS, all too often we’ve already reached crisis point.”</a:t>
            </a:r>
          </a:p>
          <a:p>
            <a:r>
              <a:rPr lang="en-GB" dirty="0" smtClean="0"/>
              <a:t>Professor Dame Sue Bailey</a:t>
            </a:r>
          </a:p>
          <a:p>
            <a:r>
              <a:rPr lang="en-GB" sz="1400" i="1" dirty="0" smtClean="0"/>
              <a:t>Chair of the Children and Young People’s Mental Health Coalition</a:t>
            </a:r>
            <a:endParaRPr lang="en-GB" sz="1400" i="1" dirty="0"/>
          </a:p>
        </p:txBody>
      </p:sp>
      <p:pic>
        <p:nvPicPr>
          <p:cNvPr id="5" name="Picture 4"/>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7053649" y="3673991"/>
            <a:ext cx="1787693" cy="1787693"/>
          </a:xfrm>
          <a:prstGeom prst="round2DiagRect">
            <a:avLst>
              <a:gd name="adj1" fmla="val 16667"/>
              <a:gd name="adj2" fmla="val 0"/>
            </a:avLst>
          </a:prstGeom>
          <a:ln w="88900" cap="sq">
            <a:solidFill>
              <a:schemeClr val="accent2">
                <a:lumMod val="50000"/>
              </a:schemeClr>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8584937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sz="quarter" idx="1"/>
          </p:nvPr>
        </p:nvSpPr>
        <p:spPr/>
        <p:txBody>
          <a:bodyPr/>
          <a:lstStyle/>
          <a:p>
            <a:r>
              <a:rPr lang="en-GB" dirty="0" smtClean="0"/>
              <a:t>Introduce mental health and how we understand mental health problems</a:t>
            </a:r>
          </a:p>
          <a:p>
            <a:r>
              <a:rPr lang="en-GB" dirty="0" smtClean="0"/>
              <a:t>Explore some of the current statistics and theories relating to mental health</a:t>
            </a:r>
          </a:p>
          <a:p>
            <a:r>
              <a:rPr lang="en-GB" dirty="0" smtClean="0"/>
              <a:t>Identify mental health conditions</a:t>
            </a:r>
          </a:p>
          <a:p>
            <a:r>
              <a:rPr lang="en-GB" dirty="0" smtClean="0"/>
              <a:t>Strategies for promoting emotional health and wellbeing for Children and Young People (CYP).</a:t>
            </a:r>
            <a:endParaRPr lang="en-GB" dirty="0"/>
          </a:p>
        </p:txBody>
      </p:sp>
    </p:spTree>
    <p:extLst>
      <p:ext uri="{BB962C8B-B14F-4D97-AF65-F5344CB8AC3E}">
        <p14:creationId xmlns:p14="http://schemas.microsoft.com/office/powerpoint/2010/main" val="37630113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‘Mental Health’ – What does that mean?</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This can be confusing, when we think of mental health, we start thinking of problems or mental illness</a:t>
            </a:r>
          </a:p>
          <a:p>
            <a:r>
              <a:rPr lang="en-GB" dirty="0" smtClean="0"/>
              <a:t>However, we all have ‘mental health’ and this can include:</a:t>
            </a:r>
          </a:p>
          <a:p>
            <a:pPr lvl="1"/>
            <a:r>
              <a:rPr lang="en-GB" dirty="0" smtClean="0"/>
              <a:t>How we think about ourselves (our own self esteem, identity and confidence) and others around us (and how we feel when we are with others)</a:t>
            </a:r>
          </a:p>
          <a:p>
            <a:pPr lvl="1"/>
            <a:r>
              <a:rPr lang="en-GB" dirty="0" smtClean="0"/>
              <a:t>Our ability to create and develop and keep friends and relationships</a:t>
            </a:r>
          </a:p>
          <a:p>
            <a:pPr lvl="1"/>
            <a:r>
              <a:rPr lang="en-GB" dirty="0" smtClean="0"/>
              <a:t>Our ability to learn from others and develop both emotionally and psychologically.</a:t>
            </a:r>
          </a:p>
          <a:p>
            <a:pPr lvl="1"/>
            <a:endParaRPr lang="en-GB" dirty="0"/>
          </a:p>
          <a:p>
            <a:r>
              <a:rPr lang="en-GB" dirty="0" smtClean="0"/>
              <a:t>It also includes resilience and how we develop skills to overcome life’s challenges and difficulties. </a:t>
            </a:r>
          </a:p>
          <a:p>
            <a:r>
              <a:rPr lang="en-GB" dirty="0" smtClean="0"/>
              <a:t>Having confidence and belief in our own sense of self enables us to take decisions that will affect our life.</a:t>
            </a:r>
            <a:endParaRPr lang="en-GB" dirty="0"/>
          </a:p>
        </p:txBody>
      </p:sp>
    </p:spTree>
    <p:extLst>
      <p:ext uri="{BB962C8B-B14F-4D97-AF65-F5344CB8AC3E}">
        <p14:creationId xmlns:p14="http://schemas.microsoft.com/office/powerpoint/2010/main" val="420449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down)">
                                      <p:cBhvr>
                                        <p:cTn id="26" dur="500"/>
                                        <p:tgtEl>
                                          <p:spTgt spid="3">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wipe(down)">
                                      <p:cBhvr>
                                        <p:cTn id="3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a:t>
            </a:r>
            <a:endParaRPr lang="en-GB" dirty="0"/>
          </a:p>
        </p:txBody>
      </p:sp>
      <p:sp>
        <p:nvSpPr>
          <p:cNvPr id="3" name="Content Placeholder 2"/>
          <p:cNvSpPr>
            <a:spLocks noGrp="1"/>
          </p:cNvSpPr>
          <p:nvPr>
            <p:ph sz="quarter" idx="1"/>
          </p:nvPr>
        </p:nvSpPr>
        <p:spPr/>
        <p:txBody>
          <a:bodyPr/>
          <a:lstStyle/>
          <a:p>
            <a:r>
              <a:rPr lang="en-GB" dirty="0" smtClean="0"/>
              <a:t>We all experience challenges and at points in our life our own mental health can be put to the test, this can include:</a:t>
            </a:r>
          </a:p>
          <a:p>
            <a:pPr lvl="1"/>
            <a:r>
              <a:rPr lang="en-GB" dirty="0" smtClean="0"/>
              <a:t>Exam and assignment pressures</a:t>
            </a:r>
          </a:p>
          <a:p>
            <a:pPr lvl="1"/>
            <a:r>
              <a:rPr lang="en-GB" dirty="0" smtClean="0"/>
              <a:t>Employment issues</a:t>
            </a:r>
          </a:p>
          <a:p>
            <a:pPr lvl="1"/>
            <a:r>
              <a:rPr lang="en-GB" dirty="0" smtClean="0"/>
              <a:t>Family and relationship challenges</a:t>
            </a:r>
          </a:p>
          <a:p>
            <a:pPr lvl="1"/>
            <a:r>
              <a:rPr lang="en-GB" dirty="0" smtClean="0"/>
              <a:t>Bereavements</a:t>
            </a:r>
          </a:p>
          <a:p>
            <a:pPr lvl="1"/>
            <a:r>
              <a:rPr lang="en-GB" dirty="0" smtClean="0"/>
              <a:t>And so on..</a:t>
            </a:r>
          </a:p>
          <a:p>
            <a:pPr marL="457200" lvl="1" indent="0">
              <a:buNone/>
            </a:pPr>
            <a:endParaRPr lang="en-GB" dirty="0"/>
          </a:p>
        </p:txBody>
      </p:sp>
    </p:spTree>
    <p:extLst>
      <p:ext uri="{BB962C8B-B14F-4D97-AF65-F5344CB8AC3E}">
        <p14:creationId xmlns:p14="http://schemas.microsoft.com/office/powerpoint/2010/main" val="7862451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causes mental health problems?</a:t>
            </a:r>
            <a:endParaRPr lang="en-GB" dirty="0"/>
          </a:p>
        </p:txBody>
      </p:sp>
      <p:sp>
        <p:nvSpPr>
          <p:cNvPr id="3" name="Content Placeholder 2"/>
          <p:cNvSpPr>
            <a:spLocks noGrp="1"/>
          </p:cNvSpPr>
          <p:nvPr>
            <p:ph sz="quarter" idx="1"/>
          </p:nvPr>
        </p:nvSpPr>
        <p:spPr/>
        <p:txBody>
          <a:bodyPr>
            <a:normAutofit/>
          </a:bodyPr>
          <a:lstStyle/>
          <a:p>
            <a:r>
              <a:rPr lang="en-GB" dirty="0" smtClean="0"/>
              <a:t>Mental health can have a wide variety of causes. Mostly, we do not know what causes a particular problem, however it is recognised that some people can be more deeply affected by an issue than others.</a:t>
            </a:r>
          </a:p>
        </p:txBody>
      </p:sp>
      <p:pic>
        <p:nvPicPr>
          <p:cNvPr id="4" name="Picture 3" descr="unhappy-child-390x285.jpg"/>
          <p:cNvPicPr>
            <a:picLocks noChangeAspect="1"/>
          </p:cNvPicPr>
          <p:nvPr/>
        </p:nvPicPr>
        <p:blipFill>
          <a:blip r:embed="rId2" cstate="print"/>
          <a:stretch>
            <a:fillRect/>
          </a:stretch>
        </p:blipFill>
        <p:spPr>
          <a:xfrm>
            <a:off x="4228686" y="3632130"/>
            <a:ext cx="3714750" cy="27146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144983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can </a:t>
            </a:r>
            <a:r>
              <a:rPr lang="en-GB" u="sng" dirty="0" smtClean="0"/>
              <a:t>potentially</a:t>
            </a:r>
            <a:r>
              <a:rPr lang="en-GB" dirty="0" smtClean="0"/>
              <a:t> trigger poor mental health</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Childhood trauma (including abuse or witnessing abuse)</a:t>
            </a:r>
          </a:p>
          <a:p>
            <a:r>
              <a:rPr lang="en-GB" dirty="0" smtClean="0"/>
              <a:t>Social isolation, lack of support</a:t>
            </a:r>
          </a:p>
          <a:p>
            <a:r>
              <a:rPr lang="en-GB" dirty="0" smtClean="0"/>
              <a:t>Discrimination and stigma</a:t>
            </a:r>
          </a:p>
          <a:p>
            <a:r>
              <a:rPr lang="en-GB" dirty="0" smtClean="0"/>
              <a:t>Bereavement</a:t>
            </a:r>
          </a:p>
          <a:p>
            <a:r>
              <a:rPr lang="en-GB" dirty="0" smtClean="0"/>
              <a:t>Long-term stress</a:t>
            </a:r>
          </a:p>
          <a:p>
            <a:r>
              <a:rPr lang="en-GB" dirty="0" smtClean="0"/>
              <a:t>Unemployment</a:t>
            </a:r>
          </a:p>
          <a:p>
            <a:r>
              <a:rPr lang="en-GB" dirty="0" smtClean="0"/>
              <a:t>Poverty</a:t>
            </a:r>
          </a:p>
          <a:p>
            <a:r>
              <a:rPr lang="en-GB" dirty="0" smtClean="0"/>
              <a:t>Substance misuse</a:t>
            </a:r>
          </a:p>
          <a:p>
            <a:r>
              <a:rPr lang="en-GB" dirty="0" smtClean="0"/>
              <a:t>Adult trauma</a:t>
            </a:r>
          </a:p>
          <a:p>
            <a:r>
              <a:rPr lang="en-GB" dirty="0" smtClean="0"/>
              <a:t>Physical causes (head injury, epilepsy for example)</a:t>
            </a:r>
          </a:p>
          <a:p>
            <a:r>
              <a:rPr lang="en-GB" dirty="0" smtClean="0"/>
              <a:t>Genetic factors (research is still being undertaken in this area and as yet is still not indicating any clear proof that genetics have a role to play in the development of MH problems)).</a:t>
            </a:r>
          </a:p>
          <a:p>
            <a:endParaRPr lang="en-GB" dirty="0"/>
          </a:p>
        </p:txBody>
      </p:sp>
    </p:spTree>
    <p:extLst>
      <p:ext uri="{BB962C8B-B14F-4D97-AF65-F5344CB8AC3E}">
        <p14:creationId xmlns:p14="http://schemas.microsoft.com/office/powerpoint/2010/main" val="8424944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Facts about CYP Mental Health in Wales</a:t>
            </a:r>
            <a:endParaRPr lang="en-GB" dirty="0"/>
          </a:p>
        </p:txBody>
      </p:sp>
      <p:sp>
        <p:nvSpPr>
          <p:cNvPr id="3" name="Content Placeholder 2"/>
          <p:cNvSpPr>
            <a:spLocks noGrp="1"/>
          </p:cNvSpPr>
          <p:nvPr>
            <p:ph sz="quarter" idx="1"/>
          </p:nvPr>
        </p:nvSpPr>
        <p:spPr/>
        <p:txBody>
          <a:bodyPr/>
          <a:lstStyle/>
          <a:p>
            <a:r>
              <a:rPr lang="en-GB" dirty="0" smtClean="0"/>
              <a:t>Together for Mental Health (2012) aims to promote mental wellbeing of all people in Wales and wherever possible to prevent mental ill-health from developing.</a:t>
            </a:r>
          </a:p>
          <a:p>
            <a:r>
              <a:rPr lang="en-GB" dirty="0" smtClean="0"/>
              <a:t>The Wellbeing of Future Generations (Wales) Act (2015)</a:t>
            </a:r>
          </a:p>
          <a:p>
            <a:r>
              <a:rPr lang="en-GB" dirty="0" smtClean="0"/>
              <a:t>Mental Health Foundation: research, policy and innovation charity that aims to build public knowledge and understanding on mental health and well-being.</a:t>
            </a:r>
            <a:endParaRPr lang="en-GB" dirty="0"/>
          </a:p>
        </p:txBody>
      </p:sp>
    </p:spTree>
    <p:extLst>
      <p:ext uri="{BB962C8B-B14F-4D97-AF65-F5344CB8AC3E}">
        <p14:creationId xmlns:p14="http://schemas.microsoft.com/office/powerpoint/2010/main" val="9543419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Results (2015)</a:t>
            </a:r>
            <a:endParaRPr lang="en-GB" dirty="0"/>
          </a:p>
        </p:txBody>
      </p:sp>
      <p:sp>
        <p:nvSpPr>
          <p:cNvPr id="3" name="Content Placeholder 2"/>
          <p:cNvSpPr>
            <a:spLocks noGrp="1"/>
          </p:cNvSpPr>
          <p:nvPr>
            <p:ph sz="quarter" idx="1"/>
          </p:nvPr>
        </p:nvSpPr>
        <p:spPr/>
        <p:txBody>
          <a:bodyPr/>
          <a:lstStyle/>
          <a:p>
            <a:r>
              <a:rPr lang="en-GB" dirty="0" smtClean="0"/>
              <a:t>13% of adults living in Wales (aged 16 and older) are receiving treatment for a mental health problem. </a:t>
            </a:r>
          </a:p>
          <a:p>
            <a:r>
              <a:rPr lang="en-GB" dirty="0" smtClean="0"/>
              <a:t>A higher percentage of women are receiving treatment for a mental health problem (16% vs 10%).</a:t>
            </a:r>
          </a:p>
          <a:p>
            <a:r>
              <a:rPr lang="en-GB" dirty="0" smtClean="0"/>
              <a:t>The overall cost of treatments and support for mental health problems in Wales is an estimated £7.2 billion a year.</a:t>
            </a:r>
          </a:p>
          <a:p>
            <a:r>
              <a:rPr lang="en-GB" dirty="0" smtClean="0"/>
              <a:t>People who have a mental health problem die on average 10 years earlier than the general population. </a:t>
            </a:r>
            <a:endParaRPr lang="en-GB" dirty="0"/>
          </a:p>
        </p:txBody>
      </p:sp>
    </p:spTree>
    <p:extLst>
      <p:ext uri="{BB962C8B-B14F-4D97-AF65-F5344CB8AC3E}">
        <p14:creationId xmlns:p14="http://schemas.microsoft.com/office/powerpoint/2010/main" val="11595465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21103BC-9C41-4EE2-8030-C496617DB7E6}"/>
              </a:ext>
            </a:extLst>
          </p:cNvPr>
          <p:cNvSpPr>
            <a:spLocks noGrp="1"/>
          </p:cNvSpPr>
          <p:nvPr>
            <p:ph type="title"/>
          </p:nvPr>
        </p:nvSpPr>
        <p:spPr/>
        <p:txBody>
          <a:bodyPr>
            <a:normAutofit fontScale="90000"/>
          </a:bodyPr>
          <a:lstStyle/>
          <a:p>
            <a:r>
              <a:rPr lang="en-GB" dirty="0"/>
              <a:t>Child and Adolescent Mental Health Services (CAMHS)</a:t>
            </a:r>
          </a:p>
        </p:txBody>
      </p:sp>
      <p:sp>
        <p:nvSpPr>
          <p:cNvPr id="3" name="Content Placeholder 2">
            <a:extLst>
              <a:ext uri="{FF2B5EF4-FFF2-40B4-BE49-F238E27FC236}">
                <a16:creationId xmlns="" xmlns:a16="http://schemas.microsoft.com/office/drawing/2014/main" id="{AAB1BBA7-E7F5-481C-B586-84901080BD1D}"/>
              </a:ext>
            </a:extLst>
          </p:cNvPr>
          <p:cNvSpPr>
            <a:spLocks noGrp="1"/>
          </p:cNvSpPr>
          <p:nvPr>
            <p:ph sz="quarter" idx="1"/>
          </p:nvPr>
        </p:nvSpPr>
        <p:spPr/>
        <p:txBody>
          <a:bodyPr>
            <a:normAutofit/>
          </a:bodyPr>
          <a:lstStyle/>
          <a:p>
            <a:r>
              <a:rPr lang="en-GB" dirty="0"/>
              <a:t>National Assembly for Wales Inquiry into Child and Adolescent Mental Health Services (CAHMS) 2014 </a:t>
            </a:r>
            <a:r>
              <a:rPr lang="en-GB" dirty="0" smtClean="0"/>
              <a:t>stated </a:t>
            </a:r>
            <a:r>
              <a:rPr lang="en-GB" dirty="0"/>
              <a:t>that </a:t>
            </a:r>
            <a:r>
              <a:rPr lang="en-GB" dirty="0" smtClean="0"/>
              <a:t>CAMHS is receiving more referrals than ever before.</a:t>
            </a:r>
          </a:p>
          <a:p>
            <a:r>
              <a:rPr lang="en-GB" dirty="0" smtClean="0"/>
              <a:t>Within the last four year there has been a 100% increase in the demand for their services.</a:t>
            </a:r>
          </a:p>
          <a:p>
            <a:r>
              <a:rPr lang="en-GB" dirty="0" smtClean="0"/>
              <a:t>Between </a:t>
            </a:r>
            <a:r>
              <a:rPr lang="en-GB" dirty="0"/>
              <a:t>2010 and July 2014 the total amount of referrals for CAMHS services doubled from 1204 to 2342.</a:t>
            </a:r>
          </a:p>
          <a:p>
            <a:r>
              <a:rPr lang="en-GB" dirty="0"/>
              <a:t>The number of referrals that are waiting for more than 18 months to receive a service has seen an almost five-fold increase during that same period (from 164 to 798</a:t>
            </a:r>
            <a:r>
              <a:rPr lang="en-GB" dirty="0" smtClean="0"/>
              <a:t>).</a:t>
            </a:r>
            <a:endParaRPr lang="en-GB" dirty="0"/>
          </a:p>
        </p:txBody>
      </p:sp>
    </p:spTree>
    <p:extLst>
      <p:ext uri="{BB962C8B-B14F-4D97-AF65-F5344CB8AC3E}">
        <p14:creationId xmlns:p14="http://schemas.microsoft.com/office/powerpoint/2010/main" val="3116701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6496E55-E6BB-442A-AFC7-B55CE3F37D6E}"/>
              </a:ext>
            </a:extLst>
          </p:cNvPr>
          <p:cNvSpPr>
            <a:spLocks noGrp="1"/>
          </p:cNvSpPr>
          <p:nvPr>
            <p:ph type="title"/>
          </p:nvPr>
        </p:nvSpPr>
        <p:spPr/>
        <p:txBody>
          <a:bodyPr/>
          <a:lstStyle/>
          <a:p>
            <a:r>
              <a:rPr lang="en-GB" dirty="0"/>
              <a:t>Self Harm and Suicide</a:t>
            </a:r>
          </a:p>
        </p:txBody>
      </p:sp>
      <p:sp>
        <p:nvSpPr>
          <p:cNvPr id="3" name="Content Placeholder 2">
            <a:extLst>
              <a:ext uri="{FF2B5EF4-FFF2-40B4-BE49-F238E27FC236}">
                <a16:creationId xmlns="" xmlns:a16="http://schemas.microsoft.com/office/drawing/2014/main" id="{FD3D28D3-3AC4-411B-95DC-344F1FF07F02}"/>
              </a:ext>
            </a:extLst>
          </p:cNvPr>
          <p:cNvSpPr>
            <a:spLocks noGrp="1"/>
          </p:cNvSpPr>
          <p:nvPr>
            <p:ph sz="quarter" idx="1"/>
          </p:nvPr>
        </p:nvSpPr>
        <p:spPr/>
        <p:txBody>
          <a:bodyPr>
            <a:normAutofit/>
          </a:bodyPr>
          <a:lstStyle/>
          <a:p>
            <a:r>
              <a:rPr lang="en-GB" dirty="0"/>
              <a:t>In Wales, the number of admissions to Emergency Services, is on the rise, with approximately 5,500 admissions each year, however this doesn’t account for those that are not admitted into hospital, nor those who do not </a:t>
            </a:r>
            <a:r>
              <a:rPr lang="en-GB" dirty="0" smtClean="0"/>
              <a:t>self-report self harm.</a:t>
            </a:r>
            <a:endParaRPr lang="en-GB" dirty="0"/>
          </a:p>
          <a:p>
            <a:r>
              <a:rPr lang="en-GB" dirty="0"/>
              <a:t>The Welsh Government Suicide and Self Harm Prevention Strategy </a:t>
            </a:r>
            <a:r>
              <a:rPr lang="en-GB" dirty="0" smtClean="0"/>
              <a:t>highlighted the relevance of self harm to be mostly women aged 15-19.</a:t>
            </a:r>
          </a:p>
          <a:p>
            <a:r>
              <a:rPr lang="en-GB" dirty="0" smtClean="0"/>
              <a:t>In Wales, suicide accounted for 27% of external deaths in all ages from 15 and over, between 2010 and 2012. </a:t>
            </a:r>
          </a:p>
        </p:txBody>
      </p:sp>
    </p:spTree>
    <p:extLst>
      <p:ext uri="{BB962C8B-B14F-4D97-AF65-F5344CB8AC3E}">
        <p14:creationId xmlns:p14="http://schemas.microsoft.com/office/powerpoint/2010/main" val="7745468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Statistics (UK)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One in 10 children aged between five and 16 have been clinically diagnosed with a mental health problem.</a:t>
            </a:r>
          </a:p>
          <a:p>
            <a:r>
              <a:rPr lang="en-GB" dirty="0" smtClean="0"/>
              <a:t>Just over half of these children (5.8%) have a conduct disorder</a:t>
            </a:r>
          </a:p>
          <a:p>
            <a:r>
              <a:rPr lang="en-GB" dirty="0" smtClean="0"/>
              <a:t>3.7% have an emotional disorder (anxiety, depression)</a:t>
            </a:r>
          </a:p>
          <a:p>
            <a:r>
              <a:rPr lang="en-GB" dirty="0" smtClean="0"/>
              <a:t>And one to two percent have severe ADHD</a:t>
            </a:r>
          </a:p>
          <a:p>
            <a:r>
              <a:rPr lang="en-GB" dirty="0" smtClean="0"/>
              <a:t>Half of those with lifetime mental illness (excl dementia) first experience their symptoms around the age of 14.</a:t>
            </a:r>
          </a:p>
          <a:p>
            <a:pPr>
              <a:buNone/>
            </a:pPr>
            <a:endParaRPr lang="en-GB" dirty="0" smtClean="0"/>
          </a:p>
          <a:p>
            <a:pPr lvl="4">
              <a:buNone/>
            </a:pPr>
            <a:endParaRPr lang="en-GB" sz="1000" dirty="0" smtClean="0"/>
          </a:p>
          <a:p>
            <a:pPr lvl="4">
              <a:buNone/>
            </a:pPr>
            <a:endParaRPr lang="en-GB" sz="1000" dirty="0" smtClean="0"/>
          </a:p>
          <a:p>
            <a:pPr lvl="4">
              <a:buNone/>
            </a:pPr>
            <a:endParaRPr lang="en-GB" sz="1000" dirty="0" smtClean="0"/>
          </a:p>
          <a:p>
            <a:pPr lvl="4">
              <a:buNone/>
            </a:pPr>
            <a:endParaRPr lang="en-GB" sz="1000" dirty="0" smtClean="0"/>
          </a:p>
          <a:p>
            <a:pPr lvl="4">
              <a:buNone/>
            </a:pPr>
            <a:endParaRPr lang="en-GB" sz="1000" dirty="0" smtClean="0"/>
          </a:p>
          <a:p>
            <a:pPr>
              <a:buNone/>
            </a:pPr>
            <a:r>
              <a:rPr lang="en-GB" sz="2000" dirty="0" smtClean="0"/>
              <a:t>(ONS, 2004)</a:t>
            </a:r>
            <a:endParaRPr lang="en-GB" sz="2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Consequences of Poor Mental Health?</a:t>
            </a:r>
            <a:endParaRPr lang="en-GB" dirty="0"/>
          </a:p>
        </p:txBody>
      </p:sp>
      <p:sp>
        <p:nvSpPr>
          <p:cNvPr id="3" name="Content Placeholder 2"/>
          <p:cNvSpPr>
            <a:spLocks noGrp="1"/>
          </p:cNvSpPr>
          <p:nvPr>
            <p:ph sz="quarter" idx="1"/>
          </p:nvPr>
        </p:nvSpPr>
        <p:spPr/>
        <p:txBody>
          <a:bodyPr>
            <a:normAutofit/>
          </a:bodyPr>
          <a:lstStyle/>
          <a:p>
            <a:r>
              <a:rPr lang="en-GB" dirty="0" smtClean="0"/>
              <a:t>Consequences in childhood can include:</a:t>
            </a:r>
          </a:p>
          <a:p>
            <a:pPr lvl="1"/>
            <a:r>
              <a:rPr lang="en-GB" dirty="0" smtClean="0"/>
              <a:t>Lower levels of achievement in school</a:t>
            </a:r>
          </a:p>
          <a:p>
            <a:pPr lvl="1"/>
            <a:r>
              <a:rPr lang="en-GB" dirty="0" smtClean="0"/>
              <a:t>Behaviour issues, which can lead to school suspension or expulsion</a:t>
            </a:r>
          </a:p>
          <a:p>
            <a:pPr lvl="1"/>
            <a:r>
              <a:rPr lang="en-GB" dirty="0" smtClean="0"/>
              <a:t>Offending behaviours</a:t>
            </a:r>
          </a:p>
          <a:p>
            <a:pPr lvl="1"/>
            <a:r>
              <a:rPr lang="en-GB" dirty="0" smtClean="0"/>
              <a:t>Fewer qualifications</a:t>
            </a:r>
          </a:p>
          <a:p>
            <a:pPr lvl="1"/>
            <a:r>
              <a:rPr lang="en-GB" dirty="0" smtClean="0"/>
              <a:t>Poorer employment prospects</a:t>
            </a:r>
          </a:p>
          <a:p>
            <a:pPr lvl="1"/>
            <a:endParaRPr lang="en-GB" dirty="0" smtClean="0"/>
          </a:p>
          <a:p>
            <a:r>
              <a:rPr lang="en-GB" dirty="0" smtClean="0"/>
              <a:t>Consequences in adulthood can include:</a:t>
            </a:r>
          </a:p>
          <a:p>
            <a:pPr lvl="1"/>
            <a:r>
              <a:rPr lang="en-GB" dirty="0" smtClean="0"/>
              <a:t>Poorer relationships with other adults and family</a:t>
            </a:r>
          </a:p>
          <a:p>
            <a:pPr lvl="1"/>
            <a:r>
              <a:rPr lang="en-GB" dirty="0" smtClean="0"/>
              <a:t>Mental health problems into adult life</a:t>
            </a:r>
          </a:p>
          <a:p>
            <a:pPr lvl="1"/>
            <a:r>
              <a:rPr lang="en-GB" dirty="0" smtClean="0"/>
              <a:t>Can lead to serious physical illnesses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Joe Family Drawing.jpg"/>
          <p:cNvPicPr>
            <a:picLocks noChangeAspect="1"/>
          </p:cNvPicPr>
          <p:nvPr/>
        </p:nvPicPr>
        <p:blipFill>
          <a:blip r:embed="rId2" cstate="print">
            <a:biLevel thresh="50000"/>
          </a:blip>
          <a:srcRect l="6159" t="17971" r="1993" b="5507"/>
          <a:stretch>
            <a:fillRect/>
          </a:stretch>
        </p:blipFill>
        <p:spPr>
          <a:xfrm>
            <a:off x="0" y="0"/>
            <a:ext cx="12192000" cy="7339900"/>
          </a:xfrm>
          <a:prstGeom prst="rect">
            <a:avLst/>
          </a:prstGeom>
        </p:spPr>
      </p:pic>
      <p:sp>
        <p:nvSpPr>
          <p:cNvPr id="3" name="TextBox 2"/>
          <p:cNvSpPr txBox="1"/>
          <p:nvPr/>
        </p:nvSpPr>
        <p:spPr>
          <a:xfrm>
            <a:off x="0" y="5310960"/>
            <a:ext cx="7623313" cy="1384995"/>
          </a:xfrm>
          <a:prstGeom prst="rect">
            <a:avLst/>
          </a:prstGeom>
          <a:noFill/>
        </p:spPr>
        <p:txBody>
          <a:bodyPr wrap="square" rtlCol="0">
            <a:spAutoFit/>
          </a:bodyPr>
          <a:lstStyle/>
          <a:p>
            <a:r>
              <a:rPr lang="en-GB" sz="2800" u="sng" dirty="0" smtClean="0">
                <a:solidFill>
                  <a:srgbClr val="FF0000"/>
                </a:solidFill>
                <a:latin typeface="Arial Rounded MT Bold" pitchFamily="34" charset="0"/>
              </a:rPr>
              <a:t>Key Theories:</a:t>
            </a:r>
            <a:br>
              <a:rPr lang="en-GB" sz="2800" u="sng" dirty="0" smtClean="0">
                <a:solidFill>
                  <a:srgbClr val="FF0000"/>
                </a:solidFill>
                <a:latin typeface="Arial Rounded MT Bold" pitchFamily="34" charset="0"/>
              </a:rPr>
            </a:br>
            <a:r>
              <a:rPr lang="en-GB" sz="2800" u="sng" dirty="0" smtClean="0">
                <a:solidFill>
                  <a:srgbClr val="FF0000"/>
                </a:solidFill>
                <a:latin typeface="Arial Rounded MT Bold" pitchFamily="34" charset="0"/>
              </a:rPr>
              <a:t>Attachment</a:t>
            </a:r>
          </a:p>
          <a:p>
            <a:r>
              <a:rPr lang="en-GB" sz="2800" u="sng" dirty="0" smtClean="0">
                <a:solidFill>
                  <a:srgbClr val="FF0000"/>
                </a:solidFill>
                <a:latin typeface="Arial Rounded MT Bold" pitchFamily="34" charset="0"/>
              </a:rPr>
              <a:t>Adverse Childhood Experiences (ACEs)</a:t>
            </a:r>
            <a:endParaRPr lang="en-GB" sz="2800" u="sng" dirty="0">
              <a:solidFill>
                <a:srgbClr val="FF0000"/>
              </a:solidFill>
              <a:latin typeface="Arial Rounded MT Bold"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Theory</a:t>
            </a:r>
            <a:endParaRPr lang="en-GB" dirty="0"/>
          </a:p>
        </p:txBody>
      </p:sp>
      <p:sp>
        <p:nvSpPr>
          <p:cNvPr id="3" name="Content Placeholder 2"/>
          <p:cNvSpPr>
            <a:spLocks noGrp="1"/>
          </p:cNvSpPr>
          <p:nvPr>
            <p:ph sz="quarter" idx="1"/>
          </p:nvPr>
        </p:nvSpPr>
        <p:spPr/>
        <p:txBody>
          <a:bodyPr>
            <a:normAutofit/>
          </a:bodyPr>
          <a:lstStyle/>
          <a:p>
            <a:r>
              <a:rPr lang="en-GB" dirty="0" smtClean="0"/>
              <a:t>Attachment theory was developed by John </a:t>
            </a:r>
            <a:r>
              <a:rPr lang="en-GB" dirty="0" err="1" smtClean="0"/>
              <a:t>Bowlby</a:t>
            </a:r>
            <a:r>
              <a:rPr lang="en-GB" dirty="0" smtClean="0"/>
              <a:t> (1969, 1973) to try to understand how children, particularly babies interact and develop relationships with their parents.</a:t>
            </a:r>
          </a:p>
          <a:p>
            <a:r>
              <a:rPr lang="en-GB" dirty="0" smtClean="0"/>
              <a:t>Attachment is a biological process that enables the child to feel safe and nurtured. It is interactive between the child and the caregiver.</a:t>
            </a:r>
          </a:p>
          <a:p>
            <a:r>
              <a:rPr lang="en-GB" dirty="0" smtClean="0"/>
              <a:t>Attachment is significant both during childhood and also during adulthood.</a:t>
            </a:r>
          </a:p>
          <a:p>
            <a:r>
              <a:rPr lang="en-GB" dirty="0" smtClean="0"/>
              <a:t>The security of the attachment can enable good, positive adult child relationships in the future. It can enable the child to develop better skills at problem solving, as well as increased confidence and a greater ability to understand and share emotions.</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Theory</a:t>
            </a:r>
            <a:endParaRPr lang="en-GB" dirty="0"/>
          </a:p>
        </p:txBody>
      </p:sp>
      <p:sp>
        <p:nvSpPr>
          <p:cNvPr id="3" name="Content Placeholder 2"/>
          <p:cNvSpPr>
            <a:spLocks noGrp="1"/>
          </p:cNvSpPr>
          <p:nvPr>
            <p:ph sz="quarter" idx="1"/>
          </p:nvPr>
        </p:nvSpPr>
        <p:spPr/>
        <p:txBody>
          <a:bodyPr/>
          <a:lstStyle/>
          <a:p>
            <a:r>
              <a:rPr lang="en-GB" dirty="0" smtClean="0"/>
              <a:t>Poor, or limited attachment can give rise to particular issues both in the short term (during childhood) and later on, well into adulthood.</a:t>
            </a:r>
          </a:p>
          <a:p>
            <a:r>
              <a:rPr lang="en-GB" dirty="0" smtClean="0"/>
              <a:t>Difficulties with attachment as a young child can lead to difficulties with later relationships; challenges with emotion regulation; behaviour difficulties, self identity and how we perceive others see us.</a:t>
            </a:r>
          </a:p>
          <a:p>
            <a:r>
              <a:rPr lang="en-GB" dirty="0" smtClean="0"/>
              <a:t>Having difficult attachments at birth are not irreversible, one good solid relationship at any point can be beneficial.</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sz="quarter" idx="1"/>
          </p:nvPr>
        </p:nvSpPr>
        <p:spPr/>
        <p:txBody>
          <a:bodyPr/>
          <a:lstStyle/>
          <a:p>
            <a:r>
              <a:rPr lang="en-GB" dirty="0" smtClean="0"/>
              <a:t>Babies need to experience their parent/primary caregiver as available and sensitively responsive to their needs, signals and communications</a:t>
            </a:r>
          </a:p>
          <a:p>
            <a:r>
              <a:rPr lang="en-GB" dirty="0" smtClean="0"/>
              <a:t>Because young babies are so reliant on the adult, they will use various strategies to make the caregiver come to them: crying, clinging.</a:t>
            </a:r>
          </a:p>
          <a:p>
            <a:r>
              <a:rPr lang="en-GB" dirty="0" smtClean="0"/>
              <a:t>They are </a:t>
            </a:r>
            <a:r>
              <a:rPr lang="en-GB" i="1" dirty="0" smtClean="0"/>
              <a:t>fight </a:t>
            </a:r>
            <a:r>
              <a:rPr lang="en-GB" dirty="0" smtClean="0"/>
              <a:t>responses and </a:t>
            </a:r>
            <a:r>
              <a:rPr lang="en-GB" i="1" dirty="0" smtClean="0"/>
              <a:t>signalling </a:t>
            </a:r>
            <a:r>
              <a:rPr lang="en-GB" dirty="0" smtClean="0"/>
              <a:t>behaviours</a:t>
            </a:r>
            <a:endParaRPr lang="en-GB" dirty="0"/>
          </a:p>
        </p:txBody>
      </p:sp>
    </p:spTree>
    <p:extLst>
      <p:ext uri="{BB962C8B-B14F-4D97-AF65-F5344CB8AC3E}">
        <p14:creationId xmlns:p14="http://schemas.microsoft.com/office/powerpoint/2010/main" val="4010027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278496" y="2638378"/>
            <a:ext cx="3314765" cy="24878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5583" y="2223699"/>
            <a:ext cx="3197290" cy="28711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68127" y="4105266"/>
            <a:ext cx="4432041" cy="22160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69758" y="1289420"/>
            <a:ext cx="2181346" cy="21813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2597787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sz="quarter" idx="1"/>
          </p:nvPr>
        </p:nvSpPr>
        <p:spPr/>
        <p:txBody>
          <a:bodyPr/>
          <a:lstStyle/>
          <a:p>
            <a:r>
              <a:rPr lang="en-GB" dirty="0" smtClean="0"/>
              <a:t>As the young child develops, learns to walk </a:t>
            </a:r>
            <a:r>
              <a:rPr lang="en-GB" dirty="0" err="1" smtClean="0"/>
              <a:t>etc</a:t>
            </a:r>
            <a:r>
              <a:rPr lang="en-GB" dirty="0" smtClean="0"/>
              <a:t>, they will be able to run towards their primary caregiver. </a:t>
            </a:r>
            <a:endParaRPr lang="en-GB" dirty="0"/>
          </a:p>
          <a:p>
            <a:r>
              <a:rPr lang="en-GB" dirty="0" smtClean="0"/>
              <a:t>They can make sense of relationships and social situations</a:t>
            </a:r>
          </a:p>
          <a:p>
            <a:r>
              <a:rPr lang="en-GB" dirty="0" smtClean="0"/>
              <a:t>All children (with only extreme exceptions) will attach to their carers.</a:t>
            </a:r>
          </a:p>
        </p:txBody>
      </p:sp>
    </p:spTree>
    <p:extLst>
      <p:ext uri="{BB962C8B-B14F-4D97-AF65-F5344CB8AC3E}">
        <p14:creationId xmlns:p14="http://schemas.microsoft.com/office/powerpoint/2010/main" val="2118191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Maintenance of Attachment System</a:t>
            </a:r>
            <a:endParaRPr lang="en-GB" dirty="0"/>
          </a:p>
        </p:txBody>
      </p:sp>
      <p:sp>
        <p:nvSpPr>
          <p:cNvPr id="3" name="Content Placeholder 2"/>
          <p:cNvSpPr>
            <a:spLocks noGrp="1"/>
          </p:cNvSpPr>
          <p:nvPr>
            <p:ph sz="quarter" idx="1"/>
          </p:nvPr>
        </p:nvSpPr>
        <p:spPr/>
        <p:txBody>
          <a:bodyPr/>
          <a:lstStyle/>
          <a:p>
            <a:r>
              <a:rPr lang="en-GB" dirty="0" smtClean="0"/>
              <a:t>If attachment behaviours fail to achieve their goal, their system will remain activated – along with this will go the arousal and distress that accompanies the activated system.</a:t>
            </a:r>
          </a:p>
          <a:p>
            <a:r>
              <a:rPr lang="en-GB" i="1" dirty="0" smtClean="0"/>
              <a:t>Protest</a:t>
            </a:r>
            <a:r>
              <a:rPr lang="en-GB" dirty="0" smtClean="0"/>
              <a:t>: loud crying, anger and attempts to follow or searching for the caregiver.</a:t>
            </a:r>
          </a:p>
          <a:p>
            <a:endParaRPr lang="en-GB" i="1" dirty="0" smtClean="0"/>
          </a:p>
          <a:p>
            <a:endParaRPr lang="en-GB" dirty="0"/>
          </a:p>
        </p:txBody>
      </p:sp>
    </p:spTree>
    <p:extLst>
      <p:ext uri="{BB962C8B-B14F-4D97-AF65-F5344CB8AC3E}">
        <p14:creationId xmlns:p14="http://schemas.microsoft.com/office/powerpoint/2010/main" val="32651456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sz="quarter" idx="1"/>
          </p:nvPr>
        </p:nvSpPr>
        <p:spPr/>
        <p:txBody>
          <a:bodyPr/>
          <a:lstStyle/>
          <a:p>
            <a:r>
              <a:rPr lang="en-GB" i="1" dirty="0"/>
              <a:t>Despair: </a:t>
            </a:r>
            <a:r>
              <a:rPr lang="en-GB" dirty="0"/>
              <a:t>If the loss of separation is prolonged the baby can enter a phase of despair. They are seeking the return of the caregiver, but will eventually give up and lose faith (Robertson, 1953)</a:t>
            </a:r>
          </a:p>
          <a:p>
            <a:pPr lvl="1"/>
            <a:r>
              <a:rPr lang="en-GB" i="1" dirty="0"/>
              <a:t>Period of grief and mourning</a:t>
            </a:r>
          </a:p>
          <a:p>
            <a:r>
              <a:rPr lang="en-GB" i="1" dirty="0" smtClean="0"/>
              <a:t>Detachment: </a:t>
            </a:r>
            <a:r>
              <a:rPr lang="en-GB" dirty="0" smtClean="0"/>
              <a:t>if the loss continues there will be a defensive stage of seeming detachment</a:t>
            </a:r>
            <a:endParaRPr lang="en-GB" i="1" dirty="0"/>
          </a:p>
        </p:txBody>
      </p:sp>
    </p:spTree>
    <p:extLst>
      <p:ext uri="{BB962C8B-B14F-4D97-AF65-F5344CB8AC3E}">
        <p14:creationId xmlns:p14="http://schemas.microsoft.com/office/powerpoint/2010/main" val="23750255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sz="quarter" idx="1"/>
          </p:nvPr>
        </p:nvSpPr>
        <p:spPr/>
        <p:txBody>
          <a:bodyPr/>
          <a:lstStyle/>
          <a:p>
            <a:r>
              <a:rPr lang="en-GB" dirty="0" smtClean="0"/>
              <a:t>Attachment figures who do provide the safe haven will enable autonomous and independent children</a:t>
            </a:r>
          </a:p>
          <a:p>
            <a:r>
              <a:rPr lang="en-GB" dirty="0" smtClean="0"/>
              <a:t>Children and adults who do not have a secure base will feel more anxious within the world, new experiences will feel alarming. Without the secure base, the individual will feel insecure and lack confidence. This can have significant developmental consequences.</a:t>
            </a:r>
            <a:endParaRPr lang="en-GB" dirty="0"/>
          </a:p>
        </p:txBody>
      </p:sp>
    </p:spTree>
    <p:extLst>
      <p:ext uri="{BB962C8B-B14F-4D97-AF65-F5344CB8AC3E}">
        <p14:creationId xmlns:p14="http://schemas.microsoft.com/office/powerpoint/2010/main" val="19412974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sz="quarter" idx="1"/>
          </p:nvPr>
        </p:nvSpPr>
        <p:spPr/>
        <p:txBody>
          <a:bodyPr>
            <a:normAutofit/>
          </a:bodyPr>
          <a:lstStyle/>
          <a:p>
            <a:r>
              <a:rPr lang="en-GB" dirty="0" smtClean="0"/>
              <a:t>Humans are sociable creatures. Much of our time is spent in the company of others and that social group can provide protection, resources, knowledge a sharing of skills, sexual relationships …</a:t>
            </a:r>
          </a:p>
          <a:p>
            <a:r>
              <a:rPr lang="en-GB" dirty="0" smtClean="0"/>
              <a:t>The emotional experience is often termed </a:t>
            </a:r>
            <a:r>
              <a:rPr lang="en-GB" i="1" dirty="0" smtClean="0"/>
              <a:t>affect</a:t>
            </a:r>
            <a:r>
              <a:rPr lang="en-GB" dirty="0" smtClean="0"/>
              <a:t>: this covers:</a:t>
            </a:r>
          </a:p>
          <a:p>
            <a:pPr lvl="1"/>
            <a:r>
              <a:rPr lang="en-GB" dirty="0" smtClean="0"/>
              <a:t>Our physical feelings, psychological feelings and facial expressions.</a:t>
            </a:r>
          </a:p>
          <a:p>
            <a:r>
              <a:rPr lang="en-GB" dirty="0" smtClean="0"/>
              <a:t>Attachment as a theory of affect regulation</a:t>
            </a:r>
          </a:p>
          <a:p>
            <a:r>
              <a:rPr lang="en-GB" dirty="0" smtClean="0"/>
              <a:t>This aspect of attachment links up with many other branches of developmental science: early brain development, social interaction and understanding, emergence of personality differences and emotional intelligence.</a:t>
            </a:r>
            <a:endParaRPr lang="en-GB" dirty="0"/>
          </a:p>
        </p:txBody>
      </p:sp>
    </p:spTree>
    <p:extLst>
      <p:ext uri="{BB962C8B-B14F-4D97-AF65-F5344CB8AC3E}">
        <p14:creationId xmlns:p14="http://schemas.microsoft.com/office/powerpoint/2010/main" val="3173391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sz="quarter" idx="1"/>
          </p:nvPr>
        </p:nvSpPr>
        <p:spPr/>
        <p:txBody>
          <a:bodyPr/>
          <a:lstStyle/>
          <a:p>
            <a:r>
              <a:rPr lang="en-GB" dirty="0" smtClean="0"/>
              <a:t>Children who are helped to regulate their arousal, through caring and sensitive responses, will learn to regulate themselves physiologically, emotionally, cognitively (Perry and Szalavitz, 2006)</a:t>
            </a:r>
          </a:p>
          <a:p>
            <a:r>
              <a:rPr lang="en-GB" dirty="0" smtClean="0"/>
              <a:t>Co-regulation is at the heart of attachment, being able to self-regulate, the eventual growth of social understanding, empathy and relational skills.</a:t>
            </a:r>
          </a:p>
          <a:p>
            <a:r>
              <a:rPr lang="en-GB" dirty="0" smtClean="0"/>
              <a:t>Neuroscience is demonstrating more and more how the state of the mind and the underpinning neurological structures can affect the body and vice versa.</a:t>
            </a:r>
            <a:endParaRPr lang="en-GB" dirty="0"/>
          </a:p>
        </p:txBody>
      </p:sp>
    </p:spTree>
    <p:extLst>
      <p:ext uri="{BB962C8B-B14F-4D97-AF65-F5344CB8AC3E}">
        <p14:creationId xmlns:p14="http://schemas.microsoft.com/office/powerpoint/2010/main" val="35139105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sz="quarter" idx="1"/>
          </p:nvPr>
        </p:nvSpPr>
        <p:spPr/>
        <p:txBody>
          <a:bodyPr/>
          <a:lstStyle/>
          <a:p>
            <a:r>
              <a:rPr lang="en-GB" dirty="0" smtClean="0"/>
              <a:t>Stress hormone – Cortisol</a:t>
            </a:r>
          </a:p>
          <a:p>
            <a:pPr lvl="1"/>
            <a:r>
              <a:rPr lang="en-GB" dirty="0" smtClean="0"/>
              <a:t>Securely attached children have less reactive stress systems</a:t>
            </a:r>
          </a:p>
          <a:p>
            <a:pPr lvl="1"/>
            <a:r>
              <a:rPr lang="en-GB" dirty="0" smtClean="0"/>
              <a:t>Children who have </a:t>
            </a:r>
            <a:r>
              <a:rPr lang="en-GB" dirty="0" err="1" smtClean="0"/>
              <a:t>suffed</a:t>
            </a:r>
            <a:r>
              <a:rPr lang="en-GB" dirty="0" smtClean="0"/>
              <a:t> traumatic childhoods (</a:t>
            </a:r>
            <a:r>
              <a:rPr lang="en-GB" dirty="0" err="1" smtClean="0"/>
              <a:t>incl</a:t>
            </a:r>
            <a:r>
              <a:rPr lang="en-GB" dirty="0" smtClean="0"/>
              <a:t> neglect) have abnormal patterns of cortisol release. They will have hypersensitive nervous systems and are easily aroused.</a:t>
            </a:r>
            <a:endParaRPr lang="en-GB" dirty="0"/>
          </a:p>
        </p:txBody>
      </p:sp>
    </p:spTree>
    <p:extLst>
      <p:ext uri="{BB962C8B-B14F-4D97-AF65-F5344CB8AC3E}">
        <p14:creationId xmlns:p14="http://schemas.microsoft.com/office/powerpoint/2010/main" val="29211331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sz="quarter" idx="1"/>
          </p:nvPr>
        </p:nvSpPr>
        <p:spPr/>
        <p:txBody>
          <a:bodyPr/>
          <a:lstStyle/>
          <a:p>
            <a:r>
              <a:rPr lang="en-GB" dirty="0" smtClean="0"/>
              <a:t>Each pattern of attachment represents a strategy to produce and receive care and protection.</a:t>
            </a:r>
          </a:p>
          <a:p>
            <a:endParaRPr lang="en-GB" dirty="0"/>
          </a:p>
          <a:p>
            <a:r>
              <a:rPr lang="en-GB" dirty="0" smtClean="0"/>
              <a:t>Four combinations of the way the self and others are experienced and mentally modelled within the parent-child relationship:</a:t>
            </a:r>
          </a:p>
          <a:p>
            <a:pPr lvl="1"/>
            <a:r>
              <a:rPr lang="en-GB" dirty="0" smtClean="0"/>
              <a:t>Avoidant (A)</a:t>
            </a:r>
          </a:p>
          <a:p>
            <a:pPr lvl="1"/>
            <a:r>
              <a:rPr lang="en-GB" dirty="0" smtClean="0"/>
              <a:t>Secure (B)</a:t>
            </a:r>
          </a:p>
          <a:p>
            <a:pPr lvl="1"/>
            <a:r>
              <a:rPr lang="en-GB" dirty="0" smtClean="0"/>
              <a:t>Ambivalent (C)</a:t>
            </a:r>
          </a:p>
          <a:p>
            <a:pPr lvl="1"/>
            <a:r>
              <a:rPr lang="en-GB" dirty="0" smtClean="0"/>
              <a:t>Disorganised (D)</a:t>
            </a:r>
            <a:endParaRPr lang="en-GB" dirty="0"/>
          </a:p>
        </p:txBody>
      </p:sp>
    </p:spTree>
    <p:extLst>
      <p:ext uri="{BB962C8B-B14F-4D97-AF65-F5344CB8AC3E}">
        <p14:creationId xmlns:p14="http://schemas.microsoft.com/office/powerpoint/2010/main" val="4821978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Adverse Childhood Experiences</a:t>
            </a:r>
            <a:endParaRPr lang="en-GB" dirty="0"/>
          </a:p>
        </p:txBody>
      </p:sp>
      <p:sp>
        <p:nvSpPr>
          <p:cNvPr id="3" name="Content Placeholder 2"/>
          <p:cNvSpPr>
            <a:spLocks noGrp="1"/>
          </p:cNvSpPr>
          <p:nvPr>
            <p:ph sz="quarter" idx="1"/>
          </p:nvPr>
        </p:nvSpPr>
        <p:spPr/>
        <p:txBody>
          <a:bodyPr/>
          <a:lstStyle/>
          <a:p>
            <a:r>
              <a:rPr lang="en-GB" dirty="0" smtClean="0"/>
              <a:t>Adverse Childhood Experiences (ACEs) have harmful impacts on the individual across the </a:t>
            </a:r>
            <a:r>
              <a:rPr lang="en-GB" dirty="0" err="1" smtClean="0"/>
              <a:t>lifecourse</a:t>
            </a:r>
            <a:r>
              <a:rPr lang="en-GB" dirty="0" smtClean="0"/>
              <a:t>. </a:t>
            </a:r>
          </a:p>
          <a:p>
            <a:r>
              <a:rPr lang="en-GB" dirty="0" smtClean="0"/>
              <a:t>The Welsh ACE Study looked at nine ACEs and explored the effect on mental health.</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a:xfrm>
            <a:off x="4038600" y="6369229"/>
            <a:ext cx="4114800" cy="365125"/>
          </a:xfrm>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3" name="Picture 2"/>
          <p:cNvPicPr>
            <a:picLocks noChangeAspect="1"/>
          </p:cNvPicPr>
          <p:nvPr/>
        </p:nvPicPr>
        <p:blipFill>
          <a:blip r:embed="rId3" cstate="print"/>
          <a:stretch>
            <a:fillRect/>
          </a:stretch>
        </p:blipFill>
        <p:spPr>
          <a:xfrm>
            <a:off x="703384" y="337625"/>
            <a:ext cx="10888393" cy="5845224"/>
          </a:xfrm>
          <a:prstGeom prst="rect">
            <a:avLst/>
          </a:prstGeom>
        </p:spPr>
      </p:pic>
    </p:spTree>
    <p:extLst>
      <p:ext uri="{BB962C8B-B14F-4D97-AF65-F5344CB8AC3E}">
        <p14:creationId xmlns:p14="http://schemas.microsoft.com/office/powerpoint/2010/main" val="39223225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a:xfrm>
            <a:off x="4038600" y="6369229"/>
            <a:ext cx="4114800" cy="365125"/>
          </a:xfrm>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2" name="Picture 1"/>
          <p:cNvPicPr>
            <a:picLocks noChangeAspect="1"/>
          </p:cNvPicPr>
          <p:nvPr/>
        </p:nvPicPr>
        <p:blipFill>
          <a:blip r:embed="rId3" cstate="print"/>
          <a:stretch>
            <a:fillRect/>
          </a:stretch>
        </p:blipFill>
        <p:spPr>
          <a:xfrm>
            <a:off x="731520" y="506437"/>
            <a:ext cx="10480431" cy="5556738"/>
          </a:xfrm>
          <a:prstGeom prst="rect">
            <a:avLst/>
          </a:prstGeom>
        </p:spPr>
      </p:pic>
    </p:spTree>
    <p:extLst>
      <p:ext uri="{BB962C8B-B14F-4D97-AF65-F5344CB8AC3E}">
        <p14:creationId xmlns:p14="http://schemas.microsoft.com/office/powerpoint/2010/main" val="26866881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0403" y="111907"/>
            <a:ext cx="10515600" cy="1325563"/>
          </a:xfrm>
        </p:spPr>
        <p:txBody>
          <a:bodyPr>
            <a:normAutofit/>
          </a:bodyPr>
          <a:lstStyle/>
          <a:p>
            <a:r>
              <a:rPr lang="en-GB" dirty="0">
                <a:solidFill>
                  <a:schemeClr val="bg1"/>
                </a:solidFill>
                <a:latin typeface="+mn-lt"/>
              </a:rPr>
              <a:t>ACEs increase individuals’ risk of developing health harming behaviour</a:t>
            </a:r>
          </a:p>
        </p:txBody>
      </p:sp>
      <p:sp>
        <p:nvSpPr>
          <p:cNvPr id="6" name="Footer Placeholder 2"/>
          <p:cNvSpPr>
            <a:spLocks noGrp="1"/>
          </p:cNvSpPr>
          <p:nvPr>
            <p:ph type="ftr" sz="quarter" idx="11"/>
          </p:nvPr>
        </p:nvSpPr>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3" name="Picture 2"/>
          <p:cNvPicPr>
            <a:picLocks noChangeAspect="1"/>
          </p:cNvPicPr>
          <p:nvPr/>
        </p:nvPicPr>
        <p:blipFill>
          <a:blip r:embed="rId3" cstate="print"/>
          <a:stretch>
            <a:fillRect/>
          </a:stretch>
        </p:blipFill>
        <p:spPr>
          <a:xfrm>
            <a:off x="604911" y="1448972"/>
            <a:ext cx="10902461" cy="4670474"/>
          </a:xfrm>
          <a:prstGeom prst="rect">
            <a:avLst/>
          </a:prstGeom>
        </p:spPr>
      </p:pic>
    </p:spTree>
    <p:extLst>
      <p:ext uri="{BB962C8B-B14F-4D97-AF65-F5344CB8AC3E}">
        <p14:creationId xmlns:p14="http://schemas.microsoft.com/office/powerpoint/2010/main" val="18878544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5" name="Picture 4"/>
          <p:cNvPicPr>
            <a:picLocks noChangeAspect="1"/>
          </p:cNvPicPr>
          <p:nvPr/>
        </p:nvPicPr>
        <p:blipFill>
          <a:blip r:embed="rId3" cstate="print"/>
          <a:stretch>
            <a:fillRect/>
          </a:stretch>
        </p:blipFill>
        <p:spPr>
          <a:xfrm>
            <a:off x="1055078" y="436097"/>
            <a:ext cx="10016196" cy="5824025"/>
          </a:xfrm>
          <a:prstGeom prst="rect">
            <a:avLst/>
          </a:prstGeom>
        </p:spPr>
      </p:pic>
    </p:spTree>
    <p:extLst>
      <p:ext uri="{BB962C8B-B14F-4D97-AF65-F5344CB8AC3E}">
        <p14:creationId xmlns:p14="http://schemas.microsoft.com/office/powerpoint/2010/main" val="38203332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ACEs</a:t>
            </a:r>
            <a:endParaRPr lang="en-GB" dirty="0"/>
          </a:p>
        </p:txBody>
      </p:sp>
      <p:sp>
        <p:nvSpPr>
          <p:cNvPr id="4" name="Content Placeholder 3"/>
          <p:cNvSpPr>
            <a:spLocks noGrp="1"/>
          </p:cNvSpPr>
          <p:nvPr>
            <p:ph sz="quarter" idx="1"/>
          </p:nvPr>
        </p:nvSpPr>
        <p:spPr/>
        <p:txBody>
          <a:bodyPr/>
          <a:lstStyle/>
          <a:p>
            <a:r>
              <a:rPr lang="en-GB" dirty="0" smtClean="0">
                <a:hlinkClick r:id="rId3"/>
              </a:rPr>
              <a:t>ACEs and Low Mental Health – </a:t>
            </a:r>
            <a:r>
              <a:rPr lang="en-GB" dirty="0" err="1" smtClean="0">
                <a:hlinkClick r:id="rId3"/>
              </a:rPr>
              <a:t>Infographic</a:t>
            </a:r>
            <a:endParaRPr lang="en-GB" dirty="0" smtClean="0"/>
          </a:p>
          <a:p>
            <a:endParaRPr lang="en-GB" dirty="0" smtClean="0"/>
          </a:p>
          <a:p>
            <a:r>
              <a:rPr lang="en-GB" dirty="0" smtClean="0">
                <a:hlinkClick r:id="rId4"/>
              </a:rPr>
              <a:t>ACEs and their association with Mental Well-Being in the adult population in Wales (PDF)</a:t>
            </a:r>
            <a:endParaRPr lang="en-GB" dirty="0" smtClean="0"/>
          </a:p>
          <a:p>
            <a:endParaRPr lang="en-GB" dirty="0" smtClean="0"/>
          </a:p>
          <a:p>
            <a:r>
              <a:rPr lang="en-GB" dirty="0" smtClean="0">
                <a:hlinkClick r:id="rId5"/>
              </a:rPr>
              <a:t>ACEs animation</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Different types of mental health problems</a:t>
            </a:r>
            <a:endParaRPr lang="en-GB" dirty="0"/>
          </a:p>
        </p:txBody>
      </p:sp>
      <p:sp>
        <p:nvSpPr>
          <p:cNvPr id="3" name="Content Placeholder 2"/>
          <p:cNvSpPr>
            <a:spLocks noGrp="1"/>
          </p:cNvSpPr>
          <p:nvPr>
            <p:ph sz="quarter" idx="1"/>
          </p:nvPr>
        </p:nvSpPr>
        <p:spPr/>
        <p:txBody>
          <a:bodyPr/>
          <a:lstStyle/>
          <a:p>
            <a:r>
              <a:rPr lang="en-GB" dirty="0" smtClean="0"/>
              <a:t>There are many different types of mental health problems that young people can experience, some of the common issues are identified below:</a:t>
            </a:r>
          </a:p>
          <a:p>
            <a:pPr lvl="1"/>
            <a:r>
              <a:rPr lang="en-GB" dirty="0" smtClean="0"/>
              <a:t>Stress and anxiety</a:t>
            </a:r>
          </a:p>
          <a:p>
            <a:pPr lvl="1"/>
            <a:r>
              <a:rPr lang="en-GB" dirty="0" smtClean="0"/>
              <a:t>Depression</a:t>
            </a:r>
          </a:p>
          <a:p>
            <a:pPr lvl="1"/>
            <a:r>
              <a:rPr lang="en-GB" dirty="0" smtClean="0"/>
              <a:t>Psychosis</a:t>
            </a:r>
          </a:p>
          <a:p>
            <a:pPr lvl="1"/>
            <a:r>
              <a:rPr lang="en-GB" dirty="0" smtClean="0"/>
              <a:t>Self Harm</a:t>
            </a:r>
          </a:p>
          <a:p>
            <a:pPr lvl="1"/>
            <a:r>
              <a:rPr lang="en-GB" dirty="0" smtClean="0"/>
              <a:t>Eating Disorders</a:t>
            </a:r>
            <a:endParaRPr lang="en-GB" dirty="0"/>
          </a:p>
        </p:txBody>
      </p:sp>
    </p:spTree>
    <p:extLst>
      <p:ext uri="{BB962C8B-B14F-4D97-AF65-F5344CB8AC3E}">
        <p14:creationId xmlns:p14="http://schemas.microsoft.com/office/powerpoint/2010/main" val="21080428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Anxiety (CYP)</a:t>
            </a:r>
            <a:endParaRPr lang="en-GB" dirty="0"/>
          </a:p>
        </p:txBody>
      </p:sp>
      <p:sp>
        <p:nvSpPr>
          <p:cNvPr id="3" name="Content Placeholder 2"/>
          <p:cNvSpPr>
            <a:spLocks noGrp="1"/>
          </p:cNvSpPr>
          <p:nvPr>
            <p:ph sz="quarter" idx="1"/>
          </p:nvPr>
        </p:nvSpPr>
        <p:spPr/>
        <p:txBody>
          <a:bodyPr/>
          <a:lstStyle/>
          <a:p>
            <a:r>
              <a:rPr lang="en-GB" dirty="0" smtClean="0"/>
              <a:t>As many as 1 in 6 children will experience anxiety at some point before reaching adulthood (</a:t>
            </a:r>
            <a:r>
              <a:rPr lang="en-GB" dirty="0" err="1" smtClean="0"/>
              <a:t>YoungMinds</a:t>
            </a:r>
            <a:r>
              <a:rPr lang="en-GB" dirty="0" smtClean="0"/>
              <a:t>, 2017).</a:t>
            </a:r>
          </a:p>
          <a:p>
            <a:r>
              <a:rPr lang="en-GB" dirty="0" smtClean="0"/>
              <a:t>Anxiety is a feeling of fear or panic. It can be a normal reaction to a stressful event (e.g. exams or tests) but after the event has occurred usually the feelings will return to normal.</a:t>
            </a:r>
          </a:p>
          <a:p>
            <a:r>
              <a:rPr lang="en-GB" dirty="0" smtClean="0"/>
              <a:t>If the problem has gone however, and the emotions continue that’s when anxiety can become an issue.</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Symptoms of Anxiety</a:t>
            </a:r>
            <a:endParaRPr lang="en-GB" dirty="0"/>
          </a:p>
        </p:txBody>
      </p:sp>
      <p:sp>
        <p:nvSpPr>
          <p:cNvPr id="3" name="Content Placeholder 2"/>
          <p:cNvSpPr>
            <a:spLocks noGrp="1"/>
          </p:cNvSpPr>
          <p:nvPr>
            <p:ph sz="quarter" idx="1"/>
          </p:nvPr>
        </p:nvSpPr>
        <p:spPr/>
        <p:txBody>
          <a:bodyPr/>
          <a:lstStyle/>
          <a:p>
            <a:r>
              <a:rPr lang="en-GB" dirty="0" smtClean="0"/>
              <a:t>Feeling scared or panicky all the time</a:t>
            </a:r>
          </a:p>
          <a:p>
            <a:r>
              <a:rPr lang="en-GB" dirty="0" smtClean="0"/>
              <a:t>Difficulty sleeping</a:t>
            </a:r>
          </a:p>
          <a:p>
            <a:r>
              <a:rPr lang="en-GB" dirty="0" smtClean="0"/>
              <a:t>Low appetite</a:t>
            </a:r>
          </a:p>
          <a:p>
            <a:r>
              <a:rPr lang="en-GB" dirty="0" smtClean="0"/>
              <a:t>Withdrawal</a:t>
            </a:r>
          </a:p>
          <a:p>
            <a:r>
              <a:rPr lang="en-GB" dirty="0" smtClean="0"/>
              <a:t>Tired and irritable</a:t>
            </a:r>
          </a:p>
          <a:p>
            <a:r>
              <a:rPr lang="en-GB" dirty="0" smtClean="0"/>
              <a:t>Low mood</a:t>
            </a:r>
          </a:p>
          <a:p>
            <a:r>
              <a:rPr lang="en-GB" dirty="0" smtClean="0"/>
              <a:t>Feeling faint</a:t>
            </a:r>
          </a:p>
          <a:p>
            <a:r>
              <a:rPr lang="en-GB" dirty="0" smtClean="0"/>
              <a:t>Physiological illnesses: headaches, stomach aches.</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Anxiety</a:t>
            </a:r>
            <a:endParaRPr lang="en-GB" dirty="0"/>
          </a:p>
        </p:txBody>
      </p:sp>
      <p:sp>
        <p:nvSpPr>
          <p:cNvPr id="3" name="Content Placeholder 2"/>
          <p:cNvSpPr>
            <a:spLocks noGrp="1"/>
          </p:cNvSpPr>
          <p:nvPr>
            <p:ph sz="quarter" idx="1"/>
          </p:nvPr>
        </p:nvSpPr>
        <p:spPr/>
        <p:txBody>
          <a:bodyPr/>
          <a:lstStyle/>
          <a:p>
            <a:r>
              <a:rPr lang="en-GB" dirty="0" smtClean="0"/>
              <a:t>Anti-depressants: </a:t>
            </a:r>
            <a:r>
              <a:rPr lang="en-GB" dirty="0" err="1" smtClean="0"/>
              <a:t>Clozapine</a:t>
            </a:r>
            <a:r>
              <a:rPr lang="en-GB" dirty="0" smtClean="0"/>
              <a:t>, </a:t>
            </a:r>
            <a:r>
              <a:rPr lang="en-GB" dirty="0" err="1" smtClean="0"/>
              <a:t>Fluoxetine</a:t>
            </a:r>
            <a:r>
              <a:rPr lang="en-GB" dirty="0" smtClean="0"/>
              <a:t>, Lithium, </a:t>
            </a:r>
            <a:r>
              <a:rPr lang="en-GB" dirty="0" err="1" smtClean="0"/>
              <a:t>Lorazepam</a:t>
            </a:r>
            <a:endParaRPr lang="en-GB" dirty="0" smtClean="0"/>
          </a:p>
          <a:p>
            <a:r>
              <a:rPr lang="en-GB" dirty="0" smtClean="0"/>
              <a:t>CBT/Other Counselling</a:t>
            </a:r>
          </a:p>
          <a:p>
            <a:r>
              <a:rPr lang="en-GB" dirty="0" smtClean="0"/>
              <a:t>Self Help: </a:t>
            </a:r>
            <a:r>
              <a:rPr lang="en-GB" dirty="0" err="1" smtClean="0"/>
              <a:t>Psychoeducational</a:t>
            </a:r>
            <a:r>
              <a:rPr lang="en-GB" dirty="0" smtClean="0"/>
              <a:t> books, activities, exercises</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Depression</a:t>
            </a:r>
            <a:endParaRPr lang="en-GB" dirty="0"/>
          </a:p>
        </p:txBody>
      </p:sp>
      <p:sp>
        <p:nvSpPr>
          <p:cNvPr id="3" name="Content Placeholder 2"/>
          <p:cNvSpPr>
            <a:spLocks noGrp="1"/>
          </p:cNvSpPr>
          <p:nvPr>
            <p:ph sz="quarter" idx="1"/>
          </p:nvPr>
        </p:nvSpPr>
        <p:spPr/>
        <p:txBody>
          <a:bodyPr/>
          <a:lstStyle/>
          <a:p>
            <a:r>
              <a:rPr lang="en-GB" dirty="0" smtClean="0"/>
              <a:t>Depression is one of the most common types of illness</a:t>
            </a:r>
          </a:p>
          <a:p>
            <a:r>
              <a:rPr lang="en-GB" dirty="0" smtClean="0"/>
              <a:t>It is not the same as bipolar disorder (or manic depression)</a:t>
            </a:r>
          </a:p>
          <a:p>
            <a:r>
              <a:rPr lang="en-GB" dirty="0" smtClean="0"/>
              <a:t>It often develops alongside anxiety</a:t>
            </a:r>
          </a:p>
          <a:p>
            <a:r>
              <a:rPr lang="en-GB" dirty="0" smtClean="0"/>
              <a:t>It is a mood disorder, where the individual feels low all the time, with negative emotions.</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Symtoms</a:t>
            </a:r>
            <a:r>
              <a:rPr lang="en-GB" dirty="0" smtClean="0"/>
              <a:t> of Depression</a:t>
            </a:r>
            <a:endParaRPr lang="en-GB" dirty="0"/>
          </a:p>
        </p:txBody>
      </p:sp>
      <p:sp>
        <p:nvSpPr>
          <p:cNvPr id="3" name="Content Placeholder 2"/>
          <p:cNvSpPr>
            <a:spLocks noGrp="1"/>
          </p:cNvSpPr>
          <p:nvPr>
            <p:ph sz="quarter" idx="1"/>
          </p:nvPr>
        </p:nvSpPr>
        <p:spPr/>
        <p:txBody>
          <a:bodyPr/>
          <a:lstStyle/>
          <a:p>
            <a:r>
              <a:rPr lang="en-GB" dirty="0" smtClean="0"/>
              <a:t>Depression affects people in different ways. Symptoms can include:</a:t>
            </a:r>
          </a:p>
          <a:p>
            <a:pPr lvl="1"/>
            <a:r>
              <a:rPr lang="en-GB" dirty="0" smtClean="0"/>
              <a:t>Social anxiety, avoidance of friends and social situations</a:t>
            </a:r>
          </a:p>
          <a:p>
            <a:pPr lvl="1"/>
            <a:r>
              <a:rPr lang="en-GB" dirty="0" smtClean="0"/>
              <a:t>Disrupted or prolonged sleeping</a:t>
            </a:r>
          </a:p>
          <a:p>
            <a:pPr lvl="1"/>
            <a:r>
              <a:rPr lang="en-GB" dirty="0" smtClean="0"/>
              <a:t>Feeling irritable, upset, lonely</a:t>
            </a:r>
          </a:p>
          <a:p>
            <a:pPr lvl="1"/>
            <a:r>
              <a:rPr lang="en-GB" dirty="0" smtClean="0"/>
              <a:t>Feeling hopeless</a:t>
            </a:r>
          </a:p>
          <a:p>
            <a:pPr lvl="1"/>
            <a:r>
              <a:rPr lang="en-GB" dirty="0" smtClean="0"/>
              <a:t>Suicidal ideation</a:t>
            </a:r>
          </a:p>
          <a:p>
            <a:pPr lvl="1"/>
            <a:r>
              <a:rPr lang="en-GB" dirty="0" smtClean="0"/>
              <a:t>Lethargic</a:t>
            </a:r>
          </a:p>
          <a:p>
            <a:pPr lvl="1"/>
            <a:r>
              <a:rPr lang="en-GB" dirty="0" smtClean="0"/>
              <a:t>Self critical</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Depression</a:t>
            </a:r>
            <a:endParaRPr lang="en-GB" dirty="0"/>
          </a:p>
        </p:txBody>
      </p:sp>
      <p:sp>
        <p:nvSpPr>
          <p:cNvPr id="3" name="Content Placeholder 2"/>
          <p:cNvSpPr>
            <a:spLocks noGrp="1"/>
          </p:cNvSpPr>
          <p:nvPr>
            <p:ph sz="quarter" idx="1"/>
          </p:nvPr>
        </p:nvSpPr>
        <p:spPr/>
        <p:txBody>
          <a:bodyPr/>
          <a:lstStyle/>
          <a:p>
            <a:r>
              <a:rPr lang="en-GB" dirty="0" smtClean="0"/>
              <a:t>Drug treatment: </a:t>
            </a:r>
            <a:r>
              <a:rPr lang="en-GB" dirty="0" err="1" smtClean="0"/>
              <a:t>Amitriptylene</a:t>
            </a:r>
            <a:r>
              <a:rPr lang="en-GB" dirty="0" smtClean="0"/>
              <a:t>, Chlorpromazine, </a:t>
            </a:r>
            <a:r>
              <a:rPr lang="en-GB" dirty="0" err="1" smtClean="0"/>
              <a:t>Citalopram</a:t>
            </a:r>
            <a:r>
              <a:rPr lang="en-GB" dirty="0" smtClean="0"/>
              <a:t>, Diazepam, </a:t>
            </a:r>
            <a:r>
              <a:rPr lang="en-GB" dirty="0" err="1" smtClean="0"/>
              <a:t>Fluoxetine</a:t>
            </a:r>
            <a:r>
              <a:rPr lang="en-GB" dirty="0" smtClean="0"/>
              <a:t>, Lithium</a:t>
            </a:r>
          </a:p>
          <a:p>
            <a:r>
              <a:rPr lang="en-GB" dirty="0" smtClean="0"/>
              <a:t>Counselling</a:t>
            </a:r>
          </a:p>
          <a:p>
            <a:r>
              <a:rPr lang="en-GB" dirty="0" smtClean="0"/>
              <a:t>Exercise or outdoor activities</a:t>
            </a:r>
          </a:p>
          <a:p>
            <a:r>
              <a:rPr lang="en-GB" dirty="0" smtClean="0"/>
              <a:t>Mindfulness</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Psychosis</a:t>
            </a:r>
            <a:endParaRPr lang="en-GB" dirty="0"/>
          </a:p>
        </p:txBody>
      </p:sp>
      <p:sp>
        <p:nvSpPr>
          <p:cNvPr id="3" name="Content Placeholder 2"/>
          <p:cNvSpPr>
            <a:spLocks noGrp="1"/>
          </p:cNvSpPr>
          <p:nvPr>
            <p:ph sz="quarter" idx="1"/>
          </p:nvPr>
        </p:nvSpPr>
        <p:spPr/>
        <p:txBody>
          <a:bodyPr/>
          <a:lstStyle/>
          <a:p>
            <a:r>
              <a:rPr lang="en-GB" dirty="0" smtClean="0"/>
              <a:t>Psychosis can be a symptom of a serious mental illness (</a:t>
            </a:r>
            <a:r>
              <a:rPr lang="en-GB" dirty="0" err="1" smtClean="0"/>
              <a:t>e.g</a:t>
            </a:r>
            <a:r>
              <a:rPr lang="en-GB" dirty="0" smtClean="0"/>
              <a:t> bipolar disorder or schizophrenia) or it can be related to depression, stress or substance misuse.</a:t>
            </a:r>
          </a:p>
          <a:p>
            <a:r>
              <a:rPr lang="en-GB" dirty="0" smtClean="0"/>
              <a:t>In a psychotic episode a person will lose touch with reality and may see things, hear things or feel things that are not actually there. They believe things that don’t </a:t>
            </a:r>
            <a:r>
              <a:rPr lang="en-GB" u="sng" dirty="0" smtClean="0"/>
              <a:t>rationally</a:t>
            </a:r>
            <a:r>
              <a:rPr lang="en-GB" dirty="0" smtClean="0"/>
              <a:t> make sense.</a:t>
            </a:r>
          </a:p>
          <a:p>
            <a:r>
              <a:rPr lang="en-GB" dirty="0" smtClean="0"/>
              <a:t>It is treatable.</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Symptoms of Psychosis</a:t>
            </a:r>
            <a:endParaRPr lang="en-GB" dirty="0"/>
          </a:p>
        </p:txBody>
      </p:sp>
      <p:sp>
        <p:nvSpPr>
          <p:cNvPr id="3" name="Content Placeholder 2"/>
          <p:cNvSpPr>
            <a:spLocks noGrp="1"/>
          </p:cNvSpPr>
          <p:nvPr>
            <p:ph sz="quarter" idx="1"/>
          </p:nvPr>
        </p:nvSpPr>
        <p:spPr/>
        <p:txBody>
          <a:bodyPr/>
          <a:lstStyle/>
          <a:p>
            <a:r>
              <a:rPr lang="en-GB" dirty="0" smtClean="0"/>
              <a:t>Often it is the people around an individual that will notice the psychotic episode. </a:t>
            </a:r>
          </a:p>
          <a:p>
            <a:r>
              <a:rPr lang="en-GB" dirty="0" smtClean="0"/>
              <a:t>Some of the behaviours can include:</a:t>
            </a:r>
          </a:p>
          <a:p>
            <a:pPr lvl="1"/>
            <a:r>
              <a:rPr lang="en-GB" dirty="0" smtClean="0"/>
              <a:t>Hallucinations</a:t>
            </a:r>
          </a:p>
          <a:p>
            <a:pPr lvl="1"/>
            <a:r>
              <a:rPr lang="en-GB" dirty="0" smtClean="0"/>
              <a:t>Feeling as if you are being watched or followed, or that your life is in danger</a:t>
            </a:r>
          </a:p>
          <a:p>
            <a:pPr lvl="1"/>
            <a:r>
              <a:rPr lang="en-GB" dirty="0" smtClean="0"/>
              <a:t>Confused thoughts, inability to concentrate</a:t>
            </a:r>
          </a:p>
          <a:p>
            <a:pPr lvl="1"/>
            <a:r>
              <a:rPr lang="en-GB" dirty="0" smtClean="0"/>
              <a:t>Feeling that something else is taking control of body and thoughts</a:t>
            </a:r>
          </a:p>
          <a:p>
            <a:pPr lvl="1"/>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Psychosis</a:t>
            </a:r>
            <a:endParaRPr lang="en-GB" dirty="0"/>
          </a:p>
        </p:txBody>
      </p:sp>
      <p:sp>
        <p:nvSpPr>
          <p:cNvPr id="3" name="Content Placeholder 2"/>
          <p:cNvSpPr>
            <a:spLocks noGrp="1"/>
          </p:cNvSpPr>
          <p:nvPr>
            <p:ph sz="quarter" idx="1"/>
          </p:nvPr>
        </p:nvSpPr>
        <p:spPr/>
        <p:txBody>
          <a:bodyPr/>
          <a:lstStyle/>
          <a:p>
            <a:r>
              <a:rPr lang="en-GB" dirty="0" smtClean="0"/>
              <a:t>Treatment can include anti-psychotic drugs or </a:t>
            </a:r>
            <a:r>
              <a:rPr lang="en-GB" dirty="0" err="1" smtClean="0"/>
              <a:t>neuroleptics</a:t>
            </a:r>
            <a:r>
              <a:rPr lang="en-GB" dirty="0" smtClean="0"/>
              <a:t>: Lithium, </a:t>
            </a:r>
            <a:r>
              <a:rPr lang="en-GB" dirty="0" err="1" smtClean="0"/>
              <a:t>Fluoxetine</a:t>
            </a:r>
            <a:r>
              <a:rPr lang="en-GB" dirty="0" smtClean="0"/>
              <a:t>, </a:t>
            </a:r>
            <a:r>
              <a:rPr lang="en-GB" dirty="0" err="1" smtClean="0"/>
              <a:t>Propranolol</a:t>
            </a:r>
            <a:endParaRPr lang="en-GB" dirty="0" smtClean="0"/>
          </a:p>
          <a:p>
            <a:r>
              <a:rPr lang="en-GB" dirty="0" smtClean="0"/>
              <a:t>CBT</a:t>
            </a:r>
          </a:p>
          <a:p>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Strategies for Promoting Good Mental Health</a:t>
            </a:r>
            <a:endParaRPr lang="en-GB" dirty="0"/>
          </a:p>
        </p:txBody>
      </p:sp>
      <p:sp>
        <p:nvSpPr>
          <p:cNvPr id="3" name="Content Placeholder 2"/>
          <p:cNvSpPr>
            <a:spLocks noGrp="1"/>
          </p:cNvSpPr>
          <p:nvPr>
            <p:ph sz="quarter" idx="1"/>
          </p:nvPr>
        </p:nvSpPr>
        <p:spPr/>
        <p:txBody>
          <a:bodyPr/>
          <a:lstStyle/>
          <a:p>
            <a:r>
              <a:rPr lang="en-GB" dirty="0" smtClean="0"/>
              <a:t>In order to develop emotionally and intellectually capable young people, good mental health needs to be the priority.</a:t>
            </a:r>
          </a:p>
          <a:p>
            <a:r>
              <a:rPr lang="en-GB" dirty="0" smtClean="0"/>
              <a:t>Enabling children and young people to develop psychologically, emotionally, creatively, intellectually and spiritually will enhance a young person’s sense of self and well being and enable young people to make a successful transition into adulthood.</a:t>
            </a:r>
          </a:p>
          <a:p>
            <a:r>
              <a:rPr lang="en-GB" dirty="0" smtClean="0"/>
              <a:t>How can we do this?</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2" cstate="print"/>
          <a:srcRect/>
          <a:stretch>
            <a:fillRect/>
          </a:stretch>
        </p:blipFill>
        <p:spPr bwMode="auto">
          <a:xfrm>
            <a:off x="3363292" y="310736"/>
            <a:ext cx="7315200" cy="6019800"/>
          </a:xfrm>
          <a:prstGeom prst="rect">
            <a:avLst/>
          </a:prstGeom>
          <a:noFill/>
        </p:spPr>
      </p:pic>
      <p:sp>
        <p:nvSpPr>
          <p:cNvPr id="5" name="TextBox 4"/>
          <p:cNvSpPr txBox="1"/>
          <p:nvPr/>
        </p:nvSpPr>
        <p:spPr>
          <a:xfrm>
            <a:off x="437322" y="337930"/>
            <a:ext cx="3369365" cy="1569660"/>
          </a:xfrm>
          <a:prstGeom prst="rect">
            <a:avLst/>
          </a:prstGeom>
          <a:noFill/>
        </p:spPr>
        <p:txBody>
          <a:bodyPr wrap="square" rtlCol="0">
            <a:spAutoFit/>
          </a:bodyPr>
          <a:lstStyle/>
          <a:p>
            <a:r>
              <a:rPr lang="en-GB" sz="3200" dirty="0" smtClean="0"/>
              <a:t>Strategies:</a:t>
            </a:r>
          </a:p>
          <a:p>
            <a:r>
              <a:rPr lang="en-GB" sz="3200" dirty="0" smtClean="0"/>
              <a:t>The Resilience Wheel</a:t>
            </a:r>
            <a:endParaRPr lang="en-GB" sz="3200"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1325563"/>
          </a:xfrm>
        </p:spPr>
        <p:txBody>
          <a:bodyPr>
            <a:normAutofit/>
          </a:bodyPr>
          <a:lstStyle/>
          <a:p>
            <a:r>
              <a:rPr lang="en-GB" sz="3600" dirty="0" smtClean="0"/>
              <a:t>Strategies:</a:t>
            </a:r>
            <a:br>
              <a:rPr lang="en-GB" sz="3600" dirty="0" smtClean="0"/>
            </a:br>
            <a:r>
              <a:rPr lang="en-GB" sz="3600" dirty="0" smtClean="0"/>
              <a:t>Mindfulness</a:t>
            </a:r>
            <a:endParaRPr lang="en-GB" sz="3600" dirty="0"/>
          </a:p>
        </p:txBody>
      </p:sp>
      <p:pic>
        <p:nvPicPr>
          <p:cNvPr id="72706" name="Picture 2" descr="See the source image"/>
          <p:cNvPicPr>
            <a:picLocks noChangeAspect="1" noChangeArrowheads="1"/>
          </p:cNvPicPr>
          <p:nvPr/>
        </p:nvPicPr>
        <p:blipFill>
          <a:blip r:embed="rId2" cstate="print"/>
          <a:srcRect/>
          <a:stretch>
            <a:fillRect/>
          </a:stretch>
        </p:blipFill>
        <p:spPr bwMode="auto">
          <a:xfrm>
            <a:off x="3061253" y="1145762"/>
            <a:ext cx="8448260" cy="5403114"/>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quarter" idx="1"/>
          </p:nvPr>
        </p:nvSpPr>
        <p:spPr/>
        <p:txBody>
          <a:bodyPr/>
          <a:lstStyle/>
          <a:p>
            <a:r>
              <a:rPr lang="en-GB" dirty="0" smtClean="0"/>
              <a:t>Explored our understanding of mental health and mental health problems</a:t>
            </a:r>
          </a:p>
          <a:p>
            <a:r>
              <a:rPr lang="en-GB" dirty="0" smtClean="0"/>
              <a:t>Looked at some of the current statistics and theories relating to mental health</a:t>
            </a:r>
          </a:p>
          <a:p>
            <a:r>
              <a:rPr lang="en-GB" dirty="0" smtClean="0"/>
              <a:t>Identify a small number of mental health conditions</a:t>
            </a:r>
          </a:p>
          <a:p>
            <a:r>
              <a:rPr lang="en-GB" dirty="0" smtClean="0"/>
              <a:t>Strategies for promoting emotional health and wellbeing for Children and Young People (CYP).</a:t>
            </a:r>
          </a:p>
          <a:p>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sz="quarter" idx="1"/>
          </p:nvPr>
        </p:nvSpPr>
        <p:spPr/>
        <p:txBody>
          <a:bodyPr>
            <a:normAutofit fontScale="92500"/>
          </a:bodyPr>
          <a:lstStyle/>
          <a:p>
            <a:r>
              <a:rPr lang="en-GB" b="1" u="sng" dirty="0" smtClean="0"/>
              <a:t>Books:</a:t>
            </a:r>
          </a:p>
          <a:p>
            <a:r>
              <a:rPr lang="en-GB" dirty="0" err="1" smtClean="0"/>
              <a:t>Bowlby</a:t>
            </a:r>
            <a:r>
              <a:rPr lang="en-GB" dirty="0" smtClean="0"/>
              <a:t>, J. (1971) Attachment and loss; Vol.1, Attachment. </a:t>
            </a:r>
            <a:r>
              <a:rPr lang="en-GB" dirty="0" err="1" smtClean="0"/>
              <a:t>Harmondsworth</a:t>
            </a:r>
            <a:r>
              <a:rPr lang="en-GB" dirty="0" smtClean="0"/>
              <a:t>: Penguin </a:t>
            </a:r>
          </a:p>
          <a:p>
            <a:r>
              <a:rPr lang="en-GB" dirty="0" smtClean="0"/>
              <a:t>Gerhardt, S. (2004) Why Love Matters: how affection shapes a baby’s brain. Hove: Brunner: </a:t>
            </a:r>
            <a:r>
              <a:rPr lang="en-GB" dirty="0" err="1" smtClean="0"/>
              <a:t>Routledge</a:t>
            </a:r>
            <a:r>
              <a:rPr lang="en-GB" dirty="0" smtClean="0"/>
              <a:t>.</a:t>
            </a:r>
          </a:p>
          <a:p>
            <a:r>
              <a:rPr lang="en-GB" dirty="0" smtClean="0"/>
              <a:t>Holmes, J. (2014) John </a:t>
            </a:r>
            <a:r>
              <a:rPr lang="en-GB" dirty="0" err="1" smtClean="0"/>
              <a:t>Bowlby</a:t>
            </a:r>
            <a:r>
              <a:rPr lang="en-GB" dirty="0" smtClean="0"/>
              <a:t> and Attachment Theory. Hove: </a:t>
            </a:r>
            <a:r>
              <a:rPr lang="en-GB" dirty="0" err="1" smtClean="0"/>
              <a:t>Routledge</a:t>
            </a:r>
            <a:endParaRPr lang="en-GB" dirty="0" smtClean="0"/>
          </a:p>
          <a:p>
            <a:r>
              <a:rPr lang="en-GB" b="1" u="sng" dirty="0" smtClean="0"/>
              <a:t>Tools:</a:t>
            </a:r>
          </a:p>
          <a:p>
            <a:r>
              <a:rPr lang="en-GB" dirty="0" smtClean="0"/>
              <a:t>Relax Kids: The Wishing Star, </a:t>
            </a:r>
            <a:r>
              <a:rPr lang="en-GB" dirty="0" err="1" smtClean="0"/>
              <a:t>Marneta</a:t>
            </a:r>
            <a:r>
              <a:rPr lang="en-GB" dirty="0" smtClean="0"/>
              <a:t> </a:t>
            </a:r>
            <a:r>
              <a:rPr lang="en-GB" dirty="0" err="1" smtClean="0"/>
              <a:t>Viegas</a:t>
            </a:r>
            <a:r>
              <a:rPr lang="en-GB" dirty="0" smtClean="0"/>
              <a:t> and other Relax Kids products.</a:t>
            </a:r>
          </a:p>
          <a:p>
            <a:r>
              <a:rPr lang="en-GB" dirty="0" smtClean="0"/>
              <a:t>Mindfulness App: Headspace (for Kids)</a:t>
            </a:r>
          </a:p>
          <a:p>
            <a:r>
              <a:rPr lang="en-GB" dirty="0" smtClean="0"/>
              <a:t> </a:t>
            </a:r>
            <a:r>
              <a:rPr lang="en-GB" dirty="0" err="1" smtClean="0"/>
              <a:t>MindEd</a:t>
            </a:r>
            <a:r>
              <a:rPr lang="en-GB" dirty="0" smtClean="0"/>
              <a:t>: Free educational resource on CYP MH for all adults.</a:t>
            </a:r>
          </a:p>
          <a:p>
            <a:r>
              <a:rPr lang="en-GB" b="1" u="sng" dirty="0" smtClean="0"/>
              <a:t>Website:</a:t>
            </a:r>
          </a:p>
          <a:p>
            <a:r>
              <a:rPr lang="en-GB" dirty="0" smtClean="0"/>
              <a:t>Public Health Wales (ACEs studies): http://www.publichealthwales.wales.nhs.uk/</a:t>
            </a:r>
            <a:endParaRPr lang="en-GB" dirty="0"/>
          </a:p>
        </p:txBody>
      </p:sp>
    </p:spTree>
    <p:extLst>
      <p:ext uri="{BB962C8B-B14F-4D97-AF65-F5344CB8AC3E}">
        <p14:creationId xmlns:p14="http://schemas.microsoft.com/office/powerpoint/2010/main" val="232470133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Contact Details</a:t>
            </a:r>
            <a:endParaRPr lang="en-GB" dirty="0"/>
          </a:p>
        </p:txBody>
      </p:sp>
      <p:sp>
        <p:nvSpPr>
          <p:cNvPr id="3" name="Content Placeholder 2"/>
          <p:cNvSpPr>
            <a:spLocks noGrp="1"/>
          </p:cNvSpPr>
          <p:nvPr>
            <p:ph sz="quarter" idx="1"/>
          </p:nvPr>
        </p:nvSpPr>
        <p:spPr/>
        <p:txBody>
          <a:bodyPr/>
          <a:lstStyle/>
          <a:p>
            <a:r>
              <a:rPr lang="en-GB" dirty="0" smtClean="0"/>
              <a:t>Catherine Slade</a:t>
            </a:r>
          </a:p>
          <a:p>
            <a:r>
              <a:rPr lang="en-GB" dirty="0" smtClean="0"/>
              <a:t>(01792) 482023</a:t>
            </a:r>
          </a:p>
          <a:p>
            <a:r>
              <a:rPr lang="en-GB" dirty="0" smtClean="0"/>
              <a:t>catherine.slade@uwtsd.ac.uk</a:t>
            </a:r>
            <a:endParaRPr lang="en-GB" dirty="0"/>
          </a:p>
        </p:txBody>
      </p:sp>
    </p:spTree>
    <p:extLst>
      <p:ext uri="{BB962C8B-B14F-4D97-AF65-F5344CB8AC3E}">
        <p14:creationId xmlns:p14="http://schemas.microsoft.com/office/powerpoint/2010/main" val="6271708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243</TotalTime>
  <Words>3535</Words>
  <Application>Microsoft Office PowerPoint</Application>
  <PresentationFormat>Widescreen</PresentationFormat>
  <Paragraphs>311</Paragraphs>
  <Slides>48</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Arial</vt:lpstr>
      <vt:lpstr>Arial Rounded MT Bold</vt:lpstr>
      <vt:lpstr>Bookman Old Style</vt:lpstr>
      <vt:lpstr>Calibri</vt:lpstr>
      <vt:lpstr>Gill Sans MT</vt:lpstr>
      <vt:lpstr>Wingdings</vt:lpstr>
      <vt:lpstr>Wingdings 3</vt:lpstr>
      <vt:lpstr>Origin</vt:lpstr>
      <vt:lpstr>PowerPoint Presentation</vt:lpstr>
      <vt:lpstr>PowerPoint Presentation</vt:lpstr>
      <vt:lpstr>Aims</vt:lpstr>
      <vt:lpstr>‘Mental Health’ – What does that mean?</vt:lpstr>
      <vt:lpstr>Mental Health</vt:lpstr>
      <vt:lpstr>What causes mental health problems?</vt:lpstr>
      <vt:lpstr>Factors that can potentially trigger poor mental health</vt:lpstr>
      <vt:lpstr>Facts about CYP Mental Health in Wales</vt:lpstr>
      <vt:lpstr>Survey Results (2015)</vt:lpstr>
      <vt:lpstr>Child and Adolescent Mental Health Services (CAMHS)</vt:lpstr>
      <vt:lpstr>Self Harm and Suicide</vt:lpstr>
      <vt:lpstr>Additional Statistics (UK)</vt:lpstr>
      <vt:lpstr>Consequences of Poor Mental Health?</vt:lpstr>
      <vt:lpstr>PowerPoint Presentation</vt:lpstr>
      <vt:lpstr>Attachment Theory</vt:lpstr>
      <vt:lpstr>Attachment Theory</vt:lpstr>
      <vt:lpstr>Attachment and young children</vt:lpstr>
      <vt:lpstr>Attachment behaviours </vt:lpstr>
      <vt:lpstr>The older infant</vt:lpstr>
      <vt:lpstr>Maintenance of Attachment System</vt:lpstr>
      <vt:lpstr>Cont..</vt:lpstr>
      <vt:lpstr>Safe Haven and Secure Base</vt:lpstr>
      <vt:lpstr>Emotion Regulation</vt:lpstr>
      <vt:lpstr>Emotion Regulation</vt:lpstr>
      <vt:lpstr>Biological Stress Systems</vt:lpstr>
      <vt:lpstr>Patterns of attachment</vt:lpstr>
      <vt:lpstr>Adverse Childhood Experiences</vt:lpstr>
      <vt:lpstr>PowerPoint Presentation</vt:lpstr>
      <vt:lpstr>PowerPoint Presentation</vt:lpstr>
      <vt:lpstr>ACEs increase individuals’ risk of developing health harming behaviour</vt:lpstr>
      <vt:lpstr>PowerPoint Presentation</vt:lpstr>
      <vt:lpstr>ACEs</vt:lpstr>
      <vt:lpstr>Different types of mental health problems</vt:lpstr>
      <vt:lpstr>Anxiety (CYP)</vt:lpstr>
      <vt:lpstr>Symptoms of Anxiety</vt:lpstr>
      <vt:lpstr>Treating Anxiety</vt:lpstr>
      <vt:lpstr>Depression</vt:lpstr>
      <vt:lpstr>Symtoms of Depression</vt:lpstr>
      <vt:lpstr>Treating Depression</vt:lpstr>
      <vt:lpstr>Psychosis</vt:lpstr>
      <vt:lpstr>Symptoms of Psychosis</vt:lpstr>
      <vt:lpstr>Treating Psychosis</vt:lpstr>
      <vt:lpstr>Strategies for Promoting Good Mental Health</vt:lpstr>
      <vt:lpstr>PowerPoint Presentation</vt:lpstr>
      <vt:lpstr>Strategies: Mindfulness</vt:lpstr>
      <vt:lpstr>Summary</vt:lpstr>
      <vt:lpstr>Resources</vt:lpstr>
      <vt:lpstr>Contact Details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Young People</dc:title>
  <dc:creator>Catherine Slade</dc:creator>
  <cp:lastModifiedBy>Jill Morgan</cp:lastModifiedBy>
  <cp:revision>12</cp:revision>
  <dcterms:created xsi:type="dcterms:W3CDTF">2017-11-14T12:47:29Z</dcterms:created>
  <dcterms:modified xsi:type="dcterms:W3CDTF">2017-11-16T13:31:32Z</dcterms:modified>
</cp:coreProperties>
</file>