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92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6" d="100"/>
          <a:sy n="76" d="100"/>
        </p:scale>
        <p:origin x="67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zh-CN" altLang="en-US"/>
              <a:t>单击此处编辑母版标题样式</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7DE6118-2437-4B30-8E3C-4D2BE6020583}" type="datetimeFigureOut">
              <a:rPr lang="en-US" smtClean="0"/>
              <a:pPr/>
              <a:t>5/11/2018</a:t>
            </a:fld>
            <a:endParaRPr lang="en-US" dirty="0"/>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69E57DC2-970A-4B3E-BB1C-7A09969E49DF}" type="slidenum">
              <a:rPr lang="en-US" smtClean="0"/>
              <a:pPr/>
              <a:t>‹#›</a:t>
            </a:fld>
            <a:endParaRPr lang="en-US" dirty="0"/>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3581930568"/>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smtClean="0"/>
              <a:pPr/>
              <a:t>5/11/2018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smtClean="0"/>
              <a:pPr/>
              <a:t>‹#›</a:t>
            </a:fld>
            <a:endParaRPr lang="en-US" dirty="0"/>
          </a:p>
        </p:txBody>
      </p:sp>
    </p:spTree>
    <p:extLst>
      <p:ext uri="{BB962C8B-B14F-4D97-AF65-F5344CB8AC3E}">
        <p14:creationId xmlns:p14="http://schemas.microsoft.com/office/powerpoint/2010/main" val="7627026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zh-CN" altLang="en-US"/>
              <a:t>单击此处编辑母版标题样式</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7DE6118-2437-4B30-8E3C-4D2BE6020583}" type="datetimeFigureOut">
              <a:rPr lang="en-US" smtClean="0"/>
              <a:pPr/>
              <a:t>5/11/2018</a:t>
            </a:fld>
            <a:endParaRPr lang="en-US" dirty="0"/>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69E57DC2-970A-4B3E-BB1C-7A09969E49DF}" type="slidenum">
              <a:rPr lang="en-US" smtClean="0"/>
              <a:pPr/>
              <a:t>‹#›</a:t>
            </a:fld>
            <a:endParaRPr lang="en-US" dirty="0"/>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1301744410"/>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zh-CN" altLang="en-US"/>
              <a:t>单击此处编辑母版标题样式</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87DE6118-2437-4B30-8E3C-4D2BE6020583}" type="datetimeFigureOut">
              <a:rPr lang="en-US" smtClean="0"/>
              <a:pPr/>
              <a:t>5/11/2018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smtClean="0"/>
              <a:pPr/>
              <a:t>‹#›</a:t>
            </a:fld>
            <a:endParaRPr lang="en-US" dirty="0"/>
          </a:p>
        </p:txBody>
      </p:sp>
    </p:spTree>
    <p:extLst>
      <p:ext uri="{BB962C8B-B14F-4D97-AF65-F5344CB8AC3E}">
        <p14:creationId xmlns:p14="http://schemas.microsoft.com/office/powerpoint/2010/main" val="18135578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zh-CN" altLang="en-US"/>
              <a:t>单击此处编辑母版标题样式</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87DE6118-2437-4B30-8E3C-4D2BE6020583}" type="datetimeFigureOut">
              <a:rPr lang="en-US" smtClean="0"/>
              <a:pPr/>
              <a:t>5/11/2018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9E57DC2-970A-4B3E-BB1C-7A09969E49DF}" type="slidenum">
              <a:rPr lang="en-US" smtClean="0"/>
              <a:pPr/>
              <a:t>‹#›</a:t>
            </a:fld>
            <a:endParaRPr lang="en-US" dirty="0"/>
          </a:p>
        </p:txBody>
      </p:sp>
    </p:spTree>
    <p:extLst>
      <p:ext uri="{BB962C8B-B14F-4D97-AF65-F5344CB8AC3E}">
        <p14:creationId xmlns:p14="http://schemas.microsoft.com/office/powerpoint/2010/main" val="21980272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87DE6118-2437-4B30-8E3C-4D2BE6020583}" type="datetimeFigureOut">
              <a:rPr lang="en-US" smtClean="0"/>
              <a:t>5/11/2018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9E57DC2-970A-4B3E-BB1C-7A09969E49DF}" type="slidenum">
              <a:rPr lang="en-US" smtClean="0"/>
              <a:t>‹#›</a:t>
            </a:fld>
            <a:endParaRPr lang="en-US" dirty="0"/>
          </a:p>
        </p:txBody>
      </p:sp>
    </p:spTree>
    <p:extLst>
      <p:ext uri="{BB962C8B-B14F-4D97-AF65-F5344CB8AC3E}">
        <p14:creationId xmlns:p14="http://schemas.microsoft.com/office/powerpoint/2010/main" val="34984781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DE6118-2437-4B30-8E3C-4D2BE6020583}" type="datetimeFigureOut">
              <a:rPr lang="en-US" smtClean="0"/>
              <a:t>5/11/2018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9E57DC2-970A-4B3E-BB1C-7A09969E49DF}" type="slidenum">
              <a:rPr lang="en-US" smtClean="0"/>
              <a:t>‹#›</a:t>
            </a:fld>
            <a:endParaRPr lang="en-US" dirty="0"/>
          </a:p>
        </p:txBody>
      </p:sp>
    </p:spTree>
    <p:extLst>
      <p:ext uri="{BB962C8B-B14F-4D97-AF65-F5344CB8AC3E}">
        <p14:creationId xmlns:p14="http://schemas.microsoft.com/office/powerpoint/2010/main" val="29969875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zh-CN" altLang="en-US"/>
              <a:t>单击此处编辑母版标题样式</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smtClean="0"/>
              <a:pPr/>
              <a:t>5/11/2018</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smtClean="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5930009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smtClean="0"/>
              <a:pPr/>
              <a:t>5/11/2018</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smtClean="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4259403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smtClean="0"/>
              <a:pPr/>
              <a:t>5/11/2018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smtClean="0"/>
              <a:pPr/>
              <a:t>‹#›</a:t>
            </a:fld>
            <a:endParaRPr lang="en-US" dirty="0"/>
          </a:p>
        </p:txBody>
      </p:sp>
    </p:spTree>
    <p:extLst>
      <p:ext uri="{BB962C8B-B14F-4D97-AF65-F5344CB8AC3E}">
        <p14:creationId xmlns:p14="http://schemas.microsoft.com/office/powerpoint/2010/main" val="437668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smtClean="0"/>
              <a:pPr/>
              <a:t>5/11/2018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smtClean="0"/>
              <a:pPr/>
              <a:t>‹#›</a:t>
            </a:fld>
            <a:endParaRPr lang="en-US" dirty="0"/>
          </a:p>
        </p:txBody>
      </p:sp>
    </p:spTree>
    <p:extLst>
      <p:ext uri="{BB962C8B-B14F-4D97-AF65-F5344CB8AC3E}">
        <p14:creationId xmlns:p14="http://schemas.microsoft.com/office/powerpoint/2010/main" val="29944956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7DE6118-2437-4B30-8E3C-4D2BE6020583}" type="datetimeFigureOut">
              <a:rPr lang="en-US" smtClean="0"/>
              <a:pPr/>
              <a:t>5/11/2018</a:t>
            </a:fld>
            <a:endParaRPr lang="en-US" dirty="0"/>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dirty="0"/>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69E57DC2-970A-4B3E-BB1C-7A09969E49DF}" type="slidenum">
              <a:rPr lang="en-US" smtClean="0"/>
              <a:pPr/>
              <a:t>‹#›</a:t>
            </a:fld>
            <a:endParaRPr lang="en-US" dirty="0"/>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808196388"/>
      </p:ext>
    </p:extLst>
  </p:cSld>
  <p:clrMap bg1="lt1" tx1="dk1" bg2="lt2" tx2="dk2" accent1="accent1" accent2="accent2" accent3="accent3" accent4="accent4" accent5="accent5" accent6="accent6" hlink="hlink" folHlink="folHlink"/>
  <p:sldLayoutIdLst>
    <p:sldLayoutId id="2147483923" r:id="rId1"/>
    <p:sldLayoutId id="2147483924" r:id="rId2"/>
    <p:sldLayoutId id="2147483925" r:id="rId3"/>
    <p:sldLayoutId id="2147483926" r:id="rId4"/>
    <p:sldLayoutId id="2147483927" r:id="rId5"/>
    <p:sldLayoutId id="2147483928" r:id="rId6"/>
    <p:sldLayoutId id="2147483929" r:id="rId7"/>
    <p:sldLayoutId id="2147483930" r:id="rId8"/>
    <p:sldLayoutId id="2147483931" r:id="rId9"/>
    <p:sldLayoutId id="2147483932" r:id="rId10"/>
    <p:sldLayoutId id="2147483933"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culture.ifeng.com/a/20140517/40342354_0.shtml" TargetMode="External"/><Relationship Id="rId2" Type="http://schemas.openxmlformats.org/officeDocument/2006/relationships/hyperlink" Target="http://opinion.hexun.com/2016-07-11/184858222.html"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www.sohu.com/a/194736985_749670" TargetMode="External"/><Relationship Id="rId2" Type="http://schemas.openxmlformats.org/officeDocument/2006/relationships/hyperlink" Target="http://www.ethnologue.com/show_language.asp?code=deu"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785E66F-CA51-40EB-B346-29CF8CBBCDE4}"/>
              </a:ext>
            </a:extLst>
          </p:cNvPr>
          <p:cNvSpPr>
            <a:spLocks noGrp="1"/>
          </p:cNvSpPr>
          <p:nvPr>
            <p:ph type="ctrTitle"/>
          </p:nvPr>
        </p:nvSpPr>
        <p:spPr/>
        <p:txBody>
          <a:bodyPr/>
          <a:lstStyle/>
          <a:p>
            <a:r>
              <a:rPr lang="en-GB" altLang="zh-CN" sz="6000" b="1" dirty="0"/>
              <a:t>International Entrepreneurship</a:t>
            </a:r>
            <a:endParaRPr lang="zh-CN" altLang="en-US" sz="6000" dirty="0"/>
          </a:p>
        </p:txBody>
      </p:sp>
      <p:sp>
        <p:nvSpPr>
          <p:cNvPr id="3" name="副标题 2">
            <a:extLst>
              <a:ext uri="{FF2B5EF4-FFF2-40B4-BE49-F238E27FC236}">
                <a16:creationId xmlns:a16="http://schemas.microsoft.com/office/drawing/2014/main" id="{945431A1-A10A-4168-8365-092CD321B411}"/>
              </a:ext>
            </a:extLst>
          </p:cNvPr>
          <p:cNvSpPr>
            <a:spLocks noGrp="1"/>
          </p:cNvSpPr>
          <p:nvPr>
            <p:ph type="subTitle" idx="1"/>
          </p:nvPr>
        </p:nvSpPr>
        <p:spPr/>
        <p:txBody>
          <a:bodyPr/>
          <a:lstStyle/>
          <a:p>
            <a:r>
              <a:rPr lang="en-US" altLang="zh-CN" dirty="0"/>
              <a:t>Student name : Cong Liu</a:t>
            </a:r>
          </a:p>
          <a:p>
            <a:r>
              <a:rPr lang="en-US" altLang="zh-CN" dirty="0"/>
              <a:t>Student </a:t>
            </a:r>
            <a:r>
              <a:rPr lang="en-US" altLang="zh-CN" dirty="0" err="1"/>
              <a:t>munber</a:t>
            </a:r>
            <a:r>
              <a:rPr lang="en-US" altLang="zh-CN" dirty="0"/>
              <a:t> : 1702189</a:t>
            </a:r>
            <a:endParaRPr lang="zh-CN" altLang="en-US" dirty="0"/>
          </a:p>
          <a:p>
            <a:endParaRPr lang="zh-CN" altLang="en-US" dirty="0"/>
          </a:p>
        </p:txBody>
      </p:sp>
    </p:spTree>
    <p:extLst>
      <p:ext uri="{BB962C8B-B14F-4D97-AF65-F5344CB8AC3E}">
        <p14:creationId xmlns:p14="http://schemas.microsoft.com/office/powerpoint/2010/main" val="18623061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E8C01CE-32F4-4132-AE05-59EFA6E17B6B}"/>
              </a:ext>
            </a:extLst>
          </p:cNvPr>
          <p:cNvSpPr>
            <a:spLocks noGrp="1"/>
          </p:cNvSpPr>
          <p:nvPr>
            <p:ph type="title"/>
          </p:nvPr>
        </p:nvSpPr>
        <p:spPr/>
        <p:txBody>
          <a:bodyPr/>
          <a:lstStyle/>
          <a:p>
            <a:r>
              <a:rPr lang="en-US" altLang="zh-CN" dirty="0"/>
              <a:t>What is the </a:t>
            </a:r>
            <a:r>
              <a:rPr lang="en-GB" altLang="zh-CN" dirty="0"/>
              <a:t>Entrepreneurship</a:t>
            </a:r>
            <a:endParaRPr lang="zh-CN" altLang="en-US" dirty="0"/>
          </a:p>
        </p:txBody>
      </p:sp>
      <p:sp>
        <p:nvSpPr>
          <p:cNvPr id="3" name="内容占位符 2">
            <a:extLst>
              <a:ext uri="{FF2B5EF4-FFF2-40B4-BE49-F238E27FC236}">
                <a16:creationId xmlns:a16="http://schemas.microsoft.com/office/drawing/2014/main" id="{33C70093-88F0-40ED-A73C-7F4ADB08C545}"/>
              </a:ext>
            </a:extLst>
          </p:cNvPr>
          <p:cNvSpPr>
            <a:spLocks noGrp="1"/>
          </p:cNvSpPr>
          <p:nvPr>
            <p:ph idx="1"/>
          </p:nvPr>
        </p:nvSpPr>
        <p:spPr/>
        <p:txBody>
          <a:bodyPr/>
          <a:lstStyle/>
          <a:p>
            <a:r>
              <a:rPr lang="en-US" altLang="zh-CN" dirty="0"/>
              <a:t>Entrepreneurship includes four aspects: innovation, risk-taking, trust, and social responsibility. Innovation refers to product, technology, market, organizational innovation, and is the core of entrepreneurship. Adventure means a spirit of proactiveness. Trust refers to the trust principle that entrepreneurs deal with the relationship between employees and customers. Social responsibility refers to economic revenue responsibility, product quality responsibility, employee responsibility, environmental responsibility, and social responsibility.</a:t>
            </a:r>
            <a:endParaRPr lang="zh-CN" altLang="en-US" dirty="0"/>
          </a:p>
        </p:txBody>
      </p:sp>
    </p:spTree>
    <p:extLst>
      <p:ext uri="{BB962C8B-B14F-4D97-AF65-F5344CB8AC3E}">
        <p14:creationId xmlns:p14="http://schemas.microsoft.com/office/powerpoint/2010/main" val="28003175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FA2A9CE-4F83-4FF1-AC77-2FE7C7B49785}"/>
              </a:ext>
            </a:extLst>
          </p:cNvPr>
          <p:cNvSpPr>
            <a:spLocks noGrp="1"/>
          </p:cNvSpPr>
          <p:nvPr>
            <p:ph type="title"/>
          </p:nvPr>
        </p:nvSpPr>
        <p:spPr/>
        <p:txBody>
          <a:bodyPr/>
          <a:lstStyle/>
          <a:p>
            <a:r>
              <a:rPr lang="en-GB" altLang="zh-CN" dirty="0"/>
              <a:t>Cultural factors in entrepreneurship</a:t>
            </a:r>
            <a:endParaRPr lang="zh-CN" altLang="en-US" dirty="0"/>
          </a:p>
        </p:txBody>
      </p:sp>
      <p:sp>
        <p:nvSpPr>
          <p:cNvPr id="3" name="内容占位符 2">
            <a:extLst>
              <a:ext uri="{FF2B5EF4-FFF2-40B4-BE49-F238E27FC236}">
                <a16:creationId xmlns:a16="http://schemas.microsoft.com/office/drawing/2014/main" id="{187B79E0-39FB-40BF-A1D5-FE362DC68156}"/>
              </a:ext>
            </a:extLst>
          </p:cNvPr>
          <p:cNvSpPr>
            <a:spLocks noGrp="1"/>
          </p:cNvSpPr>
          <p:nvPr>
            <p:ph idx="1"/>
          </p:nvPr>
        </p:nvSpPr>
        <p:spPr/>
        <p:txBody>
          <a:bodyPr/>
          <a:lstStyle/>
          <a:p>
            <a:r>
              <a:rPr lang="en-US" altLang="zh-CN" dirty="0"/>
              <a:t>1  Religion </a:t>
            </a:r>
          </a:p>
          <a:p>
            <a:r>
              <a:rPr lang="en-US" altLang="zh-CN" dirty="0"/>
              <a:t>2  Social structure </a:t>
            </a:r>
          </a:p>
          <a:p>
            <a:r>
              <a:rPr lang="en-US" altLang="zh-CN" dirty="0"/>
              <a:t>3  Language </a:t>
            </a:r>
          </a:p>
          <a:p>
            <a:r>
              <a:rPr lang="en-US" altLang="zh-CN" dirty="0"/>
              <a:t>4  Manners and customs </a:t>
            </a:r>
          </a:p>
          <a:p>
            <a:r>
              <a:rPr lang="en-US" altLang="zh-CN" dirty="0"/>
              <a:t>5  Education </a:t>
            </a:r>
          </a:p>
          <a:p>
            <a:r>
              <a:rPr lang="en-US" altLang="zh-CN" dirty="0"/>
              <a:t>6  Economics and economic philosophy </a:t>
            </a:r>
            <a:endParaRPr lang="zh-CN" altLang="zh-CN" dirty="0"/>
          </a:p>
          <a:p>
            <a:r>
              <a:rPr lang="en-US" altLang="zh-CN" dirty="0"/>
              <a:t>7  Political philosophy </a:t>
            </a:r>
          </a:p>
          <a:p>
            <a:r>
              <a:rPr lang="en-US" altLang="zh-CN" dirty="0"/>
              <a:t>This report will show the 7 different cultural situations in China and Germany</a:t>
            </a:r>
          </a:p>
        </p:txBody>
      </p:sp>
    </p:spTree>
    <p:extLst>
      <p:ext uri="{BB962C8B-B14F-4D97-AF65-F5344CB8AC3E}">
        <p14:creationId xmlns:p14="http://schemas.microsoft.com/office/powerpoint/2010/main" val="4031804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B7918B5-DBF4-41AF-BF50-410211B9273A}"/>
              </a:ext>
            </a:extLst>
          </p:cNvPr>
          <p:cNvSpPr>
            <a:spLocks noGrp="1"/>
          </p:cNvSpPr>
          <p:nvPr>
            <p:ph type="title"/>
          </p:nvPr>
        </p:nvSpPr>
        <p:spPr>
          <a:xfrm>
            <a:off x="1371600" y="685800"/>
            <a:ext cx="9601200" cy="1485900"/>
          </a:xfrm>
        </p:spPr>
        <p:txBody>
          <a:bodyPr/>
          <a:lstStyle/>
          <a:p>
            <a:r>
              <a:rPr lang="en-US" altLang="zh-CN" dirty="0"/>
              <a:t>Religion of China</a:t>
            </a:r>
            <a:endParaRPr lang="zh-CN" altLang="en-US" dirty="0"/>
          </a:p>
        </p:txBody>
      </p:sp>
      <p:sp>
        <p:nvSpPr>
          <p:cNvPr id="3" name="内容占位符 2">
            <a:extLst>
              <a:ext uri="{FF2B5EF4-FFF2-40B4-BE49-F238E27FC236}">
                <a16:creationId xmlns:a16="http://schemas.microsoft.com/office/drawing/2014/main" id="{D9A8AED6-9EB0-40A1-AFBC-19948ADA40E9}"/>
              </a:ext>
            </a:extLst>
          </p:cNvPr>
          <p:cNvSpPr>
            <a:spLocks noGrp="1"/>
          </p:cNvSpPr>
          <p:nvPr>
            <p:ph idx="1"/>
          </p:nvPr>
        </p:nvSpPr>
        <p:spPr/>
        <p:txBody>
          <a:bodyPr/>
          <a:lstStyle/>
          <a:p>
            <a:r>
              <a:rPr lang="en-US" altLang="zh-CN" dirty="0"/>
              <a:t>Chinese beliefs are dominated by traditional Confucianism. The Chinese entrepreneurial spirit is also greatly influenced by Confucianism. Confucianism requires people to change with changes in society. This gives entrepreneurs the spirit of innovation and reform. The Confucian hopes that everyone will live in peace and promote the development of modern team spirit. The "righteousness" in Confucianism emphasizes the moral responsibility towards society. The traditional Chinese spirit of self-improvement is also very important for modern entrepreneurship. However, Confucianism attaches great importance to collective development and despise personal development. It attaches great importance to humanities and despises science and technology.</a:t>
            </a:r>
            <a:endParaRPr lang="zh-CN" altLang="en-US" dirty="0"/>
          </a:p>
        </p:txBody>
      </p:sp>
    </p:spTree>
    <p:extLst>
      <p:ext uri="{BB962C8B-B14F-4D97-AF65-F5344CB8AC3E}">
        <p14:creationId xmlns:p14="http://schemas.microsoft.com/office/powerpoint/2010/main" val="14699906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A65516D-F3C9-4EA7-A027-0370642FA894}"/>
              </a:ext>
            </a:extLst>
          </p:cNvPr>
          <p:cNvSpPr>
            <a:spLocks noGrp="1"/>
          </p:cNvSpPr>
          <p:nvPr>
            <p:ph type="title"/>
          </p:nvPr>
        </p:nvSpPr>
        <p:spPr/>
        <p:txBody>
          <a:bodyPr/>
          <a:lstStyle/>
          <a:p>
            <a:r>
              <a:rPr lang="en-US" altLang="zh-CN" dirty="0"/>
              <a:t>Religion of Germany</a:t>
            </a:r>
            <a:endParaRPr lang="zh-CN" altLang="en-US" dirty="0"/>
          </a:p>
        </p:txBody>
      </p:sp>
      <p:sp>
        <p:nvSpPr>
          <p:cNvPr id="3" name="内容占位符 2">
            <a:extLst>
              <a:ext uri="{FF2B5EF4-FFF2-40B4-BE49-F238E27FC236}">
                <a16:creationId xmlns:a16="http://schemas.microsoft.com/office/drawing/2014/main" id="{E0CD7339-0EB4-4643-A194-D6BD8AED55C8}"/>
              </a:ext>
            </a:extLst>
          </p:cNvPr>
          <p:cNvSpPr>
            <a:spLocks noGrp="1"/>
          </p:cNvSpPr>
          <p:nvPr>
            <p:ph idx="1"/>
          </p:nvPr>
        </p:nvSpPr>
        <p:spPr/>
        <p:txBody>
          <a:bodyPr/>
          <a:lstStyle/>
          <a:p>
            <a:r>
              <a:rPr lang="en-US" altLang="zh-CN" dirty="0"/>
              <a:t>The Germans are mainly Christian. The spiritual power provided by the theory of Christianity plays a huge role in economic development. The spirit of contract provided by the Christian faith, the hard-working style, and the spirit of unremitting labor for God provided entrepreneurial support. Companies run by Christians, employees have high trust in entrepreneurs. Christian entrepreneurs have a good reputation in the society. They often engage in social welfare activities and have reported society as their goal. Christianity is a credible sect, so Christians focus on the degree of integrity in economic activities and thus promote their success in social and economic activities.</a:t>
            </a:r>
            <a:endParaRPr lang="zh-CN" altLang="en-US" dirty="0"/>
          </a:p>
        </p:txBody>
      </p:sp>
    </p:spTree>
    <p:extLst>
      <p:ext uri="{BB962C8B-B14F-4D97-AF65-F5344CB8AC3E}">
        <p14:creationId xmlns:p14="http://schemas.microsoft.com/office/powerpoint/2010/main" val="3683560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849BE36-018D-4ACE-B154-0E8B7DCCB3C3}"/>
              </a:ext>
            </a:extLst>
          </p:cNvPr>
          <p:cNvSpPr>
            <a:spLocks noGrp="1"/>
          </p:cNvSpPr>
          <p:nvPr>
            <p:ph type="title"/>
          </p:nvPr>
        </p:nvSpPr>
        <p:spPr/>
        <p:txBody>
          <a:bodyPr/>
          <a:lstStyle/>
          <a:p>
            <a:r>
              <a:rPr lang="en-US" altLang="zh-CN" dirty="0"/>
              <a:t>Social structure of China</a:t>
            </a:r>
            <a:endParaRPr lang="zh-CN" altLang="en-US" dirty="0"/>
          </a:p>
        </p:txBody>
      </p:sp>
      <p:sp>
        <p:nvSpPr>
          <p:cNvPr id="3" name="内容占位符 2">
            <a:extLst>
              <a:ext uri="{FF2B5EF4-FFF2-40B4-BE49-F238E27FC236}">
                <a16:creationId xmlns:a16="http://schemas.microsoft.com/office/drawing/2014/main" id="{35836635-54F3-4FCF-85FC-A055226582BB}"/>
              </a:ext>
            </a:extLst>
          </p:cNvPr>
          <p:cNvSpPr>
            <a:spLocks noGrp="1"/>
          </p:cNvSpPr>
          <p:nvPr>
            <p:ph idx="1"/>
          </p:nvPr>
        </p:nvSpPr>
        <p:spPr/>
        <p:txBody>
          <a:bodyPr/>
          <a:lstStyle/>
          <a:p>
            <a:r>
              <a:rPr lang="en-US" altLang="zh-CN" dirty="0"/>
              <a:t>The social structure of China is dominated by the bottom-level people of the peasants, workers, etc. The middle class and elites are in the minority. The distribution of social wealth is uneven, the gap between the rich and the poor is large, and class conflicts and conflicts are fierce. This situation makes a large number of people at the bottom of the society want better social resources and living conditions. Therefore, they choose to start their own businesses and have the spirit of struggle and risk-taking.</a:t>
            </a:r>
          </a:p>
          <a:p>
            <a:endParaRPr lang="zh-CN" altLang="en-US" dirty="0"/>
          </a:p>
        </p:txBody>
      </p:sp>
    </p:spTree>
    <p:extLst>
      <p:ext uri="{BB962C8B-B14F-4D97-AF65-F5344CB8AC3E}">
        <p14:creationId xmlns:p14="http://schemas.microsoft.com/office/powerpoint/2010/main" val="8044850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B362BB4-4CAC-440D-AE71-FB08D58492A2}"/>
              </a:ext>
            </a:extLst>
          </p:cNvPr>
          <p:cNvSpPr>
            <a:spLocks noGrp="1"/>
          </p:cNvSpPr>
          <p:nvPr>
            <p:ph type="title"/>
          </p:nvPr>
        </p:nvSpPr>
        <p:spPr/>
        <p:txBody>
          <a:bodyPr/>
          <a:lstStyle/>
          <a:p>
            <a:r>
              <a:rPr lang="en-US" altLang="zh-CN" dirty="0"/>
              <a:t>Social structure of Germany</a:t>
            </a:r>
            <a:endParaRPr lang="zh-CN" altLang="en-US" dirty="0"/>
          </a:p>
        </p:txBody>
      </p:sp>
      <p:sp>
        <p:nvSpPr>
          <p:cNvPr id="3" name="内容占位符 2">
            <a:extLst>
              <a:ext uri="{FF2B5EF4-FFF2-40B4-BE49-F238E27FC236}">
                <a16:creationId xmlns:a16="http://schemas.microsoft.com/office/drawing/2014/main" id="{41554FA6-EA8E-47F2-BE86-8E1E5F7E87B4}"/>
              </a:ext>
            </a:extLst>
          </p:cNvPr>
          <p:cNvSpPr>
            <a:spLocks noGrp="1"/>
          </p:cNvSpPr>
          <p:nvPr>
            <p:ph idx="1"/>
          </p:nvPr>
        </p:nvSpPr>
        <p:spPr/>
        <p:txBody>
          <a:bodyPr/>
          <a:lstStyle/>
          <a:p>
            <a:r>
              <a:rPr lang="en-US" altLang="zh-CN" dirty="0"/>
              <a:t>Germany is a spindle-shaped social structure dominated by the middle class, with the elite and the working class making up the minority. Germany's well-developed rescue industry has allowed the lower classes to own housing, high-end benefits and material subsidies. This has led many people to give up the idea of hard work and struggle and rely on national relief. (ifeng,2014)</a:t>
            </a:r>
            <a:endParaRPr lang="zh-CN" altLang="en-US" dirty="0"/>
          </a:p>
        </p:txBody>
      </p:sp>
    </p:spTree>
    <p:extLst>
      <p:ext uri="{BB962C8B-B14F-4D97-AF65-F5344CB8AC3E}">
        <p14:creationId xmlns:p14="http://schemas.microsoft.com/office/powerpoint/2010/main" val="10422026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7461FDA-0649-4222-A5B0-CEBD6C40F823}"/>
              </a:ext>
            </a:extLst>
          </p:cNvPr>
          <p:cNvSpPr>
            <a:spLocks noGrp="1"/>
          </p:cNvSpPr>
          <p:nvPr>
            <p:ph type="title"/>
          </p:nvPr>
        </p:nvSpPr>
        <p:spPr/>
        <p:txBody>
          <a:bodyPr/>
          <a:lstStyle/>
          <a:p>
            <a:r>
              <a:rPr lang="en-US" altLang="zh-CN" dirty="0"/>
              <a:t>Language of China</a:t>
            </a:r>
            <a:endParaRPr lang="zh-CN" altLang="en-US" dirty="0"/>
          </a:p>
        </p:txBody>
      </p:sp>
      <p:sp>
        <p:nvSpPr>
          <p:cNvPr id="3" name="内容占位符 2">
            <a:extLst>
              <a:ext uri="{FF2B5EF4-FFF2-40B4-BE49-F238E27FC236}">
                <a16:creationId xmlns:a16="http://schemas.microsoft.com/office/drawing/2014/main" id="{503605D1-B6F6-4B6F-B083-0D55DBDCFDE3}"/>
              </a:ext>
            </a:extLst>
          </p:cNvPr>
          <p:cNvSpPr>
            <a:spLocks noGrp="1"/>
          </p:cNvSpPr>
          <p:nvPr>
            <p:ph idx="1"/>
          </p:nvPr>
        </p:nvSpPr>
        <p:spPr/>
        <p:txBody>
          <a:bodyPr/>
          <a:lstStyle/>
          <a:p>
            <a:r>
              <a:rPr lang="en-US" altLang="zh-CN" dirty="0"/>
              <a:t>In language, entrepreneurs mainly speak their own language. Chinese has a major influence on East Asia and Southeast Asia. Languages in neighboring countries all have reservations about Chinese content. This makes it easy for entrepreneurs to develop entrepreneurship in their own countries and in neighboring countries.</a:t>
            </a:r>
            <a:endParaRPr lang="zh-CN" altLang="en-US" dirty="0"/>
          </a:p>
        </p:txBody>
      </p:sp>
    </p:spTree>
    <p:extLst>
      <p:ext uri="{BB962C8B-B14F-4D97-AF65-F5344CB8AC3E}">
        <p14:creationId xmlns:p14="http://schemas.microsoft.com/office/powerpoint/2010/main" val="15928638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4FD9C12-E6F2-4C02-88EB-3BC3A37319FA}"/>
              </a:ext>
            </a:extLst>
          </p:cNvPr>
          <p:cNvSpPr>
            <a:spLocks noGrp="1"/>
          </p:cNvSpPr>
          <p:nvPr>
            <p:ph type="title"/>
          </p:nvPr>
        </p:nvSpPr>
        <p:spPr/>
        <p:txBody>
          <a:bodyPr/>
          <a:lstStyle/>
          <a:p>
            <a:r>
              <a:rPr lang="en-US" altLang="zh-CN" dirty="0"/>
              <a:t>Language of Germany</a:t>
            </a:r>
            <a:endParaRPr lang="zh-CN" altLang="en-US" dirty="0"/>
          </a:p>
        </p:txBody>
      </p:sp>
      <p:sp>
        <p:nvSpPr>
          <p:cNvPr id="3" name="内容占位符 2">
            <a:extLst>
              <a:ext uri="{FF2B5EF4-FFF2-40B4-BE49-F238E27FC236}">
                <a16:creationId xmlns:a16="http://schemas.microsoft.com/office/drawing/2014/main" id="{6D3A8C6B-4D46-43CE-8494-B517C704ABCF}"/>
              </a:ext>
            </a:extLst>
          </p:cNvPr>
          <p:cNvSpPr>
            <a:spLocks noGrp="1"/>
          </p:cNvSpPr>
          <p:nvPr>
            <p:ph idx="1"/>
          </p:nvPr>
        </p:nvSpPr>
        <p:spPr/>
        <p:txBody>
          <a:bodyPr/>
          <a:lstStyle/>
          <a:p>
            <a:r>
              <a:rPr lang="en-US" altLang="zh-CN" dirty="0"/>
              <a:t>German is the sixth-ranked language in the world and the most widely used native language in the European Union. German has 95 million users, mainly in the European region. (Lewis, m, 2009) German has such a wide range of uses in Europe that it facilitates German entrepreneurial and economic activities in Europe.</a:t>
            </a:r>
            <a:endParaRPr lang="zh-CN" altLang="en-US" dirty="0"/>
          </a:p>
        </p:txBody>
      </p:sp>
    </p:spTree>
    <p:extLst>
      <p:ext uri="{BB962C8B-B14F-4D97-AF65-F5344CB8AC3E}">
        <p14:creationId xmlns:p14="http://schemas.microsoft.com/office/powerpoint/2010/main" val="1284278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3C9D4A7-07EA-456A-A9C4-CB729710F034}"/>
              </a:ext>
            </a:extLst>
          </p:cNvPr>
          <p:cNvSpPr>
            <a:spLocks noGrp="1"/>
          </p:cNvSpPr>
          <p:nvPr>
            <p:ph type="title"/>
          </p:nvPr>
        </p:nvSpPr>
        <p:spPr/>
        <p:txBody>
          <a:bodyPr/>
          <a:lstStyle/>
          <a:p>
            <a:r>
              <a:rPr lang="en-US" altLang="zh-CN" dirty="0"/>
              <a:t>Manners and customs of China</a:t>
            </a:r>
            <a:endParaRPr lang="zh-CN" altLang="en-US" dirty="0"/>
          </a:p>
        </p:txBody>
      </p:sp>
      <p:sp>
        <p:nvSpPr>
          <p:cNvPr id="3" name="内容占位符 2">
            <a:extLst>
              <a:ext uri="{FF2B5EF4-FFF2-40B4-BE49-F238E27FC236}">
                <a16:creationId xmlns:a16="http://schemas.microsoft.com/office/drawing/2014/main" id="{EDE4D533-A196-4244-A11F-AC3A89B578C6}"/>
              </a:ext>
            </a:extLst>
          </p:cNvPr>
          <p:cNvSpPr>
            <a:spLocks noGrp="1"/>
          </p:cNvSpPr>
          <p:nvPr>
            <p:ph idx="1"/>
          </p:nvPr>
        </p:nvSpPr>
        <p:spPr/>
        <p:txBody>
          <a:bodyPr/>
          <a:lstStyle/>
          <a:p>
            <a:r>
              <a:rPr lang="zh-CN" altLang="zh-CN" dirty="0"/>
              <a:t>China attaches great importance to business etiquette and corporate culture. Chinese people are hospitable, pay attention to dress and etiquette, standardize daily business practices, and establish a good image. Such behavior is very beneficial to corporate culture and development.</a:t>
            </a:r>
          </a:p>
          <a:p>
            <a:endParaRPr lang="zh-CN" altLang="en-US" dirty="0"/>
          </a:p>
        </p:txBody>
      </p:sp>
    </p:spTree>
    <p:extLst>
      <p:ext uri="{BB962C8B-B14F-4D97-AF65-F5344CB8AC3E}">
        <p14:creationId xmlns:p14="http://schemas.microsoft.com/office/powerpoint/2010/main" val="21867507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4301EFF-8469-4B76-9002-10B8D8D48AF9}"/>
              </a:ext>
            </a:extLst>
          </p:cNvPr>
          <p:cNvSpPr>
            <a:spLocks noGrp="1"/>
          </p:cNvSpPr>
          <p:nvPr>
            <p:ph type="title"/>
          </p:nvPr>
        </p:nvSpPr>
        <p:spPr/>
        <p:txBody>
          <a:bodyPr/>
          <a:lstStyle/>
          <a:p>
            <a:r>
              <a:rPr lang="en-US" altLang="zh-CN" dirty="0"/>
              <a:t>Manners and customs of Germany</a:t>
            </a:r>
            <a:endParaRPr lang="zh-CN" altLang="en-US" dirty="0"/>
          </a:p>
        </p:txBody>
      </p:sp>
      <p:sp>
        <p:nvSpPr>
          <p:cNvPr id="3" name="内容占位符 2">
            <a:extLst>
              <a:ext uri="{FF2B5EF4-FFF2-40B4-BE49-F238E27FC236}">
                <a16:creationId xmlns:a16="http://schemas.microsoft.com/office/drawing/2014/main" id="{8A25C2DA-62F4-453F-864B-752C119B7D8A}"/>
              </a:ext>
            </a:extLst>
          </p:cNvPr>
          <p:cNvSpPr>
            <a:spLocks noGrp="1"/>
          </p:cNvSpPr>
          <p:nvPr>
            <p:ph idx="1"/>
          </p:nvPr>
        </p:nvSpPr>
        <p:spPr/>
        <p:txBody>
          <a:bodyPr/>
          <a:lstStyle/>
          <a:p>
            <a:r>
              <a:rPr lang="zh-CN" altLang="zh-CN" dirty="0"/>
              <a:t>Germans pay attention to credibility and discipline, do serious and responsible work, and treat people with enthusiasm. In courtesy, it attaches great importance to etiquette.</a:t>
            </a:r>
            <a:br>
              <a:rPr lang="zh-CN" altLang="zh-CN" dirty="0"/>
            </a:br>
            <a:r>
              <a:rPr lang="zh-CN" altLang="zh-CN" dirty="0"/>
              <a:t>So they think that high quality products and services can create more value. Many German companies remain humble and low-key, rigorous and pragmatic after becoming a world-class brand.</a:t>
            </a:r>
          </a:p>
          <a:p>
            <a:endParaRPr lang="zh-CN" altLang="en-US" dirty="0"/>
          </a:p>
        </p:txBody>
      </p:sp>
    </p:spTree>
    <p:extLst>
      <p:ext uri="{BB962C8B-B14F-4D97-AF65-F5344CB8AC3E}">
        <p14:creationId xmlns:p14="http://schemas.microsoft.com/office/powerpoint/2010/main" val="12029055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D7D5B2D-4DB3-4520-AFD8-5127949C6DAC}"/>
              </a:ext>
            </a:extLst>
          </p:cNvPr>
          <p:cNvSpPr>
            <a:spLocks noGrp="1"/>
          </p:cNvSpPr>
          <p:nvPr>
            <p:ph type="title"/>
          </p:nvPr>
        </p:nvSpPr>
        <p:spPr/>
        <p:txBody>
          <a:bodyPr/>
          <a:lstStyle/>
          <a:p>
            <a:r>
              <a:rPr lang="en-US" altLang="zh-CN" dirty="0"/>
              <a:t>Education of China</a:t>
            </a:r>
            <a:endParaRPr lang="zh-CN" altLang="en-US" dirty="0"/>
          </a:p>
        </p:txBody>
      </p:sp>
      <p:sp>
        <p:nvSpPr>
          <p:cNvPr id="3" name="内容占位符 2">
            <a:extLst>
              <a:ext uri="{FF2B5EF4-FFF2-40B4-BE49-F238E27FC236}">
                <a16:creationId xmlns:a16="http://schemas.microsoft.com/office/drawing/2014/main" id="{2A06461D-432B-4CCC-AB10-FED8EEEF24CB}"/>
              </a:ext>
            </a:extLst>
          </p:cNvPr>
          <p:cNvSpPr>
            <a:spLocks noGrp="1"/>
          </p:cNvSpPr>
          <p:nvPr>
            <p:ph idx="1"/>
          </p:nvPr>
        </p:nvSpPr>
        <p:spPr/>
        <p:txBody>
          <a:bodyPr/>
          <a:lstStyle/>
          <a:p>
            <a:r>
              <a:rPr lang="en-US" altLang="zh-CN" dirty="0"/>
              <a:t>In 2017, the Chinese government announced the need to strengthen education and training for entrepreneurs.</a:t>
            </a:r>
            <a:r>
              <a:rPr lang="zh-CN" altLang="zh-CN" dirty="0"/>
              <a:t> The Chinese government requires strengthening the education and training of entrepreneurs, supporting related organizations to carry out training in theory, policy, and management, and setting up a platform for entrepreneurs to learn and communicate with each other. Support theoretical training, policy training, science and technology training, management training, and law training for institutions of higher learning, research institutes, trade associations, etc., to enhance the ability of entrepreneurs to identify opportunities, integrate resources, create value, and give back to society. (Sohu, 2017)</a:t>
            </a:r>
          </a:p>
          <a:p>
            <a:endParaRPr lang="zh-CN" altLang="en-US" dirty="0"/>
          </a:p>
        </p:txBody>
      </p:sp>
    </p:spTree>
    <p:extLst>
      <p:ext uri="{BB962C8B-B14F-4D97-AF65-F5344CB8AC3E}">
        <p14:creationId xmlns:p14="http://schemas.microsoft.com/office/powerpoint/2010/main" val="19720317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D94821C-C94D-475F-8420-EFC30D289E68}"/>
              </a:ext>
            </a:extLst>
          </p:cNvPr>
          <p:cNvSpPr>
            <a:spLocks noGrp="1"/>
          </p:cNvSpPr>
          <p:nvPr>
            <p:ph type="title"/>
          </p:nvPr>
        </p:nvSpPr>
        <p:spPr/>
        <p:txBody>
          <a:bodyPr/>
          <a:lstStyle/>
          <a:p>
            <a:r>
              <a:rPr lang="en-US" altLang="zh-CN" dirty="0"/>
              <a:t>Education of Germany</a:t>
            </a:r>
            <a:endParaRPr lang="zh-CN" altLang="en-US" dirty="0"/>
          </a:p>
        </p:txBody>
      </p:sp>
      <p:sp>
        <p:nvSpPr>
          <p:cNvPr id="3" name="内容占位符 2">
            <a:extLst>
              <a:ext uri="{FF2B5EF4-FFF2-40B4-BE49-F238E27FC236}">
                <a16:creationId xmlns:a16="http://schemas.microsoft.com/office/drawing/2014/main" id="{36FBEFEA-0834-4571-B435-0900CE7D2C1C}"/>
              </a:ext>
            </a:extLst>
          </p:cNvPr>
          <p:cNvSpPr>
            <a:spLocks noGrp="1"/>
          </p:cNvSpPr>
          <p:nvPr>
            <p:ph idx="1"/>
          </p:nvPr>
        </p:nvSpPr>
        <p:spPr/>
        <p:txBody>
          <a:bodyPr/>
          <a:lstStyle/>
          <a:p>
            <a:r>
              <a:rPr lang="en-US" altLang="zh-CN" dirty="0"/>
              <a:t>German's outstanding character stems from vocational education and cultural heritage.</a:t>
            </a:r>
            <a:r>
              <a:rPr lang="zh-CN" altLang="zh-CN" dirty="0"/>
              <a:t> As early as the 14th century, there was an apprenticeship in Germany. Various industry associations emerged to provide professional skills training for young people. About 70% of adolescents will receive vocational education from two to three and a half years after graduating from high school, three to four days a week in the company to receive practical education, and one to two days in theory at a vocational school. The apprenticeship system and vocational training system not only provide a large number of technical talents for the strategy of a strong industrial country in Germany, but more importantly, they will inherit the culture of order, efficiency, quality, and hard work. In Germany, all global famous brands can easily feel the values of innovation, efficiency, quality, diligence and so on. (hexun,2016)</a:t>
            </a:r>
          </a:p>
          <a:p>
            <a:endParaRPr lang="zh-CN" altLang="en-US" dirty="0"/>
          </a:p>
        </p:txBody>
      </p:sp>
    </p:spTree>
    <p:extLst>
      <p:ext uri="{BB962C8B-B14F-4D97-AF65-F5344CB8AC3E}">
        <p14:creationId xmlns:p14="http://schemas.microsoft.com/office/powerpoint/2010/main" val="5375913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C838EA2-C477-4D9E-B6EB-CEB8B9C2778E}"/>
              </a:ext>
            </a:extLst>
          </p:cNvPr>
          <p:cNvSpPr>
            <a:spLocks noGrp="1"/>
          </p:cNvSpPr>
          <p:nvPr>
            <p:ph type="title"/>
          </p:nvPr>
        </p:nvSpPr>
        <p:spPr/>
        <p:txBody>
          <a:bodyPr/>
          <a:lstStyle/>
          <a:p>
            <a:r>
              <a:rPr lang="en-US" altLang="zh-CN" dirty="0"/>
              <a:t>Economics and economic philosophy of China</a:t>
            </a:r>
            <a:endParaRPr lang="zh-CN" altLang="en-US" dirty="0"/>
          </a:p>
        </p:txBody>
      </p:sp>
      <p:sp>
        <p:nvSpPr>
          <p:cNvPr id="3" name="内容占位符 2">
            <a:extLst>
              <a:ext uri="{FF2B5EF4-FFF2-40B4-BE49-F238E27FC236}">
                <a16:creationId xmlns:a16="http://schemas.microsoft.com/office/drawing/2014/main" id="{6735C129-6458-456D-BAE7-7D57042C8CB8}"/>
              </a:ext>
            </a:extLst>
          </p:cNvPr>
          <p:cNvSpPr>
            <a:spLocks noGrp="1"/>
          </p:cNvSpPr>
          <p:nvPr>
            <p:ph idx="1"/>
          </p:nvPr>
        </p:nvSpPr>
        <p:spPr/>
        <p:txBody>
          <a:bodyPr/>
          <a:lstStyle/>
          <a:p>
            <a:r>
              <a:rPr lang="en-US" altLang="zh-CN" dirty="0"/>
              <a:t>China is a socialist economy.</a:t>
            </a:r>
            <a:r>
              <a:rPr lang="zh-CN" altLang="zh-CN" dirty="0"/>
              <a:t> The socialist economy refers to the mixed economy of the state-owned economy and the collective economy. The state-owned economy refers to an economic type in which production materials are owned by the state and is an important part of the socialist public ownership economy. Collective economy means that part of the means of production belongs to the common ownership economy owned by the laborers. Mixed economy refers to the economic component formed by joint capital participation of different types of capital. (Arnold, N, 1995) China's major industries are controlled by the government, which makes most people unwilling to start their own businesses, but work for the government's enterprises.</a:t>
            </a:r>
          </a:p>
          <a:p>
            <a:endParaRPr lang="zh-CN" altLang="en-US" dirty="0"/>
          </a:p>
        </p:txBody>
      </p:sp>
    </p:spTree>
    <p:extLst>
      <p:ext uri="{BB962C8B-B14F-4D97-AF65-F5344CB8AC3E}">
        <p14:creationId xmlns:p14="http://schemas.microsoft.com/office/powerpoint/2010/main" val="40493563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BE9A291-F2DF-4CED-8815-A10FBD13CCC9}"/>
              </a:ext>
            </a:extLst>
          </p:cNvPr>
          <p:cNvSpPr>
            <a:spLocks noGrp="1"/>
          </p:cNvSpPr>
          <p:nvPr>
            <p:ph type="title"/>
          </p:nvPr>
        </p:nvSpPr>
        <p:spPr/>
        <p:txBody>
          <a:bodyPr/>
          <a:lstStyle/>
          <a:p>
            <a:r>
              <a:rPr lang="en-US" altLang="zh-CN" dirty="0"/>
              <a:t>Economics and economic philosophy of Germany</a:t>
            </a:r>
            <a:endParaRPr lang="zh-CN" altLang="en-US" dirty="0"/>
          </a:p>
        </p:txBody>
      </p:sp>
      <p:sp>
        <p:nvSpPr>
          <p:cNvPr id="3" name="内容占位符 2">
            <a:extLst>
              <a:ext uri="{FF2B5EF4-FFF2-40B4-BE49-F238E27FC236}">
                <a16:creationId xmlns:a16="http://schemas.microsoft.com/office/drawing/2014/main" id="{5B09942A-861E-416D-953D-18973A30B523}"/>
              </a:ext>
            </a:extLst>
          </p:cNvPr>
          <p:cNvSpPr>
            <a:spLocks noGrp="1"/>
          </p:cNvSpPr>
          <p:nvPr>
            <p:ph idx="1"/>
          </p:nvPr>
        </p:nvSpPr>
        <p:spPr/>
        <p:txBody>
          <a:bodyPr/>
          <a:lstStyle/>
          <a:p>
            <a:r>
              <a:rPr lang="zh-CN" altLang="zh-CN" dirty="0"/>
              <a:t>The German economy belongs to the social market economy model. The characteristic of this economic model is that free competition and government control coexist, and economic growth and social welfare are equally important. (Palmowski, J, 2008) This economic model promotes free competition and gives everyone a chance to start and grow. But at the same time, high welfare has caused many people to give up their efforts and rely on the state to provide welfare for the duration of the day.</a:t>
            </a:r>
          </a:p>
          <a:p>
            <a:endParaRPr lang="zh-CN" altLang="en-US" dirty="0"/>
          </a:p>
        </p:txBody>
      </p:sp>
    </p:spTree>
    <p:extLst>
      <p:ext uri="{BB962C8B-B14F-4D97-AF65-F5344CB8AC3E}">
        <p14:creationId xmlns:p14="http://schemas.microsoft.com/office/powerpoint/2010/main" val="23819970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86D717E-2BC7-4F05-94E9-B79DF21077E4}"/>
              </a:ext>
            </a:extLst>
          </p:cNvPr>
          <p:cNvSpPr>
            <a:spLocks noGrp="1"/>
          </p:cNvSpPr>
          <p:nvPr>
            <p:ph type="title"/>
          </p:nvPr>
        </p:nvSpPr>
        <p:spPr/>
        <p:txBody>
          <a:bodyPr/>
          <a:lstStyle/>
          <a:p>
            <a:r>
              <a:rPr lang="en-US" altLang="zh-CN" dirty="0"/>
              <a:t>Political philosophy of China</a:t>
            </a:r>
            <a:endParaRPr lang="zh-CN" altLang="en-US" dirty="0"/>
          </a:p>
        </p:txBody>
      </p:sp>
      <p:sp>
        <p:nvSpPr>
          <p:cNvPr id="3" name="内容占位符 2">
            <a:extLst>
              <a:ext uri="{FF2B5EF4-FFF2-40B4-BE49-F238E27FC236}">
                <a16:creationId xmlns:a16="http://schemas.microsoft.com/office/drawing/2014/main" id="{0F007D8E-9EC1-4397-A321-34029A105B13}"/>
              </a:ext>
            </a:extLst>
          </p:cNvPr>
          <p:cNvSpPr>
            <a:spLocks noGrp="1"/>
          </p:cNvSpPr>
          <p:nvPr>
            <p:ph idx="1"/>
          </p:nvPr>
        </p:nvSpPr>
        <p:spPr/>
        <p:txBody>
          <a:bodyPr/>
          <a:lstStyle/>
          <a:p>
            <a:r>
              <a:rPr lang="en-US" altLang="zh-CN" dirty="0"/>
              <a:t>China has developed the path of socialism with Chinese characteristics. On the economic front, China’s economy has continued to maintain steady growth thanks to the continuous support of China’s policies. The market economy has been initially established. The success of the Chinese government’s strategic decision has led to the rapid development of the Chinese economy.</a:t>
            </a:r>
            <a:endParaRPr lang="zh-CN" altLang="en-US" dirty="0"/>
          </a:p>
        </p:txBody>
      </p:sp>
    </p:spTree>
    <p:extLst>
      <p:ext uri="{BB962C8B-B14F-4D97-AF65-F5344CB8AC3E}">
        <p14:creationId xmlns:p14="http://schemas.microsoft.com/office/powerpoint/2010/main" val="19668985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8FC6CAE-D1E6-485E-AD79-8336C1348511}"/>
              </a:ext>
            </a:extLst>
          </p:cNvPr>
          <p:cNvSpPr>
            <a:spLocks noGrp="1"/>
          </p:cNvSpPr>
          <p:nvPr>
            <p:ph type="title"/>
          </p:nvPr>
        </p:nvSpPr>
        <p:spPr/>
        <p:txBody>
          <a:bodyPr/>
          <a:lstStyle/>
          <a:p>
            <a:r>
              <a:rPr lang="en-US" altLang="zh-CN" dirty="0"/>
              <a:t>Political philosophy of Germany</a:t>
            </a:r>
            <a:endParaRPr lang="zh-CN" altLang="en-US" dirty="0"/>
          </a:p>
        </p:txBody>
      </p:sp>
      <p:sp>
        <p:nvSpPr>
          <p:cNvPr id="3" name="内容占位符 2">
            <a:extLst>
              <a:ext uri="{FF2B5EF4-FFF2-40B4-BE49-F238E27FC236}">
                <a16:creationId xmlns:a16="http://schemas.microsoft.com/office/drawing/2014/main" id="{0E4CE92A-6B08-4C24-A6AC-C56DD8373A87}"/>
              </a:ext>
            </a:extLst>
          </p:cNvPr>
          <p:cNvSpPr>
            <a:spLocks noGrp="1"/>
          </p:cNvSpPr>
          <p:nvPr>
            <p:ph idx="1"/>
          </p:nvPr>
        </p:nvSpPr>
        <p:spPr/>
        <p:txBody>
          <a:bodyPr/>
          <a:lstStyle/>
          <a:p>
            <a:r>
              <a:rPr lang="en-US" altLang="zh-CN" dirty="0"/>
              <a:t>Germany is a federal state and the national government is a parliamentary republic. After the end of World War II, Germany established a social market economic system to ensure the free competition and orderly development of the market. The success of the social market economy has laid the foundation for Germany’s achievements.</a:t>
            </a:r>
          </a:p>
          <a:p>
            <a:endParaRPr lang="zh-CN" altLang="en-US" dirty="0"/>
          </a:p>
        </p:txBody>
      </p:sp>
    </p:spTree>
    <p:extLst>
      <p:ext uri="{BB962C8B-B14F-4D97-AF65-F5344CB8AC3E}">
        <p14:creationId xmlns:p14="http://schemas.microsoft.com/office/powerpoint/2010/main" val="35485563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B77AB94-B0E7-45E3-AA5D-F985B3D81CD6}"/>
              </a:ext>
            </a:extLst>
          </p:cNvPr>
          <p:cNvSpPr>
            <a:spLocks noGrp="1"/>
          </p:cNvSpPr>
          <p:nvPr>
            <p:ph type="title"/>
          </p:nvPr>
        </p:nvSpPr>
        <p:spPr/>
        <p:txBody>
          <a:bodyPr/>
          <a:lstStyle/>
          <a:p>
            <a:r>
              <a:rPr lang="en-US" altLang="zh-CN" dirty="0"/>
              <a:t>Reference</a:t>
            </a:r>
            <a:endParaRPr lang="zh-CN" altLang="en-US" dirty="0"/>
          </a:p>
        </p:txBody>
      </p:sp>
      <p:sp>
        <p:nvSpPr>
          <p:cNvPr id="3" name="内容占位符 2">
            <a:extLst>
              <a:ext uri="{FF2B5EF4-FFF2-40B4-BE49-F238E27FC236}">
                <a16:creationId xmlns:a16="http://schemas.microsoft.com/office/drawing/2014/main" id="{B0A9202E-7434-4A0F-A01A-422BFE58BBD1}"/>
              </a:ext>
            </a:extLst>
          </p:cNvPr>
          <p:cNvSpPr>
            <a:spLocks noGrp="1"/>
          </p:cNvSpPr>
          <p:nvPr>
            <p:ph idx="1"/>
          </p:nvPr>
        </p:nvSpPr>
        <p:spPr>
          <a:xfrm>
            <a:off x="1371600" y="1460500"/>
            <a:ext cx="9601200" cy="4406900"/>
          </a:xfrm>
        </p:spPr>
        <p:txBody>
          <a:bodyPr/>
          <a:lstStyle/>
          <a:p>
            <a:r>
              <a:rPr lang="en-US" altLang="zh-CN" dirty="0"/>
              <a:t>Arnold, N. (1995). Exploitation In A Market Socialist Economy I. In </a:t>
            </a:r>
            <a:r>
              <a:rPr lang="en-US" altLang="zh-CN" i="1" dirty="0"/>
              <a:t>The Philosophy and Economics of Market Socialism</a:t>
            </a:r>
            <a:r>
              <a:rPr lang="en-US" altLang="zh-CN" dirty="0"/>
              <a:t> (p. The Philosophy and Economics of Market Socialism, Chapter 6). Oxford University Press.</a:t>
            </a:r>
            <a:endParaRPr lang="zh-CN" altLang="zh-CN" dirty="0"/>
          </a:p>
          <a:p>
            <a:r>
              <a:rPr lang="en-US" altLang="zh-CN" dirty="0"/>
              <a:t> </a:t>
            </a:r>
            <a:endParaRPr lang="zh-CN" altLang="zh-CN" dirty="0"/>
          </a:p>
          <a:p>
            <a:r>
              <a:rPr lang="en-US" altLang="zh-CN" dirty="0"/>
              <a:t>Hexun,2016[Online]</a:t>
            </a:r>
          </a:p>
          <a:p>
            <a:r>
              <a:rPr lang="en-US" altLang="zh-CN" dirty="0"/>
              <a:t>Available at: </a:t>
            </a:r>
            <a:r>
              <a:rPr lang="en-US" altLang="zh-CN" u="sng" dirty="0">
                <a:hlinkClick r:id="rId2"/>
              </a:rPr>
              <a:t>http://opinion.hexun.com/2016-07-11/184858222.html</a:t>
            </a:r>
            <a:r>
              <a:rPr lang="en-US" altLang="zh-CN" dirty="0"/>
              <a:t> [Accessed 9 May, 2018]</a:t>
            </a:r>
            <a:endParaRPr lang="zh-CN" altLang="zh-CN" dirty="0"/>
          </a:p>
          <a:p>
            <a:r>
              <a:rPr lang="en-US" altLang="zh-CN" dirty="0"/>
              <a:t> </a:t>
            </a:r>
            <a:endParaRPr lang="zh-CN" altLang="zh-CN" dirty="0"/>
          </a:p>
          <a:p>
            <a:r>
              <a:rPr lang="en-US" altLang="zh-CN" dirty="0"/>
              <a:t>ifeng,2014[Online]</a:t>
            </a:r>
          </a:p>
          <a:p>
            <a:r>
              <a:rPr lang="en-US" altLang="zh-CN" dirty="0"/>
              <a:t>Available at: </a:t>
            </a:r>
            <a:r>
              <a:rPr lang="en-US" altLang="zh-CN" u="sng" dirty="0">
                <a:hlinkClick r:id="rId3"/>
              </a:rPr>
              <a:t>http://culture.ifeng.com/a/20140517/40342354_0.shtml</a:t>
            </a:r>
            <a:endParaRPr lang="en-US" altLang="zh-CN" u="sng" dirty="0"/>
          </a:p>
          <a:p>
            <a:r>
              <a:rPr lang="en-US" altLang="zh-CN" dirty="0"/>
              <a:t>[Accessed 9 May, 2018]</a:t>
            </a:r>
            <a:endParaRPr lang="zh-CN" altLang="zh-CN" dirty="0"/>
          </a:p>
          <a:p>
            <a:endParaRPr lang="zh-CN" altLang="en-US" dirty="0"/>
          </a:p>
        </p:txBody>
      </p:sp>
    </p:spTree>
    <p:extLst>
      <p:ext uri="{BB962C8B-B14F-4D97-AF65-F5344CB8AC3E}">
        <p14:creationId xmlns:p14="http://schemas.microsoft.com/office/powerpoint/2010/main" val="15914790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ACA7660-8E87-4137-A325-2C60BE3AA64F}"/>
              </a:ext>
            </a:extLst>
          </p:cNvPr>
          <p:cNvSpPr>
            <a:spLocks noGrp="1"/>
          </p:cNvSpPr>
          <p:nvPr>
            <p:ph type="title"/>
          </p:nvPr>
        </p:nvSpPr>
        <p:spPr/>
        <p:txBody>
          <a:bodyPr/>
          <a:lstStyle/>
          <a:p>
            <a:endParaRPr lang="zh-CN" altLang="en-US"/>
          </a:p>
        </p:txBody>
      </p:sp>
      <p:sp>
        <p:nvSpPr>
          <p:cNvPr id="3" name="内容占位符 2">
            <a:extLst>
              <a:ext uri="{FF2B5EF4-FFF2-40B4-BE49-F238E27FC236}">
                <a16:creationId xmlns:a16="http://schemas.microsoft.com/office/drawing/2014/main" id="{D27096B3-B422-4C84-B02B-357F014A9AFB}"/>
              </a:ext>
            </a:extLst>
          </p:cNvPr>
          <p:cNvSpPr>
            <a:spLocks noGrp="1"/>
          </p:cNvSpPr>
          <p:nvPr>
            <p:ph idx="1"/>
          </p:nvPr>
        </p:nvSpPr>
        <p:spPr>
          <a:xfrm>
            <a:off x="1371600" y="1460500"/>
            <a:ext cx="9601200" cy="4406900"/>
          </a:xfrm>
        </p:spPr>
        <p:txBody>
          <a:bodyPr/>
          <a:lstStyle/>
          <a:p>
            <a:r>
              <a:rPr lang="en-US" altLang="zh-CN" dirty="0"/>
              <a:t>Lewis, M. Paul. </a:t>
            </a:r>
            <a:r>
              <a:rPr lang="en-US" altLang="zh-CN" dirty="0" err="1">
                <a:hlinkClick r:id="rId2"/>
              </a:rPr>
              <a:t>Ethnologue</a:t>
            </a:r>
            <a:r>
              <a:rPr lang="en-US" altLang="zh-CN" dirty="0">
                <a:hlinkClick r:id="rId2"/>
              </a:rPr>
              <a:t>: Languages of the World</a:t>
            </a:r>
            <a:r>
              <a:rPr lang="en-US" altLang="zh-CN" dirty="0"/>
              <a:t> 16. Dallas, Texas: SIL International. 2009.</a:t>
            </a:r>
            <a:endParaRPr lang="zh-CN" altLang="zh-CN" dirty="0"/>
          </a:p>
          <a:p>
            <a:r>
              <a:rPr lang="en-US" altLang="zh-CN" dirty="0"/>
              <a:t> </a:t>
            </a:r>
            <a:endParaRPr lang="zh-CN" altLang="zh-CN" dirty="0"/>
          </a:p>
          <a:p>
            <a:r>
              <a:rPr lang="en-US" altLang="zh-CN" dirty="0" err="1"/>
              <a:t>Palmowski</a:t>
            </a:r>
            <a:r>
              <a:rPr lang="en-US" altLang="zh-CN" dirty="0"/>
              <a:t>, J. (2008). Social market economy. </a:t>
            </a:r>
            <a:r>
              <a:rPr lang="en-US" altLang="zh-CN" i="1" dirty="0"/>
              <a:t>A Dictionary of Contemporary World History,</a:t>
            </a:r>
            <a:r>
              <a:rPr lang="en-US" altLang="zh-CN" dirty="0"/>
              <a:t> A Dictionary of Contemporary World History.</a:t>
            </a:r>
            <a:endParaRPr lang="zh-CN" altLang="zh-CN" dirty="0"/>
          </a:p>
          <a:p>
            <a:r>
              <a:rPr lang="en-US" altLang="zh-CN" dirty="0"/>
              <a:t> </a:t>
            </a:r>
            <a:endParaRPr lang="zh-CN" altLang="zh-CN" dirty="0"/>
          </a:p>
          <a:p>
            <a:r>
              <a:rPr lang="en-US" altLang="zh-CN" dirty="0"/>
              <a:t>Sohu,2017[Online]</a:t>
            </a:r>
          </a:p>
          <a:p>
            <a:r>
              <a:rPr lang="en-US" altLang="zh-CN" dirty="0"/>
              <a:t>Available at: </a:t>
            </a:r>
            <a:r>
              <a:rPr lang="en-US" altLang="zh-CN" u="sng" dirty="0">
                <a:hlinkClick r:id="rId3"/>
              </a:rPr>
              <a:t>http://www.sohu.com/a/194736985_749670</a:t>
            </a:r>
            <a:endParaRPr lang="en-US" altLang="zh-CN" u="sng" dirty="0"/>
          </a:p>
          <a:p>
            <a:r>
              <a:rPr lang="en-US" altLang="zh-CN" dirty="0"/>
              <a:t>[Accessed 9 May, 2018]</a:t>
            </a:r>
            <a:endParaRPr lang="zh-CN" altLang="zh-CN" dirty="0"/>
          </a:p>
          <a:p>
            <a:endParaRPr lang="zh-CN" altLang="en-US" dirty="0"/>
          </a:p>
        </p:txBody>
      </p:sp>
    </p:spTree>
    <p:extLst>
      <p:ext uri="{BB962C8B-B14F-4D97-AF65-F5344CB8AC3E}">
        <p14:creationId xmlns:p14="http://schemas.microsoft.com/office/powerpoint/2010/main" val="865803255"/>
      </p:ext>
    </p:extLst>
  </p:cSld>
  <p:clrMapOvr>
    <a:masterClrMapping/>
  </p:clrMapOvr>
</p:sld>
</file>

<file path=ppt/theme/theme1.xml><?xml version="1.0" encoding="utf-8"?>
<a:theme xmlns:a="http://schemas.openxmlformats.org/drawingml/2006/main" name="裁剪">
  <a:themeElements>
    <a:clrScheme name="裁剪">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裁剪">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裁剪">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TM10001105[[fn=裁剪]]</Template>
  <TotalTime>130</TotalTime>
  <Words>1435</Words>
  <Application>Microsoft Office PowerPoint</Application>
  <PresentationFormat>宽屏</PresentationFormat>
  <Paragraphs>58</Paragraphs>
  <Slides>19</Slides>
  <Notes>0</Notes>
  <HiddenSlides>0</HiddenSlides>
  <MMClips>0</MMClips>
  <ScaleCrop>false</ScaleCrop>
  <HeadingPairs>
    <vt:vector size="6" baseType="variant">
      <vt:variant>
        <vt:lpstr>已用的字体</vt:lpstr>
      </vt:variant>
      <vt:variant>
        <vt:i4>2</vt:i4>
      </vt:variant>
      <vt:variant>
        <vt:lpstr>主题</vt:lpstr>
      </vt:variant>
      <vt:variant>
        <vt:i4>1</vt:i4>
      </vt:variant>
      <vt:variant>
        <vt:lpstr>幻灯片标题</vt:lpstr>
      </vt:variant>
      <vt:variant>
        <vt:i4>19</vt:i4>
      </vt:variant>
    </vt:vector>
  </HeadingPairs>
  <TitlesOfParts>
    <vt:vector size="22" baseType="lpstr">
      <vt:lpstr>华文楷体</vt:lpstr>
      <vt:lpstr>Franklin Gothic Book</vt:lpstr>
      <vt:lpstr>裁剪</vt:lpstr>
      <vt:lpstr>International Entrepreneurship</vt:lpstr>
      <vt:lpstr>What is the Entrepreneurship</vt:lpstr>
      <vt:lpstr>Cultural factors in entrepreneurship</vt:lpstr>
      <vt:lpstr>Religion of China</vt:lpstr>
      <vt:lpstr>Religion of Germany</vt:lpstr>
      <vt:lpstr>Social structure of China</vt:lpstr>
      <vt:lpstr>Social structure of Germany</vt:lpstr>
      <vt:lpstr>Language of China</vt:lpstr>
      <vt:lpstr>Language of Germany</vt:lpstr>
      <vt:lpstr>Manners and customs of China</vt:lpstr>
      <vt:lpstr>Manners and customs of Germany</vt:lpstr>
      <vt:lpstr>Education of China</vt:lpstr>
      <vt:lpstr>Education of Germany</vt:lpstr>
      <vt:lpstr>Economics and economic philosophy of China</vt:lpstr>
      <vt:lpstr>Economics and economic philosophy of Germany</vt:lpstr>
      <vt:lpstr>Political philosophy of China</vt:lpstr>
      <vt:lpstr>Political philosophy of Germany</vt:lpstr>
      <vt:lpstr>Reference</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523538440@qq.com</dc:creator>
  <cp:lastModifiedBy>523538440@qq.com</cp:lastModifiedBy>
  <cp:revision>8</cp:revision>
  <dcterms:created xsi:type="dcterms:W3CDTF">2018-05-11T08:20:09Z</dcterms:created>
  <dcterms:modified xsi:type="dcterms:W3CDTF">2018-05-11T10:30:37Z</dcterms:modified>
</cp:coreProperties>
</file>