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62" r:id="rId6"/>
    <p:sldId id="263" r:id="rId7"/>
    <p:sldId id="259" r:id="rId8"/>
    <p:sldId id="260" r:id="rId9"/>
    <p:sldId id="261"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yan Urch" initials="RU" lastIdx="1" clrIdx="0">
    <p:extLst>
      <p:ext uri="{19B8F6BF-5375-455C-9EA6-DF929625EA0E}">
        <p15:presenceInfo xmlns:p15="http://schemas.microsoft.com/office/powerpoint/2012/main" userId="b066d36d50af13b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66C04B-898C-4E91-9E3B-2977EED65C34}" v="28" dt="2019-05-13T22:35:20.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Urch" userId="b066d36d50af13b3" providerId="LiveId" clId="{4266C04B-898C-4E91-9E3B-2977EED65C34}"/>
    <pc:docChg chg="custSel addSld modSld">
      <pc:chgData name="Ryan Urch" userId="b066d36d50af13b3" providerId="LiveId" clId="{4266C04B-898C-4E91-9E3B-2977EED65C34}" dt="2019-05-13T22:35:21.217" v="10699" actId="27636"/>
      <pc:docMkLst>
        <pc:docMk/>
      </pc:docMkLst>
      <pc:sldChg chg="modSp">
        <pc:chgData name="Ryan Urch" userId="b066d36d50af13b3" providerId="LiveId" clId="{4266C04B-898C-4E91-9E3B-2977EED65C34}" dt="2019-05-13T17:46:06.564" v="73" actId="20577"/>
        <pc:sldMkLst>
          <pc:docMk/>
          <pc:sldMk cId="1606027239" sldId="258"/>
        </pc:sldMkLst>
        <pc:spChg chg="mod">
          <ac:chgData name="Ryan Urch" userId="b066d36d50af13b3" providerId="LiveId" clId="{4266C04B-898C-4E91-9E3B-2977EED65C34}" dt="2019-05-13T17:46:06.564" v="73" actId="20577"/>
          <ac:spMkLst>
            <pc:docMk/>
            <pc:sldMk cId="1606027239" sldId="258"/>
            <ac:spMk id="2" creationId="{B20D8F6C-950F-4159-8E6D-F3814F8BA864}"/>
          </ac:spMkLst>
        </pc:spChg>
      </pc:sldChg>
      <pc:sldChg chg="addSp delSp modSp add setBg">
        <pc:chgData name="Ryan Urch" userId="b066d36d50af13b3" providerId="LiveId" clId="{4266C04B-898C-4E91-9E3B-2977EED65C34}" dt="2019-05-13T20:31:52.470" v="3358" actId="255"/>
        <pc:sldMkLst>
          <pc:docMk/>
          <pc:sldMk cId="713959483" sldId="259"/>
        </pc:sldMkLst>
        <pc:spChg chg="mod">
          <ac:chgData name="Ryan Urch" userId="b066d36d50af13b3" providerId="LiveId" clId="{4266C04B-898C-4E91-9E3B-2977EED65C34}" dt="2019-05-13T19:59:10.480" v="1894" actId="20577"/>
          <ac:spMkLst>
            <pc:docMk/>
            <pc:sldMk cId="713959483" sldId="259"/>
            <ac:spMk id="2" creationId="{19554BC7-CD0E-4B94-A292-12F765D8EE92}"/>
          </ac:spMkLst>
        </pc:spChg>
        <pc:spChg chg="del mod">
          <ac:chgData name="Ryan Urch" userId="b066d36d50af13b3" providerId="LiveId" clId="{4266C04B-898C-4E91-9E3B-2977EED65C34}" dt="2019-05-13T19:32:04.661" v="510" actId="478"/>
          <ac:spMkLst>
            <pc:docMk/>
            <pc:sldMk cId="713959483" sldId="259"/>
            <ac:spMk id="3" creationId="{DEC5E245-60CB-4E11-BCB0-ACF8ED750A66}"/>
          </ac:spMkLst>
        </pc:spChg>
        <pc:spChg chg="add del">
          <ac:chgData name="Ryan Urch" userId="b066d36d50af13b3" providerId="LiveId" clId="{4266C04B-898C-4E91-9E3B-2977EED65C34}" dt="2019-05-13T19:32:04.661" v="510" actId="478"/>
          <ac:spMkLst>
            <pc:docMk/>
            <pc:sldMk cId="713959483" sldId="259"/>
            <ac:spMk id="4" creationId="{E407E5DB-74C1-49DE-B971-EF2C0C0D1E77}"/>
          </ac:spMkLst>
        </pc:spChg>
        <pc:spChg chg="add mod">
          <ac:chgData name="Ryan Urch" userId="b066d36d50af13b3" providerId="LiveId" clId="{4266C04B-898C-4E91-9E3B-2977EED65C34}" dt="2019-05-13T20:31:52.470" v="3358" actId="255"/>
          <ac:spMkLst>
            <pc:docMk/>
            <pc:sldMk cId="713959483" sldId="259"/>
            <ac:spMk id="5" creationId="{A1B90FBE-E69D-405F-B20F-DCB66B545B04}"/>
          </ac:spMkLst>
        </pc:spChg>
        <pc:picChg chg="add del">
          <ac:chgData name="Ryan Urch" userId="b066d36d50af13b3" providerId="LiveId" clId="{4266C04B-898C-4E91-9E3B-2977EED65C34}" dt="2019-05-13T19:32:04.661" v="510" actId="478"/>
          <ac:picMkLst>
            <pc:docMk/>
            <pc:sldMk cId="713959483" sldId="259"/>
            <ac:picMk id="1027" creationId="{605C33FA-CC66-4A73-B148-AD098509F699}"/>
          </ac:picMkLst>
        </pc:picChg>
      </pc:sldChg>
      <pc:sldChg chg="modSp add">
        <pc:chgData name="Ryan Urch" userId="b066d36d50af13b3" providerId="LiveId" clId="{4266C04B-898C-4E91-9E3B-2977EED65C34}" dt="2019-05-13T20:43:00.621" v="5038" actId="313"/>
        <pc:sldMkLst>
          <pc:docMk/>
          <pc:sldMk cId="3766962068" sldId="260"/>
        </pc:sldMkLst>
        <pc:spChg chg="mod">
          <ac:chgData name="Ryan Urch" userId="b066d36d50af13b3" providerId="LiveId" clId="{4266C04B-898C-4E91-9E3B-2977EED65C34}" dt="2019-05-13T20:32:08.344" v="3395" actId="20577"/>
          <ac:spMkLst>
            <pc:docMk/>
            <pc:sldMk cId="3766962068" sldId="260"/>
            <ac:spMk id="2" creationId="{F2930FFB-B657-4184-ADDE-C07A8047C7BC}"/>
          </ac:spMkLst>
        </pc:spChg>
        <pc:spChg chg="mod">
          <ac:chgData name="Ryan Urch" userId="b066d36d50af13b3" providerId="LiveId" clId="{4266C04B-898C-4E91-9E3B-2977EED65C34}" dt="2019-05-13T20:43:00.621" v="5038" actId="313"/>
          <ac:spMkLst>
            <pc:docMk/>
            <pc:sldMk cId="3766962068" sldId="260"/>
            <ac:spMk id="3" creationId="{52EAD54C-FF07-4DF1-B423-EC4A5CB74C24}"/>
          </ac:spMkLst>
        </pc:spChg>
      </pc:sldChg>
      <pc:sldChg chg="modSp add">
        <pc:chgData name="Ryan Urch" userId="b066d36d50af13b3" providerId="LiveId" clId="{4266C04B-898C-4E91-9E3B-2977EED65C34}" dt="2019-05-13T22:31:04.923" v="10660" actId="20577"/>
        <pc:sldMkLst>
          <pc:docMk/>
          <pc:sldMk cId="1370082680" sldId="261"/>
        </pc:sldMkLst>
        <pc:spChg chg="mod">
          <ac:chgData name="Ryan Urch" userId="b066d36d50af13b3" providerId="LiveId" clId="{4266C04B-898C-4E91-9E3B-2977EED65C34}" dt="2019-05-13T22:12:09.665" v="9476" actId="20577"/>
          <ac:spMkLst>
            <pc:docMk/>
            <pc:sldMk cId="1370082680" sldId="261"/>
            <ac:spMk id="2" creationId="{99C2FCDA-0696-4700-A311-88C06DB8373C}"/>
          </ac:spMkLst>
        </pc:spChg>
        <pc:spChg chg="mod">
          <ac:chgData name="Ryan Urch" userId="b066d36d50af13b3" providerId="LiveId" clId="{4266C04B-898C-4E91-9E3B-2977EED65C34}" dt="2019-05-13T22:31:04.923" v="10660" actId="20577"/>
          <ac:spMkLst>
            <pc:docMk/>
            <pc:sldMk cId="1370082680" sldId="261"/>
            <ac:spMk id="3" creationId="{1FDE7460-8F2A-404F-AECE-DDE3B35C7AA5}"/>
          </ac:spMkLst>
        </pc:spChg>
      </pc:sldChg>
      <pc:sldChg chg="modSp add">
        <pc:chgData name="Ryan Urch" userId="b066d36d50af13b3" providerId="LiveId" clId="{4266C04B-898C-4E91-9E3B-2977EED65C34}" dt="2019-05-13T21:31:49.097" v="6892" actId="20577"/>
        <pc:sldMkLst>
          <pc:docMk/>
          <pc:sldMk cId="1724333746" sldId="262"/>
        </pc:sldMkLst>
        <pc:spChg chg="mod">
          <ac:chgData name="Ryan Urch" userId="b066d36d50af13b3" providerId="LiveId" clId="{4266C04B-898C-4E91-9E3B-2977EED65C34}" dt="2019-05-13T20:43:31.439" v="5071" actId="20577"/>
          <ac:spMkLst>
            <pc:docMk/>
            <pc:sldMk cId="1724333746" sldId="262"/>
            <ac:spMk id="2" creationId="{FBD16BF1-01BA-4C7A-931C-087780DDEAB9}"/>
          </ac:spMkLst>
        </pc:spChg>
        <pc:spChg chg="mod">
          <ac:chgData name="Ryan Urch" userId="b066d36d50af13b3" providerId="LiveId" clId="{4266C04B-898C-4E91-9E3B-2977EED65C34}" dt="2019-05-13T21:31:49.097" v="6892" actId="20577"/>
          <ac:spMkLst>
            <pc:docMk/>
            <pc:sldMk cId="1724333746" sldId="262"/>
            <ac:spMk id="3" creationId="{4A95099E-33B4-4702-9C01-EA0E907AD46A}"/>
          </ac:spMkLst>
        </pc:spChg>
      </pc:sldChg>
      <pc:sldChg chg="modSp add">
        <pc:chgData name="Ryan Urch" userId="b066d36d50af13b3" providerId="LiveId" clId="{4266C04B-898C-4E91-9E3B-2977EED65C34}" dt="2019-05-13T21:54:21.103" v="7862" actId="20577"/>
        <pc:sldMkLst>
          <pc:docMk/>
          <pc:sldMk cId="770255369" sldId="263"/>
        </pc:sldMkLst>
        <pc:spChg chg="mod">
          <ac:chgData name="Ryan Urch" userId="b066d36d50af13b3" providerId="LiveId" clId="{4266C04B-898C-4E91-9E3B-2977EED65C34}" dt="2019-05-13T21:46:49.575" v="6915" actId="20577"/>
          <ac:spMkLst>
            <pc:docMk/>
            <pc:sldMk cId="770255369" sldId="263"/>
            <ac:spMk id="2" creationId="{4D96EA77-A166-459C-A3AD-B596E7DF6DDF}"/>
          </ac:spMkLst>
        </pc:spChg>
        <pc:spChg chg="mod">
          <ac:chgData name="Ryan Urch" userId="b066d36d50af13b3" providerId="LiveId" clId="{4266C04B-898C-4E91-9E3B-2977EED65C34}" dt="2019-05-13T21:54:21.103" v="7862" actId="20577"/>
          <ac:spMkLst>
            <pc:docMk/>
            <pc:sldMk cId="770255369" sldId="263"/>
            <ac:spMk id="3" creationId="{AB28CB60-8C12-4EF5-9652-CB1C40C13DC2}"/>
          </ac:spMkLst>
        </pc:spChg>
      </pc:sldChg>
      <pc:sldChg chg="modSp add">
        <pc:chgData name="Ryan Urch" userId="b066d36d50af13b3" providerId="LiveId" clId="{4266C04B-898C-4E91-9E3B-2977EED65C34}" dt="2019-05-13T22:11:54.209" v="9459" actId="20577"/>
        <pc:sldMkLst>
          <pc:docMk/>
          <pc:sldMk cId="1922397242" sldId="264"/>
        </pc:sldMkLst>
        <pc:spChg chg="mod">
          <ac:chgData name="Ryan Urch" userId="b066d36d50af13b3" providerId="LiveId" clId="{4266C04B-898C-4E91-9E3B-2977EED65C34}" dt="2019-05-13T21:54:41.994" v="7899" actId="20577"/>
          <ac:spMkLst>
            <pc:docMk/>
            <pc:sldMk cId="1922397242" sldId="264"/>
            <ac:spMk id="2" creationId="{CE51C251-395E-4FCD-BA88-4DACEC84C20A}"/>
          </ac:spMkLst>
        </pc:spChg>
        <pc:spChg chg="mod">
          <ac:chgData name="Ryan Urch" userId="b066d36d50af13b3" providerId="LiveId" clId="{4266C04B-898C-4E91-9E3B-2977EED65C34}" dt="2019-05-13T22:11:54.209" v="9459" actId="20577"/>
          <ac:spMkLst>
            <pc:docMk/>
            <pc:sldMk cId="1922397242" sldId="264"/>
            <ac:spMk id="3" creationId="{3F9B6CEB-037A-4E6E-8F8C-E14F53765CF6}"/>
          </ac:spMkLst>
        </pc:spChg>
      </pc:sldChg>
      <pc:sldChg chg="modSp add">
        <pc:chgData name="Ryan Urch" userId="b066d36d50af13b3" providerId="LiveId" clId="{4266C04B-898C-4E91-9E3B-2977EED65C34}" dt="2019-05-13T22:35:21.217" v="10699" actId="27636"/>
        <pc:sldMkLst>
          <pc:docMk/>
          <pc:sldMk cId="4277348776" sldId="265"/>
        </pc:sldMkLst>
        <pc:spChg chg="mod">
          <ac:chgData name="Ryan Urch" userId="b066d36d50af13b3" providerId="LiveId" clId="{4266C04B-898C-4E91-9E3B-2977EED65C34}" dt="2019-05-13T22:31:14.376" v="10673" actId="20577"/>
          <ac:spMkLst>
            <pc:docMk/>
            <pc:sldMk cId="4277348776" sldId="265"/>
            <ac:spMk id="2" creationId="{D48A6682-B263-4274-9197-5E9AE04D1516}"/>
          </ac:spMkLst>
        </pc:spChg>
        <pc:spChg chg="mod">
          <ac:chgData name="Ryan Urch" userId="b066d36d50af13b3" providerId="LiveId" clId="{4266C04B-898C-4E91-9E3B-2977EED65C34}" dt="2019-05-13T22:35:21.217" v="10699" actId="27636"/>
          <ac:spMkLst>
            <pc:docMk/>
            <pc:sldMk cId="4277348776" sldId="265"/>
            <ac:spMk id="3" creationId="{7BDFA9E8-B156-4B8E-ACFD-A75875546F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EDCE-EA35-4FD8-AAB7-9BD1185D14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E0E9CC-DE24-4BB3-8831-6FFCEE8CF3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EA209E-4D95-4CD6-AB8E-BCE053B317A0}"/>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5" name="Footer Placeholder 4">
            <a:extLst>
              <a:ext uri="{FF2B5EF4-FFF2-40B4-BE49-F238E27FC236}">
                <a16:creationId xmlns:a16="http://schemas.microsoft.com/office/drawing/2014/main" id="{8FF6FD3C-2268-4374-9FD9-DA81144D1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61A72B-234F-40D6-AAAF-503C816AB886}"/>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991287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7169-C1B5-488C-BA26-1085C61898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BC0E29-9D41-465A-93E3-CEF93363DD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7826A6-40D8-428E-9014-1CDDB80D8032}"/>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5" name="Footer Placeholder 4">
            <a:extLst>
              <a:ext uri="{FF2B5EF4-FFF2-40B4-BE49-F238E27FC236}">
                <a16:creationId xmlns:a16="http://schemas.microsoft.com/office/drawing/2014/main" id="{D815342D-AAE3-41F4-940B-C2B9695A7E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516E9B-1E13-4E42-A523-7726F83C8C93}"/>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766086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A7BDA-96E0-4753-838C-4A557D1555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ED62B3-546B-4E24-9787-3C509CD201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FBFF2D-BA9D-4596-A5C2-FE9F9BC50746}"/>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5" name="Footer Placeholder 4">
            <a:extLst>
              <a:ext uri="{FF2B5EF4-FFF2-40B4-BE49-F238E27FC236}">
                <a16:creationId xmlns:a16="http://schemas.microsoft.com/office/drawing/2014/main" id="{E6BFFAFD-62F7-4E13-81C6-66ED86335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B2ECA-3C9F-4B59-ADD3-E915F8C663E7}"/>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1461523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6F69-4263-46B0-9B70-843ACB3139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870AE2-2FFD-4C88-A1BF-0D6EA19B1C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7768DF-ECC5-441B-83AA-6E3E97F497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C36CA3-9D68-472F-A81C-26B385F9AC68}"/>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6" name="Footer Placeholder 5">
            <a:extLst>
              <a:ext uri="{FF2B5EF4-FFF2-40B4-BE49-F238E27FC236}">
                <a16:creationId xmlns:a16="http://schemas.microsoft.com/office/drawing/2014/main" id="{505F01D7-966C-4805-BEB5-72DC892583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5E4E46-3F9A-43A1-B950-DF2D016567B8}"/>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1165695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3E7B9-AFD1-43E0-9BA4-CC4C93DB93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673230-5561-48EC-8CA4-BCB88DC1C8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68D9A5-F1FA-490C-977E-D656B063BF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EA73B1-5EF4-4DD1-965F-7941811B03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A5A9B4-832C-47D8-8574-3ECC12F45A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3C2E6E-E59C-4AFC-975D-9D29EC91EF0F}"/>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8" name="Footer Placeholder 7">
            <a:extLst>
              <a:ext uri="{FF2B5EF4-FFF2-40B4-BE49-F238E27FC236}">
                <a16:creationId xmlns:a16="http://schemas.microsoft.com/office/drawing/2014/main" id="{256FA517-8725-4E38-BBE6-41AE7F8918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20B24E-CBC3-47E7-97CF-2D1177544703}"/>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59305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DEB41-C190-4E18-8879-EFED4B78E8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8EDA0A-3421-410E-8260-BAC9A70CB968}"/>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4" name="Footer Placeholder 3">
            <a:extLst>
              <a:ext uri="{FF2B5EF4-FFF2-40B4-BE49-F238E27FC236}">
                <a16:creationId xmlns:a16="http://schemas.microsoft.com/office/drawing/2014/main" id="{F82572B4-F2D4-4027-B341-BE2C222E0A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73DE85-A34C-4650-880C-AC264C502F07}"/>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731488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DCE267-2AC2-4AF5-9046-D7C5CF20C9A7}"/>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3" name="Footer Placeholder 2">
            <a:extLst>
              <a:ext uri="{FF2B5EF4-FFF2-40B4-BE49-F238E27FC236}">
                <a16:creationId xmlns:a16="http://schemas.microsoft.com/office/drawing/2014/main" id="{8AEB9FC6-C2D1-4B9C-BAE6-A6A4B85D45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2CA2A5-5143-4D62-A8F9-6E7B929AC009}"/>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58205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8AB64-2973-4E1F-B05C-5326232AEE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1EE32D-B74E-4034-99E7-0EE7CF0363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B02D83-9D0C-4FAA-9AF1-F6DECFB20A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EB0CA7-AF88-4D73-8A2A-9FB029B6EC75}"/>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6" name="Footer Placeholder 5">
            <a:extLst>
              <a:ext uri="{FF2B5EF4-FFF2-40B4-BE49-F238E27FC236}">
                <a16:creationId xmlns:a16="http://schemas.microsoft.com/office/drawing/2014/main" id="{995309F6-FD2B-4CFA-B855-8945211971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E926B5-58D7-4182-95C5-7FCA5F637D40}"/>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677757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F511C-85CE-461D-8431-53D336715E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BA57BF-C8DB-498A-A39A-D42531ED21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40D0E8-2C40-4116-B315-410BC2AF5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BB92AF-58AE-4AF7-9B09-5C105D158063}"/>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6" name="Footer Placeholder 5">
            <a:extLst>
              <a:ext uri="{FF2B5EF4-FFF2-40B4-BE49-F238E27FC236}">
                <a16:creationId xmlns:a16="http://schemas.microsoft.com/office/drawing/2014/main" id="{2B4CD0A6-50E5-4D98-A7CB-3CD647E9FF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F5E410-173B-4AC4-BA03-59D2C4E3D502}"/>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2655002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FBA1-B972-4306-A911-6AB21F6206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621CAC-E5BE-4F10-B7FF-956F2237EB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416F20-2FE7-4939-AEBC-71865988AE3F}"/>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5" name="Footer Placeholder 4">
            <a:extLst>
              <a:ext uri="{FF2B5EF4-FFF2-40B4-BE49-F238E27FC236}">
                <a16:creationId xmlns:a16="http://schemas.microsoft.com/office/drawing/2014/main" id="{090F0E33-32A7-40B3-A97B-22CAA8105D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6A82E-8FAF-4AD1-A129-E302AC439E91}"/>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3893784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DD4F58-CCF5-41BF-8033-351A3AB6CC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F3033E-BE8B-442B-95D8-3A54C06632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7AA910-65C9-456D-AE60-FC28E4966021}"/>
              </a:ext>
            </a:extLst>
          </p:cNvPr>
          <p:cNvSpPr>
            <a:spLocks noGrp="1"/>
          </p:cNvSpPr>
          <p:nvPr>
            <p:ph type="dt" sz="half" idx="10"/>
          </p:nvPr>
        </p:nvSpPr>
        <p:spPr/>
        <p:txBody>
          <a:bodyPr/>
          <a:lstStyle/>
          <a:p>
            <a:fld id="{72EAC7F9-B5F3-4B04-AD3F-BEBFEADDD72B}" type="datetimeFigureOut">
              <a:rPr lang="en-GB" smtClean="0"/>
              <a:t>13/05/2019</a:t>
            </a:fld>
            <a:endParaRPr lang="en-GB"/>
          </a:p>
        </p:txBody>
      </p:sp>
      <p:sp>
        <p:nvSpPr>
          <p:cNvPr id="5" name="Footer Placeholder 4">
            <a:extLst>
              <a:ext uri="{FF2B5EF4-FFF2-40B4-BE49-F238E27FC236}">
                <a16:creationId xmlns:a16="http://schemas.microsoft.com/office/drawing/2014/main" id="{530AAE99-D14D-4CD2-9D3D-6F2542996F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9E54FB-8C24-4D0A-97BC-239C875B8760}"/>
              </a:ext>
            </a:extLst>
          </p:cNvPr>
          <p:cNvSpPr>
            <a:spLocks noGrp="1"/>
          </p:cNvSpPr>
          <p:nvPr>
            <p:ph type="sldNum" sz="quarter" idx="12"/>
          </p:nvPr>
        </p:nvSpPr>
        <p:spPr/>
        <p:txBody>
          <a:bodyPr/>
          <a:lstStyle/>
          <a:p>
            <a:fld id="{7CB1208B-88FA-4E58-9289-C7FDC81E5F2F}" type="slidenum">
              <a:rPr lang="en-GB" smtClean="0"/>
              <a:t>‹#›</a:t>
            </a:fld>
            <a:endParaRPr lang="en-GB"/>
          </a:p>
        </p:txBody>
      </p:sp>
    </p:spTree>
    <p:extLst>
      <p:ext uri="{BB962C8B-B14F-4D97-AF65-F5344CB8AC3E}">
        <p14:creationId xmlns:p14="http://schemas.microsoft.com/office/powerpoint/2010/main" val="2878650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F425AE-1724-44A2-9DE6-E6E3E834E2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2287F5-59F4-41E2-B196-38A37FF264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21D5A4-9329-4334-9C30-9DEF00D020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EAC7F9-B5F3-4B04-AD3F-BEBFEADDD72B}" type="datetimeFigureOut">
              <a:rPr lang="en-GB" smtClean="0"/>
              <a:t>13/05/2019</a:t>
            </a:fld>
            <a:endParaRPr lang="en-GB"/>
          </a:p>
        </p:txBody>
      </p:sp>
      <p:sp>
        <p:nvSpPr>
          <p:cNvPr id="5" name="Footer Placeholder 4">
            <a:extLst>
              <a:ext uri="{FF2B5EF4-FFF2-40B4-BE49-F238E27FC236}">
                <a16:creationId xmlns:a16="http://schemas.microsoft.com/office/drawing/2014/main" id="{0B4D883D-771F-4A8D-8303-69EAC644EA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7091CA-6C8D-4DF3-8FF4-6EB0160EC3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B1208B-88FA-4E58-9289-C7FDC81E5F2F}" type="slidenum">
              <a:rPr lang="en-GB" smtClean="0"/>
              <a:t>‹#›</a:t>
            </a:fld>
            <a:endParaRPr lang="en-GB"/>
          </a:p>
        </p:txBody>
      </p:sp>
    </p:spTree>
    <p:extLst>
      <p:ext uri="{BB962C8B-B14F-4D97-AF65-F5344CB8AC3E}">
        <p14:creationId xmlns:p14="http://schemas.microsoft.com/office/powerpoint/2010/main" val="3690801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D569-E569-4BD6-8286-7E8638BEBE21}"/>
              </a:ext>
            </a:extLst>
          </p:cNvPr>
          <p:cNvSpPr>
            <a:spLocks noGrp="1"/>
          </p:cNvSpPr>
          <p:nvPr>
            <p:ph type="ctrTitle"/>
          </p:nvPr>
        </p:nvSpPr>
        <p:spPr/>
        <p:txBody>
          <a:bodyPr/>
          <a:lstStyle/>
          <a:p>
            <a:r>
              <a:rPr lang="en-GB" dirty="0"/>
              <a:t>Individual Development: Child Morality</a:t>
            </a:r>
          </a:p>
        </p:txBody>
      </p:sp>
      <p:sp>
        <p:nvSpPr>
          <p:cNvPr id="3" name="Subtitle 2">
            <a:extLst>
              <a:ext uri="{FF2B5EF4-FFF2-40B4-BE49-F238E27FC236}">
                <a16:creationId xmlns:a16="http://schemas.microsoft.com/office/drawing/2014/main" id="{0FE47431-4596-449B-BA91-1B1E81C94EA9}"/>
              </a:ext>
            </a:extLst>
          </p:cNvPr>
          <p:cNvSpPr>
            <a:spLocks noGrp="1"/>
          </p:cNvSpPr>
          <p:nvPr>
            <p:ph type="subTitle" idx="1"/>
          </p:nvPr>
        </p:nvSpPr>
        <p:spPr/>
        <p:txBody>
          <a:bodyPr/>
          <a:lstStyle/>
          <a:p>
            <a:r>
              <a:rPr lang="en-GB" dirty="0"/>
              <a:t>A breakdown on what the concept of Morality is and how to impart it unto the next generation. </a:t>
            </a:r>
          </a:p>
        </p:txBody>
      </p:sp>
    </p:spTree>
    <p:extLst>
      <p:ext uri="{BB962C8B-B14F-4D97-AF65-F5344CB8AC3E}">
        <p14:creationId xmlns:p14="http://schemas.microsoft.com/office/powerpoint/2010/main" val="762782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8EF79-1A66-484F-9CA0-9E8E78BEDE43}"/>
              </a:ext>
            </a:extLst>
          </p:cNvPr>
          <p:cNvSpPr>
            <a:spLocks noGrp="1"/>
          </p:cNvSpPr>
          <p:nvPr>
            <p:ph type="title"/>
          </p:nvPr>
        </p:nvSpPr>
        <p:spPr/>
        <p:txBody>
          <a:bodyPr/>
          <a:lstStyle/>
          <a:p>
            <a:r>
              <a:rPr lang="en-GB" dirty="0"/>
              <a:t>A Direct Definition</a:t>
            </a:r>
          </a:p>
        </p:txBody>
      </p:sp>
      <p:sp>
        <p:nvSpPr>
          <p:cNvPr id="3" name="Content Placeholder 2">
            <a:extLst>
              <a:ext uri="{FF2B5EF4-FFF2-40B4-BE49-F238E27FC236}">
                <a16:creationId xmlns:a16="http://schemas.microsoft.com/office/drawing/2014/main" id="{ABF13300-D757-4E3D-A2F0-96588EC499AD}"/>
              </a:ext>
            </a:extLst>
          </p:cNvPr>
          <p:cNvSpPr>
            <a:spLocks noGrp="1"/>
          </p:cNvSpPr>
          <p:nvPr>
            <p:ph idx="1"/>
          </p:nvPr>
        </p:nvSpPr>
        <p:spPr/>
        <p:txBody>
          <a:bodyPr/>
          <a:lstStyle/>
          <a:p>
            <a:pPr marL="0" indent="0">
              <a:buNone/>
            </a:pPr>
            <a:r>
              <a:rPr lang="en-GB" dirty="0"/>
              <a:t>For the purposes of this definition, one must apply “Moral” as an adjective. For specific reference: Teaching a child to act in a Moral way. </a:t>
            </a:r>
          </a:p>
          <a:p>
            <a:pPr marL="0" indent="0">
              <a:buNone/>
            </a:pPr>
            <a:r>
              <a:rPr lang="en-GB" dirty="0"/>
              <a:t>As per the Oxford English Dictionary (2019) morality is “</a:t>
            </a:r>
            <a:r>
              <a:rPr lang="en-US" dirty="0"/>
              <a:t>concerned with the principles of right and wrong </a:t>
            </a:r>
            <a:r>
              <a:rPr lang="en-US" dirty="0" err="1"/>
              <a:t>behaviour</a:t>
            </a:r>
            <a:r>
              <a:rPr lang="en-US" dirty="0"/>
              <a:t>.”</a:t>
            </a:r>
          </a:p>
          <a:p>
            <a:pPr marL="0" indent="0">
              <a:buNone/>
            </a:pPr>
            <a:r>
              <a:rPr lang="en-GB" dirty="0"/>
              <a:t>It is worth noting that morality is not a rigid fixture as what is right and wrong changes depending on the culture morality is applied to. As a direct result of morality’s subjectivity this presentation will focus primarily on developing a modern idea of morality in children. </a:t>
            </a:r>
          </a:p>
        </p:txBody>
      </p:sp>
    </p:spTree>
    <p:extLst>
      <p:ext uri="{BB962C8B-B14F-4D97-AF65-F5344CB8AC3E}">
        <p14:creationId xmlns:p14="http://schemas.microsoft.com/office/powerpoint/2010/main" val="2046698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D8F6C-950F-4159-8E6D-F3814F8BA864}"/>
              </a:ext>
            </a:extLst>
          </p:cNvPr>
          <p:cNvSpPr>
            <a:spLocks noGrp="1"/>
          </p:cNvSpPr>
          <p:nvPr>
            <p:ph type="title"/>
          </p:nvPr>
        </p:nvSpPr>
        <p:spPr/>
        <p:txBody>
          <a:bodyPr/>
          <a:lstStyle/>
          <a:p>
            <a:r>
              <a:rPr lang="en-GB" dirty="0"/>
              <a:t>Plato: On Morality</a:t>
            </a:r>
          </a:p>
        </p:txBody>
      </p:sp>
      <p:sp>
        <p:nvSpPr>
          <p:cNvPr id="3" name="Content Placeholder 2">
            <a:extLst>
              <a:ext uri="{FF2B5EF4-FFF2-40B4-BE49-F238E27FC236}">
                <a16:creationId xmlns:a16="http://schemas.microsoft.com/office/drawing/2014/main" id="{B61AEFC7-C6DC-4B55-AEF6-2A88DBF2AC92}"/>
              </a:ext>
            </a:extLst>
          </p:cNvPr>
          <p:cNvSpPr>
            <a:spLocks noGrp="1"/>
          </p:cNvSpPr>
          <p:nvPr>
            <p:ph idx="1"/>
          </p:nvPr>
        </p:nvSpPr>
        <p:spPr/>
        <p:txBody>
          <a:bodyPr>
            <a:normAutofit fontScale="85000" lnSpcReduction="20000"/>
          </a:bodyPr>
          <a:lstStyle/>
          <a:p>
            <a:pPr marL="0" indent="0">
              <a:buNone/>
            </a:pPr>
            <a:r>
              <a:rPr lang="en-GB" sz="2000" dirty="0"/>
              <a:t>If Socrates could be said to be the foundation of critical thinking, Plato is the foundation of morality, albeit only when taken as a set of believed rights and wrongs written down for future generations, it is worth noting that neither Socrates nor Plato were the first philosophers, as the field of philosophy had existed in Mycenaean Greece and possibly even before that.  (</a:t>
            </a:r>
            <a:r>
              <a:rPr lang="en-GB" sz="2000" i="1" dirty="0"/>
              <a:t>Russell, 1945</a:t>
            </a:r>
            <a:r>
              <a:rPr lang="en-GB" sz="2000" dirty="0"/>
              <a:t>) Plato and his ideas are relevant because even today his basis for what makes a morally right person still apply today. According to (</a:t>
            </a:r>
            <a:r>
              <a:rPr lang="en-GB" sz="2000" i="1" dirty="0"/>
              <a:t>School Of Life, 2014</a:t>
            </a:r>
            <a:r>
              <a:rPr lang="en-GB" sz="2000" dirty="0"/>
              <a:t>) Plato taught that the ideal for each Athenian </a:t>
            </a:r>
            <a:r>
              <a:rPr lang="en-GB" sz="2000" dirty="0" err="1"/>
              <a:t>citien</a:t>
            </a:r>
            <a:r>
              <a:rPr lang="en-GB" sz="2000" dirty="0"/>
              <a:t> was to reach was he called “Eudaimonia” or “Fulfilment”. He outlined four key principles attached to this idea, these four are as follows: </a:t>
            </a:r>
          </a:p>
          <a:p>
            <a:pPr marL="0" indent="0">
              <a:buNone/>
            </a:pPr>
            <a:r>
              <a:rPr lang="en-GB" sz="2000" dirty="0"/>
              <a:t>1: “Think More”- The idea of critical thinking to be a better person, it is worth noting that Plato was a student of Socrates for a time. Plato believed that by questioning “Doxa” or “public opinion” one would be better informed when making life choices. </a:t>
            </a:r>
          </a:p>
          <a:p>
            <a:pPr marL="0" indent="0">
              <a:buNone/>
            </a:pPr>
            <a:r>
              <a:rPr lang="en-GB" sz="2000" dirty="0"/>
              <a:t>2: “Let your Lover change you”- Plato believed that true love was to admire someone for their qualities and a person can achieve this by pursuing someone who had the qualities they lacked. The ideal here was to encourage growth in each other as a means to self improvement.</a:t>
            </a:r>
          </a:p>
          <a:p>
            <a:pPr marL="0" indent="0">
              <a:buNone/>
            </a:pPr>
            <a:r>
              <a:rPr lang="en-GB" sz="2000" dirty="0"/>
              <a:t>3: “Decode the mystery of beauty”- Hard to believe but Plato was the first written philosopher to question why people enjoy beautiful things. He believed that such objects had messages to convey and people only appreciate beauty when they could understand its message. </a:t>
            </a:r>
          </a:p>
          <a:p>
            <a:pPr marL="0" indent="0">
              <a:buNone/>
            </a:pPr>
            <a:r>
              <a:rPr lang="en-GB" sz="2000" dirty="0"/>
              <a:t>4: “Reform Society”- Plato believed that no democracy is better than an uninformed democracy. He argued that citizens should be unable to vote unless they themselves could be proven philosophers, the idea being that the uneducated could not possibly cast a reasonable vote without questioning the politicians for which they were voting. </a:t>
            </a:r>
          </a:p>
        </p:txBody>
      </p:sp>
    </p:spTree>
    <p:extLst>
      <p:ext uri="{BB962C8B-B14F-4D97-AF65-F5344CB8AC3E}">
        <p14:creationId xmlns:p14="http://schemas.microsoft.com/office/powerpoint/2010/main" val="1606027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1C251-395E-4FCD-BA88-4DACEC84C20A}"/>
              </a:ext>
            </a:extLst>
          </p:cNvPr>
          <p:cNvSpPr>
            <a:spLocks noGrp="1"/>
          </p:cNvSpPr>
          <p:nvPr>
            <p:ph type="title"/>
          </p:nvPr>
        </p:nvSpPr>
        <p:spPr/>
        <p:txBody>
          <a:bodyPr/>
          <a:lstStyle/>
          <a:p>
            <a:r>
              <a:rPr lang="en-GB" dirty="0"/>
              <a:t>Critique of Plato Philosophy</a:t>
            </a:r>
          </a:p>
        </p:txBody>
      </p:sp>
      <p:sp>
        <p:nvSpPr>
          <p:cNvPr id="3" name="Content Placeholder 2">
            <a:extLst>
              <a:ext uri="{FF2B5EF4-FFF2-40B4-BE49-F238E27FC236}">
                <a16:creationId xmlns:a16="http://schemas.microsoft.com/office/drawing/2014/main" id="{3F9B6CEB-037A-4E6E-8F8C-E14F53765CF6}"/>
              </a:ext>
            </a:extLst>
          </p:cNvPr>
          <p:cNvSpPr>
            <a:spLocks noGrp="1"/>
          </p:cNvSpPr>
          <p:nvPr>
            <p:ph idx="1"/>
          </p:nvPr>
        </p:nvSpPr>
        <p:spPr/>
        <p:txBody>
          <a:bodyPr>
            <a:normAutofit fontScale="77500" lnSpcReduction="20000"/>
          </a:bodyPr>
          <a:lstStyle/>
          <a:p>
            <a:pPr marL="0" indent="0">
              <a:buNone/>
            </a:pPr>
            <a:r>
              <a:rPr lang="en-GB" dirty="0"/>
              <a:t>There are several issues with Plato’s view of morality and the ideal person:</a:t>
            </a:r>
          </a:p>
          <a:p>
            <a:pPr marL="0" indent="0">
              <a:buNone/>
            </a:pPr>
            <a:r>
              <a:rPr lang="en-GB" dirty="0"/>
              <a:t>Plato believed that pursuing material wealth was inherently not a moral thing to do and his teachings reflected this. This was the official attitude of Athens at the time of his teachings although examples such as the Delian League suggest otherwise. (Overly Sarcastic Productions, 2017) </a:t>
            </a:r>
          </a:p>
          <a:p>
            <a:pPr marL="0" indent="0">
              <a:buNone/>
            </a:pPr>
            <a:r>
              <a:rPr lang="en-GB" dirty="0"/>
              <a:t>Likewise Plato idealised the idea of the Philosopher King ignoring the fact that Philosopher Kings fall prey to the same issues as any other human being. </a:t>
            </a:r>
          </a:p>
          <a:p>
            <a:pPr marL="0" indent="0">
              <a:buNone/>
            </a:pPr>
            <a:r>
              <a:rPr lang="en-GB" dirty="0"/>
              <a:t>Plato faced criticism from his own student. In </a:t>
            </a:r>
            <a:r>
              <a:rPr lang="en-GB" i="1" dirty="0"/>
              <a:t>Aspects of Western Philosophy</a:t>
            </a:r>
            <a:r>
              <a:rPr lang="en-GB" dirty="0"/>
              <a:t> by  </a:t>
            </a:r>
            <a:r>
              <a:rPr lang="en-GB" dirty="0" err="1"/>
              <a:t>Dr.</a:t>
            </a:r>
            <a:r>
              <a:rPr lang="en-GB" dirty="0"/>
              <a:t> Sreekumar </a:t>
            </a:r>
            <a:r>
              <a:rPr lang="en-GB" dirty="0" err="1"/>
              <a:t>Nellickappilly</a:t>
            </a:r>
            <a:r>
              <a:rPr lang="en-GB" dirty="0"/>
              <a:t> explains that Aristotle had counter points to the ideas put forward by Plato. “</a:t>
            </a:r>
            <a:r>
              <a:rPr lang="en-US" dirty="0"/>
              <a:t>Aristotle states that, if a man is a man because he resembles the ideal man, there must be a still more ideal man to whom both ordinary men and the ideal man are similar.” Aristotle also found that “Since he considers this world as real he finds it worthwhile in pursuing knowledge about it.” Plato focused a lot on the unreal, the spirit while Aristotle argued that the focus should be on what is physical and real. Hereby we see 2 different views on morality: Morality as a god given feeling and morality as a series of questioned values. </a:t>
            </a:r>
            <a:endParaRPr lang="en-GB" dirty="0"/>
          </a:p>
        </p:txBody>
      </p:sp>
    </p:spTree>
    <p:extLst>
      <p:ext uri="{BB962C8B-B14F-4D97-AF65-F5344CB8AC3E}">
        <p14:creationId xmlns:p14="http://schemas.microsoft.com/office/powerpoint/2010/main" val="1922397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16BF1-01BA-4C7A-931C-087780DDEAB9}"/>
              </a:ext>
            </a:extLst>
          </p:cNvPr>
          <p:cNvSpPr>
            <a:spLocks noGrp="1"/>
          </p:cNvSpPr>
          <p:nvPr>
            <p:ph type="title"/>
          </p:nvPr>
        </p:nvSpPr>
        <p:spPr/>
        <p:txBody>
          <a:bodyPr/>
          <a:lstStyle/>
          <a:p>
            <a:r>
              <a:rPr lang="en-GB" dirty="0" err="1"/>
              <a:t>Kholberg</a:t>
            </a:r>
            <a:r>
              <a:rPr lang="en-GB" dirty="0"/>
              <a:t>: Stages of Development</a:t>
            </a:r>
          </a:p>
        </p:txBody>
      </p:sp>
      <p:sp>
        <p:nvSpPr>
          <p:cNvPr id="3" name="Content Placeholder 2">
            <a:extLst>
              <a:ext uri="{FF2B5EF4-FFF2-40B4-BE49-F238E27FC236}">
                <a16:creationId xmlns:a16="http://schemas.microsoft.com/office/drawing/2014/main" id="{4A95099E-33B4-4702-9C01-EA0E907AD46A}"/>
              </a:ext>
            </a:extLst>
          </p:cNvPr>
          <p:cNvSpPr>
            <a:spLocks noGrp="1"/>
          </p:cNvSpPr>
          <p:nvPr>
            <p:ph idx="1"/>
          </p:nvPr>
        </p:nvSpPr>
        <p:spPr/>
        <p:txBody>
          <a:bodyPr>
            <a:normAutofit fontScale="55000" lnSpcReduction="20000"/>
          </a:bodyPr>
          <a:lstStyle/>
          <a:p>
            <a:pPr marL="0" indent="0">
              <a:buNone/>
            </a:pPr>
            <a:r>
              <a:rPr lang="en-GB" dirty="0"/>
              <a:t>In 1958 Lawrence </a:t>
            </a:r>
            <a:r>
              <a:rPr lang="en-GB" dirty="0" err="1"/>
              <a:t>Kholberg</a:t>
            </a:r>
            <a:r>
              <a:rPr lang="en-GB" dirty="0"/>
              <a:t> outlined 3 levels and 6 stages of moral development that children reach. These are: </a:t>
            </a:r>
          </a:p>
          <a:p>
            <a:pPr marL="0" indent="0">
              <a:buNone/>
            </a:pPr>
            <a:r>
              <a:rPr lang="en-GB" dirty="0"/>
              <a:t>Pre Conventional: </a:t>
            </a:r>
          </a:p>
          <a:p>
            <a:pPr marL="0" indent="0">
              <a:buNone/>
            </a:pPr>
            <a:r>
              <a:rPr lang="en-GB" dirty="0"/>
              <a:t>Obedience and Punishment: Children do whatever they are told to by authority figures, this morality is based on fear of consequences and of being punished.  </a:t>
            </a:r>
          </a:p>
          <a:p>
            <a:pPr marL="0" indent="0">
              <a:buNone/>
            </a:pPr>
            <a:r>
              <a:rPr lang="en-GB" dirty="0"/>
              <a:t>Individualism and Exchange: The child recognises that different adults have different sets of rules to follow. </a:t>
            </a:r>
          </a:p>
          <a:p>
            <a:pPr marL="0" indent="0">
              <a:buNone/>
            </a:pPr>
            <a:r>
              <a:rPr lang="en-GB" dirty="0" err="1"/>
              <a:t>Convetional</a:t>
            </a:r>
            <a:r>
              <a:rPr lang="en-GB" dirty="0"/>
              <a:t>: </a:t>
            </a:r>
          </a:p>
          <a:p>
            <a:pPr marL="0" indent="0">
              <a:buNone/>
            </a:pPr>
            <a:r>
              <a:rPr lang="en-GB" dirty="0"/>
              <a:t>Good interpersonal relationships: The child does good to be viewed as good by those around them, this morality is based on approval of others. </a:t>
            </a:r>
          </a:p>
          <a:p>
            <a:pPr marL="0" indent="0">
              <a:buNone/>
            </a:pPr>
            <a:r>
              <a:rPr lang="en-GB" dirty="0"/>
              <a:t>Maintaining the social order: The individual becomes aware of societal structure and maintains the rules to avoid guilt. </a:t>
            </a:r>
          </a:p>
          <a:p>
            <a:pPr marL="0" indent="0">
              <a:buNone/>
            </a:pPr>
            <a:r>
              <a:rPr lang="en-GB" dirty="0"/>
              <a:t>Post Conventional: </a:t>
            </a:r>
          </a:p>
          <a:p>
            <a:pPr marL="0" indent="0">
              <a:buNone/>
            </a:pPr>
            <a:r>
              <a:rPr lang="en-GB" dirty="0"/>
              <a:t>Social Contract and Individual Rights: Individual becomes aware that while laws exist for the benefit of the majority, in some cases the laws may not benefit an individual. </a:t>
            </a:r>
          </a:p>
          <a:p>
            <a:pPr marL="0" indent="0">
              <a:buNone/>
            </a:pPr>
            <a:r>
              <a:rPr lang="en-GB" dirty="0"/>
              <a:t>Universal Principles: The individual has developed their own moral code to follow which may or may not follow the law and societal constructs. </a:t>
            </a:r>
          </a:p>
          <a:p>
            <a:pPr marL="0" indent="0">
              <a:buNone/>
            </a:pPr>
            <a:r>
              <a:rPr lang="en-GB" dirty="0"/>
              <a:t>Saul McLeod in 2013 indicated that an estimated 10-15% of people are capable of the last stage of morality. This supports Plato’s theory that questioning established systems, the “why” of obeying morality, is how one develops morality beyond societal constructs. </a:t>
            </a:r>
          </a:p>
        </p:txBody>
      </p:sp>
    </p:spTree>
    <p:extLst>
      <p:ext uri="{BB962C8B-B14F-4D97-AF65-F5344CB8AC3E}">
        <p14:creationId xmlns:p14="http://schemas.microsoft.com/office/powerpoint/2010/main" val="1724333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6EA77-A166-459C-A3AD-B596E7DF6DDF}"/>
              </a:ext>
            </a:extLst>
          </p:cNvPr>
          <p:cNvSpPr>
            <a:spLocks noGrp="1"/>
          </p:cNvSpPr>
          <p:nvPr>
            <p:ph type="title"/>
          </p:nvPr>
        </p:nvSpPr>
        <p:spPr/>
        <p:txBody>
          <a:bodyPr/>
          <a:lstStyle/>
          <a:p>
            <a:r>
              <a:rPr lang="en-GB" dirty="0"/>
              <a:t>Critiques of </a:t>
            </a:r>
            <a:r>
              <a:rPr lang="en-GB" dirty="0" err="1"/>
              <a:t>Kholberg</a:t>
            </a:r>
            <a:endParaRPr lang="en-GB" dirty="0"/>
          </a:p>
        </p:txBody>
      </p:sp>
      <p:sp>
        <p:nvSpPr>
          <p:cNvPr id="3" name="Content Placeholder 2">
            <a:extLst>
              <a:ext uri="{FF2B5EF4-FFF2-40B4-BE49-F238E27FC236}">
                <a16:creationId xmlns:a16="http://schemas.microsoft.com/office/drawing/2014/main" id="{AB28CB60-8C12-4EF5-9652-CB1C40C13DC2}"/>
              </a:ext>
            </a:extLst>
          </p:cNvPr>
          <p:cNvSpPr>
            <a:spLocks noGrp="1"/>
          </p:cNvSpPr>
          <p:nvPr>
            <p:ph idx="1"/>
          </p:nvPr>
        </p:nvSpPr>
        <p:spPr/>
        <p:txBody>
          <a:bodyPr>
            <a:normAutofit fontScale="77500" lnSpcReduction="20000"/>
          </a:bodyPr>
          <a:lstStyle/>
          <a:p>
            <a:pPr marL="0" indent="0">
              <a:buNone/>
            </a:pPr>
            <a:r>
              <a:rPr lang="en-GB" dirty="0"/>
              <a:t>Saul McLeod in his article for simplypsychology.org (2013) indicated that </a:t>
            </a:r>
            <a:r>
              <a:rPr lang="en-GB" dirty="0" err="1"/>
              <a:t>Kholberg</a:t>
            </a:r>
            <a:r>
              <a:rPr lang="en-GB" dirty="0"/>
              <a:t> had several points of contention among his theories: </a:t>
            </a:r>
          </a:p>
          <a:p>
            <a:pPr marL="0" indent="0">
              <a:buNone/>
            </a:pPr>
            <a:r>
              <a:rPr lang="en-GB" dirty="0"/>
              <a:t>1: Artificial Examples: “</a:t>
            </a:r>
            <a:r>
              <a:rPr lang="en-US" dirty="0"/>
              <a:t>Kohlberg’s subjects were aged between 10 and 16. They have never been married, and never been placed in a situation remotely like the one in the story.”</a:t>
            </a:r>
          </a:p>
          <a:p>
            <a:pPr marL="0" indent="0">
              <a:buNone/>
            </a:pPr>
            <a:r>
              <a:rPr lang="en-US" dirty="0"/>
              <a:t>2: Gender Bias: “</a:t>
            </a:r>
            <a:r>
              <a:rPr lang="en-US" dirty="0" err="1"/>
              <a:t>Mens</a:t>
            </a:r>
            <a:r>
              <a:rPr lang="en-US" dirty="0"/>
              <a:t>' morality is based on abstract principles of law and justice, while </a:t>
            </a:r>
            <a:r>
              <a:rPr lang="en-US" dirty="0" err="1"/>
              <a:t>womens</a:t>
            </a:r>
            <a:r>
              <a:rPr lang="en-US" dirty="0"/>
              <a:t>' is based on principles of compassion and care.” </a:t>
            </a:r>
            <a:r>
              <a:rPr lang="en-US" dirty="0" err="1"/>
              <a:t>Kholberg’s</a:t>
            </a:r>
            <a:r>
              <a:rPr lang="en-US" dirty="0"/>
              <a:t> study group was almost entirely male. </a:t>
            </a:r>
          </a:p>
          <a:p>
            <a:pPr marL="0" indent="0">
              <a:buNone/>
            </a:pPr>
            <a:r>
              <a:rPr lang="en-US" dirty="0"/>
              <a:t>3: Hypothetical </a:t>
            </a:r>
            <a:r>
              <a:rPr lang="en-US" dirty="0" err="1"/>
              <a:t>Dilemas</a:t>
            </a:r>
            <a:r>
              <a:rPr lang="en-US" dirty="0"/>
              <a:t>: “People may respond very differently to real life situations that they find themselves in than they do with an artificial dilemma presented to them in the comfort of a research environment.”</a:t>
            </a:r>
          </a:p>
          <a:p>
            <a:pPr marL="0" indent="0">
              <a:buNone/>
            </a:pPr>
            <a:r>
              <a:rPr lang="en-US" dirty="0"/>
              <a:t>4: Poorly planned research: </a:t>
            </a:r>
            <a:r>
              <a:rPr lang="en-US" dirty="0" err="1"/>
              <a:t>Kholberg</a:t>
            </a:r>
            <a:r>
              <a:rPr lang="en-US" dirty="0"/>
              <a:t> examined each age group individually during his study, meaning he took a “Cross Section” approach to research. This point has since been debunked however as “longitudinal research on Kohlberg’s theory has since been carried out by Colby et al. (1983)” and the findings were in support of his theory. </a:t>
            </a:r>
          </a:p>
          <a:p>
            <a:pPr marL="0" indent="0">
              <a:buNone/>
            </a:pPr>
            <a:endParaRPr lang="en-GB" dirty="0"/>
          </a:p>
        </p:txBody>
      </p:sp>
    </p:spTree>
    <p:extLst>
      <p:ext uri="{BB962C8B-B14F-4D97-AF65-F5344CB8AC3E}">
        <p14:creationId xmlns:p14="http://schemas.microsoft.com/office/powerpoint/2010/main" val="770255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4BC7-CD0E-4B94-A292-12F765D8EE92}"/>
              </a:ext>
            </a:extLst>
          </p:cNvPr>
          <p:cNvSpPr>
            <a:spLocks noGrp="1"/>
          </p:cNvSpPr>
          <p:nvPr>
            <p:ph type="title"/>
          </p:nvPr>
        </p:nvSpPr>
        <p:spPr/>
        <p:txBody>
          <a:bodyPr/>
          <a:lstStyle/>
          <a:p>
            <a:r>
              <a:rPr lang="en-GB" dirty="0"/>
              <a:t>Manners and Virtues </a:t>
            </a:r>
          </a:p>
        </p:txBody>
      </p:sp>
      <p:sp>
        <p:nvSpPr>
          <p:cNvPr id="5" name="Content Placeholder 4">
            <a:extLst>
              <a:ext uri="{FF2B5EF4-FFF2-40B4-BE49-F238E27FC236}">
                <a16:creationId xmlns:a16="http://schemas.microsoft.com/office/drawing/2014/main" id="{A1B90FBE-E69D-405F-B20F-DCB66B545B04}"/>
              </a:ext>
            </a:extLst>
          </p:cNvPr>
          <p:cNvSpPr>
            <a:spLocks noGrp="1"/>
          </p:cNvSpPr>
          <p:nvPr>
            <p:ph idx="1"/>
          </p:nvPr>
        </p:nvSpPr>
        <p:spPr>
          <a:xfrm>
            <a:off x="838200" y="1690688"/>
            <a:ext cx="10515600" cy="4351338"/>
          </a:xfrm>
        </p:spPr>
        <p:txBody>
          <a:bodyPr>
            <a:noAutofit/>
          </a:bodyPr>
          <a:lstStyle/>
          <a:p>
            <a:pPr marL="0" indent="0">
              <a:buNone/>
            </a:pPr>
            <a:r>
              <a:rPr lang="en-GB" sz="2000" dirty="0"/>
              <a:t>In 2004 two researchers, Gary </a:t>
            </a:r>
            <a:r>
              <a:rPr lang="en-GB" sz="2000" dirty="0" err="1"/>
              <a:t>Fenstermacher</a:t>
            </a:r>
            <a:r>
              <a:rPr lang="en-GB" sz="2000" dirty="0"/>
              <a:t> and Virginia Richardson examined how teaching morality might be done in the modern age. In their exploration of the subject they came to define teaching morality as instead teaching manner. They argue that when they were looking to examine how a teacher might approach morality that it would be difficult to be objective as Morality is such a loaded topic. Within the context of their report </a:t>
            </a:r>
            <a:r>
              <a:rPr lang="en-GB" sz="2000" dirty="0" err="1"/>
              <a:t>Fernstermacher</a:t>
            </a:r>
            <a:r>
              <a:rPr lang="en-GB" sz="2000" dirty="0"/>
              <a:t> and Richardson define manner as “</a:t>
            </a:r>
            <a:r>
              <a:rPr lang="en-US" sz="2000" dirty="0"/>
              <a:t>a cluster of dispositions and traits that are the result of a certain form of upbringing” </a:t>
            </a:r>
            <a:r>
              <a:rPr lang="en-GB" sz="2000" dirty="0"/>
              <a:t>(</a:t>
            </a:r>
            <a:r>
              <a:rPr lang="en-GB" sz="2000" dirty="0" err="1"/>
              <a:t>Fenstermacher</a:t>
            </a:r>
            <a:r>
              <a:rPr lang="en-GB" sz="2000" dirty="0"/>
              <a:t> and Richardson, 2004). The important distinction raised is the idea that manners are consistent behaviour while morality is frequently not. Richardson and </a:t>
            </a:r>
            <a:r>
              <a:rPr lang="en-GB" sz="2000" dirty="0" err="1"/>
              <a:t>Fenstermacher</a:t>
            </a:r>
            <a:r>
              <a:rPr lang="en-GB" sz="2000" dirty="0"/>
              <a:t> are aiming to teach children to act in a manner of virtue. The pair define virtues in 2 ways, the intellectual virtues and the moral virtues. These Virtues are considered desirable as they are split into traits such as hardworking or just. </a:t>
            </a:r>
          </a:p>
          <a:p>
            <a:pPr marL="0" indent="0">
              <a:buNone/>
            </a:pPr>
            <a:r>
              <a:rPr lang="en-GB" sz="2000" dirty="0" err="1"/>
              <a:t>Fenstermacher</a:t>
            </a:r>
            <a:r>
              <a:rPr lang="en-GB" sz="2000" dirty="0"/>
              <a:t> and Robertson bring attention to several ways that achieving the desired virtues might be achieved. Specific mention is made to Gilbert Ryle who, writing for </a:t>
            </a:r>
            <a:r>
              <a:rPr lang="en-GB" sz="2000" i="1" dirty="0"/>
              <a:t>Education and Reason </a:t>
            </a:r>
            <a:r>
              <a:rPr lang="en-GB" sz="2000" dirty="0"/>
              <a:t>in 1975 raised the idea that morality could be passed on through the teachings of a moral person. </a:t>
            </a:r>
            <a:r>
              <a:rPr lang="en-GB" sz="2000" dirty="0" err="1"/>
              <a:t>Fenstermacher</a:t>
            </a:r>
            <a:r>
              <a:rPr lang="en-GB" sz="2000" dirty="0"/>
              <a:t> and Richardson go on to suggest that direct teaching of virtuous behaviours would be effective. Lawrence </a:t>
            </a:r>
            <a:r>
              <a:rPr lang="en-GB" sz="2000" dirty="0" err="1"/>
              <a:t>Kholberg</a:t>
            </a:r>
            <a:r>
              <a:rPr lang="en-GB" sz="2000" dirty="0"/>
              <a:t> (1958) suggested that developing morality in children came in 3 levels: Pre Conventional, Conventional and Post Conventional. </a:t>
            </a:r>
          </a:p>
        </p:txBody>
      </p:sp>
    </p:spTree>
    <p:extLst>
      <p:ext uri="{BB962C8B-B14F-4D97-AF65-F5344CB8AC3E}">
        <p14:creationId xmlns:p14="http://schemas.microsoft.com/office/powerpoint/2010/main" val="713959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30FFB-B657-4184-ADDE-C07A8047C7BC}"/>
              </a:ext>
            </a:extLst>
          </p:cNvPr>
          <p:cNvSpPr>
            <a:spLocks noGrp="1"/>
          </p:cNvSpPr>
          <p:nvPr>
            <p:ph type="title"/>
          </p:nvPr>
        </p:nvSpPr>
        <p:spPr/>
        <p:txBody>
          <a:bodyPr/>
          <a:lstStyle/>
          <a:p>
            <a:r>
              <a:rPr lang="en-GB" dirty="0"/>
              <a:t>Manners and Virtue: Findings</a:t>
            </a:r>
          </a:p>
        </p:txBody>
      </p:sp>
      <p:sp>
        <p:nvSpPr>
          <p:cNvPr id="3" name="Content Placeholder 2">
            <a:extLst>
              <a:ext uri="{FF2B5EF4-FFF2-40B4-BE49-F238E27FC236}">
                <a16:creationId xmlns:a16="http://schemas.microsoft.com/office/drawing/2014/main" id="{52EAD54C-FF07-4DF1-B423-EC4A5CB74C24}"/>
              </a:ext>
            </a:extLst>
          </p:cNvPr>
          <p:cNvSpPr>
            <a:spLocks noGrp="1"/>
          </p:cNvSpPr>
          <p:nvPr>
            <p:ph idx="1"/>
          </p:nvPr>
        </p:nvSpPr>
        <p:spPr/>
        <p:txBody>
          <a:bodyPr>
            <a:normAutofit fontScale="70000" lnSpcReduction="20000"/>
          </a:bodyPr>
          <a:lstStyle/>
          <a:p>
            <a:pPr marL="0" indent="0">
              <a:buNone/>
            </a:pPr>
            <a:r>
              <a:rPr lang="en-GB" dirty="0"/>
              <a:t>During their study </a:t>
            </a:r>
            <a:r>
              <a:rPr lang="en-GB" dirty="0" err="1"/>
              <a:t>Fenstermacher</a:t>
            </a:r>
            <a:r>
              <a:rPr lang="en-GB" dirty="0"/>
              <a:t> and Richardson found that there were clear differences in what kinds of morality they found being discussed as the ideal morality. For example in schools in Africa much emphasis was placed on the desire for community bonding and shared responsibility while in UK schools the desired outcome was for a child to be individually responsible and tolerant but not encouraging of each other. </a:t>
            </a:r>
          </a:p>
          <a:p>
            <a:pPr marL="0" indent="0">
              <a:buNone/>
            </a:pPr>
            <a:r>
              <a:rPr lang="en-GB" dirty="0"/>
              <a:t>The way both classrooms examined in this specific study were laid out is curious too. Within the African school children were divided into groups of six with group work being the primary method of teaching and with teachers acting more as a guide for their tasks than a teacher, while in the UK school children were sat at two to a table and where the teacher was expected to be an individual teacher for each student in the classroom. </a:t>
            </a:r>
          </a:p>
          <a:p>
            <a:pPr marL="0" indent="0">
              <a:buNone/>
            </a:pPr>
            <a:r>
              <a:rPr lang="en-GB" dirty="0"/>
              <a:t>Both schools had notable reactions to surveying students about what they thought of the classrooms. The African School treated it as entirely natural that students should have a say in how their classroom was run while the UK school was of the consensus that children were not intelligent enough to have an opinion on the way their classroom was run, a remarkably Platonic idea. </a:t>
            </a:r>
          </a:p>
          <a:p>
            <a:pPr marL="0" indent="0">
              <a:buNone/>
            </a:pPr>
            <a:r>
              <a:rPr lang="en-GB" dirty="0"/>
              <a:t>The study concluded with this to say: “</a:t>
            </a:r>
            <a:r>
              <a:rPr lang="en-US" dirty="0"/>
              <a:t>a teacher has to be, in some way, a morally good person before he or she can successfully employ the methods described above.”</a:t>
            </a:r>
            <a:endParaRPr lang="en-GB" dirty="0"/>
          </a:p>
          <a:p>
            <a:pPr marL="0" indent="0">
              <a:buNone/>
            </a:pPr>
            <a:endParaRPr lang="en-GB" dirty="0"/>
          </a:p>
        </p:txBody>
      </p:sp>
    </p:spTree>
    <p:extLst>
      <p:ext uri="{BB962C8B-B14F-4D97-AF65-F5344CB8AC3E}">
        <p14:creationId xmlns:p14="http://schemas.microsoft.com/office/powerpoint/2010/main" val="3766962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FCDA-0696-4700-A311-88C06DB8373C}"/>
              </a:ext>
            </a:extLst>
          </p:cNvPr>
          <p:cNvSpPr>
            <a:spLocks noGrp="1"/>
          </p:cNvSpPr>
          <p:nvPr>
            <p:ph type="title"/>
          </p:nvPr>
        </p:nvSpPr>
        <p:spPr/>
        <p:txBody>
          <a:bodyPr/>
          <a:lstStyle/>
          <a:p>
            <a:r>
              <a:rPr lang="en-GB" dirty="0"/>
              <a:t>In Conclusion</a:t>
            </a:r>
          </a:p>
        </p:txBody>
      </p:sp>
      <p:sp>
        <p:nvSpPr>
          <p:cNvPr id="3" name="Content Placeholder 2">
            <a:extLst>
              <a:ext uri="{FF2B5EF4-FFF2-40B4-BE49-F238E27FC236}">
                <a16:creationId xmlns:a16="http://schemas.microsoft.com/office/drawing/2014/main" id="{1FDE7460-8F2A-404F-AECE-DDE3B35C7AA5}"/>
              </a:ext>
            </a:extLst>
          </p:cNvPr>
          <p:cNvSpPr>
            <a:spLocks noGrp="1"/>
          </p:cNvSpPr>
          <p:nvPr>
            <p:ph idx="1"/>
          </p:nvPr>
        </p:nvSpPr>
        <p:spPr/>
        <p:txBody>
          <a:bodyPr>
            <a:normAutofit fontScale="92500" lnSpcReduction="10000"/>
          </a:bodyPr>
          <a:lstStyle/>
          <a:p>
            <a:pPr marL="0" indent="0">
              <a:buNone/>
            </a:pPr>
            <a:r>
              <a:rPr lang="en-GB" dirty="0"/>
              <a:t>To conclude, Morality is subjective to the culture in which a child is raised. A persons morality must be developed throughout their childhood. The job of a teacher in a modern world is to foster this moral growth. For a teacher to be qualified for this job it is beneficial for the teacher to already be a morally good person as students will follow by example. According to Plato, </a:t>
            </a:r>
            <a:r>
              <a:rPr lang="en-GB" dirty="0" err="1"/>
              <a:t>Kholberg</a:t>
            </a:r>
            <a:r>
              <a:rPr lang="en-GB" dirty="0"/>
              <a:t> and the study by </a:t>
            </a:r>
            <a:r>
              <a:rPr lang="en-GB" dirty="0" err="1"/>
              <a:t>Fenstermacher</a:t>
            </a:r>
            <a:r>
              <a:rPr lang="en-GB" dirty="0"/>
              <a:t> and Richardson, the best chance for moral development would require a teacher capable of critical thinking and encouraging the value of critical thinking within their students. As per the </a:t>
            </a:r>
            <a:r>
              <a:rPr lang="en-GB" dirty="0" err="1"/>
              <a:t>Fenstermacher</a:t>
            </a:r>
            <a:r>
              <a:rPr lang="en-GB" dirty="0"/>
              <a:t> and Richardson report however, this is only the most socially acceptable mortality teaching in the West, within other cultures teaching critical thinking as an approach to morality would not gel with already established moral traditions in those nations. </a:t>
            </a:r>
          </a:p>
        </p:txBody>
      </p:sp>
    </p:spTree>
    <p:extLst>
      <p:ext uri="{BB962C8B-B14F-4D97-AF65-F5344CB8AC3E}">
        <p14:creationId xmlns:p14="http://schemas.microsoft.com/office/powerpoint/2010/main" val="1370082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A6682-B263-4274-9197-5E9AE04D151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BDFA9E8-B156-4B8E-ACFD-A75875546FF7}"/>
              </a:ext>
            </a:extLst>
          </p:cNvPr>
          <p:cNvSpPr>
            <a:spLocks noGrp="1"/>
          </p:cNvSpPr>
          <p:nvPr>
            <p:ph idx="1"/>
          </p:nvPr>
        </p:nvSpPr>
        <p:spPr/>
        <p:txBody>
          <a:bodyPr>
            <a:normAutofit fontScale="85000" lnSpcReduction="20000"/>
          </a:bodyPr>
          <a:lstStyle/>
          <a:p>
            <a:pPr marL="0" indent="0">
              <a:buNone/>
            </a:pPr>
            <a:r>
              <a:rPr lang="en-US" dirty="0" err="1"/>
              <a:t>Fenstermacher</a:t>
            </a:r>
            <a:r>
              <a:rPr lang="en-US" dirty="0"/>
              <a:t>, G. and Richardson, V. (2004). </a:t>
            </a:r>
            <a:r>
              <a:rPr lang="en-US" i="1" dirty="0"/>
              <a:t>Learning to read critically in teaching and learning</a:t>
            </a:r>
            <a:r>
              <a:rPr lang="en-US" dirty="0"/>
              <a:t>. London: Sage Publications, pp.110-128.</a:t>
            </a:r>
          </a:p>
          <a:p>
            <a:pPr marL="0" indent="0">
              <a:buNone/>
            </a:pPr>
            <a:r>
              <a:rPr lang="en-US" dirty="0"/>
              <a:t>Life, S. (2014). </a:t>
            </a:r>
            <a:r>
              <a:rPr lang="en-US" i="1" dirty="0"/>
              <a:t>PHILOSOPHY - Plato</a:t>
            </a:r>
            <a:r>
              <a:rPr lang="en-US" dirty="0"/>
              <a:t>. [online] YouTube. Available at: https://youtu.be/VDiyQub6vpw [Accessed 10 May 2019].</a:t>
            </a:r>
          </a:p>
          <a:p>
            <a:pPr marL="0" indent="0">
              <a:buNone/>
            </a:pPr>
            <a:r>
              <a:rPr lang="en-US" dirty="0"/>
              <a:t>YouTube. (2019). </a:t>
            </a:r>
            <a:r>
              <a:rPr lang="en-US" i="1" dirty="0"/>
              <a:t>History Summarized: Ancient Greece</a:t>
            </a:r>
            <a:r>
              <a:rPr lang="en-US" dirty="0"/>
              <a:t>. </a:t>
            </a:r>
            <a:r>
              <a:rPr lang="en-US"/>
              <a:t>[online] Available at: https://www.youtube.com/watch?v=mzGVpkYiJ9w [Accessed 13 May 2019].</a:t>
            </a:r>
            <a:endParaRPr lang="en-US" dirty="0"/>
          </a:p>
          <a:p>
            <a:pPr marL="0" indent="0">
              <a:buNone/>
            </a:pPr>
            <a:r>
              <a:rPr lang="en-GB" dirty="0" err="1"/>
              <a:t>Mcleod</a:t>
            </a:r>
            <a:r>
              <a:rPr lang="en-GB" dirty="0"/>
              <a:t>, S. (2013). </a:t>
            </a:r>
            <a:r>
              <a:rPr lang="en-GB" i="1" dirty="0"/>
              <a:t>Kohlberg - Moral Development | Simply Psychology</a:t>
            </a:r>
            <a:r>
              <a:rPr lang="en-GB" dirty="0"/>
              <a:t>. [online] Simplypsychology.org. Available at: https://www.simplypsychology.org/kohlberg.html [Accessed 9 May 2019].</a:t>
            </a:r>
          </a:p>
          <a:p>
            <a:pPr marL="0" indent="0">
              <a:buNone/>
            </a:pPr>
            <a:r>
              <a:rPr lang="en-US" dirty="0" err="1"/>
              <a:t>Nellickappilly</a:t>
            </a:r>
            <a:r>
              <a:rPr lang="en-US" dirty="0"/>
              <a:t>, S. (2014). </a:t>
            </a:r>
            <a:r>
              <a:rPr lang="en-US" i="1" dirty="0"/>
              <a:t>Aspects of Western </a:t>
            </a:r>
            <a:r>
              <a:rPr lang="en-US" i="1" dirty="0" err="1"/>
              <a:t>Philosphy</a:t>
            </a:r>
            <a:r>
              <a:rPr lang="en-US" dirty="0"/>
              <a:t>. [online] Academia.EDU. Available at: https://www.academia.edu/12185411/Aspects_of_Western_Philosophy [Accessed 10 May 2019].</a:t>
            </a:r>
          </a:p>
          <a:p>
            <a:pPr marL="0" indent="0">
              <a:buNone/>
            </a:pPr>
            <a:r>
              <a:rPr lang="en-US" dirty="0"/>
              <a:t>Russell, B. (1945). </a:t>
            </a:r>
            <a:r>
              <a:rPr lang="en-US" i="1" dirty="0"/>
              <a:t>History of Western Philosophy</a:t>
            </a:r>
            <a:r>
              <a:rPr lang="en-US" dirty="0"/>
              <a:t>. Touchstone.</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4277348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370</TotalTime>
  <Words>2042</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Individual Development: Child Morality</vt:lpstr>
      <vt:lpstr>A Direct Definition</vt:lpstr>
      <vt:lpstr>Plato: On Morality</vt:lpstr>
      <vt:lpstr>Critique of Plato Philosophy</vt:lpstr>
      <vt:lpstr>Kholberg: Stages of Development</vt:lpstr>
      <vt:lpstr>Critiques of Kholberg</vt:lpstr>
      <vt:lpstr>Manners and Virtues </vt:lpstr>
      <vt:lpstr>Manners and Virtue: Findings</vt:lpstr>
      <vt:lpstr>In 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Development: Child Morality</dc:title>
  <dc:creator>Ryan Urch</dc:creator>
  <cp:lastModifiedBy>Ryan Urch</cp:lastModifiedBy>
  <cp:revision>7</cp:revision>
  <dcterms:created xsi:type="dcterms:W3CDTF">2019-05-13T16:24:45Z</dcterms:created>
  <dcterms:modified xsi:type="dcterms:W3CDTF">2019-05-13T22:35:29Z</dcterms:modified>
</cp:coreProperties>
</file>