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Aileron Regular" panose="020B0604020202020204" charset="0"/>
      <p:regular r:id="rId16"/>
    </p:embeddedFont>
    <p:embeddedFont>
      <p:font typeface="Aileron Regular Bold" panose="020B0604020202020204" charset="0"/>
      <p:regular r:id="rId17"/>
    </p:embeddedFont>
    <p:embeddedFont>
      <p:font typeface="Arimo" panose="020B0604020202020204" charset="0"/>
      <p:regular r:id="rId18"/>
    </p:embeddedFont>
    <p:embeddedFont>
      <p:font typeface="Calibri" panose="020F0502020204030204" pitchFamily="34" charset="0"/>
      <p:regular r:id="rId19"/>
      <p:bold r:id="rId20"/>
      <p:italic r:id="rId21"/>
      <p:boldItalic r:id="rId22"/>
    </p:embeddedFont>
    <p:embeddedFont>
      <p:font typeface="Open Sans Extra Bold"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1/5/2022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5089614" cy="10287000"/>
          </a:xfrm>
          <a:prstGeom prst="rect">
            <a:avLst/>
          </a:prstGeom>
          <a:solidFill>
            <a:srgbClr val="DDC6B9"/>
          </a:solidFill>
        </p:spPr>
      </p:sp>
      <p:grpSp>
        <p:nvGrpSpPr>
          <p:cNvPr id="3" name="Group 3"/>
          <p:cNvGrpSpPr>
            <a:grpSpLocks noChangeAspect="1"/>
          </p:cNvGrpSpPr>
          <p:nvPr/>
        </p:nvGrpSpPr>
        <p:grpSpPr>
          <a:xfrm rot="-5400000">
            <a:off x="-1600720" y="5484840"/>
            <a:ext cx="6402879" cy="3201440"/>
            <a:chOff x="0" y="0"/>
            <a:chExt cx="6662420" cy="3331210"/>
          </a:xfrm>
        </p:grpSpPr>
        <p:sp>
          <p:nvSpPr>
            <p:cNvPr id="4" name="Freeform 4"/>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5" name="Group 5"/>
          <p:cNvGrpSpPr>
            <a:grpSpLocks noChangeAspect="1"/>
          </p:cNvGrpSpPr>
          <p:nvPr/>
        </p:nvGrpSpPr>
        <p:grpSpPr>
          <a:xfrm rot="5400000">
            <a:off x="287454" y="1610245"/>
            <a:ext cx="6402879" cy="3201440"/>
            <a:chOff x="0" y="0"/>
            <a:chExt cx="6662420" cy="3331210"/>
          </a:xfrm>
        </p:grpSpPr>
        <p:sp>
          <p:nvSpPr>
            <p:cNvPr id="6" name="Freeform 6"/>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grpSp>
        <p:nvGrpSpPr>
          <p:cNvPr id="7" name="Group 7"/>
          <p:cNvGrpSpPr/>
          <p:nvPr/>
        </p:nvGrpSpPr>
        <p:grpSpPr>
          <a:xfrm>
            <a:off x="6768874" y="4232850"/>
            <a:ext cx="10046019" cy="10726013"/>
            <a:chOff x="0" y="76200"/>
            <a:chExt cx="13394692" cy="14301351"/>
          </a:xfrm>
        </p:grpSpPr>
        <p:sp>
          <p:nvSpPr>
            <p:cNvPr id="8" name="TextBox 8"/>
            <p:cNvSpPr txBox="1"/>
            <p:nvPr/>
          </p:nvSpPr>
          <p:spPr>
            <a:xfrm>
              <a:off x="0" y="5828780"/>
              <a:ext cx="13394692" cy="596265"/>
            </a:xfrm>
            <a:prstGeom prst="rect">
              <a:avLst/>
            </a:prstGeom>
          </p:spPr>
          <p:txBody>
            <a:bodyPr lIns="0" tIns="0" rIns="0" bIns="0" rtlCol="0" anchor="t">
              <a:spAutoFit/>
            </a:bodyPr>
            <a:lstStyle/>
            <a:p>
              <a:pPr>
                <a:lnSpc>
                  <a:spcPts val="3779"/>
                </a:lnSpc>
              </a:pPr>
              <a:endParaRPr/>
            </a:p>
          </p:txBody>
        </p:sp>
        <p:sp>
          <p:nvSpPr>
            <p:cNvPr id="9" name="TextBox 9"/>
            <p:cNvSpPr txBox="1"/>
            <p:nvPr/>
          </p:nvSpPr>
          <p:spPr>
            <a:xfrm>
              <a:off x="0" y="76200"/>
              <a:ext cx="13394692" cy="14301351"/>
            </a:xfrm>
            <a:prstGeom prst="rect">
              <a:avLst/>
            </a:prstGeom>
          </p:spPr>
          <p:txBody>
            <a:bodyPr lIns="0" tIns="0" rIns="0" bIns="0" rtlCol="0" anchor="t">
              <a:spAutoFit/>
            </a:bodyPr>
            <a:lstStyle/>
            <a:p>
              <a:pPr algn="ctr">
                <a:lnSpc>
                  <a:spcPts val="9900"/>
                </a:lnSpc>
              </a:pPr>
              <a:endParaRPr lang="en-US" sz="9000" dirty="0">
                <a:solidFill>
                  <a:srgbClr val="6D4840"/>
                </a:solidFill>
                <a:latin typeface="Aileron Regular"/>
              </a:endParaRPr>
            </a:p>
            <a:p>
              <a:pPr algn="ctr">
                <a:lnSpc>
                  <a:spcPts val="9900"/>
                </a:lnSpc>
              </a:pPr>
              <a:endParaRPr lang="en-US" sz="9000" dirty="0">
                <a:solidFill>
                  <a:srgbClr val="6D4840"/>
                </a:solidFill>
                <a:latin typeface="Aileron Regular"/>
              </a:endParaRPr>
            </a:p>
            <a:p>
              <a:pPr algn="just">
                <a:lnSpc>
                  <a:spcPct val="150000"/>
                </a:lnSpc>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Student name: Joseph Bangura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Student ID: 1818368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Module name: Complementary Therapies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Module code: (BMHP5001_LON)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Lecturer name: Dr Bianca Sanfilippo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ts val="9900"/>
                </a:lnSpc>
              </a:pPr>
              <a:endParaRPr lang="en-US" sz="9000" dirty="0">
                <a:solidFill>
                  <a:srgbClr val="6D4840"/>
                </a:solidFill>
                <a:latin typeface="Aileron Regular"/>
              </a:endParaRPr>
            </a:p>
            <a:p>
              <a:pPr algn="ctr">
                <a:lnSpc>
                  <a:spcPts val="9900"/>
                </a:lnSpc>
              </a:pPr>
              <a:r>
                <a:rPr lang="en-US" sz="9000" dirty="0">
                  <a:solidFill>
                    <a:srgbClr val="6D4840"/>
                  </a:solidFill>
                  <a:latin typeface="Aileron Regular"/>
                </a:rPr>
                <a:t>Massage as Complimentary Therapy</a:t>
              </a:r>
            </a:p>
          </p:txBody>
        </p:sp>
      </p:grpSp>
      <p:pic>
        <p:nvPicPr>
          <p:cNvPr id="10" name="Picture 9" descr="Text&#10;&#10;Description automatically generated">
            <a:extLst>
              <a:ext uri="{FF2B5EF4-FFF2-40B4-BE49-F238E27FC236}">
                <a16:creationId xmlns:a16="http://schemas.microsoft.com/office/drawing/2014/main" id="{B3A9D251-D527-4211-A7C7-49E37034B6DE}"/>
              </a:ext>
            </a:extLst>
          </p:cNvPr>
          <p:cNvPicPr/>
          <p:nvPr/>
        </p:nvPicPr>
        <p:blipFill>
          <a:blip r:embed="rId2">
            <a:extLst>
              <a:ext uri="{28A0092B-C50C-407E-A947-70E740481C1C}">
                <a14:useLocalDpi xmlns:a14="http://schemas.microsoft.com/office/drawing/2010/main" val="0"/>
              </a:ext>
            </a:extLst>
          </a:blip>
          <a:stretch>
            <a:fillRect/>
          </a:stretch>
        </p:blipFill>
        <p:spPr>
          <a:xfrm>
            <a:off x="7803197" y="4546600"/>
            <a:ext cx="2681605" cy="11938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18288000" cy="3929349"/>
          </a:xfrm>
          <a:prstGeom prst="rect">
            <a:avLst/>
          </a:prstGeom>
          <a:solidFill>
            <a:srgbClr val="6D4840"/>
          </a:solidFill>
        </p:spPr>
      </p:sp>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4358651" y="0"/>
            <a:ext cx="3929349" cy="3929349"/>
          </a:xfrm>
          <a:prstGeom prst="rect">
            <a:avLst/>
          </a:prstGeom>
        </p:spPr>
      </p:pic>
      <p:grpSp>
        <p:nvGrpSpPr>
          <p:cNvPr id="4" name="Group 4"/>
          <p:cNvGrpSpPr/>
          <p:nvPr/>
        </p:nvGrpSpPr>
        <p:grpSpPr>
          <a:xfrm>
            <a:off x="1228380" y="948142"/>
            <a:ext cx="11071124" cy="3328465"/>
            <a:chOff x="0" y="0"/>
            <a:chExt cx="14761499" cy="4437954"/>
          </a:xfrm>
        </p:grpSpPr>
        <p:sp>
          <p:nvSpPr>
            <p:cNvPr id="5" name="TextBox 5"/>
            <p:cNvSpPr txBox="1"/>
            <p:nvPr/>
          </p:nvSpPr>
          <p:spPr>
            <a:xfrm>
              <a:off x="0" y="-9525"/>
              <a:ext cx="14761499" cy="3463925"/>
            </a:xfrm>
            <a:prstGeom prst="rect">
              <a:avLst/>
            </a:prstGeom>
          </p:spPr>
          <p:txBody>
            <a:bodyPr lIns="0" tIns="0" rIns="0" bIns="0" rtlCol="0" anchor="t">
              <a:spAutoFit/>
            </a:bodyPr>
            <a:lstStyle/>
            <a:p>
              <a:pPr>
                <a:lnSpc>
                  <a:spcPts val="10200"/>
                </a:lnSpc>
              </a:pPr>
              <a:r>
                <a:rPr lang="en-US" sz="8499">
                  <a:solidFill>
                    <a:srgbClr val="FFFFFF"/>
                  </a:solidFill>
                  <a:latin typeface="Aileron Regular"/>
                </a:rPr>
                <a:t>Complimentary Therapy</a:t>
              </a:r>
            </a:p>
          </p:txBody>
        </p:sp>
        <p:sp>
          <p:nvSpPr>
            <p:cNvPr id="6" name="TextBox 6"/>
            <p:cNvSpPr txBox="1"/>
            <p:nvPr/>
          </p:nvSpPr>
          <p:spPr>
            <a:xfrm>
              <a:off x="0" y="3790254"/>
              <a:ext cx="14761499" cy="647700"/>
            </a:xfrm>
            <a:prstGeom prst="rect">
              <a:avLst/>
            </a:prstGeom>
          </p:spPr>
          <p:txBody>
            <a:bodyPr lIns="0" tIns="0" rIns="0" bIns="0" rtlCol="0" anchor="t">
              <a:spAutoFit/>
            </a:bodyPr>
            <a:lstStyle/>
            <a:p>
              <a:pPr>
                <a:lnSpc>
                  <a:spcPts val="3900"/>
                </a:lnSpc>
              </a:pPr>
              <a:r>
                <a:rPr lang="en-US" sz="3000">
                  <a:solidFill>
                    <a:srgbClr val="FFFFFF"/>
                  </a:solidFill>
                  <a:latin typeface="Aileron Regular Bold"/>
                </a:rPr>
                <a:t>What we have in store for you this afternoon</a:t>
              </a:r>
            </a:p>
          </p:txBody>
        </p:sp>
      </p:grpSp>
      <p:sp>
        <p:nvSpPr>
          <p:cNvPr id="7" name="TextBox 7"/>
          <p:cNvSpPr txBox="1"/>
          <p:nvPr/>
        </p:nvSpPr>
        <p:spPr>
          <a:xfrm>
            <a:off x="1456212" y="4872282"/>
            <a:ext cx="15375576" cy="2670998"/>
          </a:xfrm>
          <a:prstGeom prst="rect">
            <a:avLst/>
          </a:prstGeom>
        </p:spPr>
        <p:txBody>
          <a:bodyPr lIns="0" tIns="0" rIns="0" bIns="0" rtlCol="0" anchor="t">
            <a:spAutoFit/>
          </a:bodyPr>
          <a:lstStyle/>
          <a:p>
            <a:pPr algn="just">
              <a:lnSpc>
                <a:spcPts val="4237"/>
              </a:lnSpc>
            </a:pPr>
            <a:r>
              <a:rPr lang="en-US" sz="3026">
                <a:solidFill>
                  <a:srgbClr val="D69F77"/>
                </a:solidFill>
                <a:latin typeface="Open Sans Extra Bold"/>
              </a:rPr>
              <a:t>The use of complementary therapies is done in conjunction with the use of traditional treatments or medications. Conventional treatments and drugs are substituted with alternative remedies. Some complementary treatments, as well as many alternative therapies, have no supporting scientific or medical data.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3144500" y="0"/>
            <a:ext cx="5143500" cy="10287000"/>
          </a:xfrm>
          <a:prstGeom prst="rect">
            <a:avLst/>
          </a:prstGeom>
          <a:solidFill>
            <a:srgbClr val="DDC6B9"/>
          </a:solidFill>
        </p:spPr>
      </p:sp>
      <p:sp>
        <p:nvSpPr>
          <p:cNvPr id="3" name="TextBox 3"/>
          <p:cNvSpPr txBox="1"/>
          <p:nvPr/>
        </p:nvSpPr>
        <p:spPr>
          <a:xfrm>
            <a:off x="1526948" y="601115"/>
            <a:ext cx="9053178" cy="2600325"/>
          </a:xfrm>
          <a:prstGeom prst="rect">
            <a:avLst/>
          </a:prstGeom>
        </p:spPr>
        <p:txBody>
          <a:bodyPr lIns="0" tIns="0" rIns="0" bIns="0" rtlCol="0" anchor="t">
            <a:spAutoFit/>
          </a:bodyPr>
          <a:lstStyle/>
          <a:p>
            <a:pPr>
              <a:lnSpc>
                <a:spcPts val="10200"/>
              </a:lnSpc>
            </a:pPr>
            <a:r>
              <a:rPr lang="en-US" sz="8499">
                <a:solidFill>
                  <a:srgbClr val="6D4840"/>
                </a:solidFill>
                <a:latin typeface="Aileron Regular"/>
              </a:rPr>
              <a:t>Complimentary Therapy</a:t>
            </a:r>
          </a:p>
        </p:txBody>
      </p:sp>
      <p:grpSp>
        <p:nvGrpSpPr>
          <p:cNvPr id="4" name="Group 4"/>
          <p:cNvGrpSpPr/>
          <p:nvPr/>
        </p:nvGrpSpPr>
        <p:grpSpPr>
          <a:xfrm>
            <a:off x="1526948" y="3842559"/>
            <a:ext cx="8496566" cy="2560320"/>
            <a:chOff x="0" y="0"/>
            <a:chExt cx="11328754" cy="3413760"/>
          </a:xfrm>
        </p:grpSpPr>
        <p:grpSp>
          <p:nvGrpSpPr>
            <p:cNvPr id="5" name="Group 5"/>
            <p:cNvGrpSpPr/>
            <p:nvPr/>
          </p:nvGrpSpPr>
          <p:grpSpPr>
            <a:xfrm>
              <a:off x="0" y="254000"/>
              <a:ext cx="355600" cy="355600"/>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7" name="TextBox 7"/>
            <p:cNvSpPr txBox="1"/>
            <p:nvPr/>
          </p:nvSpPr>
          <p:spPr>
            <a:xfrm>
              <a:off x="1154455" y="0"/>
              <a:ext cx="10174299" cy="341376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In the UK, complementary and alternative medicine (CAM) users tend to be well-educated, wealthy, in their mid-40s, and employed, especially those who suffer from panic, anxiety, and depressionComplementary treatments practitioners' visits in the UK have climbed from 20% in 1998 to a whopping 27% in 2002 (Fox et al. 2010)</a:t>
              </a:r>
            </a:p>
          </p:txBody>
        </p:sp>
      </p:grpSp>
      <p:grpSp>
        <p:nvGrpSpPr>
          <p:cNvPr id="8" name="Group 8"/>
          <p:cNvGrpSpPr/>
          <p:nvPr/>
        </p:nvGrpSpPr>
        <p:grpSpPr>
          <a:xfrm>
            <a:off x="1526948" y="6747339"/>
            <a:ext cx="8496566" cy="1097280"/>
            <a:chOff x="0" y="0"/>
            <a:chExt cx="11328754" cy="1463040"/>
          </a:xfrm>
        </p:grpSpPr>
        <p:sp>
          <p:nvSpPr>
            <p:cNvPr id="9" name="TextBox 9"/>
            <p:cNvSpPr txBox="1"/>
            <p:nvPr/>
          </p:nvSpPr>
          <p:spPr>
            <a:xfrm>
              <a:off x="1154455" y="0"/>
              <a:ext cx="10174299" cy="146304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Hamberg et al. (2004) found that women had a more favourable attitude toward complementary and alternative medicine (CAM) than men did</a:t>
              </a:r>
            </a:p>
          </p:txBody>
        </p:sp>
        <p:grpSp>
          <p:nvGrpSpPr>
            <p:cNvPr id="10" name="Group 10"/>
            <p:cNvGrpSpPr/>
            <p:nvPr/>
          </p:nvGrpSpPr>
          <p:grpSpPr>
            <a:xfrm>
              <a:off x="0" y="254000"/>
              <a:ext cx="355600" cy="355600"/>
              <a:chOff x="0" y="0"/>
              <a:chExt cx="6350000" cy="6350000"/>
            </a:xfrm>
          </p:grpSpPr>
          <p:sp>
            <p:nvSpPr>
              <p:cNvPr id="11" name="Freeform 1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2" name="Group 12"/>
          <p:cNvGrpSpPr/>
          <p:nvPr/>
        </p:nvGrpSpPr>
        <p:grpSpPr>
          <a:xfrm>
            <a:off x="1526948" y="8412438"/>
            <a:ext cx="8496566" cy="1097280"/>
            <a:chOff x="0" y="0"/>
            <a:chExt cx="11328754" cy="1463040"/>
          </a:xfrm>
        </p:grpSpPr>
        <p:sp>
          <p:nvSpPr>
            <p:cNvPr id="13" name="TextBox 13"/>
            <p:cNvSpPr txBox="1"/>
            <p:nvPr/>
          </p:nvSpPr>
          <p:spPr>
            <a:xfrm>
              <a:off x="1154455" y="0"/>
              <a:ext cx="10174299" cy="146304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Willaimson et al. (2001) showed that 59% of those using complementary and alternative medicine (CAM) had musculoskeletal difficulties</a:t>
              </a:r>
            </a:p>
          </p:txBody>
        </p:sp>
        <p:grpSp>
          <p:nvGrpSpPr>
            <p:cNvPr id="14" name="Group 14"/>
            <p:cNvGrpSpPr/>
            <p:nvPr/>
          </p:nvGrpSpPr>
          <p:grpSpPr>
            <a:xfrm>
              <a:off x="0" y="254000"/>
              <a:ext cx="355600" cy="355600"/>
              <a:chOff x="0" y="0"/>
              <a:chExt cx="6350000" cy="6350000"/>
            </a:xfrm>
          </p:grpSpPr>
          <p:sp>
            <p:nvSpPr>
              <p:cNvPr id="15" name="Freeform 1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6" name="Group 16"/>
          <p:cNvGrpSpPr>
            <a:grpSpLocks noChangeAspect="1"/>
          </p:cNvGrpSpPr>
          <p:nvPr/>
        </p:nvGrpSpPr>
        <p:grpSpPr>
          <a:xfrm>
            <a:off x="13144500" y="0"/>
            <a:ext cx="5143500" cy="10287000"/>
            <a:chOff x="0" y="0"/>
            <a:chExt cx="3331210" cy="6662420"/>
          </a:xfrm>
        </p:grpSpPr>
        <p:sp>
          <p:nvSpPr>
            <p:cNvPr id="17" name="Freeform 17"/>
            <p:cNvSpPr/>
            <p:nvPr/>
          </p:nvSpPr>
          <p:spPr>
            <a:xfrm>
              <a:off x="0" y="0"/>
              <a:ext cx="3331210" cy="6662420"/>
            </a:xfrm>
            <a:custGeom>
              <a:avLst/>
              <a:gdLst/>
              <a:ahLst/>
              <a:cxnLst/>
              <a:rect l="l" t="t" r="r" b="b"/>
              <a:pathLst>
                <a:path w="3331210" h="6662420">
                  <a:moveTo>
                    <a:pt x="0" y="3331210"/>
                  </a:moveTo>
                  <a:lnTo>
                    <a:pt x="0" y="0"/>
                  </a:lnTo>
                  <a:cubicBezTo>
                    <a:pt x="1840230" y="0"/>
                    <a:pt x="3331210" y="1490980"/>
                    <a:pt x="3331210" y="3331210"/>
                  </a:cubicBezTo>
                  <a:cubicBezTo>
                    <a:pt x="3331210" y="5171440"/>
                    <a:pt x="1840230" y="6662420"/>
                    <a:pt x="0" y="6662420"/>
                  </a:cubicBezTo>
                  <a:lnTo>
                    <a:pt x="0" y="3331210"/>
                  </a:lnTo>
                  <a:close/>
                </a:path>
              </a:pathLst>
            </a:custGeom>
            <a:solidFill>
              <a:srgbClr val="FFFFFF"/>
            </a:solidFill>
            <a:ln>
              <a:solidFill>
                <a:srgbClr val="000000"/>
              </a:solidFill>
            </a:ln>
          </p:spPr>
        </p:sp>
      </p:grpSp>
      <p:sp>
        <p:nvSpPr>
          <p:cNvPr id="18" name="AutoShape 18"/>
          <p:cNvSpPr/>
          <p:nvPr/>
        </p:nvSpPr>
        <p:spPr>
          <a:xfrm>
            <a:off x="13171443" y="0"/>
            <a:ext cx="5089614" cy="10287000"/>
          </a:xfrm>
          <a:prstGeom prst="rect">
            <a:avLst/>
          </a:prstGeom>
          <a:solidFill>
            <a:srgbClr val="DDC6B9"/>
          </a:solidFill>
        </p:spPr>
      </p:sp>
      <p:grpSp>
        <p:nvGrpSpPr>
          <p:cNvPr id="19" name="Group 19"/>
          <p:cNvGrpSpPr>
            <a:grpSpLocks noChangeAspect="1"/>
          </p:cNvGrpSpPr>
          <p:nvPr/>
        </p:nvGrpSpPr>
        <p:grpSpPr>
          <a:xfrm rot="-5400000">
            <a:off x="11570723" y="5695259"/>
            <a:ext cx="6402879" cy="3201440"/>
            <a:chOff x="0" y="0"/>
            <a:chExt cx="6662420" cy="3331210"/>
          </a:xfrm>
        </p:grpSpPr>
        <p:sp>
          <p:nvSpPr>
            <p:cNvPr id="20" name="Freeform 20"/>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21" name="Group 21"/>
          <p:cNvGrpSpPr>
            <a:grpSpLocks noChangeAspect="1"/>
          </p:cNvGrpSpPr>
          <p:nvPr/>
        </p:nvGrpSpPr>
        <p:grpSpPr>
          <a:xfrm rot="5400000">
            <a:off x="13458897" y="1600720"/>
            <a:ext cx="6402879" cy="3201440"/>
            <a:chOff x="0" y="0"/>
            <a:chExt cx="6662420" cy="3331210"/>
          </a:xfrm>
        </p:grpSpPr>
        <p:sp>
          <p:nvSpPr>
            <p:cNvPr id="22" name="Freeform 22"/>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6D4840"/>
        </a:solidFill>
        <a:effectLst/>
      </p:bgPr>
    </p:bg>
    <p:spTree>
      <p:nvGrpSpPr>
        <p:cNvPr id="1" name=""/>
        <p:cNvGrpSpPr/>
        <p:nvPr/>
      </p:nvGrpSpPr>
      <p:grpSpPr>
        <a:xfrm>
          <a:off x="0" y="0"/>
          <a:ext cx="0" cy="0"/>
          <a:chOff x="0" y="0"/>
          <a:chExt cx="0" cy="0"/>
        </a:xfrm>
      </p:grpSpPr>
      <p:sp>
        <p:nvSpPr>
          <p:cNvPr id="2" name="AutoShape 2"/>
          <p:cNvSpPr/>
          <p:nvPr/>
        </p:nvSpPr>
        <p:spPr>
          <a:xfrm>
            <a:off x="2263" y="8003121"/>
            <a:ext cx="18285737" cy="2283879"/>
          </a:xfrm>
          <a:prstGeom prst="rect">
            <a:avLst/>
          </a:prstGeom>
          <a:solidFill>
            <a:srgbClr val="6D4840"/>
          </a:solidFill>
        </p:spPr>
      </p:sp>
      <p:sp>
        <p:nvSpPr>
          <p:cNvPr id="3" name="AutoShape 3"/>
          <p:cNvSpPr/>
          <p:nvPr/>
        </p:nvSpPr>
        <p:spPr>
          <a:xfrm>
            <a:off x="0" y="0"/>
            <a:ext cx="3929349" cy="8003121"/>
          </a:xfrm>
          <a:prstGeom prst="rect">
            <a:avLst/>
          </a:prstGeom>
          <a:solidFill>
            <a:srgbClr val="DDC6B9"/>
          </a:solidFill>
        </p:spPr>
      </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263" y="4076035"/>
            <a:ext cx="3927086" cy="3927086"/>
          </a:xfrm>
          <a:prstGeom prst="rect">
            <a:avLst/>
          </a:prstGeom>
        </p:spPr>
      </p:pic>
      <p:grpSp>
        <p:nvGrpSpPr>
          <p:cNvPr id="5" name="Group 5"/>
          <p:cNvGrpSpPr/>
          <p:nvPr/>
        </p:nvGrpSpPr>
        <p:grpSpPr>
          <a:xfrm>
            <a:off x="310820" y="552188"/>
            <a:ext cx="3307709" cy="3307709"/>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6D4840"/>
            </a:solidFill>
          </p:spPr>
        </p:sp>
      </p:grpSp>
      <p:sp>
        <p:nvSpPr>
          <p:cNvPr id="7" name="TextBox 7"/>
          <p:cNvSpPr txBox="1"/>
          <p:nvPr/>
        </p:nvSpPr>
        <p:spPr>
          <a:xfrm>
            <a:off x="5184331" y="2277535"/>
            <a:ext cx="12074969" cy="6867525"/>
          </a:xfrm>
          <a:prstGeom prst="rect">
            <a:avLst/>
          </a:prstGeom>
        </p:spPr>
        <p:txBody>
          <a:bodyPr lIns="0" tIns="0" rIns="0" bIns="0" rtlCol="0" anchor="t">
            <a:spAutoFit/>
          </a:bodyPr>
          <a:lstStyle/>
          <a:p>
            <a:pPr>
              <a:lnSpc>
                <a:spcPts val="5400"/>
              </a:lnSpc>
            </a:pPr>
            <a:r>
              <a:rPr lang="en-US" sz="4500">
                <a:solidFill>
                  <a:srgbClr val="D69F77"/>
                </a:solidFill>
                <a:latin typeface="Aileron Regular"/>
              </a:rPr>
              <a:t>Massage is the manipulation of the surface layers of muscle and connective tissue in order to produce relaxation and well-being in the recipient. Massage is the application of pressure to the body in order to act on and manipulate it. Muscles, tendons, ligaments, skin, joints, and any other connective tissue, as well as lymphatic vessels and any organs of the gastrointestinal system, are among the tissues that are targeted by this treatment.</a:t>
            </a:r>
          </a:p>
        </p:txBody>
      </p:sp>
      <p:sp>
        <p:nvSpPr>
          <p:cNvPr id="8" name="TextBox 8"/>
          <p:cNvSpPr txBox="1"/>
          <p:nvPr/>
        </p:nvSpPr>
        <p:spPr>
          <a:xfrm>
            <a:off x="8027528" y="-6064"/>
            <a:ext cx="5147429" cy="1533525"/>
          </a:xfrm>
          <a:prstGeom prst="rect">
            <a:avLst/>
          </a:prstGeom>
        </p:spPr>
        <p:txBody>
          <a:bodyPr lIns="0" tIns="0" rIns="0" bIns="0" rtlCol="0" anchor="t">
            <a:spAutoFit/>
          </a:bodyPr>
          <a:lstStyle/>
          <a:p>
            <a:pPr algn="ctr">
              <a:lnSpc>
                <a:spcPts val="12599"/>
              </a:lnSpc>
            </a:pPr>
            <a:r>
              <a:rPr lang="en-US" sz="9000">
                <a:solidFill>
                  <a:srgbClr val="D69F77"/>
                </a:solidFill>
                <a:latin typeface="Open Sans Extra Bold"/>
              </a:rPr>
              <a:t>Massage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425739" y="1019175"/>
            <a:ext cx="11116353" cy="1304925"/>
          </a:xfrm>
          <a:prstGeom prst="rect">
            <a:avLst/>
          </a:prstGeom>
        </p:spPr>
        <p:txBody>
          <a:bodyPr lIns="0" tIns="0" rIns="0" bIns="0" rtlCol="0" anchor="t">
            <a:spAutoFit/>
          </a:bodyPr>
          <a:lstStyle/>
          <a:p>
            <a:pPr>
              <a:lnSpc>
                <a:spcPts val="10200"/>
              </a:lnSpc>
            </a:pPr>
            <a:r>
              <a:rPr lang="en-US" sz="8499">
                <a:solidFill>
                  <a:srgbClr val="6D4840"/>
                </a:solidFill>
                <a:latin typeface="Aileron Regular"/>
              </a:rPr>
              <a:t>Massage History</a:t>
            </a:r>
          </a:p>
        </p:txBody>
      </p:sp>
      <p:grpSp>
        <p:nvGrpSpPr>
          <p:cNvPr id="3" name="Group 3"/>
          <p:cNvGrpSpPr/>
          <p:nvPr/>
        </p:nvGrpSpPr>
        <p:grpSpPr>
          <a:xfrm>
            <a:off x="1744234" y="4787543"/>
            <a:ext cx="2459592" cy="5293717"/>
            <a:chOff x="0" y="0"/>
            <a:chExt cx="3279456" cy="7058289"/>
          </a:xfrm>
        </p:grpSpPr>
        <p:sp>
          <p:nvSpPr>
            <p:cNvPr id="4" name="TextBox 4"/>
            <p:cNvSpPr txBox="1"/>
            <p:nvPr/>
          </p:nvSpPr>
          <p:spPr>
            <a:xfrm>
              <a:off x="0" y="1138158"/>
              <a:ext cx="3279456" cy="487680"/>
            </a:xfrm>
            <a:prstGeom prst="rect">
              <a:avLst/>
            </a:prstGeom>
          </p:spPr>
          <p:txBody>
            <a:bodyPr lIns="0" tIns="0" rIns="0" bIns="0" rtlCol="0" anchor="t">
              <a:spAutoFit/>
            </a:bodyPr>
            <a:lstStyle/>
            <a:p>
              <a:pPr algn="ctr">
                <a:lnSpc>
                  <a:spcPts val="2879"/>
                </a:lnSpc>
              </a:pPr>
              <a:endParaRPr/>
            </a:p>
          </p:txBody>
        </p:sp>
        <p:sp>
          <p:nvSpPr>
            <p:cNvPr id="5" name="TextBox 5"/>
            <p:cNvSpPr txBox="1"/>
            <p:nvPr/>
          </p:nvSpPr>
          <p:spPr>
            <a:xfrm>
              <a:off x="0" y="-9525"/>
              <a:ext cx="3279456" cy="822325"/>
            </a:xfrm>
            <a:prstGeom prst="rect">
              <a:avLst/>
            </a:prstGeom>
          </p:spPr>
          <p:txBody>
            <a:bodyPr lIns="0" tIns="0" rIns="0" bIns="0" rtlCol="0" anchor="t">
              <a:spAutoFit/>
            </a:bodyPr>
            <a:lstStyle/>
            <a:p>
              <a:pPr algn="ctr">
                <a:lnSpc>
                  <a:spcPts val="4800"/>
                </a:lnSpc>
              </a:pPr>
              <a:r>
                <a:rPr lang="en-US" sz="3999">
                  <a:solidFill>
                    <a:srgbClr val="6D4840"/>
                  </a:solidFill>
                  <a:latin typeface="Aileron Regular Bold"/>
                </a:rPr>
                <a:t>500BC</a:t>
              </a:r>
            </a:p>
          </p:txBody>
        </p:sp>
        <p:sp>
          <p:nvSpPr>
            <p:cNvPr id="6" name="TextBox 6"/>
            <p:cNvSpPr txBox="1"/>
            <p:nvPr/>
          </p:nvSpPr>
          <p:spPr>
            <a:xfrm>
              <a:off x="0" y="1913096"/>
              <a:ext cx="3279456" cy="5145193"/>
            </a:xfrm>
            <a:prstGeom prst="rect">
              <a:avLst/>
            </a:prstGeom>
          </p:spPr>
          <p:txBody>
            <a:bodyPr lIns="0" tIns="0" rIns="0" bIns="0" rtlCol="0" anchor="t">
              <a:spAutoFit/>
            </a:bodyPr>
            <a:lstStyle/>
            <a:p>
              <a:pPr algn="ctr">
                <a:lnSpc>
                  <a:spcPts val="3079"/>
                </a:lnSpc>
              </a:pPr>
              <a:r>
                <a:rPr lang="en-US" sz="2199">
                  <a:solidFill>
                    <a:srgbClr val="222222"/>
                  </a:solidFill>
                  <a:latin typeface="Aileron Regular"/>
                </a:rPr>
                <a:t>Herodotus, a Greek historian, used exercises and massage to alleviate sickness concepts regarding the method of rubbing that had begun to be developed.</a:t>
              </a:r>
            </a:p>
          </p:txBody>
        </p:sp>
      </p:grpSp>
      <p:grpSp>
        <p:nvGrpSpPr>
          <p:cNvPr id="7" name="Group 7"/>
          <p:cNvGrpSpPr/>
          <p:nvPr/>
        </p:nvGrpSpPr>
        <p:grpSpPr>
          <a:xfrm>
            <a:off x="6059015" y="4787543"/>
            <a:ext cx="2459592" cy="3739237"/>
            <a:chOff x="0" y="0"/>
            <a:chExt cx="3279456" cy="4985649"/>
          </a:xfrm>
        </p:grpSpPr>
        <p:sp>
          <p:nvSpPr>
            <p:cNvPr id="8" name="TextBox 8"/>
            <p:cNvSpPr txBox="1"/>
            <p:nvPr/>
          </p:nvSpPr>
          <p:spPr>
            <a:xfrm>
              <a:off x="0" y="1138158"/>
              <a:ext cx="3279456" cy="487680"/>
            </a:xfrm>
            <a:prstGeom prst="rect">
              <a:avLst/>
            </a:prstGeom>
          </p:spPr>
          <p:txBody>
            <a:bodyPr lIns="0" tIns="0" rIns="0" bIns="0" rtlCol="0" anchor="t">
              <a:spAutoFit/>
            </a:bodyPr>
            <a:lstStyle/>
            <a:p>
              <a:pPr algn="ctr">
                <a:lnSpc>
                  <a:spcPts val="2879"/>
                </a:lnSpc>
              </a:pPr>
              <a:endParaRPr/>
            </a:p>
          </p:txBody>
        </p:sp>
        <p:sp>
          <p:nvSpPr>
            <p:cNvPr id="9" name="TextBox 9"/>
            <p:cNvSpPr txBox="1"/>
            <p:nvPr/>
          </p:nvSpPr>
          <p:spPr>
            <a:xfrm>
              <a:off x="0" y="-9525"/>
              <a:ext cx="3279456" cy="822325"/>
            </a:xfrm>
            <a:prstGeom prst="rect">
              <a:avLst/>
            </a:prstGeom>
          </p:spPr>
          <p:txBody>
            <a:bodyPr lIns="0" tIns="0" rIns="0" bIns="0" rtlCol="0" anchor="t">
              <a:spAutoFit/>
            </a:bodyPr>
            <a:lstStyle/>
            <a:p>
              <a:pPr algn="ctr">
                <a:lnSpc>
                  <a:spcPts val="4800"/>
                </a:lnSpc>
              </a:pPr>
              <a:r>
                <a:rPr lang="en-US" sz="3999">
                  <a:solidFill>
                    <a:srgbClr val="6D4840"/>
                  </a:solidFill>
                  <a:latin typeface="Aileron Regular Bold"/>
                </a:rPr>
                <a:t>380BC</a:t>
              </a:r>
            </a:p>
          </p:txBody>
        </p:sp>
        <p:sp>
          <p:nvSpPr>
            <p:cNvPr id="10" name="TextBox 10"/>
            <p:cNvSpPr txBox="1"/>
            <p:nvPr/>
          </p:nvSpPr>
          <p:spPr>
            <a:xfrm>
              <a:off x="0" y="1913096"/>
              <a:ext cx="3279456" cy="3072553"/>
            </a:xfrm>
            <a:prstGeom prst="rect">
              <a:avLst/>
            </a:prstGeom>
          </p:spPr>
          <p:txBody>
            <a:bodyPr lIns="0" tIns="0" rIns="0" bIns="0" rtlCol="0" anchor="t">
              <a:spAutoFit/>
            </a:bodyPr>
            <a:lstStyle/>
            <a:p>
              <a:pPr algn="ctr">
                <a:lnSpc>
                  <a:spcPts val="3079"/>
                </a:lnSpc>
              </a:pPr>
              <a:r>
                <a:rPr lang="en-US" sz="2199">
                  <a:solidFill>
                    <a:srgbClr val="222222"/>
                  </a:solidFill>
                  <a:latin typeface="Aileron Regular"/>
                </a:rPr>
                <a:t>Hippocrates, the father of medicine, used massage for the treatment of injuries and diseases</a:t>
              </a:r>
            </a:p>
          </p:txBody>
        </p:sp>
      </p:grpSp>
      <p:grpSp>
        <p:nvGrpSpPr>
          <p:cNvPr id="11" name="Group 11"/>
          <p:cNvGrpSpPr/>
          <p:nvPr/>
        </p:nvGrpSpPr>
        <p:grpSpPr>
          <a:xfrm>
            <a:off x="14402669" y="4816118"/>
            <a:ext cx="3277886" cy="4348837"/>
            <a:chOff x="0" y="0"/>
            <a:chExt cx="4370515" cy="5798449"/>
          </a:xfrm>
        </p:grpSpPr>
        <p:sp>
          <p:nvSpPr>
            <p:cNvPr id="12" name="TextBox 12"/>
            <p:cNvSpPr txBox="1"/>
            <p:nvPr/>
          </p:nvSpPr>
          <p:spPr>
            <a:xfrm>
              <a:off x="0" y="1950958"/>
              <a:ext cx="4370515" cy="487680"/>
            </a:xfrm>
            <a:prstGeom prst="rect">
              <a:avLst/>
            </a:prstGeom>
          </p:spPr>
          <p:txBody>
            <a:bodyPr lIns="0" tIns="0" rIns="0" bIns="0" rtlCol="0" anchor="t">
              <a:spAutoFit/>
            </a:bodyPr>
            <a:lstStyle/>
            <a:p>
              <a:pPr algn="ctr">
                <a:lnSpc>
                  <a:spcPts val="2879"/>
                </a:lnSpc>
              </a:pPr>
              <a:endParaRPr/>
            </a:p>
          </p:txBody>
        </p:sp>
        <p:sp>
          <p:nvSpPr>
            <p:cNvPr id="13" name="TextBox 13"/>
            <p:cNvSpPr txBox="1"/>
            <p:nvPr/>
          </p:nvSpPr>
          <p:spPr>
            <a:xfrm>
              <a:off x="0" y="-9525"/>
              <a:ext cx="4370515" cy="1635125"/>
            </a:xfrm>
            <a:prstGeom prst="rect">
              <a:avLst/>
            </a:prstGeom>
          </p:spPr>
          <p:txBody>
            <a:bodyPr lIns="0" tIns="0" rIns="0" bIns="0" rtlCol="0" anchor="t">
              <a:spAutoFit/>
            </a:bodyPr>
            <a:lstStyle/>
            <a:p>
              <a:pPr algn="ctr">
                <a:lnSpc>
                  <a:spcPts val="4800"/>
                </a:lnSpc>
              </a:pPr>
              <a:r>
                <a:rPr lang="en-US" sz="3999">
                  <a:solidFill>
                    <a:srgbClr val="6D4840"/>
                  </a:solidFill>
                  <a:latin typeface="Aileron Regular Bold"/>
                </a:rPr>
                <a:t>15-17th Century</a:t>
              </a:r>
            </a:p>
          </p:txBody>
        </p:sp>
        <p:sp>
          <p:nvSpPr>
            <p:cNvPr id="14" name="TextBox 14"/>
            <p:cNvSpPr txBox="1"/>
            <p:nvPr/>
          </p:nvSpPr>
          <p:spPr>
            <a:xfrm>
              <a:off x="0" y="2725896"/>
              <a:ext cx="4370515" cy="3072553"/>
            </a:xfrm>
            <a:prstGeom prst="rect">
              <a:avLst/>
            </a:prstGeom>
          </p:spPr>
          <p:txBody>
            <a:bodyPr lIns="0" tIns="0" rIns="0" bIns="0" rtlCol="0" anchor="t">
              <a:spAutoFit/>
            </a:bodyPr>
            <a:lstStyle/>
            <a:p>
              <a:pPr algn="ctr">
                <a:lnSpc>
                  <a:spcPts val="3079"/>
                </a:lnSpc>
              </a:pPr>
              <a:r>
                <a:rPr lang="en-US" sz="2199">
                  <a:solidFill>
                    <a:srgbClr val="222222"/>
                  </a:solidFill>
                  <a:latin typeface="Aileron Regular"/>
                </a:rPr>
                <a:t>Massage therapy was revived in Switzerland, France, Italy, Prussia, and England by a number of prominent surgeons and physicians.</a:t>
              </a:r>
            </a:p>
          </p:txBody>
        </p:sp>
      </p:grpSp>
      <p:grpSp>
        <p:nvGrpSpPr>
          <p:cNvPr id="15" name="Group 15"/>
          <p:cNvGrpSpPr/>
          <p:nvPr/>
        </p:nvGrpSpPr>
        <p:grpSpPr>
          <a:xfrm>
            <a:off x="10248319" y="4816118"/>
            <a:ext cx="3081770" cy="4847947"/>
            <a:chOff x="0" y="0"/>
            <a:chExt cx="4109026" cy="6463929"/>
          </a:xfrm>
        </p:grpSpPr>
        <p:sp>
          <p:nvSpPr>
            <p:cNvPr id="16" name="TextBox 16"/>
            <p:cNvSpPr txBox="1"/>
            <p:nvPr/>
          </p:nvSpPr>
          <p:spPr>
            <a:xfrm>
              <a:off x="0" y="-9525"/>
              <a:ext cx="4109026" cy="822325"/>
            </a:xfrm>
            <a:prstGeom prst="rect">
              <a:avLst/>
            </a:prstGeom>
          </p:spPr>
          <p:txBody>
            <a:bodyPr lIns="0" tIns="0" rIns="0" bIns="0" rtlCol="0" anchor="t">
              <a:spAutoFit/>
            </a:bodyPr>
            <a:lstStyle/>
            <a:p>
              <a:pPr algn="ctr">
                <a:lnSpc>
                  <a:spcPts val="4800"/>
                </a:lnSpc>
              </a:pPr>
              <a:r>
                <a:rPr lang="en-US" sz="3999">
                  <a:solidFill>
                    <a:srgbClr val="6D4840"/>
                  </a:solidFill>
                  <a:latin typeface="Aileron Regular Bold"/>
                </a:rPr>
                <a:t>200AD</a:t>
              </a:r>
            </a:p>
          </p:txBody>
        </p:sp>
        <p:sp>
          <p:nvSpPr>
            <p:cNvPr id="17" name="TextBox 17"/>
            <p:cNvSpPr txBox="1"/>
            <p:nvPr/>
          </p:nvSpPr>
          <p:spPr>
            <a:xfrm>
              <a:off x="0" y="2873216"/>
              <a:ext cx="4109026" cy="3590713"/>
            </a:xfrm>
            <a:prstGeom prst="rect">
              <a:avLst/>
            </a:prstGeom>
          </p:spPr>
          <p:txBody>
            <a:bodyPr lIns="0" tIns="0" rIns="0" bIns="0" rtlCol="0" anchor="t">
              <a:spAutoFit/>
            </a:bodyPr>
            <a:lstStyle/>
            <a:p>
              <a:pPr algn="ctr">
                <a:lnSpc>
                  <a:spcPts val="3079"/>
                </a:lnSpc>
              </a:pPr>
              <a:r>
                <a:rPr lang="en-US" sz="2199">
                  <a:solidFill>
                    <a:srgbClr val="222222"/>
                  </a:solidFill>
                  <a:latin typeface="Aileron Regular"/>
                </a:rPr>
                <a:t>Galen, a Roman physiologist, found that arteries were filled with blood, rather than air. He specialized in a range of massage techniques injuries and illnesses.</a:t>
              </a:r>
            </a:p>
          </p:txBody>
        </p:sp>
      </p:grpSp>
      <p:sp>
        <p:nvSpPr>
          <p:cNvPr id="18" name="AutoShape 18"/>
          <p:cNvSpPr/>
          <p:nvPr/>
        </p:nvSpPr>
        <p:spPr>
          <a:xfrm>
            <a:off x="0" y="3660459"/>
            <a:ext cx="18288000" cy="0"/>
          </a:xfrm>
          <a:prstGeom prst="line">
            <a:avLst/>
          </a:prstGeom>
          <a:ln w="9525" cap="rnd">
            <a:solidFill>
              <a:srgbClr val="6D4840"/>
            </a:solidFill>
            <a:prstDash val="solid"/>
            <a:headEnd type="none" w="sm" len="sm"/>
            <a:tailEnd type="none" w="sm" len="sm"/>
          </a:ln>
        </p:spPr>
      </p:sp>
      <p:grpSp>
        <p:nvGrpSpPr>
          <p:cNvPr id="19" name="Group 19"/>
          <p:cNvGrpSpPr/>
          <p:nvPr/>
        </p:nvGrpSpPr>
        <p:grpSpPr>
          <a:xfrm>
            <a:off x="2655535" y="3501211"/>
            <a:ext cx="318495" cy="318495"/>
            <a:chOff x="0" y="0"/>
            <a:chExt cx="6350000" cy="6350000"/>
          </a:xfrm>
        </p:grpSpPr>
        <p:sp>
          <p:nvSpPr>
            <p:cNvPr id="20" name="Freeform 20"/>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nvGrpSpPr>
          <p:cNvPr id="21" name="Group 21"/>
          <p:cNvGrpSpPr/>
          <p:nvPr/>
        </p:nvGrpSpPr>
        <p:grpSpPr>
          <a:xfrm>
            <a:off x="7129563" y="3510736"/>
            <a:ext cx="318495" cy="318495"/>
            <a:chOff x="0" y="0"/>
            <a:chExt cx="6350000" cy="6350000"/>
          </a:xfrm>
        </p:grpSpPr>
        <p:sp>
          <p:nvSpPr>
            <p:cNvPr id="22" name="Freeform 22"/>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nvGrpSpPr>
          <p:cNvPr id="23" name="Group 23"/>
          <p:cNvGrpSpPr/>
          <p:nvPr/>
        </p:nvGrpSpPr>
        <p:grpSpPr>
          <a:xfrm>
            <a:off x="11629956" y="3505974"/>
            <a:ext cx="318495" cy="318495"/>
            <a:chOff x="0" y="0"/>
            <a:chExt cx="6350000" cy="6350000"/>
          </a:xfrm>
        </p:grpSpPr>
        <p:sp>
          <p:nvSpPr>
            <p:cNvPr id="24" name="Freeform 24"/>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nvGrpSpPr>
          <p:cNvPr id="25" name="Group 25"/>
          <p:cNvGrpSpPr/>
          <p:nvPr/>
        </p:nvGrpSpPr>
        <p:grpSpPr>
          <a:xfrm>
            <a:off x="15473218" y="3505974"/>
            <a:ext cx="318495" cy="318495"/>
            <a:chOff x="0" y="0"/>
            <a:chExt cx="6350000" cy="6350000"/>
          </a:xfrm>
        </p:grpSpPr>
        <p:sp>
          <p:nvSpPr>
            <p:cNvPr id="26" name="Freeform 2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3144500" y="0"/>
            <a:ext cx="5143500" cy="10287000"/>
          </a:xfrm>
          <a:prstGeom prst="rect">
            <a:avLst/>
          </a:prstGeom>
          <a:solidFill>
            <a:srgbClr val="DDC6B9"/>
          </a:solidFill>
        </p:spPr>
      </p:sp>
      <p:sp>
        <p:nvSpPr>
          <p:cNvPr id="3" name="TextBox 3"/>
          <p:cNvSpPr txBox="1"/>
          <p:nvPr/>
        </p:nvSpPr>
        <p:spPr>
          <a:xfrm>
            <a:off x="1267313" y="601115"/>
            <a:ext cx="11273108" cy="2204085"/>
          </a:xfrm>
          <a:prstGeom prst="rect">
            <a:avLst/>
          </a:prstGeom>
        </p:spPr>
        <p:txBody>
          <a:bodyPr lIns="0" tIns="0" rIns="0" bIns="0" rtlCol="0" anchor="t">
            <a:spAutoFit/>
          </a:bodyPr>
          <a:lstStyle/>
          <a:p>
            <a:pPr algn="ctr">
              <a:lnSpc>
                <a:spcPts val="8640"/>
              </a:lnSpc>
            </a:pPr>
            <a:r>
              <a:rPr lang="en-US" sz="7200">
                <a:solidFill>
                  <a:srgbClr val="222222"/>
                </a:solidFill>
                <a:latin typeface="Aileron Regular"/>
              </a:rPr>
              <a:t>Holistic Approach</a:t>
            </a:r>
          </a:p>
          <a:p>
            <a:pPr algn="ctr">
              <a:lnSpc>
                <a:spcPts val="8640"/>
              </a:lnSpc>
            </a:pPr>
            <a:r>
              <a:rPr lang="en-US" sz="7200">
                <a:solidFill>
                  <a:srgbClr val="222222"/>
                </a:solidFill>
                <a:latin typeface="Aileron Regular"/>
              </a:rPr>
              <a:t>of Message</a:t>
            </a:r>
          </a:p>
        </p:txBody>
      </p:sp>
      <p:grpSp>
        <p:nvGrpSpPr>
          <p:cNvPr id="4" name="Group 4"/>
          <p:cNvGrpSpPr>
            <a:grpSpLocks noChangeAspect="1"/>
          </p:cNvGrpSpPr>
          <p:nvPr/>
        </p:nvGrpSpPr>
        <p:grpSpPr>
          <a:xfrm>
            <a:off x="13144500" y="0"/>
            <a:ext cx="5143500" cy="10287000"/>
            <a:chOff x="0" y="0"/>
            <a:chExt cx="3331210" cy="6662420"/>
          </a:xfrm>
        </p:grpSpPr>
        <p:sp>
          <p:nvSpPr>
            <p:cNvPr id="5" name="Freeform 5"/>
            <p:cNvSpPr/>
            <p:nvPr/>
          </p:nvSpPr>
          <p:spPr>
            <a:xfrm>
              <a:off x="0" y="0"/>
              <a:ext cx="3331210" cy="6662420"/>
            </a:xfrm>
            <a:custGeom>
              <a:avLst/>
              <a:gdLst/>
              <a:ahLst/>
              <a:cxnLst/>
              <a:rect l="l" t="t" r="r" b="b"/>
              <a:pathLst>
                <a:path w="3331210" h="6662420">
                  <a:moveTo>
                    <a:pt x="0" y="3331210"/>
                  </a:moveTo>
                  <a:lnTo>
                    <a:pt x="0" y="0"/>
                  </a:lnTo>
                  <a:cubicBezTo>
                    <a:pt x="1840230" y="0"/>
                    <a:pt x="3331210" y="1490980"/>
                    <a:pt x="3331210" y="3331210"/>
                  </a:cubicBezTo>
                  <a:cubicBezTo>
                    <a:pt x="3331210" y="5171440"/>
                    <a:pt x="1840230" y="6662420"/>
                    <a:pt x="0" y="6662420"/>
                  </a:cubicBezTo>
                  <a:lnTo>
                    <a:pt x="0" y="3331210"/>
                  </a:lnTo>
                  <a:close/>
                </a:path>
              </a:pathLst>
            </a:custGeom>
            <a:solidFill>
              <a:srgbClr val="FFFFFF"/>
            </a:solidFill>
            <a:ln>
              <a:solidFill>
                <a:srgbClr val="000000"/>
              </a:solidFill>
            </a:ln>
          </p:spPr>
        </p:sp>
      </p:grpSp>
      <p:sp>
        <p:nvSpPr>
          <p:cNvPr id="6" name="AutoShape 6"/>
          <p:cNvSpPr/>
          <p:nvPr/>
        </p:nvSpPr>
        <p:spPr>
          <a:xfrm>
            <a:off x="13144500" y="0"/>
            <a:ext cx="5116557" cy="10287000"/>
          </a:xfrm>
          <a:prstGeom prst="rect">
            <a:avLst/>
          </a:prstGeom>
          <a:solidFill>
            <a:srgbClr val="DDC6B9"/>
          </a:solidFill>
        </p:spPr>
      </p:sp>
      <p:grpSp>
        <p:nvGrpSpPr>
          <p:cNvPr id="7" name="Group 7"/>
          <p:cNvGrpSpPr>
            <a:grpSpLocks noChangeAspect="1"/>
          </p:cNvGrpSpPr>
          <p:nvPr/>
        </p:nvGrpSpPr>
        <p:grpSpPr>
          <a:xfrm rot="-5400000">
            <a:off x="11570723" y="5695259"/>
            <a:ext cx="6402879" cy="3201440"/>
            <a:chOff x="0" y="0"/>
            <a:chExt cx="6662420" cy="3331210"/>
          </a:xfrm>
        </p:grpSpPr>
        <p:sp>
          <p:nvSpPr>
            <p:cNvPr id="8" name="Freeform 8"/>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9" name="Group 9"/>
          <p:cNvGrpSpPr>
            <a:grpSpLocks noChangeAspect="1"/>
          </p:cNvGrpSpPr>
          <p:nvPr/>
        </p:nvGrpSpPr>
        <p:grpSpPr>
          <a:xfrm rot="5400000">
            <a:off x="13458897" y="1600720"/>
            <a:ext cx="6402879" cy="3201440"/>
            <a:chOff x="0" y="0"/>
            <a:chExt cx="6662420" cy="3331210"/>
          </a:xfrm>
        </p:grpSpPr>
        <p:sp>
          <p:nvSpPr>
            <p:cNvPr id="10" name="Freeform 10"/>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sp>
        <p:nvSpPr>
          <p:cNvPr id="11" name="TextBox 11"/>
          <p:cNvSpPr txBox="1"/>
          <p:nvPr/>
        </p:nvSpPr>
        <p:spPr>
          <a:xfrm>
            <a:off x="1893767" y="3201440"/>
            <a:ext cx="10646655" cy="5547360"/>
          </a:xfrm>
          <a:prstGeom prst="rect">
            <a:avLst/>
          </a:prstGeom>
        </p:spPr>
        <p:txBody>
          <a:bodyPr lIns="0" tIns="0" rIns="0" bIns="0" rtlCol="0" anchor="t">
            <a:spAutoFit/>
          </a:bodyPr>
          <a:lstStyle/>
          <a:p>
            <a:pPr marL="604519" lvl="1" indent="-302260">
              <a:lnSpc>
                <a:spcPts val="3359"/>
              </a:lnSpc>
              <a:buFont typeface="Arial"/>
              <a:buChar char="•"/>
            </a:pPr>
            <a:r>
              <a:rPr lang="en-US" sz="2799">
                <a:solidFill>
                  <a:srgbClr val="222222"/>
                </a:solidFill>
                <a:latin typeface="Aileron Regular"/>
              </a:rPr>
              <a:t> People's entire bodies are considered in the holistic approach (Jenkins, 2006).</a:t>
            </a:r>
          </a:p>
          <a:p>
            <a:pPr>
              <a:lnSpc>
                <a:spcPts val="3359"/>
              </a:lnSpc>
            </a:pPr>
            <a:endParaRPr lang="en-US" sz="2799">
              <a:solidFill>
                <a:srgbClr val="222222"/>
              </a:solidFill>
              <a:latin typeface="Aileron Regular"/>
            </a:endParaRPr>
          </a:p>
          <a:p>
            <a:pPr marL="604519" lvl="1" indent="-302260">
              <a:lnSpc>
                <a:spcPts val="3359"/>
              </a:lnSpc>
              <a:buFont typeface="Arial"/>
              <a:buChar char="•"/>
            </a:pPr>
            <a:r>
              <a:rPr lang="en-US" sz="2799">
                <a:solidFill>
                  <a:srgbClr val="222222"/>
                </a:solidFill>
                <a:latin typeface="Aileron Regular"/>
              </a:rPr>
              <a:t> Holistic massage aims to assist restore the natural inner    balance of the complete body by looking at the sources of stress and working with the whole body.</a:t>
            </a:r>
          </a:p>
          <a:p>
            <a:pPr>
              <a:lnSpc>
                <a:spcPts val="3359"/>
              </a:lnSpc>
            </a:pPr>
            <a:endParaRPr lang="en-US" sz="2799">
              <a:solidFill>
                <a:srgbClr val="222222"/>
              </a:solidFill>
              <a:latin typeface="Aileron Regular"/>
            </a:endParaRPr>
          </a:p>
          <a:p>
            <a:pPr marL="604519" lvl="1" indent="-302260">
              <a:lnSpc>
                <a:spcPts val="3359"/>
              </a:lnSpc>
              <a:buFont typeface="Arial"/>
              <a:buChar char="•"/>
            </a:pPr>
            <a:r>
              <a:rPr lang="en-US" sz="2799">
                <a:solidFill>
                  <a:srgbClr val="222222"/>
                </a:solidFill>
                <a:latin typeface="Aileron Regular"/>
              </a:rPr>
              <a:t> As a holistic treatment, massage considers all aspects of a person's physical, mental, spiritual, and environmental well-being.</a:t>
            </a:r>
          </a:p>
          <a:p>
            <a:pPr>
              <a:lnSpc>
                <a:spcPts val="3359"/>
              </a:lnSpc>
            </a:pPr>
            <a:endParaRPr lang="en-US" sz="2799">
              <a:solidFill>
                <a:srgbClr val="222222"/>
              </a:solidFill>
              <a:latin typeface="Aileron Regular"/>
            </a:endParaRPr>
          </a:p>
          <a:p>
            <a:pPr marL="604519" lvl="1" indent="-302260">
              <a:lnSpc>
                <a:spcPts val="3359"/>
              </a:lnSpc>
              <a:buFont typeface="Arial"/>
              <a:buChar char="•"/>
            </a:pPr>
            <a:r>
              <a:rPr lang="en-US" sz="2799">
                <a:solidFill>
                  <a:srgbClr val="222222"/>
                </a:solidFill>
                <a:latin typeface="Aileron Regular"/>
              </a:rPr>
              <a:t>It's about looking at the root causes of stress and working with the entire body to restore the body's natural equilibrium.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3144500" y="0"/>
            <a:ext cx="5143500" cy="10287000"/>
          </a:xfrm>
          <a:prstGeom prst="rect">
            <a:avLst/>
          </a:prstGeom>
          <a:solidFill>
            <a:srgbClr val="DDC6B9"/>
          </a:solidFill>
        </p:spPr>
      </p:sp>
      <p:sp>
        <p:nvSpPr>
          <p:cNvPr id="3" name="TextBox 3"/>
          <p:cNvSpPr txBox="1"/>
          <p:nvPr/>
        </p:nvSpPr>
        <p:spPr>
          <a:xfrm>
            <a:off x="1526948" y="601115"/>
            <a:ext cx="11273108" cy="1106805"/>
          </a:xfrm>
          <a:prstGeom prst="rect">
            <a:avLst/>
          </a:prstGeom>
        </p:spPr>
        <p:txBody>
          <a:bodyPr lIns="0" tIns="0" rIns="0" bIns="0" rtlCol="0" anchor="t">
            <a:spAutoFit/>
          </a:bodyPr>
          <a:lstStyle/>
          <a:p>
            <a:pPr>
              <a:lnSpc>
                <a:spcPts val="8640"/>
              </a:lnSpc>
            </a:pPr>
            <a:r>
              <a:rPr lang="en-US" sz="7200">
                <a:solidFill>
                  <a:srgbClr val="6D4840"/>
                </a:solidFill>
                <a:latin typeface="Aileron Regular"/>
              </a:rPr>
              <a:t>Psychological Benefits</a:t>
            </a:r>
          </a:p>
        </p:txBody>
      </p:sp>
      <p:grpSp>
        <p:nvGrpSpPr>
          <p:cNvPr id="4" name="Group 4"/>
          <p:cNvGrpSpPr/>
          <p:nvPr/>
        </p:nvGrpSpPr>
        <p:grpSpPr>
          <a:xfrm>
            <a:off x="1526948" y="3890878"/>
            <a:ext cx="8496566" cy="1920240"/>
            <a:chOff x="0" y="0"/>
            <a:chExt cx="11328754" cy="2560320"/>
          </a:xfrm>
        </p:grpSpPr>
        <p:grpSp>
          <p:nvGrpSpPr>
            <p:cNvPr id="5" name="Group 5"/>
            <p:cNvGrpSpPr/>
            <p:nvPr/>
          </p:nvGrpSpPr>
          <p:grpSpPr>
            <a:xfrm>
              <a:off x="0" y="254000"/>
              <a:ext cx="355600" cy="355600"/>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7" name="TextBox 7"/>
            <p:cNvSpPr txBox="1"/>
            <p:nvPr/>
          </p:nvSpPr>
          <p:spPr>
            <a:xfrm>
              <a:off x="1154455" y="0"/>
              <a:ext cx="10174299" cy="256032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Concentration and alertness is often improved due to relaxation</a:t>
              </a:r>
            </a:p>
            <a:p>
              <a:pPr>
                <a:lnSpc>
                  <a:spcPts val="3840"/>
                </a:lnSpc>
              </a:pPr>
              <a:endParaRPr lang="en-US" sz="3200">
                <a:solidFill>
                  <a:srgbClr val="222222"/>
                </a:solidFill>
                <a:latin typeface="Aileron Regular"/>
              </a:endParaRPr>
            </a:p>
            <a:p>
              <a:pPr>
                <a:lnSpc>
                  <a:spcPts val="3840"/>
                </a:lnSpc>
              </a:pPr>
              <a:endParaRPr lang="en-US" sz="3200">
                <a:solidFill>
                  <a:srgbClr val="222222"/>
                </a:solidFill>
                <a:latin typeface="Aileron Regular"/>
              </a:endParaRPr>
            </a:p>
          </p:txBody>
        </p:sp>
      </p:grpSp>
      <p:grpSp>
        <p:nvGrpSpPr>
          <p:cNvPr id="8" name="Group 8"/>
          <p:cNvGrpSpPr/>
          <p:nvPr/>
        </p:nvGrpSpPr>
        <p:grpSpPr>
          <a:xfrm>
            <a:off x="1526948" y="5854239"/>
            <a:ext cx="8496566" cy="1943100"/>
            <a:chOff x="0" y="0"/>
            <a:chExt cx="11328754" cy="2590800"/>
          </a:xfrm>
        </p:grpSpPr>
        <p:sp>
          <p:nvSpPr>
            <p:cNvPr id="9" name="TextBox 9"/>
            <p:cNvSpPr txBox="1"/>
            <p:nvPr/>
          </p:nvSpPr>
          <p:spPr>
            <a:xfrm>
              <a:off x="1154455" y="0"/>
              <a:ext cx="10174299" cy="259080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Emotional outbursts are reduced</a:t>
              </a:r>
            </a:p>
            <a:p>
              <a:pPr>
                <a:lnSpc>
                  <a:spcPts val="5759"/>
                </a:lnSpc>
              </a:pPr>
              <a:endParaRPr lang="en-US" sz="3200">
                <a:solidFill>
                  <a:srgbClr val="222222"/>
                </a:solidFill>
                <a:latin typeface="Aileron Regular"/>
              </a:endParaRPr>
            </a:p>
            <a:p>
              <a:pPr>
                <a:lnSpc>
                  <a:spcPts val="5759"/>
                </a:lnSpc>
              </a:pPr>
              <a:endParaRPr lang="en-US" sz="3200">
                <a:solidFill>
                  <a:srgbClr val="222222"/>
                </a:solidFill>
                <a:latin typeface="Aileron Regular"/>
              </a:endParaRPr>
            </a:p>
          </p:txBody>
        </p:sp>
        <p:grpSp>
          <p:nvGrpSpPr>
            <p:cNvPr id="10" name="Group 10"/>
            <p:cNvGrpSpPr/>
            <p:nvPr/>
          </p:nvGrpSpPr>
          <p:grpSpPr>
            <a:xfrm>
              <a:off x="0" y="254000"/>
              <a:ext cx="355600" cy="355600"/>
              <a:chOff x="0" y="0"/>
              <a:chExt cx="6350000" cy="6350000"/>
            </a:xfrm>
          </p:grpSpPr>
          <p:sp>
            <p:nvSpPr>
              <p:cNvPr id="11" name="Freeform 1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2" name="Group 12"/>
          <p:cNvGrpSpPr/>
          <p:nvPr/>
        </p:nvGrpSpPr>
        <p:grpSpPr>
          <a:xfrm>
            <a:off x="1526948" y="7813409"/>
            <a:ext cx="8496566" cy="480060"/>
            <a:chOff x="0" y="0"/>
            <a:chExt cx="11328754" cy="640080"/>
          </a:xfrm>
        </p:grpSpPr>
        <p:sp>
          <p:nvSpPr>
            <p:cNvPr id="13" name="TextBox 13"/>
            <p:cNvSpPr txBox="1"/>
            <p:nvPr/>
          </p:nvSpPr>
          <p:spPr>
            <a:xfrm>
              <a:off x="1154455" y="0"/>
              <a:ext cx="10174299" cy="64008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Energy levels are increased</a:t>
              </a:r>
            </a:p>
          </p:txBody>
        </p:sp>
        <p:grpSp>
          <p:nvGrpSpPr>
            <p:cNvPr id="14" name="Group 14"/>
            <p:cNvGrpSpPr/>
            <p:nvPr/>
          </p:nvGrpSpPr>
          <p:grpSpPr>
            <a:xfrm>
              <a:off x="0" y="254000"/>
              <a:ext cx="355600" cy="355600"/>
              <a:chOff x="0" y="0"/>
              <a:chExt cx="6350000" cy="6350000"/>
            </a:xfrm>
          </p:grpSpPr>
          <p:sp>
            <p:nvSpPr>
              <p:cNvPr id="15" name="Freeform 1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6" name="Group 16"/>
          <p:cNvGrpSpPr>
            <a:grpSpLocks noChangeAspect="1"/>
          </p:cNvGrpSpPr>
          <p:nvPr/>
        </p:nvGrpSpPr>
        <p:grpSpPr>
          <a:xfrm>
            <a:off x="13144500" y="0"/>
            <a:ext cx="5143500" cy="10287000"/>
            <a:chOff x="0" y="0"/>
            <a:chExt cx="3331210" cy="6662420"/>
          </a:xfrm>
        </p:grpSpPr>
        <p:sp>
          <p:nvSpPr>
            <p:cNvPr id="17" name="Freeform 17"/>
            <p:cNvSpPr/>
            <p:nvPr/>
          </p:nvSpPr>
          <p:spPr>
            <a:xfrm>
              <a:off x="0" y="0"/>
              <a:ext cx="3331210" cy="6662420"/>
            </a:xfrm>
            <a:custGeom>
              <a:avLst/>
              <a:gdLst/>
              <a:ahLst/>
              <a:cxnLst/>
              <a:rect l="l" t="t" r="r" b="b"/>
              <a:pathLst>
                <a:path w="3331210" h="6662420">
                  <a:moveTo>
                    <a:pt x="0" y="3331210"/>
                  </a:moveTo>
                  <a:lnTo>
                    <a:pt x="0" y="0"/>
                  </a:lnTo>
                  <a:cubicBezTo>
                    <a:pt x="1840230" y="0"/>
                    <a:pt x="3331210" y="1490980"/>
                    <a:pt x="3331210" y="3331210"/>
                  </a:cubicBezTo>
                  <a:cubicBezTo>
                    <a:pt x="3331210" y="5171440"/>
                    <a:pt x="1840230" y="6662420"/>
                    <a:pt x="0" y="6662420"/>
                  </a:cubicBezTo>
                  <a:lnTo>
                    <a:pt x="0" y="3331210"/>
                  </a:lnTo>
                  <a:close/>
                </a:path>
              </a:pathLst>
            </a:custGeom>
            <a:solidFill>
              <a:srgbClr val="FFFFFF"/>
            </a:solidFill>
            <a:ln>
              <a:solidFill>
                <a:srgbClr val="000000"/>
              </a:solidFill>
            </a:ln>
          </p:spPr>
        </p:sp>
      </p:grpSp>
      <p:sp>
        <p:nvSpPr>
          <p:cNvPr id="18" name="AutoShape 18"/>
          <p:cNvSpPr/>
          <p:nvPr/>
        </p:nvSpPr>
        <p:spPr>
          <a:xfrm>
            <a:off x="13171443" y="0"/>
            <a:ext cx="5089614" cy="10287000"/>
          </a:xfrm>
          <a:prstGeom prst="rect">
            <a:avLst/>
          </a:prstGeom>
          <a:solidFill>
            <a:srgbClr val="DDC6B9"/>
          </a:solidFill>
        </p:spPr>
      </p:sp>
      <p:grpSp>
        <p:nvGrpSpPr>
          <p:cNvPr id="19" name="Group 19"/>
          <p:cNvGrpSpPr>
            <a:grpSpLocks noChangeAspect="1"/>
          </p:cNvGrpSpPr>
          <p:nvPr/>
        </p:nvGrpSpPr>
        <p:grpSpPr>
          <a:xfrm rot="-5400000">
            <a:off x="11570723" y="5695259"/>
            <a:ext cx="6402879" cy="3201440"/>
            <a:chOff x="0" y="0"/>
            <a:chExt cx="6662420" cy="3331210"/>
          </a:xfrm>
        </p:grpSpPr>
        <p:sp>
          <p:nvSpPr>
            <p:cNvPr id="20" name="Freeform 20"/>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21" name="Group 21"/>
          <p:cNvGrpSpPr>
            <a:grpSpLocks noChangeAspect="1"/>
          </p:cNvGrpSpPr>
          <p:nvPr/>
        </p:nvGrpSpPr>
        <p:grpSpPr>
          <a:xfrm rot="5400000">
            <a:off x="13458897" y="1600720"/>
            <a:ext cx="6402879" cy="3201440"/>
            <a:chOff x="0" y="0"/>
            <a:chExt cx="6662420" cy="3331210"/>
          </a:xfrm>
        </p:grpSpPr>
        <p:sp>
          <p:nvSpPr>
            <p:cNvPr id="22" name="Freeform 22"/>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grpSp>
        <p:nvGrpSpPr>
          <p:cNvPr id="23" name="Group 23"/>
          <p:cNvGrpSpPr/>
          <p:nvPr/>
        </p:nvGrpSpPr>
        <p:grpSpPr>
          <a:xfrm>
            <a:off x="1526948" y="1977193"/>
            <a:ext cx="8496566" cy="1211580"/>
            <a:chOff x="0" y="0"/>
            <a:chExt cx="11328754" cy="1615440"/>
          </a:xfrm>
        </p:grpSpPr>
        <p:grpSp>
          <p:nvGrpSpPr>
            <p:cNvPr id="24" name="Group 24"/>
            <p:cNvGrpSpPr/>
            <p:nvPr/>
          </p:nvGrpSpPr>
          <p:grpSpPr>
            <a:xfrm>
              <a:off x="0" y="254000"/>
              <a:ext cx="355600" cy="355600"/>
              <a:chOff x="0" y="0"/>
              <a:chExt cx="6350000" cy="6350000"/>
            </a:xfrm>
          </p:grpSpPr>
          <p:sp>
            <p:nvSpPr>
              <p:cNvPr id="25" name="Freeform 2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26" name="TextBox 26"/>
            <p:cNvSpPr txBox="1"/>
            <p:nvPr/>
          </p:nvSpPr>
          <p:spPr>
            <a:xfrm>
              <a:off x="1154455" y="0"/>
              <a:ext cx="10174299" cy="161544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Encourages the mind and body</a:t>
              </a:r>
            </a:p>
            <a:p>
              <a:pPr>
                <a:lnSpc>
                  <a:spcPts val="2879"/>
                </a:lnSpc>
              </a:pPr>
              <a:endParaRPr lang="en-US" sz="3200">
                <a:solidFill>
                  <a:srgbClr val="222222"/>
                </a:solidFill>
                <a:latin typeface="Aileron Regular"/>
              </a:endParaRPr>
            </a:p>
            <a:p>
              <a:pPr>
                <a:lnSpc>
                  <a:spcPts val="2879"/>
                </a:lnSpc>
              </a:pPr>
              <a:endParaRPr lang="en-US" sz="3200">
                <a:solidFill>
                  <a:srgbClr val="222222"/>
                </a:solidFill>
                <a:latin typeface="Aileron Regula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3144500" y="0"/>
            <a:ext cx="5143500" cy="10287000"/>
          </a:xfrm>
          <a:prstGeom prst="rect">
            <a:avLst/>
          </a:prstGeom>
          <a:solidFill>
            <a:srgbClr val="DDC6B9"/>
          </a:solidFill>
        </p:spPr>
      </p:sp>
      <p:sp>
        <p:nvSpPr>
          <p:cNvPr id="3" name="TextBox 3"/>
          <p:cNvSpPr txBox="1"/>
          <p:nvPr/>
        </p:nvSpPr>
        <p:spPr>
          <a:xfrm>
            <a:off x="1526948" y="601115"/>
            <a:ext cx="11273108" cy="1106805"/>
          </a:xfrm>
          <a:prstGeom prst="rect">
            <a:avLst/>
          </a:prstGeom>
        </p:spPr>
        <p:txBody>
          <a:bodyPr lIns="0" tIns="0" rIns="0" bIns="0" rtlCol="0" anchor="t">
            <a:spAutoFit/>
          </a:bodyPr>
          <a:lstStyle/>
          <a:p>
            <a:pPr>
              <a:lnSpc>
                <a:spcPts val="8640"/>
              </a:lnSpc>
            </a:pPr>
            <a:r>
              <a:rPr lang="en-US" sz="7200">
                <a:solidFill>
                  <a:srgbClr val="6D4840"/>
                </a:solidFill>
                <a:latin typeface="Aileron Regular"/>
              </a:rPr>
              <a:t>Physiological Benefits</a:t>
            </a:r>
          </a:p>
        </p:txBody>
      </p:sp>
      <p:grpSp>
        <p:nvGrpSpPr>
          <p:cNvPr id="4" name="Group 4"/>
          <p:cNvGrpSpPr/>
          <p:nvPr/>
        </p:nvGrpSpPr>
        <p:grpSpPr>
          <a:xfrm>
            <a:off x="1526948" y="4241576"/>
            <a:ext cx="8496566" cy="480060"/>
            <a:chOff x="0" y="0"/>
            <a:chExt cx="11328754" cy="640080"/>
          </a:xfrm>
        </p:grpSpPr>
        <p:grpSp>
          <p:nvGrpSpPr>
            <p:cNvPr id="5" name="Group 5"/>
            <p:cNvGrpSpPr/>
            <p:nvPr/>
          </p:nvGrpSpPr>
          <p:grpSpPr>
            <a:xfrm>
              <a:off x="0" y="254000"/>
              <a:ext cx="355600" cy="355600"/>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7" name="TextBox 7"/>
            <p:cNvSpPr txBox="1"/>
            <p:nvPr/>
          </p:nvSpPr>
          <p:spPr>
            <a:xfrm>
              <a:off x="1154455" y="0"/>
              <a:ext cx="10174299" cy="64008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Reduces muscular tension</a:t>
              </a:r>
            </a:p>
          </p:txBody>
        </p:sp>
      </p:grpSp>
      <p:grpSp>
        <p:nvGrpSpPr>
          <p:cNvPr id="8" name="Group 8"/>
          <p:cNvGrpSpPr/>
          <p:nvPr/>
        </p:nvGrpSpPr>
        <p:grpSpPr>
          <a:xfrm>
            <a:off x="1526948" y="5854239"/>
            <a:ext cx="8496566" cy="1440180"/>
            <a:chOff x="0" y="0"/>
            <a:chExt cx="11328754" cy="1920240"/>
          </a:xfrm>
        </p:grpSpPr>
        <p:sp>
          <p:nvSpPr>
            <p:cNvPr id="9" name="TextBox 9"/>
            <p:cNvSpPr txBox="1"/>
            <p:nvPr/>
          </p:nvSpPr>
          <p:spPr>
            <a:xfrm>
              <a:off x="1154455" y="0"/>
              <a:ext cx="10174299" cy="192024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Layers of the skin are stimulated which increases cellular function and regeneration of cells</a:t>
              </a:r>
            </a:p>
          </p:txBody>
        </p:sp>
        <p:grpSp>
          <p:nvGrpSpPr>
            <p:cNvPr id="10" name="Group 10"/>
            <p:cNvGrpSpPr/>
            <p:nvPr/>
          </p:nvGrpSpPr>
          <p:grpSpPr>
            <a:xfrm>
              <a:off x="0" y="254000"/>
              <a:ext cx="355600" cy="355600"/>
              <a:chOff x="0" y="0"/>
              <a:chExt cx="6350000" cy="6350000"/>
            </a:xfrm>
          </p:grpSpPr>
          <p:sp>
            <p:nvSpPr>
              <p:cNvPr id="11" name="Freeform 1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2" name="Group 12"/>
          <p:cNvGrpSpPr/>
          <p:nvPr/>
        </p:nvGrpSpPr>
        <p:grpSpPr>
          <a:xfrm>
            <a:off x="1526948" y="7813409"/>
            <a:ext cx="8496566" cy="960120"/>
            <a:chOff x="0" y="0"/>
            <a:chExt cx="11328754" cy="1280160"/>
          </a:xfrm>
        </p:grpSpPr>
        <p:sp>
          <p:nvSpPr>
            <p:cNvPr id="13" name="TextBox 13"/>
            <p:cNvSpPr txBox="1"/>
            <p:nvPr/>
          </p:nvSpPr>
          <p:spPr>
            <a:xfrm>
              <a:off x="1154455" y="0"/>
              <a:ext cx="10174299" cy="128016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Relieves stiffness in the neck and shoulder resulting in pain relief</a:t>
              </a:r>
            </a:p>
          </p:txBody>
        </p:sp>
        <p:grpSp>
          <p:nvGrpSpPr>
            <p:cNvPr id="14" name="Group 14"/>
            <p:cNvGrpSpPr/>
            <p:nvPr/>
          </p:nvGrpSpPr>
          <p:grpSpPr>
            <a:xfrm>
              <a:off x="0" y="254000"/>
              <a:ext cx="355600" cy="355600"/>
              <a:chOff x="0" y="0"/>
              <a:chExt cx="6350000" cy="6350000"/>
            </a:xfrm>
          </p:grpSpPr>
          <p:sp>
            <p:nvSpPr>
              <p:cNvPr id="15" name="Freeform 1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6" name="Group 16"/>
          <p:cNvGrpSpPr>
            <a:grpSpLocks noChangeAspect="1"/>
          </p:cNvGrpSpPr>
          <p:nvPr/>
        </p:nvGrpSpPr>
        <p:grpSpPr>
          <a:xfrm>
            <a:off x="13144500" y="0"/>
            <a:ext cx="5143500" cy="10287000"/>
            <a:chOff x="0" y="0"/>
            <a:chExt cx="3331210" cy="6662420"/>
          </a:xfrm>
        </p:grpSpPr>
        <p:sp>
          <p:nvSpPr>
            <p:cNvPr id="17" name="Freeform 17"/>
            <p:cNvSpPr/>
            <p:nvPr/>
          </p:nvSpPr>
          <p:spPr>
            <a:xfrm>
              <a:off x="0" y="0"/>
              <a:ext cx="3331210" cy="6662420"/>
            </a:xfrm>
            <a:custGeom>
              <a:avLst/>
              <a:gdLst/>
              <a:ahLst/>
              <a:cxnLst/>
              <a:rect l="l" t="t" r="r" b="b"/>
              <a:pathLst>
                <a:path w="3331210" h="6662420">
                  <a:moveTo>
                    <a:pt x="0" y="3331210"/>
                  </a:moveTo>
                  <a:lnTo>
                    <a:pt x="0" y="0"/>
                  </a:lnTo>
                  <a:cubicBezTo>
                    <a:pt x="1840230" y="0"/>
                    <a:pt x="3331210" y="1490980"/>
                    <a:pt x="3331210" y="3331210"/>
                  </a:cubicBezTo>
                  <a:cubicBezTo>
                    <a:pt x="3331210" y="5171440"/>
                    <a:pt x="1840230" y="6662420"/>
                    <a:pt x="0" y="6662420"/>
                  </a:cubicBezTo>
                  <a:lnTo>
                    <a:pt x="0" y="3331210"/>
                  </a:lnTo>
                  <a:close/>
                </a:path>
              </a:pathLst>
            </a:custGeom>
            <a:solidFill>
              <a:srgbClr val="FFFFFF"/>
            </a:solidFill>
            <a:ln>
              <a:solidFill>
                <a:srgbClr val="000000"/>
              </a:solidFill>
            </a:ln>
          </p:spPr>
        </p:sp>
      </p:grpSp>
      <p:sp>
        <p:nvSpPr>
          <p:cNvPr id="18" name="AutoShape 18"/>
          <p:cNvSpPr/>
          <p:nvPr/>
        </p:nvSpPr>
        <p:spPr>
          <a:xfrm>
            <a:off x="13171443" y="0"/>
            <a:ext cx="5089614" cy="10287000"/>
          </a:xfrm>
          <a:prstGeom prst="rect">
            <a:avLst/>
          </a:prstGeom>
          <a:solidFill>
            <a:srgbClr val="DDC6B9"/>
          </a:solidFill>
        </p:spPr>
      </p:sp>
      <p:grpSp>
        <p:nvGrpSpPr>
          <p:cNvPr id="19" name="Group 19"/>
          <p:cNvGrpSpPr>
            <a:grpSpLocks noChangeAspect="1"/>
          </p:cNvGrpSpPr>
          <p:nvPr/>
        </p:nvGrpSpPr>
        <p:grpSpPr>
          <a:xfrm rot="-5400000">
            <a:off x="11570723" y="5695259"/>
            <a:ext cx="6402879" cy="3201440"/>
            <a:chOff x="0" y="0"/>
            <a:chExt cx="6662420" cy="3331210"/>
          </a:xfrm>
        </p:grpSpPr>
        <p:sp>
          <p:nvSpPr>
            <p:cNvPr id="20" name="Freeform 20"/>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21" name="Group 21"/>
          <p:cNvGrpSpPr>
            <a:grpSpLocks noChangeAspect="1"/>
          </p:cNvGrpSpPr>
          <p:nvPr/>
        </p:nvGrpSpPr>
        <p:grpSpPr>
          <a:xfrm rot="5400000">
            <a:off x="13458897" y="1600720"/>
            <a:ext cx="6402879" cy="3201440"/>
            <a:chOff x="0" y="0"/>
            <a:chExt cx="6662420" cy="3331210"/>
          </a:xfrm>
        </p:grpSpPr>
        <p:sp>
          <p:nvSpPr>
            <p:cNvPr id="22" name="Freeform 22"/>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grpSp>
        <p:nvGrpSpPr>
          <p:cNvPr id="23" name="Group 23"/>
          <p:cNvGrpSpPr/>
          <p:nvPr/>
        </p:nvGrpSpPr>
        <p:grpSpPr>
          <a:xfrm>
            <a:off x="1526948" y="2468170"/>
            <a:ext cx="8496566" cy="960120"/>
            <a:chOff x="0" y="0"/>
            <a:chExt cx="11328754" cy="1280160"/>
          </a:xfrm>
        </p:grpSpPr>
        <p:grpSp>
          <p:nvGrpSpPr>
            <p:cNvPr id="24" name="Group 24"/>
            <p:cNvGrpSpPr/>
            <p:nvPr/>
          </p:nvGrpSpPr>
          <p:grpSpPr>
            <a:xfrm>
              <a:off x="0" y="254000"/>
              <a:ext cx="355600" cy="355600"/>
              <a:chOff x="0" y="0"/>
              <a:chExt cx="6350000" cy="6350000"/>
            </a:xfrm>
          </p:grpSpPr>
          <p:sp>
            <p:nvSpPr>
              <p:cNvPr id="25" name="Freeform 2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26" name="TextBox 26"/>
            <p:cNvSpPr txBox="1"/>
            <p:nvPr/>
          </p:nvSpPr>
          <p:spPr>
            <a:xfrm>
              <a:off x="1154455" y="0"/>
              <a:ext cx="10174299" cy="128016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Stimulates blood circulation</a:t>
              </a:r>
            </a:p>
            <a:p>
              <a:pPr>
                <a:lnSpc>
                  <a:spcPts val="3840"/>
                </a:lnSpc>
              </a:pPr>
              <a:endParaRPr lang="en-US" sz="3200">
                <a:solidFill>
                  <a:srgbClr val="222222"/>
                </a:solidFill>
                <a:latin typeface="Aileron Regul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3144500" y="0"/>
            <a:ext cx="5143500" cy="10287000"/>
          </a:xfrm>
          <a:prstGeom prst="rect">
            <a:avLst/>
          </a:prstGeom>
          <a:solidFill>
            <a:srgbClr val="DDC6B9"/>
          </a:solidFill>
        </p:spPr>
      </p:sp>
      <p:sp>
        <p:nvSpPr>
          <p:cNvPr id="3" name="TextBox 3"/>
          <p:cNvSpPr txBox="1"/>
          <p:nvPr/>
        </p:nvSpPr>
        <p:spPr>
          <a:xfrm>
            <a:off x="1526948" y="601115"/>
            <a:ext cx="11273108" cy="1106805"/>
          </a:xfrm>
          <a:prstGeom prst="rect">
            <a:avLst/>
          </a:prstGeom>
        </p:spPr>
        <p:txBody>
          <a:bodyPr lIns="0" tIns="0" rIns="0" bIns="0" rtlCol="0" anchor="t">
            <a:spAutoFit/>
          </a:bodyPr>
          <a:lstStyle/>
          <a:p>
            <a:pPr>
              <a:lnSpc>
                <a:spcPts val="8640"/>
              </a:lnSpc>
            </a:pPr>
            <a:r>
              <a:rPr lang="en-US" sz="7200">
                <a:solidFill>
                  <a:srgbClr val="6D4840"/>
                </a:solidFill>
                <a:latin typeface="Aileron Regular"/>
              </a:rPr>
              <a:t>Muscular System Benefits</a:t>
            </a:r>
          </a:p>
        </p:txBody>
      </p:sp>
      <p:grpSp>
        <p:nvGrpSpPr>
          <p:cNvPr id="4" name="Group 4"/>
          <p:cNvGrpSpPr/>
          <p:nvPr/>
        </p:nvGrpSpPr>
        <p:grpSpPr>
          <a:xfrm>
            <a:off x="1526948" y="4358475"/>
            <a:ext cx="8496566" cy="480060"/>
            <a:chOff x="0" y="0"/>
            <a:chExt cx="11328754" cy="640080"/>
          </a:xfrm>
        </p:grpSpPr>
        <p:grpSp>
          <p:nvGrpSpPr>
            <p:cNvPr id="5" name="Group 5"/>
            <p:cNvGrpSpPr/>
            <p:nvPr/>
          </p:nvGrpSpPr>
          <p:grpSpPr>
            <a:xfrm>
              <a:off x="0" y="254000"/>
              <a:ext cx="355600" cy="355600"/>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7" name="TextBox 7"/>
            <p:cNvSpPr txBox="1"/>
            <p:nvPr/>
          </p:nvSpPr>
          <p:spPr>
            <a:xfrm>
              <a:off x="1154455" y="0"/>
              <a:ext cx="10174299" cy="64008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Increases muscle flexibility</a:t>
              </a:r>
            </a:p>
          </p:txBody>
        </p:sp>
      </p:grpSp>
      <p:grpSp>
        <p:nvGrpSpPr>
          <p:cNvPr id="8" name="Group 8"/>
          <p:cNvGrpSpPr/>
          <p:nvPr/>
        </p:nvGrpSpPr>
        <p:grpSpPr>
          <a:xfrm>
            <a:off x="1526948" y="5922819"/>
            <a:ext cx="8496566" cy="480060"/>
            <a:chOff x="0" y="0"/>
            <a:chExt cx="11328754" cy="640080"/>
          </a:xfrm>
        </p:grpSpPr>
        <p:sp>
          <p:nvSpPr>
            <p:cNvPr id="9" name="TextBox 9"/>
            <p:cNvSpPr txBox="1"/>
            <p:nvPr/>
          </p:nvSpPr>
          <p:spPr>
            <a:xfrm>
              <a:off x="1154455" y="0"/>
              <a:ext cx="10174299" cy="64008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Increases blood circulation</a:t>
              </a:r>
            </a:p>
          </p:txBody>
        </p:sp>
        <p:grpSp>
          <p:nvGrpSpPr>
            <p:cNvPr id="10" name="Group 10"/>
            <p:cNvGrpSpPr/>
            <p:nvPr/>
          </p:nvGrpSpPr>
          <p:grpSpPr>
            <a:xfrm>
              <a:off x="0" y="254000"/>
              <a:ext cx="355600" cy="355600"/>
              <a:chOff x="0" y="0"/>
              <a:chExt cx="6350000" cy="6350000"/>
            </a:xfrm>
          </p:grpSpPr>
          <p:sp>
            <p:nvSpPr>
              <p:cNvPr id="11" name="Freeform 1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2" name="Group 12"/>
          <p:cNvGrpSpPr/>
          <p:nvPr/>
        </p:nvGrpSpPr>
        <p:grpSpPr>
          <a:xfrm>
            <a:off x="1526948" y="7813409"/>
            <a:ext cx="8496566" cy="480060"/>
            <a:chOff x="0" y="0"/>
            <a:chExt cx="11328754" cy="640080"/>
          </a:xfrm>
        </p:grpSpPr>
        <p:sp>
          <p:nvSpPr>
            <p:cNvPr id="13" name="TextBox 13"/>
            <p:cNvSpPr txBox="1"/>
            <p:nvPr/>
          </p:nvSpPr>
          <p:spPr>
            <a:xfrm>
              <a:off x="1154455" y="0"/>
              <a:ext cx="10174299" cy="64008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Reduces muscle fatigue and soreness</a:t>
              </a:r>
            </a:p>
          </p:txBody>
        </p:sp>
        <p:grpSp>
          <p:nvGrpSpPr>
            <p:cNvPr id="14" name="Group 14"/>
            <p:cNvGrpSpPr/>
            <p:nvPr/>
          </p:nvGrpSpPr>
          <p:grpSpPr>
            <a:xfrm>
              <a:off x="0" y="254000"/>
              <a:ext cx="355600" cy="355600"/>
              <a:chOff x="0" y="0"/>
              <a:chExt cx="6350000" cy="6350000"/>
            </a:xfrm>
          </p:grpSpPr>
          <p:sp>
            <p:nvSpPr>
              <p:cNvPr id="15" name="Freeform 1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6" name="Group 16"/>
          <p:cNvGrpSpPr>
            <a:grpSpLocks noChangeAspect="1"/>
          </p:cNvGrpSpPr>
          <p:nvPr/>
        </p:nvGrpSpPr>
        <p:grpSpPr>
          <a:xfrm>
            <a:off x="13144500" y="0"/>
            <a:ext cx="5143500" cy="10287000"/>
            <a:chOff x="0" y="0"/>
            <a:chExt cx="3331210" cy="6662420"/>
          </a:xfrm>
        </p:grpSpPr>
        <p:sp>
          <p:nvSpPr>
            <p:cNvPr id="17" name="Freeform 17"/>
            <p:cNvSpPr/>
            <p:nvPr/>
          </p:nvSpPr>
          <p:spPr>
            <a:xfrm>
              <a:off x="0" y="0"/>
              <a:ext cx="3331210" cy="6662420"/>
            </a:xfrm>
            <a:custGeom>
              <a:avLst/>
              <a:gdLst/>
              <a:ahLst/>
              <a:cxnLst/>
              <a:rect l="l" t="t" r="r" b="b"/>
              <a:pathLst>
                <a:path w="3331210" h="6662420">
                  <a:moveTo>
                    <a:pt x="0" y="3331210"/>
                  </a:moveTo>
                  <a:lnTo>
                    <a:pt x="0" y="0"/>
                  </a:lnTo>
                  <a:cubicBezTo>
                    <a:pt x="1840230" y="0"/>
                    <a:pt x="3331210" y="1490980"/>
                    <a:pt x="3331210" y="3331210"/>
                  </a:cubicBezTo>
                  <a:cubicBezTo>
                    <a:pt x="3331210" y="5171440"/>
                    <a:pt x="1840230" y="6662420"/>
                    <a:pt x="0" y="6662420"/>
                  </a:cubicBezTo>
                  <a:lnTo>
                    <a:pt x="0" y="3331210"/>
                  </a:lnTo>
                  <a:close/>
                </a:path>
              </a:pathLst>
            </a:custGeom>
            <a:solidFill>
              <a:srgbClr val="FFFFFF"/>
            </a:solidFill>
            <a:ln>
              <a:solidFill>
                <a:srgbClr val="000000"/>
              </a:solidFill>
            </a:ln>
          </p:spPr>
        </p:sp>
      </p:grpSp>
      <p:sp>
        <p:nvSpPr>
          <p:cNvPr id="18" name="AutoShape 18"/>
          <p:cNvSpPr/>
          <p:nvPr/>
        </p:nvSpPr>
        <p:spPr>
          <a:xfrm>
            <a:off x="13171443" y="0"/>
            <a:ext cx="5089614" cy="10287000"/>
          </a:xfrm>
          <a:prstGeom prst="rect">
            <a:avLst/>
          </a:prstGeom>
          <a:solidFill>
            <a:srgbClr val="DDC6B9"/>
          </a:solidFill>
        </p:spPr>
      </p:sp>
      <p:grpSp>
        <p:nvGrpSpPr>
          <p:cNvPr id="19" name="Group 19"/>
          <p:cNvGrpSpPr>
            <a:grpSpLocks noChangeAspect="1"/>
          </p:cNvGrpSpPr>
          <p:nvPr/>
        </p:nvGrpSpPr>
        <p:grpSpPr>
          <a:xfrm rot="-5400000">
            <a:off x="11570723" y="5695259"/>
            <a:ext cx="6402879" cy="3201440"/>
            <a:chOff x="0" y="0"/>
            <a:chExt cx="6662420" cy="3331210"/>
          </a:xfrm>
        </p:grpSpPr>
        <p:sp>
          <p:nvSpPr>
            <p:cNvPr id="20" name="Freeform 20"/>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21" name="Group 21"/>
          <p:cNvGrpSpPr>
            <a:grpSpLocks noChangeAspect="1"/>
          </p:cNvGrpSpPr>
          <p:nvPr/>
        </p:nvGrpSpPr>
        <p:grpSpPr>
          <a:xfrm rot="5400000">
            <a:off x="13458897" y="1600720"/>
            <a:ext cx="6402879" cy="3201440"/>
            <a:chOff x="0" y="0"/>
            <a:chExt cx="6662420" cy="3331210"/>
          </a:xfrm>
        </p:grpSpPr>
        <p:sp>
          <p:nvSpPr>
            <p:cNvPr id="22" name="Freeform 22"/>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grpSp>
        <p:nvGrpSpPr>
          <p:cNvPr id="23" name="Group 23"/>
          <p:cNvGrpSpPr/>
          <p:nvPr/>
        </p:nvGrpSpPr>
        <p:grpSpPr>
          <a:xfrm>
            <a:off x="1526948" y="2468170"/>
            <a:ext cx="8496566" cy="960120"/>
            <a:chOff x="0" y="0"/>
            <a:chExt cx="11328754" cy="1280160"/>
          </a:xfrm>
        </p:grpSpPr>
        <p:grpSp>
          <p:nvGrpSpPr>
            <p:cNvPr id="24" name="Group 24"/>
            <p:cNvGrpSpPr/>
            <p:nvPr/>
          </p:nvGrpSpPr>
          <p:grpSpPr>
            <a:xfrm>
              <a:off x="0" y="254000"/>
              <a:ext cx="355600" cy="355600"/>
              <a:chOff x="0" y="0"/>
              <a:chExt cx="6350000" cy="6350000"/>
            </a:xfrm>
          </p:grpSpPr>
          <p:sp>
            <p:nvSpPr>
              <p:cNvPr id="25" name="Freeform 2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26" name="TextBox 26"/>
            <p:cNvSpPr txBox="1"/>
            <p:nvPr/>
          </p:nvSpPr>
          <p:spPr>
            <a:xfrm>
              <a:off x="1154455" y="0"/>
              <a:ext cx="10174299" cy="1280160"/>
            </a:xfrm>
            <a:prstGeom prst="rect">
              <a:avLst/>
            </a:prstGeom>
          </p:spPr>
          <p:txBody>
            <a:bodyPr lIns="0" tIns="0" rIns="0" bIns="0" rtlCol="0" anchor="t">
              <a:spAutoFit/>
            </a:bodyPr>
            <a:lstStyle/>
            <a:p>
              <a:pPr>
                <a:lnSpc>
                  <a:spcPts val="3840"/>
                </a:lnSpc>
              </a:pPr>
              <a:r>
                <a:rPr lang="en-US" sz="3200">
                  <a:solidFill>
                    <a:srgbClr val="222222"/>
                  </a:solidFill>
                  <a:latin typeface="Aileron Regular"/>
                </a:rPr>
                <a:t>Relieves muscle tightness, stiffness and spasms in muscle tissue</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3144500" y="0"/>
            <a:ext cx="5143500" cy="10287000"/>
          </a:xfrm>
          <a:prstGeom prst="rect">
            <a:avLst/>
          </a:prstGeom>
          <a:solidFill>
            <a:srgbClr val="DDC6B9"/>
          </a:solidFill>
        </p:spPr>
      </p:sp>
      <p:sp>
        <p:nvSpPr>
          <p:cNvPr id="3" name="TextBox 3"/>
          <p:cNvSpPr txBox="1"/>
          <p:nvPr/>
        </p:nvSpPr>
        <p:spPr>
          <a:xfrm>
            <a:off x="1028700" y="173355"/>
            <a:ext cx="11273108" cy="3301365"/>
          </a:xfrm>
          <a:prstGeom prst="rect">
            <a:avLst/>
          </a:prstGeom>
        </p:spPr>
        <p:txBody>
          <a:bodyPr lIns="0" tIns="0" rIns="0" bIns="0" rtlCol="0" anchor="t">
            <a:spAutoFit/>
          </a:bodyPr>
          <a:lstStyle/>
          <a:p>
            <a:pPr algn="ctr">
              <a:lnSpc>
                <a:spcPts val="8640"/>
              </a:lnSpc>
            </a:pPr>
            <a:r>
              <a:rPr lang="en-US" sz="7200">
                <a:solidFill>
                  <a:srgbClr val="6D4840"/>
                </a:solidFill>
                <a:latin typeface="Aileron Regular"/>
              </a:rPr>
              <a:t>Uses</a:t>
            </a:r>
          </a:p>
          <a:p>
            <a:pPr algn="ctr">
              <a:lnSpc>
                <a:spcPts val="8640"/>
              </a:lnSpc>
            </a:pPr>
            <a:r>
              <a:rPr lang="en-US" sz="7200">
                <a:solidFill>
                  <a:srgbClr val="6D4840"/>
                </a:solidFill>
                <a:latin typeface="Aileron Regular"/>
              </a:rPr>
              <a:t>&amp; Effectiveness of Aromatherapy</a:t>
            </a:r>
          </a:p>
        </p:txBody>
      </p:sp>
      <p:grpSp>
        <p:nvGrpSpPr>
          <p:cNvPr id="4" name="Group 4"/>
          <p:cNvGrpSpPr/>
          <p:nvPr/>
        </p:nvGrpSpPr>
        <p:grpSpPr>
          <a:xfrm>
            <a:off x="1526948" y="5143500"/>
            <a:ext cx="8496566" cy="731520"/>
            <a:chOff x="0" y="0"/>
            <a:chExt cx="11328754" cy="975360"/>
          </a:xfrm>
        </p:grpSpPr>
        <p:grpSp>
          <p:nvGrpSpPr>
            <p:cNvPr id="5" name="Group 5"/>
            <p:cNvGrpSpPr/>
            <p:nvPr/>
          </p:nvGrpSpPr>
          <p:grpSpPr>
            <a:xfrm>
              <a:off x="0" y="254000"/>
              <a:ext cx="355600" cy="355600"/>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7" name="TextBox 7"/>
            <p:cNvSpPr txBox="1"/>
            <p:nvPr/>
          </p:nvSpPr>
          <p:spPr>
            <a:xfrm>
              <a:off x="1154455" y="0"/>
              <a:ext cx="10174299" cy="97536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Massage therapy benefits infants with symptoms of gastroesophageal reflux disease (Neu et al., 2014)</a:t>
              </a:r>
            </a:p>
          </p:txBody>
        </p:sp>
      </p:grpSp>
      <p:grpSp>
        <p:nvGrpSpPr>
          <p:cNvPr id="8" name="Group 8"/>
          <p:cNvGrpSpPr/>
          <p:nvPr/>
        </p:nvGrpSpPr>
        <p:grpSpPr>
          <a:xfrm>
            <a:off x="1526948" y="6725870"/>
            <a:ext cx="8496566" cy="731520"/>
            <a:chOff x="0" y="0"/>
            <a:chExt cx="11328754" cy="975360"/>
          </a:xfrm>
        </p:grpSpPr>
        <p:sp>
          <p:nvSpPr>
            <p:cNvPr id="9" name="TextBox 9"/>
            <p:cNvSpPr txBox="1"/>
            <p:nvPr/>
          </p:nvSpPr>
          <p:spPr>
            <a:xfrm>
              <a:off x="1154455" y="0"/>
              <a:ext cx="10174299" cy="97536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Juveniles with rheumatoid arthritis benefit from message therapy (Field et al., 1997)</a:t>
              </a:r>
            </a:p>
          </p:txBody>
        </p:sp>
        <p:grpSp>
          <p:nvGrpSpPr>
            <p:cNvPr id="10" name="Group 10"/>
            <p:cNvGrpSpPr/>
            <p:nvPr/>
          </p:nvGrpSpPr>
          <p:grpSpPr>
            <a:xfrm>
              <a:off x="0" y="254000"/>
              <a:ext cx="355600" cy="355600"/>
              <a:chOff x="0" y="0"/>
              <a:chExt cx="6350000" cy="6350000"/>
            </a:xfrm>
          </p:grpSpPr>
          <p:sp>
            <p:nvSpPr>
              <p:cNvPr id="11" name="Freeform 1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2" name="Group 12"/>
          <p:cNvGrpSpPr/>
          <p:nvPr/>
        </p:nvGrpSpPr>
        <p:grpSpPr>
          <a:xfrm>
            <a:off x="1526948" y="8526780"/>
            <a:ext cx="8496566" cy="731520"/>
            <a:chOff x="0" y="0"/>
            <a:chExt cx="11328754" cy="975360"/>
          </a:xfrm>
        </p:grpSpPr>
        <p:sp>
          <p:nvSpPr>
            <p:cNvPr id="13" name="TextBox 13"/>
            <p:cNvSpPr txBox="1"/>
            <p:nvPr/>
          </p:nvSpPr>
          <p:spPr>
            <a:xfrm>
              <a:off x="1154455" y="0"/>
              <a:ext cx="10174299" cy="97536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Strong evidence for benefits of massage is for stress and anxiety reduction (Corbin, 2015)</a:t>
              </a:r>
            </a:p>
          </p:txBody>
        </p:sp>
        <p:grpSp>
          <p:nvGrpSpPr>
            <p:cNvPr id="14" name="Group 14"/>
            <p:cNvGrpSpPr/>
            <p:nvPr/>
          </p:nvGrpSpPr>
          <p:grpSpPr>
            <a:xfrm>
              <a:off x="0" y="254000"/>
              <a:ext cx="355600" cy="355600"/>
              <a:chOff x="0" y="0"/>
              <a:chExt cx="6350000" cy="6350000"/>
            </a:xfrm>
          </p:grpSpPr>
          <p:sp>
            <p:nvSpPr>
              <p:cNvPr id="15" name="Freeform 1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6" name="Group 16"/>
          <p:cNvGrpSpPr>
            <a:grpSpLocks noChangeAspect="1"/>
          </p:cNvGrpSpPr>
          <p:nvPr/>
        </p:nvGrpSpPr>
        <p:grpSpPr>
          <a:xfrm>
            <a:off x="13144500" y="0"/>
            <a:ext cx="5143500" cy="10287000"/>
            <a:chOff x="0" y="0"/>
            <a:chExt cx="3331210" cy="6662420"/>
          </a:xfrm>
        </p:grpSpPr>
        <p:sp>
          <p:nvSpPr>
            <p:cNvPr id="17" name="Freeform 17"/>
            <p:cNvSpPr/>
            <p:nvPr/>
          </p:nvSpPr>
          <p:spPr>
            <a:xfrm>
              <a:off x="0" y="0"/>
              <a:ext cx="3331210" cy="6662420"/>
            </a:xfrm>
            <a:custGeom>
              <a:avLst/>
              <a:gdLst/>
              <a:ahLst/>
              <a:cxnLst/>
              <a:rect l="l" t="t" r="r" b="b"/>
              <a:pathLst>
                <a:path w="3331210" h="6662420">
                  <a:moveTo>
                    <a:pt x="0" y="3331210"/>
                  </a:moveTo>
                  <a:lnTo>
                    <a:pt x="0" y="0"/>
                  </a:lnTo>
                  <a:cubicBezTo>
                    <a:pt x="1840230" y="0"/>
                    <a:pt x="3331210" y="1490980"/>
                    <a:pt x="3331210" y="3331210"/>
                  </a:cubicBezTo>
                  <a:cubicBezTo>
                    <a:pt x="3331210" y="5171440"/>
                    <a:pt x="1840230" y="6662420"/>
                    <a:pt x="0" y="6662420"/>
                  </a:cubicBezTo>
                  <a:lnTo>
                    <a:pt x="0" y="3331210"/>
                  </a:lnTo>
                  <a:close/>
                </a:path>
              </a:pathLst>
            </a:custGeom>
            <a:solidFill>
              <a:srgbClr val="FFFFFF"/>
            </a:solidFill>
            <a:ln>
              <a:solidFill>
                <a:srgbClr val="000000"/>
              </a:solidFill>
            </a:ln>
          </p:spPr>
        </p:sp>
      </p:grpSp>
      <p:sp>
        <p:nvSpPr>
          <p:cNvPr id="18" name="AutoShape 18"/>
          <p:cNvSpPr/>
          <p:nvPr/>
        </p:nvSpPr>
        <p:spPr>
          <a:xfrm>
            <a:off x="13171443" y="0"/>
            <a:ext cx="5089614" cy="10287000"/>
          </a:xfrm>
          <a:prstGeom prst="rect">
            <a:avLst/>
          </a:prstGeom>
          <a:solidFill>
            <a:srgbClr val="DDC6B9"/>
          </a:solidFill>
        </p:spPr>
      </p:sp>
      <p:grpSp>
        <p:nvGrpSpPr>
          <p:cNvPr id="19" name="Group 19"/>
          <p:cNvGrpSpPr>
            <a:grpSpLocks noChangeAspect="1"/>
          </p:cNvGrpSpPr>
          <p:nvPr/>
        </p:nvGrpSpPr>
        <p:grpSpPr>
          <a:xfrm rot="-5400000">
            <a:off x="11570723" y="5695259"/>
            <a:ext cx="6402879" cy="3201440"/>
            <a:chOff x="0" y="0"/>
            <a:chExt cx="6662420" cy="3331210"/>
          </a:xfrm>
        </p:grpSpPr>
        <p:sp>
          <p:nvSpPr>
            <p:cNvPr id="20" name="Freeform 20"/>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21" name="Group 21"/>
          <p:cNvGrpSpPr>
            <a:grpSpLocks noChangeAspect="1"/>
          </p:cNvGrpSpPr>
          <p:nvPr/>
        </p:nvGrpSpPr>
        <p:grpSpPr>
          <a:xfrm rot="5400000">
            <a:off x="13458897" y="1600720"/>
            <a:ext cx="6402879" cy="3201440"/>
            <a:chOff x="0" y="0"/>
            <a:chExt cx="6662420" cy="3331210"/>
          </a:xfrm>
        </p:grpSpPr>
        <p:sp>
          <p:nvSpPr>
            <p:cNvPr id="22" name="Freeform 22"/>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grpSp>
        <p:nvGrpSpPr>
          <p:cNvPr id="23" name="Group 23"/>
          <p:cNvGrpSpPr/>
          <p:nvPr/>
        </p:nvGrpSpPr>
        <p:grpSpPr>
          <a:xfrm>
            <a:off x="1526948" y="3728779"/>
            <a:ext cx="8496566" cy="731520"/>
            <a:chOff x="0" y="0"/>
            <a:chExt cx="11328754" cy="975360"/>
          </a:xfrm>
        </p:grpSpPr>
        <p:grpSp>
          <p:nvGrpSpPr>
            <p:cNvPr id="24" name="Group 24"/>
            <p:cNvGrpSpPr/>
            <p:nvPr/>
          </p:nvGrpSpPr>
          <p:grpSpPr>
            <a:xfrm>
              <a:off x="0" y="254000"/>
              <a:ext cx="355600" cy="355600"/>
              <a:chOff x="0" y="0"/>
              <a:chExt cx="6350000" cy="6350000"/>
            </a:xfrm>
          </p:grpSpPr>
          <p:sp>
            <p:nvSpPr>
              <p:cNvPr id="25" name="Freeform 2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26" name="TextBox 26"/>
            <p:cNvSpPr txBox="1"/>
            <p:nvPr/>
          </p:nvSpPr>
          <p:spPr>
            <a:xfrm>
              <a:off x="1154455" y="0"/>
              <a:ext cx="10174299" cy="97536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Massage therapy has benefits for people with common musculoskeletal disorders (Berveots et al., 2015)</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3144500" y="0"/>
            <a:ext cx="5143500" cy="10287000"/>
          </a:xfrm>
          <a:prstGeom prst="rect">
            <a:avLst/>
          </a:prstGeom>
          <a:solidFill>
            <a:srgbClr val="DDC6B9"/>
          </a:solidFill>
        </p:spPr>
      </p:sp>
      <p:sp>
        <p:nvSpPr>
          <p:cNvPr id="3" name="TextBox 3"/>
          <p:cNvSpPr txBox="1"/>
          <p:nvPr/>
        </p:nvSpPr>
        <p:spPr>
          <a:xfrm>
            <a:off x="1526948" y="601115"/>
            <a:ext cx="11273108" cy="2204085"/>
          </a:xfrm>
          <a:prstGeom prst="rect">
            <a:avLst/>
          </a:prstGeom>
        </p:spPr>
        <p:txBody>
          <a:bodyPr lIns="0" tIns="0" rIns="0" bIns="0" rtlCol="0" anchor="t">
            <a:spAutoFit/>
          </a:bodyPr>
          <a:lstStyle/>
          <a:p>
            <a:pPr>
              <a:lnSpc>
                <a:spcPts val="8640"/>
              </a:lnSpc>
            </a:pPr>
            <a:r>
              <a:rPr lang="en-US" sz="7200">
                <a:solidFill>
                  <a:srgbClr val="6D4840"/>
                </a:solidFill>
                <a:latin typeface="Aileron Regular"/>
              </a:rPr>
              <a:t>Drawbacks of Massage Therapy</a:t>
            </a:r>
          </a:p>
        </p:txBody>
      </p:sp>
      <p:grpSp>
        <p:nvGrpSpPr>
          <p:cNvPr id="4" name="Group 4"/>
          <p:cNvGrpSpPr/>
          <p:nvPr/>
        </p:nvGrpSpPr>
        <p:grpSpPr>
          <a:xfrm>
            <a:off x="1526948" y="4422580"/>
            <a:ext cx="8496566" cy="731520"/>
            <a:chOff x="0" y="0"/>
            <a:chExt cx="11328754" cy="975360"/>
          </a:xfrm>
        </p:grpSpPr>
        <p:grpSp>
          <p:nvGrpSpPr>
            <p:cNvPr id="5" name="Group 5"/>
            <p:cNvGrpSpPr/>
            <p:nvPr/>
          </p:nvGrpSpPr>
          <p:grpSpPr>
            <a:xfrm>
              <a:off x="0" y="254000"/>
              <a:ext cx="355600" cy="355600"/>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7" name="TextBox 7"/>
            <p:cNvSpPr txBox="1"/>
            <p:nvPr/>
          </p:nvSpPr>
          <p:spPr>
            <a:xfrm>
              <a:off x="1154455" y="0"/>
              <a:ext cx="10174299" cy="97536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Juntakarn et al. (2017) showed the effects of massage are likely to be short term for medical conditions </a:t>
              </a:r>
            </a:p>
          </p:txBody>
        </p:sp>
      </p:grpSp>
      <p:grpSp>
        <p:nvGrpSpPr>
          <p:cNvPr id="8" name="Group 8"/>
          <p:cNvGrpSpPr/>
          <p:nvPr/>
        </p:nvGrpSpPr>
        <p:grpSpPr>
          <a:xfrm>
            <a:off x="1526948" y="6117994"/>
            <a:ext cx="8496566" cy="731520"/>
            <a:chOff x="0" y="0"/>
            <a:chExt cx="11328754" cy="975360"/>
          </a:xfrm>
        </p:grpSpPr>
        <p:sp>
          <p:nvSpPr>
            <p:cNvPr id="9" name="TextBox 9"/>
            <p:cNvSpPr txBox="1"/>
            <p:nvPr/>
          </p:nvSpPr>
          <p:spPr>
            <a:xfrm>
              <a:off x="1154455" y="0"/>
              <a:ext cx="10174299" cy="97536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Recipients of neck massage are in risk of getting Cervical Cord injuries (Lee et al., 2012). </a:t>
              </a:r>
            </a:p>
          </p:txBody>
        </p:sp>
        <p:grpSp>
          <p:nvGrpSpPr>
            <p:cNvPr id="10" name="Group 10"/>
            <p:cNvGrpSpPr/>
            <p:nvPr/>
          </p:nvGrpSpPr>
          <p:grpSpPr>
            <a:xfrm>
              <a:off x="0" y="254000"/>
              <a:ext cx="355600" cy="355600"/>
              <a:chOff x="0" y="0"/>
              <a:chExt cx="6350000" cy="6350000"/>
            </a:xfrm>
          </p:grpSpPr>
          <p:sp>
            <p:nvSpPr>
              <p:cNvPr id="11" name="Freeform 1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2" name="Group 12"/>
          <p:cNvGrpSpPr>
            <a:grpSpLocks noChangeAspect="1"/>
          </p:cNvGrpSpPr>
          <p:nvPr/>
        </p:nvGrpSpPr>
        <p:grpSpPr>
          <a:xfrm>
            <a:off x="13144500" y="0"/>
            <a:ext cx="5143500" cy="10287000"/>
            <a:chOff x="0" y="0"/>
            <a:chExt cx="3331210" cy="6662420"/>
          </a:xfrm>
        </p:grpSpPr>
        <p:sp>
          <p:nvSpPr>
            <p:cNvPr id="13" name="Freeform 13"/>
            <p:cNvSpPr/>
            <p:nvPr/>
          </p:nvSpPr>
          <p:spPr>
            <a:xfrm>
              <a:off x="0" y="0"/>
              <a:ext cx="3331210" cy="6662420"/>
            </a:xfrm>
            <a:custGeom>
              <a:avLst/>
              <a:gdLst/>
              <a:ahLst/>
              <a:cxnLst/>
              <a:rect l="l" t="t" r="r" b="b"/>
              <a:pathLst>
                <a:path w="3331210" h="6662420">
                  <a:moveTo>
                    <a:pt x="0" y="3331210"/>
                  </a:moveTo>
                  <a:lnTo>
                    <a:pt x="0" y="0"/>
                  </a:lnTo>
                  <a:cubicBezTo>
                    <a:pt x="1840230" y="0"/>
                    <a:pt x="3331210" y="1490980"/>
                    <a:pt x="3331210" y="3331210"/>
                  </a:cubicBezTo>
                  <a:cubicBezTo>
                    <a:pt x="3331210" y="5171440"/>
                    <a:pt x="1840230" y="6662420"/>
                    <a:pt x="0" y="6662420"/>
                  </a:cubicBezTo>
                  <a:lnTo>
                    <a:pt x="0" y="3331210"/>
                  </a:lnTo>
                  <a:close/>
                </a:path>
              </a:pathLst>
            </a:custGeom>
            <a:solidFill>
              <a:srgbClr val="FFFFFF"/>
            </a:solidFill>
            <a:ln>
              <a:solidFill>
                <a:srgbClr val="000000"/>
              </a:solidFill>
            </a:ln>
          </p:spPr>
        </p:sp>
      </p:grpSp>
      <p:sp>
        <p:nvSpPr>
          <p:cNvPr id="14" name="AutoShape 14"/>
          <p:cNvSpPr/>
          <p:nvPr/>
        </p:nvSpPr>
        <p:spPr>
          <a:xfrm>
            <a:off x="13171443" y="0"/>
            <a:ext cx="5089614" cy="10287000"/>
          </a:xfrm>
          <a:prstGeom prst="rect">
            <a:avLst/>
          </a:prstGeom>
          <a:solidFill>
            <a:srgbClr val="DDC6B9"/>
          </a:solidFill>
        </p:spPr>
      </p:sp>
      <p:grpSp>
        <p:nvGrpSpPr>
          <p:cNvPr id="15" name="Group 15"/>
          <p:cNvGrpSpPr>
            <a:grpSpLocks noChangeAspect="1"/>
          </p:cNvGrpSpPr>
          <p:nvPr/>
        </p:nvGrpSpPr>
        <p:grpSpPr>
          <a:xfrm rot="-5400000">
            <a:off x="11570723" y="5695259"/>
            <a:ext cx="6402879" cy="3201440"/>
            <a:chOff x="0" y="0"/>
            <a:chExt cx="6662420" cy="3331210"/>
          </a:xfrm>
        </p:grpSpPr>
        <p:sp>
          <p:nvSpPr>
            <p:cNvPr id="16" name="Freeform 16"/>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17" name="Group 17"/>
          <p:cNvGrpSpPr>
            <a:grpSpLocks noChangeAspect="1"/>
          </p:cNvGrpSpPr>
          <p:nvPr/>
        </p:nvGrpSpPr>
        <p:grpSpPr>
          <a:xfrm rot="5400000">
            <a:off x="13458897" y="1600720"/>
            <a:ext cx="6402879" cy="3201440"/>
            <a:chOff x="0" y="0"/>
            <a:chExt cx="6662420" cy="3331210"/>
          </a:xfrm>
        </p:grpSpPr>
        <p:sp>
          <p:nvSpPr>
            <p:cNvPr id="18" name="Freeform 18"/>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3144500" y="0"/>
            <a:ext cx="5143500" cy="10287000"/>
          </a:xfrm>
          <a:prstGeom prst="rect">
            <a:avLst/>
          </a:prstGeom>
          <a:solidFill>
            <a:srgbClr val="DDC6B9"/>
          </a:solidFill>
        </p:spPr>
      </p:sp>
      <p:sp>
        <p:nvSpPr>
          <p:cNvPr id="3" name="TextBox 3"/>
          <p:cNvSpPr txBox="1"/>
          <p:nvPr/>
        </p:nvSpPr>
        <p:spPr>
          <a:xfrm>
            <a:off x="1526948" y="601115"/>
            <a:ext cx="11273108" cy="1106805"/>
          </a:xfrm>
          <a:prstGeom prst="rect">
            <a:avLst/>
          </a:prstGeom>
        </p:spPr>
        <p:txBody>
          <a:bodyPr lIns="0" tIns="0" rIns="0" bIns="0" rtlCol="0" anchor="t">
            <a:spAutoFit/>
          </a:bodyPr>
          <a:lstStyle/>
          <a:p>
            <a:pPr>
              <a:lnSpc>
                <a:spcPts val="8640"/>
              </a:lnSpc>
            </a:pPr>
            <a:r>
              <a:rPr lang="en-US" sz="7200">
                <a:solidFill>
                  <a:srgbClr val="6D4840"/>
                </a:solidFill>
                <a:latin typeface="Aileron Regular"/>
              </a:rPr>
              <a:t>Conclusion</a:t>
            </a:r>
          </a:p>
        </p:txBody>
      </p:sp>
      <p:grpSp>
        <p:nvGrpSpPr>
          <p:cNvPr id="4" name="Group 4"/>
          <p:cNvGrpSpPr/>
          <p:nvPr/>
        </p:nvGrpSpPr>
        <p:grpSpPr>
          <a:xfrm>
            <a:off x="1526948" y="2652800"/>
            <a:ext cx="8496566" cy="1097280"/>
            <a:chOff x="0" y="0"/>
            <a:chExt cx="11328754" cy="1463040"/>
          </a:xfrm>
        </p:grpSpPr>
        <p:grpSp>
          <p:nvGrpSpPr>
            <p:cNvPr id="5" name="Group 5"/>
            <p:cNvGrpSpPr/>
            <p:nvPr/>
          </p:nvGrpSpPr>
          <p:grpSpPr>
            <a:xfrm>
              <a:off x="0" y="254000"/>
              <a:ext cx="355600" cy="355600"/>
              <a:chOff x="0" y="0"/>
              <a:chExt cx="6350000" cy="6350000"/>
            </a:xfrm>
          </p:grpSpPr>
          <p:sp>
            <p:nvSpPr>
              <p:cNvPr id="6" name="Freeform 6"/>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sp>
          <p:nvSpPr>
            <p:cNvPr id="7" name="TextBox 7"/>
            <p:cNvSpPr txBox="1"/>
            <p:nvPr/>
          </p:nvSpPr>
          <p:spPr>
            <a:xfrm>
              <a:off x="1154455" y="0"/>
              <a:ext cx="10174299" cy="146304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Modern scientists conducted research on massage therapy to show its effectiveness for various forms of diseases. </a:t>
              </a:r>
            </a:p>
          </p:txBody>
        </p:sp>
      </p:grpSp>
      <p:grpSp>
        <p:nvGrpSpPr>
          <p:cNvPr id="8" name="Group 8"/>
          <p:cNvGrpSpPr/>
          <p:nvPr/>
        </p:nvGrpSpPr>
        <p:grpSpPr>
          <a:xfrm>
            <a:off x="1526948" y="4925623"/>
            <a:ext cx="8496566" cy="731520"/>
            <a:chOff x="0" y="0"/>
            <a:chExt cx="11328754" cy="975360"/>
          </a:xfrm>
        </p:grpSpPr>
        <p:sp>
          <p:nvSpPr>
            <p:cNvPr id="9" name="TextBox 9"/>
            <p:cNvSpPr txBox="1"/>
            <p:nvPr/>
          </p:nvSpPr>
          <p:spPr>
            <a:xfrm>
              <a:off x="1154455" y="0"/>
              <a:ext cx="10174299" cy="97536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Massage can help individuals deal with stress and anxiety by reducing their levels of tension and anxiety</a:t>
              </a:r>
            </a:p>
          </p:txBody>
        </p:sp>
        <p:grpSp>
          <p:nvGrpSpPr>
            <p:cNvPr id="10" name="Group 10"/>
            <p:cNvGrpSpPr/>
            <p:nvPr/>
          </p:nvGrpSpPr>
          <p:grpSpPr>
            <a:xfrm>
              <a:off x="0" y="254000"/>
              <a:ext cx="355600" cy="355600"/>
              <a:chOff x="0" y="0"/>
              <a:chExt cx="6350000" cy="6350000"/>
            </a:xfrm>
          </p:grpSpPr>
          <p:sp>
            <p:nvSpPr>
              <p:cNvPr id="11" name="Freeform 1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2" name="Group 12"/>
          <p:cNvGrpSpPr/>
          <p:nvPr/>
        </p:nvGrpSpPr>
        <p:grpSpPr>
          <a:xfrm>
            <a:off x="1526948" y="6711470"/>
            <a:ext cx="8496566" cy="1097280"/>
            <a:chOff x="0" y="0"/>
            <a:chExt cx="11328754" cy="1463040"/>
          </a:xfrm>
        </p:grpSpPr>
        <p:sp>
          <p:nvSpPr>
            <p:cNvPr id="13" name="TextBox 13"/>
            <p:cNvSpPr txBox="1"/>
            <p:nvPr/>
          </p:nvSpPr>
          <p:spPr>
            <a:xfrm>
              <a:off x="1154455" y="0"/>
              <a:ext cx="10174299" cy="1463040"/>
            </a:xfrm>
            <a:prstGeom prst="rect">
              <a:avLst/>
            </a:prstGeom>
          </p:spPr>
          <p:txBody>
            <a:bodyPr lIns="0" tIns="0" rIns="0" bIns="0" rtlCol="0" anchor="t">
              <a:spAutoFit/>
            </a:bodyPr>
            <a:lstStyle/>
            <a:p>
              <a:pPr>
                <a:lnSpc>
                  <a:spcPts val="2879"/>
                </a:lnSpc>
              </a:pPr>
              <a:r>
                <a:rPr lang="en-US" sz="2400">
                  <a:solidFill>
                    <a:srgbClr val="222222"/>
                  </a:solidFill>
                  <a:latin typeface="Aileron Regular"/>
                </a:rPr>
                <a:t>The use of massage to relax patients has also become popular in several hospitals. Further study is required to boost massage`s appeal</a:t>
              </a:r>
            </a:p>
          </p:txBody>
        </p:sp>
        <p:grpSp>
          <p:nvGrpSpPr>
            <p:cNvPr id="14" name="Group 14"/>
            <p:cNvGrpSpPr/>
            <p:nvPr/>
          </p:nvGrpSpPr>
          <p:grpSpPr>
            <a:xfrm>
              <a:off x="0" y="254000"/>
              <a:ext cx="355600" cy="355600"/>
              <a:chOff x="0" y="0"/>
              <a:chExt cx="6350000" cy="6350000"/>
            </a:xfrm>
          </p:grpSpPr>
          <p:sp>
            <p:nvSpPr>
              <p:cNvPr id="15" name="Freeform 1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69F77"/>
              </a:solidFill>
            </p:spPr>
          </p:sp>
        </p:grpSp>
      </p:grpSp>
      <p:grpSp>
        <p:nvGrpSpPr>
          <p:cNvPr id="16" name="Group 16"/>
          <p:cNvGrpSpPr>
            <a:grpSpLocks noChangeAspect="1"/>
          </p:cNvGrpSpPr>
          <p:nvPr/>
        </p:nvGrpSpPr>
        <p:grpSpPr>
          <a:xfrm>
            <a:off x="13144500" y="0"/>
            <a:ext cx="5143500" cy="10287000"/>
            <a:chOff x="0" y="0"/>
            <a:chExt cx="3331210" cy="6662420"/>
          </a:xfrm>
        </p:grpSpPr>
        <p:sp>
          <p:nvSpPr>
            <p:cNvPr id="17" name="Freeform 17"/>
            <p:cNvSpPr/>
            <p:nvPr/>
          </p:nvSpPr>
          <p:spPr>
            <a:xfrm>
              <a:off x="0" y="0"/>
              <a:ext cx="3331210" cy="6662420"/>
            </a:xfrm>
            <a:custGeom>
              <a:avLst/>
              <a:gdLst/>
              <a:ahLst/>
              <a:cxnLst/>
              <a:rect l="l" t="t" r="r" b="b"/>
              <a:pathLst>
                <a:path w="3331210" h="6662420">
                  <a:moveTo>
                    <a:pt x="0" y="3331210"/>
                  </a:moveTo>
                  <a:lnTo>
                    <a:pt x="0" y="0"/>
                  </a:lnTo>
                  <a:cubicBezTo>
                    <a:pt x="1840230" y="0"/>
                    <a:pt x="3331210" y="1490980"/>
                    <a:pt x="3331210" y="3331210"/>
                  </a:cubicBezTo>
                  <a:cubicBezTo>
                    <a:pt x="3331210" y="5171440"/>
                    <a:pt x="1840230" y="6662420"/>
                    <a:pt x="0" y="6662420"/>
                  </a:cubicBezTo>
                  <a:lnTo>
                    <a:pt x="0" y="3331210"/>
                  </a:lnTo>
                  <a:close/>
                </a:path>
              </a:pathLst>
            </a:custGeom>
            <a:solidFill>
              <a:srgbClr val="FFFFFF"/>
            </a:solidFill>
            <a:ln>
              <a:solidFill>
                <a:srgbClr val="000000"/>
              </a:solidFill>
            </a:ln>
          </p:spPr>
        </p:sp>
      </p:grpSp>
      <p:sp>
        <p:nvSpPr>
          <p:cNvPr id="18" name="AutoShape 18"/>
          <p:cNvSpPr/>
          <p:nvPr/>
        </p:nvSpPr>
        <p:spPr>
          <a:xfrm>
            <a:off x="13171443" y="0"/>
            <a:ext cx="5089614" cy="10287000"/>
          </a:xfrm>
          <a:prstGeom prst="rect">
            <a:avLst/>
          </a:prstGeom>
          <a:solidFill>
            <a:srgbClr val="DDC6B9"/>
          </a:solidFill>
        </p:spPr>
      </p:sp>
      <p:grpSp>
        <p:nvGrpSpPr>
          <p:cNvPr id="19" name="Group 19"/>
          <p:cNvGrpSpPr>
            <a:grpSpLocks noChangeAspect="1"/>
          </p:cNvGrpSpPr>
          <p:nvPr/>
        </p:nvGrpSpPr>
        <p:grpSpPr>
          <a:xfrm rot="-5400000">
            <a:off x="11570723" y="5695259"/>
            <a:ext cx="6402879" cy="3201440"/>
            <a:chOff x="0" y="0"/>
            <a:chExt cx="6662420" cy="3331210"/>
          </a:xfrm>
        </p:grpSpPr>
        <p:sp>
          <p:nvSpPr>
            <p:cNvPr id="20" name="Freeform 20"/>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21" name="Group 21"/>
          <p:cNvGrpSpPr>
            <a:grpSpLocks noChangeAspect="1"/>
          </p:cNvGrpSpPr>
          <p:nvPr/>
        </p:nvGrpSpPr>
        <p:grpSpPr>
          <a:xfrm rot="5400000">
            <a:off x="13458897" y="1600720"/>
            <a:ext cx="6402879" cy="3201440"/>
            <a:chOff x="0" y="0"/>
            <a:chExt cx="6662420" cy="3331210"/>
          </a:xfrm>
        </p:grpSpPr>
        <p:sp>
          <p:nvSpPr>
            <p:cNvPr id="22" name="Freeform 22"/>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3144500" y="0"/>
            <a:ext cx="5143500" cy="10287000"/>
          </a:xfrm>
          <a:prstGeom prst="rect">
            <a:avLst/>
          </a:prstGeom>
          <a:solidFill>
            <a:srgbClr val="DDC6B9"/>
          </a:solidFill>
        </p:spPr>
      </p:sp>
      <p:sp>
        <p:nvSpPr>
          <p:cNvPr id="3" name="TextBox 3"/>
          <p:cNvSpPr txBox="1"/>
          <p:nvPr/>
        </p:nvSpPr>
        <p:spPr>
          <a:xfrm>
            <a:off x="1526948" y="601115"/>
            <a:ext cx="11273108" cy="1106805"/>
          </a:xfrm>
          <a:prstGeom prst="rect">
            <a:avLst/>
          </a:prstGeom>
        </p:spPr>
        <p:txBody>
          <a:bodyPr lIns="0" tIns="0" rIns="0" bIns="0" rtlCol="0" anchor="t">
            <a:spAutoFit/>
          </a:bodyPr>
          <a:lstStyle/>
          <a:p>
            <a:pPr>
              <a:lnSpc>
                <a:spcPts val="8640"/>
              </a:lnSpc>
            </a:pPr>
            <a:r>
              <a:rPr lang="en-US" sz="7200">
                <a:solidFill>
                  <a:srgbClr val="6D4840"/>
                </a:solidFill>
                <a:latin typeface="Aileron Regular"/>
              </a:rPr>
              <a:t>References</a:t>
            </a:r>
          </a:p>
        </p:txBody>
      </p:sp>
      <p:grpSp>
        <p:nvGrpSpPr>
          <p:cNvPr id="4" name="Group 4"/>
          <p:cNvGrpSpPr>
            <a:grpSpLocks noChangeAspect="1"/>
          </p:cNvGrpSpPr>
          <p:nvPr/>
        </p:nvGrpSpPr>
        <p:grpSpPr>
          <a:xfrm>
            <a:off x="13144500" y="0"/>
            <a:ext cx="5143500" cy="10287000"/>
            <a:chOff x="0" y="0"/>
            <a:chExt cx="3331210" cy="6662420"/>
          </a:xfrm>
        </p:grpSpPr>
        <p:sp>
          <p:nvSpPr>
            <p:cNvPr id="5" name="Freeform 5"/>
            <p:cNvSpPr/>
            <p:nvPr/>
          </p:nvSpPr>
          <p:spPr>
            <a:xfrm>
              <a:off x="0" y="0"/>
              <a:ext cx="3331210" cy="6662420"/>
            </a:xfrm>
            <a:custGeom>
              <a:avLst/>
              <a:gdLst/>
              <a:ahLst/>
              <a:cxnLst/>
              <a:rect l="l" t="t" r="r" b="b"/>
              <a:pathLst>
                <a:path w="3331210" h="6662420">
                  <a:moveTo>
                    <a:pt x="0" y="3331210"/>
                  </a:moveTo>
                  <a:lnTo>
                    <a:pt x="0" y="0"/>
                  </a:lnTo>
                  <a:cubicBezTo>
                    <a:pt x="1840230" y="0"/>
                    <a:pt x="3331210" y="1490980"/>
                    <a:pt x="3331210" y="3331210"/>
                  </a:cubicBezTo>
                  <a:cubicBezTo>
                    <a:pt x="3331210" y="5171440"/>
                    <a:pt x="1840230" y="6662420"/>
                    <a:pt x="0" y="6662420"/>
                  </a:cubicBezTo>
                  <a:lnTo>
                    <a:pt x="0" y="3331210"/>
                  </a:lnTo>
                  <a:close/>
                </a:path>
              </a:pathLst>
            </a:custGeom>
            <a:solidFill>
              <a:srgbClr val="FFFFFF"/>
            </a:solidFill>
            <a:ln>
              <a:solidFill>
                <a:srgbClr val="000000"/>
              </a:solidFill>
            </a:ln>
          </p:spPr>
        </p:sp>
      </p:grpSp>
      <p:sp>
        <p:nvSpPr>
          <p:cNvPr id="6" name="AutoShape 6"/>
          <p:cNvSpPr/>
          <p:nvPr/>
        </p:nvSpPr>
        <p:spPr>
          <a:xfrm>
            <a:off x="13171443" y="0"/>
            <a:ext cx="5089614" cy="10287000"/>
          </a:xfrm>
          <a:prstGeom prst="rect">
            <a:avLst/>
          </a:prstGeom>
          <a:solidFill>
            <a:srgbClr val="DDC6B9"/>
          </a:solidFill>
        </p:spPr>
      </p:sp>
      <p:grpSp>
        <p:nvGrpSpPr>
          <p:cNvPr id="7" name="Group 7"/>
          <p:cNvGrpSpPr>
            <a:grpSpLocks noChangeAspect="1"/>
          </p:cNvGrpSpPr>
          <p:nvPr/>
        </p:nvGrpSpPr>
        <p:grpSpPr>
          <a:xfrm rot="-5400000">
            <a:off x="11570723" y="5695259"/>
            <a:ext cx="6402879" cy="3201440"/>
            <a:chOff x="0" y="0"/>
            <a:chExt cx="6662420" cy="3331210"/>
          </a:xfrm>
        </p:grpSpPr>
        <p:sp>
          <p:nvSpPr>
            <p:cNvPr id="8" name="Freeform 8"/>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9" name="Group 9"/>
          <p:cNvGrpSpPr>
            <a:grpSpLocks noChangeAspect="1"/>
          </p:cNvGrpSpPr>
          <p:nvPr/>
        </p:nvGrpSpPr>
        <p:grpSpPr>
          <a:xfrm rot="5400000">
            <a:off x="13458897" y="1600720"/>
            <a:ext cx="6402879" cy="3201440"/>
            <a:chOff x="0" y="0"/>
            <a:chExt cx="6662420" cy="3331210"/>
          </a:xfrm>
        </p:grpSpPr>
        <p:sp>
          <p:nvSpPr>
            <p:cNvPr id="10" name="Freeform 10"/>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sp>
        <p:nvSpPr>
          <p:cNvPr id="11" name="TextBox 11"/>
          <p:cNvSpPr txBox="1"/>
          <p:nvPr/>
        </p:nvSpPr>
        <p:spPr>
          <a:xfrm>
            <a:off x="453967" y="2137901"/>
            <a:ext cx="12119603" cy="5842635"/>
          </a:xfrm>
          <a:prstGeom prst="rect">
            <a:avLst/>
          </a:prstGeom>
        </p:spPr>
        <p:txBody>
          <a:bodyPr lIns="0" tIns="0" rIns="0" bIns="0" rtlCol="0" anchor="t">
            <a:spAutoFit/>
          </a:bodyPr>
          <a:lstStyle/>
          <a:p>
            <a:pPr>
              <a:lnSpc>
                <a:spcPts val="2520"/>
              </a:lnSpc>
            </a:pPr>
            <a:r>
              <a:rPr lang="en-US" sz="1800">
                <a:solidFill>
                  <a:srgbClr val="6D4840"/>
                </a:solidFill>
                <a:latin typeface="Open Sans Extra Bold"/>
              </a:rPr>
              <a:t>1.Corbin, L., 2005. Safety and efficacy of massage therapy for patients with cancer. Cancer control, 12(3), pp.158-164.</a:t>
            </a:r>
          </a:p>
          <a:p>
            <a:pPr>
              <a:lnSpc>
                <a:spcPts val="2520"/>
              </a:lnSpc>
            </a:pPr>
            <a:endParaRPr lang="en-US" sz="1800">
              <a:solidFill>
                <a:srgbClr val="6D4840"/>
              </a:solidFill>
              <a:latin typeface="Open Sans Extra Bold"/>
            </a:endParaRPr>
          </a:p>
          <a:p>
            <a:pPr>
              <a:lnSpc>
                <a:spcPts val="2520"/>
              </a:lnSpc>
            </a:pPr>
            <a:r>
              <a:rPr lang="en-US" sz="1800">
                <a:solidFill>
                  <a:srgbClr val="6D4840"/>
                </a:solidFill>
                <a:latin typeface="Arimo"/>
              </a:rPr>
              <a:t>2.Bervoets, D.C., Luijsterburg, P.A., Alessie, J.J., Buijs, M.J. and Verhagen, A.P., 2015. Massage therapy has short-term benefits for people with common musculoskeletal disorders compared to no treatment: a systematic review. Journal of physiotherapy, 61(3), pp.106-116.</a:t>
            </a:r>
          </a:p>
          <a:p>
            <a:pPr>
              <a:lnSpc>
                <a:spcPts val="2520"/>
              </a:lnSpc>
            </a:pPr>
            <a:endParaRPr lang="en-US" sz="1800">
              <a:solidFill>
                <a:srgbClr val="6D4840"/>
              </a:solidFill>
              <a:latin typeface="Arimo"/>
            </a:endParaRPr>
          </a:p>
          <a:p>
            <a:pPr>
              <a:lnSpc>
                <a:spcPts val="2520"/>
              </a:lnSpc>
            </a:pPr>
            <a:r>
              <a:rPr lang="en-US" sz="1800">
                <a:solidFill>
                  <a:srgbClr val="6D4840"/>
                </a:solidFill>
                <a:latin typeface="Arimo"/>
              </a:rPr>
              <a:t>3.Neu, M., Pan, Z., Workman, R., Marcheggiani-Howard, C., Furuta, G. and Laudenslager, M.L., 2014. Benefits of massage therapy for infants with symptoms of gastroesophageal reflux disease. Biological research for nursing, 16(4), pp.387-397.</a:t>
            </a:r>
          </a:p>
          <a:p>
            <a:pPr>
              <a:lnSpc>
                <a:spcPts val="2520"/>
              </a:lnSpc>
            </a:pPr>
            <a:endParaRPr lang="en-US" sz="1800">
              <a:solidFill>
                <a:srgbClr val="6D4840"/>
              </a:solidFill>
              <a:latin typeface="Arimo"/>
            </a:endParaRPr>
          </a:p>
          <a:p>
            <a:pPr>
              <a:lnSpc>
                <a:spcPts val="2520"/>
              </a:lnSpc>
            </a:pPr>
            <a:r>
              <a:rPr lang="en-US" sz="1800">
                <a:solidFill>
                  <a:srgbClr val="6D4840"/>
                </a:solidFill>
                <a:latin typeface="Arimo"/>
              </a:rPr>
              <a:t>4.Hur, M.H., Lee, M.S., Kim, C. and Ernst, E., 2012. Aromatherapy for treatment of hypertension: a systematic review. Journal of evaluation in clinical practice, 18(1), pp.37-41.</a:t>
            </a:r>
          </a:p>
          <a:p>
            <a:pPr>
              <a:lnSpc>
                <a:spcPts val="2520"/>
              </a:lnSpc>
            </a:pPr>
            <a:endParaRPr lang="en-US" sz="1800">
              <a:solidFill>
                <a:srgbClr val="6D4840"/>
              </a:solidFill>
              <a:latin typeface="Arimo"/>
            </a:endParaRPr>
          </a:p>
          <a:p>
            <a:pPr>
              <a:lnSpc>
                <a:spcPts val="2520"/>
              </a:lnSpc>
            </a:pPr>
            <a:r>
              <a:rPr lang="en-US" sz="1800">
                <a:solidFill>
                  <a:srgbClr val="6D4840"/>
                </a:solidFill>
                <a:latin typeface="Arimo"/>
              </a:rPr>
              <a:t>5.Field, T., Hernandez-Reif, M., Seligmen, S., Krasnegor, J., Sunshine, W., Rivas-Chacon, R., Schanberg, S. and Kuhn, C., 1997. Juvenile rheumatoid arthritis: benefits from massage theraphy. Journal of pediatric Psychology, 22(5), pp.607-617.</a:t>
            </a:r>
          </a:p>
          <a:p>
            <a:pPr>
              <a:lnSpc>
                <a:spcPts val="3359"/>
              </a:lnSpc>
            </a:pPr>
            <a:endParaRPr lang="en-US" sz="1800">
              <a:solidFill>
                <a:srgbClr val="6D4840"/>
              </a:solidFill>
              <a:latin typeface="Arim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3144500" y="0"/>
            <a:ext cx="5143500" cy="10287000"/>
          </a:xfrm>
          <a:prstGeom prst="rect">
            <a:avLst/>
          </a:prstGeom>
          <a:solidFill>
            <a:srgbClr val="DDC6B9"/>
          </a:solidFill>
        </p:spPr>
      </p:sp>
      <p:sp>
        <p:nvSpPr>
          <p:cNvPr id="3" name="TextBox 3"/>
          <p:cNvSpPr txBox="1"/>
          <p:nvPr/>
        </p:nvSpPr>
        <p:spPr>
          <a:xfrm>
            <a:off x="1526948" y="601115"/>
            <a:ext cx="11273108" cy="1106805"/>
          </a:xfrm>
          <a:prstGeom prst="rect">
            <a:avLst/>
          </a:prstGeom>
        </p:spPr>
        <p:txBody>
          <a:bodyPr lIns="0" tIns="0" rIns="0" bIns="0" rtlCol="0" anchor="t">
            <a:spAutoFit/>
          </a:bodyPr>
          <a:lstStyle/>
          <a:p>
            <a:pPr>
              <a:lnSpc>
                <a:spcPts val="8640"/>
              </a:lnSpc>
            </a:pPr>
            <a:r>
              <a:rPr lang="en-US" sz="7200">
                <a:solidFill>
                  <a:srgbClr val="6D4840"/>
                </a:solidFill>
                <a:latin typeface="Aileron Regular"/>
              </a:rPr>
              <a:t>References</a:t>
            </a:r>
          </a:p>
        </p:txBody>
      </p:sp>
      <p:grpSp>
        <p:nvGrpSpPr>
          <p:cNvPr id="4" name="Group 4"/>
          <p:cNvGrpSpPr>
            <a:grpSpLocks noChangeAspect="1"/>
          </p:cNvGrpSpPr>
          <p:nvPr/>
        </p:nvGrpSpPr>
        <p:grpSpPr>
          <a:xfrm>
            <a:off x="13144500" y="0"/>
            <a:ext cx="5143500" cy="10287000"/>
            <a:chOff x="0" y="0"/>
            <a:chExt cx="3331210" cy="6662420"/>
          </a:xfrm>
        </p:grpSpPr>
        <p:sp>
          <p:nvSpPr>
            <p:cNvPr id="5" name="Freeform 5"/>
            <p:cNvSpPr/>
            <p:nvPr/>
          </p:nvSpPr>
          <p:spPr>
            <a:xfrm>
              <a:off x="0" y="0"/>
              <a:ext cx="3331210" cy="6662420"/>
            </a:xfrm>
            <a:custGeom>
              <a:avLst/>
              <a:gdLst/>
              <a:ahLst/>
              <a:cxnLst/>
              <a:rect l="l" t="t" r="r" b="b"/>
              <a:pathLst>
                <a:path w="3331210" h="6662420">
                  <a:moveTo>
                    <a:pt x="0" y="3331210"/>
                  </a:moveTo>
                  <a:lnTo>
                    <a:pt x="0" y="0"/>
                  </a:lnTo>
                  <a:cubicBezTo>
                    <a:pt x="1840230" y="0"/>
                    <a:pt x="3331210" y="1490980"/>
                    <a:pt x="3331210" y="3331210"/>
                  </a:cubicBezTo>
                  <a:cubicBezTo>
                    <a:pt x="3331210" y="5171440"/>
                    <a:pt x="1840230" y="6662420"/>
                    <a:pt x="0" y="6662420"/>
                  </a:cubicBezTo>
                  <a:lnTo>
                    <a:pt x="0" y="3331210"/>
                  </a:lnTo>
                  <a:close/>
                </a:path>
              </a:pathLst>
            </a:custGeom>
            <a:solidFill>
              <a:srgbClr val="FFFFFF"/>
            </a:solidFill>
            <a:ln>
              <a:solidFill>
                <a:srgbClr val="000000"/>
              </a:solidFill>
            </a:ln>
          </p:spPr>
        </p:sp>
      </p:grpSp>
      <p:sp>
        <p:nvSpPr>
          <p:cNvPr id="6" name="AutoShape 6"/>
          <p:cNvSpPr/>
          <p:nvPr/>
        </p:nvSpPr>
        <p:spPr>
          <a:xfrm>
            <a:off x="13171443" y="0"/>
            <a:ext cx="5089614" cy="10287000"/>
          </a:xfrm>
          <a:prstGeom prst="rect">
            <a:avLst/>
          </a:prstGeom>
          <a:solidFill>
            <a:srgbClr val="DDC6B9"/>
          </a:solidFill>
        </p:spPr>
      </p:sp>
      <p:grpSp>
        <p:nvGrpSpPr>
          <p:cNvPr id="7" name="Group 7"/>
          <p:cNvGrpSpPr>
            <a:grpSpLocks noChangeAspect="1"/>
          </p:cNvGrpSpPr>
          <p:nvPr/>
        </p:nvGrpSpPr>
        <p:grpSpPr>
          <a:xfrm rot="-5400000">
            <a:off x="11570723" y="5695259"/>
            <a:ext cx="6402879" cy="3201440"/>
            <a:chOff x="0" y="0"/>
            <a:chExt cx="6662420" cy="3331210"/>
          </a:xfrm>
        </p:grpSpPr>
        <p:sp>
          <p:nvSpPr>
            <p:cNvPr id="8" name="Freeform 8"/>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D69F77"/>
            </a:solidFill>
          </p:spPr>
        </p:sp>
      </p:grpSp>
      <p:grpSp>
        <p:nvGrpSpPr>
          <p:cNvPr id="9" name="Group 9"/>
          <p:cNvGrpSpPr>
            <a:grpSpLocks noChangeAspect="1"/>
          </p:cNvGrpSpPr>
          <p:nvPr/>
        </p:nvGrpSpPr>
        <p:grpSpPr>
          <a:xfrm rot="5400000">
            <a:off x="13458897" y="1600720"/>
            <a:ext cx="6402879" cy="3201440"/>
            <a:chOff x="0" y="0"/>
            <a:chExt cx="6662420" cy="3331210"/>
          </a:xfrm>
        </p:grpSpPr>
        <p:sp>
          <p:nvSpPr>
            <p:cNvPr id="10" name="Freeform 10"/>
            <p:cNvSpPr/>
            <p:nvPr/>
          </p:nvSpPr>
          <p:spPr>
            <a:xfrm>
              <a:off x="0" y="0"/>
              <a:ext cx="6662420" cy="3331210"/>
            </a:xfrm>
            <a:custGeom>
              <a:avLst/>
              <a:gdLst/>
              <a:ahLst/>
              <a:cxnLst/>
              <a:rect l="l" t="t" r="r" b="b"/>
              <a:pathLst>
                <a:path w="6662420" h="3331210">
                  <a:moveTo>
                    <a:pt x="3331210" y="0"/>
                  </a:moveTo>
                  <a:lnTo>
                    <a:pt x="6662420" y="0"/>
                  </a:lnTo>
                  <a:cubicBezTo>
                    <a:pt x="6662420" y="1840230"/>
                    <a:pt x="5171440" y="3331210"/>
                    <a:pt x="3331210" y="3331210"/>
                  </a:cubicBezTo>
                  <a:cubicBezTo>
                    <a:pt x="1490980" y="3331210"/>
                    <a:pt x="0" y="1840230"/>
                    <a:pt x="0" y="0"/>
                  </a:cubicBezTo>
                  <a:lnTo>
                    <a:pt x="3331210" y="0"/>
                  </a:lnTo>
                  <a:close/>
                </a:path>
              </a:pathLst>
            </a:custGeom>
            <a:solidFill>
              <a:srgbClr val="6D4840"/>
            </a:solidFill>
          </p:spPr>
        </p:sp>
      </p:grpSp>
      <p:sp>
        <p:nvSpPr>
          <p:cNvPr id="11" name="TextBox 11"/>
          <p:cNvSpPr txBox="1"/>
          <p:nvPr/>
        </p:nvSpPr>
        <p:spPr>
          <a:xfrm>
            <a:off x="594246" y="2137901"/>
            <a:ext cx="11979324" cy="2642235"/>
          </a:xfrm>
          <a:prstGeom prst="rect">
            <a:avLst/>
          </a:prstGeom>
        </p:spPr>
        <p:txBody>
          <a:bodyPr lIns="0" tIns="0" rIns="0" bIns="0" rtlCol="0" anchor="t">
            <a:spAutoFit/>
          </a:bodyPr>
          <a:lstStyle/>
          <a:p>
            <a:pPr>
              <a:lnSpc>
                <a:spcPts val="2520"/>
              </a:lnSpc>
            </a:pPr>
            <a:r>
              <a:rPr lang="en-US" sz="1800">
                <a:solidFill>
                  <a:srgbClr val="6D4840"/>
                </a:solidFill>
                <a:latin typeface="Open Sans Extra Bold"/>
              </a:rPr>
              <a:t>6. Juntakarn, C., Prasartritha, T. and Petrakard, P., 2017. The effectiveness of Thai massage and joint mobilization. International journal of therapeutic massage &amp; bodywork, 10(2), p.3.</a:t>
            </a:r>
          </a:p>
          <a:p>
            <a:pPr>
              <a:lnSpc>
                <a:spcPts val="2520"/>
              </a:lnSpc>
            </a:pPr>
            <a:endParaRPr lang="en-US" sz="1800">
              <a:solidFill>
                <a:srgbClr val="6D4840"/>
              </a:solidFill>
              <a:latin typeface="Open Sans Extra Bold"/>
            </a:endParaRPr>
          </a:p>
          <a:p>
            <a:pPr>
              <a:lnSpc>
                <a:spcPts val="2520"/>
              </a:lnSpc>
            </a:pPr>
            <a:r>
              <a:rPr lang="en-US" sz="1800">
                <a:solidFill>
                  <a:srgbClr val="6D4840"/>
                </a:solidFill>
                <a:latin typeface="Open Sans Extra Bold"/>
              </a:rPr>
              <a:t>7. Lee, T.H., Ch</a:t>
            </a:r>
            <a:r>
              <a:rPr lang="en-US" sz="1200">
                <a:solidFill>
                  <a:srgbClr val="6D4840"/>
                </a:solidFill>
                <a:latin typeface="Arimo"/>
              </a:rPr>
              <a:t>iu, J.W. and Chan, R.C., 2011. Cervical cord injury after massage. American journal of physical medicine &amp; rehabilitation, 90(10), pp.856-859.</a:t>
            </a:r>
          </a:p>
          <a:p>
            <a:pPr>
              <a:lnSpc>
                <a:spcPts val="2520"/>
              </a:lnSpc>
            </a:pPr>
            <a:endParaRPr lang="en-US" sz="1200">
              <a:solidFill>
                <a:srgbClr val="6D4840"/>
              </a:solidFill>
              <a:latin typeface="Arimo"/>
            </a:endParaRPr>
          </a:p>
          <a:p>
            <a:pPr>
              <a:lnSpc>
                <a:spcPts val="2520"/>
              </a:lnSpc>
            </a:pPr>
            <a:endParaRPr lang="en-US" sz="1200">
              <a:solidFill>
                <a:srgbClr val="6D4840"/>
              </a:solidFill>
              <a:latin typeface="Arimo"/>
            </a:endParaRPr>
          </a:p>
          <a:p>
            <a:pPr>
              <a:lnSpc>
                <a:spcPts val="3359"/>
              </a:lnSpc>
            </a:pPr>
            <a:endParaRPr lang="en-US" sz="1200">
              <a:solidFill>
                <a:srgbClr val="6D4840"/>
              </a:solidFill>
              <a:latin typeface="Arimo"/>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1081</Words>
  <Application>Microsoft Office PowerPoint</Application>
  <PresentationFormat>Custom</PresentationFormat>
  <Paragraphs>80</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Aileron Regular Bold</vt:lpstr>
      <vt:lpstr>Open Sans Extra Bold</vt:lpstr>
      <vt:lpstr>Aileron Regular</vt:lpstr>
      <vt:lpstr>Arimo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Aromatherapy as Complimentary Therapy</dc:title>
  <cp:lastModifiedBy>Joseph Bangura (1818368)</cp:lastModifiedBy>
  <cp:revision>2</cp:revision>
  <dcterms:created xsi:type="dcterms:W3CDTF">2006-08-16T00:00:00Z</dcterms:created>
  <dcterms:modified xsi:type="dcterms:W3CDTF">2022-01-05T22:10:57Z</dcterms:modified>
  <dc:identifier>DAEuTUoamLM</dc:identifier>
</cp:coreProperties>
</file>