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00" r:id="rId6"/>
    <p:sldId id="301" r:id="rId7"/>
    <p:sldId id="303" r:id="rId8"/>
    <p:sldId id="304" r:id="rId9"/>
    <p:sldId id="306" r:id="rId10"/>
    <p:sldId id="307" r:id="rId11"/>
    <p:sldId id="30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96" d="100"/>
          <a:sy n="96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8/13/2022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hyperlink" Target="https://technofaq.org/posts/2021/01/data-migration-what-it-is-and-how-to-do-it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6" Type="http://schemas.openxmlformats.org/officeDocument/2006/relationships/hyperlink" Target="https://technofaq.org/posts/2021/01/data-migration-what-it-is-and-how-to-do-it/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picpedia.org/suspension-file/a/accounts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4" Type="http://schemas.openxmlformats.org/officeDocument/2006/relationships/hyperlink" Target="https://technofaq.org/posts/2021/01/data-migration-what-it-is-and-how-to-do-it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hyperlink" Target="https://technofaq.org/posts/2021/01/data-migration-what-it-is-and-how-to-do-it/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pickpik.com/coaching-business-success-coaching-business-business-coaching-business-coach-88366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hyperlink" Target="https://www.rawpixel.com/image/414291/free-photo-image-planning-business-businessman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s://technofaq.org/posts/2021/01/data-migration-what-it-is-and-how-to-do-it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hyperlink" Target="https://technofaq.org/posts/2021/01/data-migration-what-it-is-and-how-to-do-it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6" Type="http://schemas.openxmlformats.org/officeDocument/2006/relationships/hyperlink" Target="https://uk.indeed.com/?from=gnav-jobsearch--jasx" TargetMode="External"/><Relationship Id="rId5" Type="http://schemas.openxmlformats.org/officeDocument/2006/relationships/hyperlink" Target="https://www.bridgerecruitment.co.uk/" TargetMode="External"/><Relationship Id="rId4" Type="http://schemas.openxmlformats.org/officeDocument/2006/relationships/hyperlink" Target="https://technofaq.org/posts/2021/01/data-migration-what-it-is-and-how-to-do-i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73253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 fontScale="90000"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ACE Practical Portfolio </a:t>
            </a:r>
            <a:br>
              <a:rPr lang="en-US" sz="3200" dirty="0">
                <a:solidFill>
                  <a:schemeClr val="tx1"/>
                </a:solidFill>
              </a:rPr>
            </a:b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2200" dirty="0">
                <a:solidFill>
                  <a:schemeClr val="tx1"/>
                </a:solidFill>
              </a:rPr>
              <a:t>Academic and Employability Skills</a:t>
            </a:r>
            <a:br>
              <a:rPr lang="en-US" sz="2200" dirty="0">
                <a:solidFill>
                  <a:schemeClr val="tx1"/>
                </a:solidFill>
              </a:rPr>
            </a:br>
            <a:r>
              <a:rPr lang="en-US" sz="2200" dirty="0">
                <a:solidFill>
                  <a:schemeClr val="tx1"/>
                </a:solidFill>
              </a:rPr>
              <a:t>BSMW44001-LCHS4001_LON </a:t>
            </a:r>
            <a:br>
              <a:rPr lang="en-US" sz="2200" dirty="0">
                <a:solidFill>
                  <a:schemeClr val="tx1"/>
                </a:solidFill>
              </a:rPr>
            </a:br>
            <a:br>
              <a:rPr lang="en-US" sz="2200" dirty="0">
                <a:solidFill>
                  <a:schemeClr val="tx1"/>
                </a:solidFill>
              </a:rPr>
            </a:br>
            <a:r>
              <a:rPr lang="en-US" sz="2200" dirty="0" err="1">
                <a:solidFill>
                  <a:schemeClr val="tx1"/>
                </a:solidFill>
              </a:rPr>
              <a:t>Sukhpreet</a:t>
            </a:r>
            <a:r>
              <a:rPr lang="en-US" sz="2200" dirty="0">
                <a:solidFill>
                  <a:schemeClr val="tx1"/>
                </a:solidFill>
              </a:rPr>
              <a:t> Grewal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Juan r </a:t>
            </a:r>
            <a:r>
              <a:rPr lang="en-US" sz="1600" dirty="0" err="1"/>
              <a:t>vega</a:t>
            </a:r>
            <a:r>
              <a:rPr lang="en-US" sz="1600" dirty="0"/>
              <a:t> gaona-2133857</a:t>
            </a:r>
          </a:p>
          <a:p>
            <a:pPr>
              <a:lnSpc>
                <a:spcPct val="100000"/>
              </a:lnSpc>
            </a:pPr>
            <a:r>
              <a:rPr lang="en-US" sz="1600" dirty="0" err="1"/>
              <a:t>uwtsd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 descr="Text&#10;&#10;Description automatically generated">
            <a:extLst>
              <a:ext uri="{FF2B5EF4-FFF2-40B4-BE49-F238E27FC236}">
                <a16:creationId xmlns:a16="http://schemas.microsoft.com/office/drawing/2014/main" id="{D91BAE0F-3104-A2D4-77D4-E1373A01BC4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83" y="173253"/>
            <a:ext cx="2391457" cy="8908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Cleaning Account Manager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 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Overview </a:t>
            </a:r>
          </a:p>
        </p:txBody>
      </p: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365" r="15056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This role is responsible for managing all aspects of operational delivery services for high profile clients.</a:t>
            </a:r>
          </a:p>
          <a:p>
            <a:r>
              <a:rPr lang="en-GB" sz="1800" dirty="0">
                <a:solidFill>
                  <a:srgbClr val="FFFFFF"/>
                </a:solidFill>
              </a:rPr>
              <a:t>Develop strong client relationships and implement innovative soft service solutions.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You would usually require to be a brand Ambassador for the company, strong leaderships skills are required by delivering first class services across accounts. </a:t>
            </a:r>
          </a:p>
        </p:txBody>
      </p:sp>
    </p:spTree>
    <p:extLst>
      <p:ext uri="{BB962C8B-B14F-4D97-AF65-F5344CB8AC3E}">
        <p14:creationId xmlns:p14="http://schemas.microsoft.com/office/powerpoint/2010/main" val="29335143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400">
                <a:solidFill>
                  <a:schemeClr val="tx1"/>
                </a:solidFill>
              </a:rPr>
              <a:t>Cleaning Account Manager</a:t>
            </a:r>
            <a:br>
              <a:rPr lang="en-US" sz="3400">
                <a:solidFill>
                  <a:schemeClr val="tx1"/>
                </a:solidFill>
              </a:rPr>
            </a:br>
            <a:r>
              <a:rPr lang="en-US" sz="3400">
                <a:solidFill>
                  <a:schemeClr val="tx1"/>
                </a:solidFill>
              </a:rPr>
              <a:t> </a:t>
            </a:r>
            <a:br>
              <a:rPr lang="en-US" sz="3400">
                <a:solidFill>
                  <a:schemeClr val="tx1"/>
                </a:solidFill>
              </a:rPr>
            </a:br>
            <a:r>
              <a:rPr lang="en-US" sz="3400">
                <a:solidFill>
                  <a:schemeClr val="tx1"/>
                </a:solidFill>
              </a:rPr>
              <a:t>Responsibilities </a:t>
            </a:r>
          </a:p>
        </p:txBody>
      </p:sp>
      <p:pic>
        <p:nvPicPr>
          <p:cNvPr id="4" name="Picture 3" descr="A picture containing indoor&#10;&#10;Description automatically generated">
            <a:extLst>
              <a:ext uri="{FF2B5EF4-FFF2-40B4-BE49-F238E27FC236}">
                <a16:creationId xmlns:a16="http://schemas.microsoft.com/office/drawing/2014/main" id="{352FE24E-4334-F70A-5581-606114DDC3A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338" r="2297" b="-3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9638" r="-4" b="-4"/>
          <a:stretch/>
        </p:blipFill>
        <p:spPr>
          <a:xfrm>
            <a:off x="20" y="3474720"/>
            <a:ext cx="4580077" cy="338328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This position will take ownership and management of account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Ownership of developing a platform for a regional cleaning regime that provides a day-to-day resilience  and platform growth.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Prior experience on full mobilisation and TUPE.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Preparing Management information including bot not restricted  to budget /KP’s /SLA’s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Ensuring all onsite services comply with current Health and Safety Legislations inclusive of Risk Assessments and Safe Systems of work.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20B1D0-F3E3-778C-9609-45E774C2AB85}"/>
              </a:ext>
            </a:extLst>
          </p:cNvPr>
          <p:cNvSpPr txBox="1"/>
          <p:nvPr/>
        </p:nvSpPr>
        <p:spPr>
          <a:xfrm>
            <a:off x="2218553" y="3183221"/>
            <a:ext cx="236154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suspension-file/a/account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5385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535" y="158153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Cleaning Account Manager 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Salary  </a:t>
            </a:r>
          </a:p>
        </p:txBody>
      </p: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365" r="15056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64" y="2405484"/>
            <a:ext cx="5977938" cy="387265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Key aspects taken in consideration by companies are experience and individual skills.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Starting salaries are between £25000-£30000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Experience managers can earn an average of £50000</a:t>
            </a:r>
          </a:p>
        </p:txBody>
      </p:sp>
    </p:spTree>
    <p:extLst>
      <p:ext uri="{BB962C8B-B14F-4D97-AF65-F5344CB8AC3E}">
        <p14:creationId xmlns:p14="http://schemas.microsoft.com/office/powerpoint/2010/main" val="3576135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400">
                <a:solidFill>
                  <a:schemeClr val="tx1"/>
                </a:solidFill>
              </a:rPr>
              <a:t>Cleaning Account Manager </a:t>
            </a:r>
            <a:br>
              <a:rPr lang="en-US" sz="3400">
                <a:solidFill>
                  <a:schemeClr val="tx1"/>
                </a:solidFill>
              </a:rPr>
            </a:br>
            <a:br>
              <a:rPr lang="en-US" sz="3400">
                <a:solidFill>
                  <a:schemeClr val="tx1"/>
                </a:solidFill>
              </a:rPr>
            </a:br>
            <a:r>
              <a:rPr lang="en-US" sz="3400">
                <a:solidFill>
                  <a:schemeClr val="tx1"/>
                </a:solidFill>
              </a:rPr>
              <a:t>Skills  </a:t>
            </a:r>
          </a:p>
        </p:txBody>
      </p:sp>
      <p:pic>
        <p:nvPicPr>
          <p:cNvPr id="4" name="Picture 3" descr="A picture containing furniture, seat, chair&#10;&#10;Description automatically generated">
            <a:extLst>
              <a:ext uri="{FF2B5EF4-FFF2-40B4-BE49-F238E27FC236}">
                <a16:creationId xmlns:a16="http://schemas.microsoft.com/office/drawing/2014/main" id="{C081EEFB-1512-1B2B-0EBD-D11A929FDE5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201" r="27326"/>
          <a:stretch/>
        </p:blipFill>
        <p:spPr>
          <a:xfrm>
            <a:off x="20" y="10"/>
            <a:ext cx="4580077" cy="3383266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9638" r="-4" b="-4"/>
          <a:stretch/>
        </p:blipFill>
        <p:spPr>
          <a:xfrm>
            <a:off x="20" y="3474720"/>
            <a:ext cx="4580077" cy="338328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IT Proficiency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Strong Leadership skills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Interpersonal and Teamwork Skills, with the ability to work with colleagues at all Levels, HR, Payroll ETC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Stamina and motivation to balance the demands of Client and Company.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Strong Mentoring skills.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Strong Strategic and Presentation Skills.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r>
              <a:rPr lang="en-GB" sz="1500">
                <a:solidFill>
                  <a:schemeClr val="tx1"/>
                </a:solidFill>
              </a:rPr>
              <a:t>Excellent customer service skills </a:t>
            </a:r>
          </a:p>
        </p:txBody>
      </p:sp>
    </p:spTree>
    <p:extLst>
      <p:ext uri="{BB962C8B-B14F-4D97-AF65-F5344CB8AC3E}">
        <p14:creationId xmlns:p14="http://schemas.microsoft.com/office/powerpoint/2010/main" val="3771442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8" y="0"/>
            <a:ext cx="12191985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400" dirty="0">
                <a:solidFill>
                  <a:schemeClr val="tx1"/>
                </a:solidFill>
              </a:rPr>
              <a:t>Cleaning Account Manager </a:t>
            </a:r>
            <a:br>
              <a:rPr lang="en-US" sz="3400" dirty="0">
                <a:solidFill>
                  <a:schemeClr val="tx1"/>
                </a:solidFill>
              </a:rPr>
            </a:b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Personal SWOT Analysis 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638" r="-4" b="-4"/>
          <a:stretch/>
        </p:blipFill>
        <p:spPr>
          <a:xfrm>
            <a:off x="20" y="3474720"/>
            <a:ext cx="4580077" cy="3383280"/>
          </a:xfrm>
          <a:prstGeom prst="rect">
            <a:avLst/>
          </a:prstGeom>
        </p:spPr>
      </p:pic>
      <p:graphicFrame>
        <p:nvGraphicFramePr>
          <p:cNvPr id="3" name="Table 5">
            <a:extLst>
              <a:ext uri="{FF2B5EF4-FFF2-40B4-BE49-F238E27FC236}">
                <a16:creationId xmlns:a16="http://schemas.microsoft.com/office/drawing/2014/main" id="{EBE2D8E5-832B-3060-D4E2-78B9CE8875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548742"/>
              </p:ext>
            </p:extLst>
          </p:nvPr>
        </p:nvGraphicFramePr>
        <p:xfrm>
          <a:off x="4916556" y="2459608"/>
          <a:ext cx="6970644" cy="4023360"/>
        </p:xfrm>
        <a:graphic>
          <a:graphicData uri="http://schemas.openxmlformats.org/drawingml/2006/table">
            <a:tbl>
              <a:tblPr firstRow="1" lastRow="1" bandRow="1">
                <a:tableStyleId>{2D5ABB26-0587-4C30-8999-92F81FD0307C}</a:tableStyleId>
              </a:tblPr>
              <a:tblGrid>
                <a:gridCol w="3485322">
                  <a:extLst>
                    <a:ext uri="{9D8B030D-6E8A-4147-A177-3AD203B41FA5}">
                      <a16:colId xmlns:a16="http://schemas.microsoft.com/office/drawing/2014/main" val="2299820269"/>
                    </a:ext>
                  </a:extLst>
                </a:gridCol>
                <a:gridCol w="3485322">
                  <a:extLst>
                    <a:ext uri="{9D8B030D-6E8A-4147-A177-3AD203B41FA5}">
                      <a16:colId xmlns:a16="http://schemas.microsoft.com/office/drawing/2014/main" val="1054651613"/>
                    </a:ext>
                  </a:extLst>
                </a:gridCol>
              </a:tblGrid>
              <a:tr h="193746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Strengths </a:t>
                      </a:r>
                    </a:p>
                    <a:p>
                      <a:pPr algn="ctr"/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Experience 5 Yrs. +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Solid IT Skills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Strong Interpersonal Skills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Good Leadership skills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Weaknesses </a:t>
                      </a:r>
                    </a:p>
                    <a:p>
                      <a:pPr algn="ctr"/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Time Management  (Cotrel,2019)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Qualifications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Financial Skills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Networking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8130801"/>
                  </a:ext>
                </a:extLst>
              </a:tr>
              <a:tr h="1937465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Opportunities </a:t>
                      </a:r>
                    </a:p>
                    <a:p>
                      <a:pPr algn="ctr"/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Role on demand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Currently learning new skills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Possible restructure in the future in current company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Treats</a:t>
                      </a:r>
                    </a:p>
                    <a:p>
                      <a:pPr algn="ctr"/>
                      <a:endParaRPr lang="en-GB" dirty="0"/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Competitive Market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Unaware weaknesses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Second assistant manager at current company. 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205921"/>
                  </a:ext>
                </a:extLst>
              </a:tr>
            </a:tbl>
          </a:graphicData>
        </a:graphic>
      </p:graphicFrame>
      <p:pic>
        <p:nvPicPr>
          <p:cNvPr id="8" name="Picture 7" descr="A picture containing text, person, computer, desk&#10;&#10;Description automatically generated">
            <a:extLst>
              <a:ext uri="{FF2B5EF4-FFF2-40B4-BE49-F238E27FC236}">
                <a16:creationId xmlns:a16="http://schemas.microsoft.com/office/drawing/2014/main" id="{D59B8D65-ED2D-1D1C-73AE-FB7EDDB564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62" y="10612"/>
            <a:ext cx="4604601" cy="3457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95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535" y="158153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Cleaning Account Manager 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Personal Development Plan   </a:t>
            </a:r>
          </a:p>
        </p:txBody>
      </p: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365" r="15056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64" y="2405484"/>
            <a:ext cx="5977938" cy="387265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Analysing personal SWOT, reinforce current skills and create healthier habits to eradicate weaknesses.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Giving my best in my current course and learning new skills in order to apply this on my future role.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Strategize future plans, curses, CV, cover letter, etc.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</a:rPr>
              <a:t>Job search. </a:t>
            </a:r>
          </a:p>
        </p:txBody>
      </p:sp>
    </p:spTree>
    <p:extLst>
      <p:ext uri="{BB962C8B-B14F-4D97-AF65-F5344CB8AC3E}">
        <p14:creationId xmlns:p14="http://schemas.microsoft.com/office/powerpoint/2010/main" val="41929371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1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535" y="158153"/>
            <a:ext cx="5977937" cy="166650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Cleaning Account Manager </a:t>
            </a:r>
            <a:br>
              <a:rPr lang="en-US" sz="3200" dirty="0">
                <a:solidFill>
                  <a:srgbClr val="FFFFFF"/>
                </a:solidFill>
              </a:rPr>
            </a:b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References </a:t>
            </a:r>
          </a:p>
        </p:txBody>
      </p:sp>
      <p:pic>
        <p:nvPicPr>
          <p:cNvPr id="7" name="Picture 6" descr="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60E4D696-9AEF-496C-131D-9211C2689AD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0365" r="15056" b="-1"/>
          <a:stretch/>
        </p:blipFill>
        <p:spPr>
          <a:xfrm>
            <a:off x="-44585" y="10"/>
            <a:ext cx="4580077" cy="6857990"/>
          </a:xfrm>
          <a:prstGeom prst="rect">
            <a:avLst/>
          </a:prstGeom>
        </p:spPr>
      </p:pic>
      <p:cxnSp>
        <p:nvCxnSpPr>
          <p:cNvPr id="19" name="Straight Connector 13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077C9A-A70F-C207-DACF-01882D6B3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0864" y="2405484"/>
            <a:ext cx="5977938" cy="387265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  <a:hlinkClick r:id="rId5"/>
              </a:rPr>
              <a:t>https://www.bridgerecruitment.co.uk/</a:t>
            </a:r>
            <a:r>
              <a:rPr lang="en-GB" sz="1800" dirty="0">
                <a:solidFill>
                  <a:srgbClr val="FFFFFF"/>
                </a:solidFill>
              </a:rPr>
              <a:t>  (Bridge Recruitment)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FFFFFF"/>
                </a:solidFill>
                <a:hlinkClick r:id="rId6"/>
              </a:rPr>
              <a:t>https://uk.indeed.com/?from=gnav-jobsearch--jasx</a:t>
            </a:r>
            <a:r>
              <a:rPr lang="en-GB" sz="1800" dirty="0">
                <a:solidFill>
                  <a:srgbClr val="FFFFFF"/>
                </a:solidFill>
              </a:rPr>
              <a:t> (Indeed)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S., 2019. </a:t>
            </a:r>
            <a:r>
              <a:rPr kumimoji="0" lang="en-GB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Studies Skill Handbook. 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ed.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Lonodn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kumimoji="0" lang="en-GB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Blumsbury</a:t>
            </a: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Publishing PLC</a:t>
            </a:r>
            <a:endParaRPr lang="en-GB" sz="1800" dirty="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800" dirty="0">
              <a:solidFill>
                <a:srgbClr val="FFFFFF"/>
              </a:solidFill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D2E06D9-2D8C-F870-6673-572B17EDDF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232"/>
            <a:ext cx="18473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545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3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4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5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6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7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8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{B12F1DF0-1F06-4E04-850F-57B084AD6FC2}tf22712842_win32</Template>
  <TotalTime>319</TotalTime>
  <Words>442</Words>
  <Application>Microsoft Office PowerPoint</Application>
  <PresentationFormat>Widescreen</PresentationFormat>
  <Paragraphs>58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Bookman Old Style</vt:lpstr>
      <vt:lpstr>Calibri</vt:lpstr>
      <vt:lpstr>Franklin Gothic Book</vt:lpstr>
      <vt:lpstr>Wingdings</vt:lpstr>
      <vt:lpstr>1_RetrospectVTI</vt:lpstr>
      <vt:lpstr>ACE Practical Portfolio   Academic and Employability Skills BSMW44001-LCHS4001_LON   Sukhpreet Grewal</vt:lpstr>
      <vt:lpstr>Cleaning Account Manager   Overview </vt:lpstr>
      <vt:lpstr>Cleaning Account Manager   Responsibilities </vt:lpstr>
      <vt:lpstr>Cleaning Account Manager   Salary  </vt:lpstr>
      <vt:lpstr>Cleaning Account Manager   Skills  </vt:lpstr>
      <vt:lpstr>Cleaning Account Manager   Personal SWOT Analysis  </vt:lpstr>
      <vt:lpstr>Cleaning Account Manager   Personal Development Plan   </vt:lpstr>
      <vt:lpstr>Cleaning Account Manager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ACE Practical Portfolio   Academic and Employability Skills BSMW44001-LCHS4001_LON   Sukhpreet Grewal</dc:title>
  <dc:creator>Juan Vega</dc:creator>
  <cp:lastModifiedBy>Juan Vega</cp:lastModifiedBy>
  <cp:revision>1</cp:revision>
  <dcterms:created xsi:type="dcterms:W3CDTF">2022-08-13T12:08:44Z</dcterms:created>
  <dcterms:modified xsi:type="dcterms:W3CDTF">2022-08-13T17:28:19Z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