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DD5FF"/>
    <a:srgbClr val="FF9933"/>
    <a:srgbClr val="600000"/>
    <a:srgbClr val="719DFF"/>
    <a:srgbClr val="81BDFF"/>
    <a:srgbClr val="9EFF29"/>
    <a:srgbClr val="003635"/>
    <a:srgbClr val="00217E"/>
    <a:srgbClr val="FF8225"/>
    <a:srgbClr val="FF254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64"/>
    <p:restoredTop sz="82970" autoAdjust="0"/>
  </p:normalViewPr>
  <p:slideViewPr>
    <p:cSldViewPr snapToGrid="0">
      <p:cViewPr varScale="1">
        <p:scale>
          <a:sx n="117" d="100"/>
          <a:sy n="117" d="100"/>
        </p:scale>
        <p:origin x="176" y="240"/>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notesMaster" Target="notesMasters/notesMaster1.xml" /><Relationship Id="rId3" Type="http://schemas.openxmlformats.org/officeDocument/2006/relationships/slide" Target="slides/slide2.xml" /><Relationship Id="rId21"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ableStyles" Target="tableStyles.xml" /></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B91013-73DB-4C57-88F3-7B1A3E07A976}"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DE549021-C113-4461-86ED-47CD60074219}">
      <dgm:prSet/>
      <dgm:spPr/>
      <dgm:t>
        <a:bodyPr/>
        <a:lstStyle/>
        <a:p>
          <a:r>
            <a:rPr lang="en-US"/>
            <a:t>BT Transformation Team Member Example:</a:t>
          </a:r>
        </a:p>
      </dgm:t>
    </dgm:pt>
    <dgm:pt modelId="{4C4A22C1-D360-4732-9680-EBFE2A8A3DA5}" type="parTrans" cxnId="{7A1B8540-31F3-43B3-9CDD-5332F6865FE5}">
      <dgm:prSet/>
      <dgm:spPr/>
      <dgm:t>
        <a:bodyPr/>
        <a:lstStyle/>
        <a:p>
          <a:endParaRPr lang="en-US"/>
        </a:p>
      </dgm:t>
    </dgm:pt>
    <dgm:pt modelId="{26A8C9DA-F812-4969-A46A-4E9840052978}" type="sibTrans" cxnId="{7A1B8540-31F3-43B3-9CDD-5332F6865FE5}">
      <dgm:prSet/>
      <dgm:spPr/>
      <dgm:t>
        <a:bodyPr/>
        <a:lstStyle/>
        <a:p>
          <a:endParaRPr lang="en-US"/>
        </a:p>
      </dgm:t>
    </dgm:pt>
    <dgm:pt modelId="{7BE79849-63C3-48AE-BA84-8F8DFFE0FE43}">
      <dgm:prSet custT="1"/>
      <dgm:spPr/>
      <dgm:t>
        <a:bodyPr/>
        <a:lstStyle/>
        <a:p>
          <a:r>
            <a:rPr lang="en-US" sz="2300" dirty="0"/>
            <a:t>Skills: </a:t>
          </a:r>
          <a:r>
            <a:rPr lang="en-US" sz="2000" dirty="0"/>
            <a:t>Leadership</a:t>
          </a:r>
          <a:r>
            <a:rPr lang="en-US" sz="2300" dirty="0"/>
            <a:t>, Communication, Digital Literacy</a:t>
          </a:r>
        </a:p>
      </dgm:t>
    </dgm:pt>
    <dgm:pt modelId="{CD18471E-6C99-47BE-9732-F27B3BE31EF6}" type="parTrans" cxnId="{CF3F3EC1-C02D-4B0F-B5C3-C221AF8802AC}">
      <dgm:prSet/>
      <dgm:spPr/>
      <dgm:t>
        <a:bodyPr/>
        <a:lstStyle/>
        <a:p>
          <a:endParaRPr lang="en-US"/>
        </a:p>
      </dgm:t>
    </dgm:pt>
    <dgm:pt modelId="{462BE569-1D5A-4637-9508-59112476FFBF}" type="sibTrans" cxnId="{CF3F3EC1-C02D-4B0F-B5C3-C221AF8802AC}">
      <dgm:prSet/>
      <dgm:spPr/>
      <dgm:t>
        <a:bodyPr/>
        <a:lstStyle/>
        <a:p>
          <a:endParaRPr lang="en-US"/>
        </a:p>
      </dgm:t>
    </dgm:pt>
    <dgm:pt modelId="{519FEC4F-D9BF-46F8-8288-0AE4BC5D8C82}">
      <dgm:prSet/>
      <dgm:spPr/>
      <dgm:t>
        <a:bodyPr/>
        <a:lstStyle/>
        <a:p>
          <a:r>
            <a:rPr lang="en-US"/>
            <a:t>Attributes: Flexibility, problem-solving, adaptability</a:t>
          </a:r>
        </a:p>
      </dgm:t>
    </dgm:pt>
    <dgm:pt modelId="{18EF0FF0-7BFF-4CE9-8F70-1D875CBB483A}" type="parTrans" cxnId="{86811723-BAC1-4F7B-856C-E3E5E99E348C}">
      <dgm:prSet/>
      <dgm:spPr/>
      <dgm:t>
        <a:bodyPr/>
        <a:lstStyle/>
        <a:p>
          <a:endParaRPr lang="en-US"/>
        </a:p>
      </dgm:t>
    </dgm:pt>
    <dgm:pt modelId="{5505FDB2-C890-47AF-A4A8-E806C312FCCD}" type="sibTrans" cxnId="{86811723-BAC1-4F7B-856C-E3E5E99E348C}">
      <dgm:prSet/>
      <dgm:spPr/>
      <dgm:t>
        <a:bodyPr/>
        <a:lstStyle/>
        <a:p>
          <a:endParaRPr lang="en-US"/>
        </a:p>
      </dgm:t>
    </dgm:pt>
    <dgm:pt modelId="{B333A928-C157-4E1B-8461-EB3B72246B6B}">
      <dgm:prSet/>
      <dgm:spPr/>
      <dgm:t>
        <a:bodyPr/>
        <a:lstStyle/>
        <a:p>
          <a:r>
            <a:rPr lang="en-US"/>
            <a:t>Qualifications: Business degree, IT, or equivalent</a:t>
          </a:r>
        </a:p>
      </dgm:t>
    </dgm:pt>
    <dgm:pt modelId="{F1D6E172-B2F9-4801-9A30-493D70030E59}" type="parTrans" cxnId="{13FBE644-9D92-4890-8791-F6488C61A793}">
      <dgm:prSet/>
      <dgm:spPr/>
      <dgm:t>
        <a:bodyPr/>
        <a:lstStyle/>
        <a:p>
          <a:endParaRPr lang="en-US"/>
        </a:p>
      </dgm:t>
    </dgm:pt>
    <dgm:pt modelId="{5E71A7FC-5662-4264-BCF9-B4731E528923}" type="sibTrans" cxnId="{13FBE644-9D92-4890-8791-F6488C61A793}">
      <dgm:prSet/>
      <dgm:spPr/>
      <dgm:t>
        <a:bodyPr/>
        <a:lstStyle/>
        <a:p>
          <a:endParaRPr lang="en-US"/>
        </a:p>
      </dgm:t>
    </dgm:pt>
    <dgm:pt modelId="{94DAFA14-60DE-4EDD-A6BB-5A55C9184559}">
      <dgm:prSet/>
      <dgm:spPr/>
      <dgm:t>
        <a:bodyPr/>
        <a:lstStyle/>
        <a:p>
          <a:r>
            <a:rPr lang="en-US"/>
            <a:t>Ensures the candidate fits the position</a:t>
          </a:r>
        </a:p>
      </dgm:t>
    </dgm:pt>
    <dgm:pt modelId="{F972014A-6897-405E-B91D-1D0C9C4BF58B}" type="parTrans" cxnId="{FD335F47-E5F0-4875-A71C-030C7DD91C2B}">
      <dgm:prSet/>
      <dgm:spPr/>
      <dgm:t>
        <a:bodyPr/>
        <a:lstStyle/>
        <a:p>
          <a:endParaRPr lang="en-US"/>
        </a:p>
      </dgm:t>
    </dgm:pt>
    <dgm:pt modelId="{2D711481-D18A-4B7A-92AB-832B06C37FA0}" type="sibTrans" cxnId="{FD335F47-E5F0-4875-A71C-030C7DD91C2B}">
      <dgm:prSet/>
      <dgm:spPr/>
      <dgm:t>
        <a:bodyPr/>
        <a:lstStyle/>
        <a:p>
          <a:endParaRPr lang="en-US"/>
        </a:p>
      </dgm:t>
    </dgm:pt>
    <dgm:pt modelId="{91373939-F103-034A-AA72-B8FF15B52253}" type="pres">
      <dgm:prSet presAssocID="{E8B91013-73DB-4C57-88F3-7B1A3E07A976}" presName="vert0" presStyleCnt="0">
        <dgm:presLayoutVars>
          <dgm:dir/>
          <dgm:animOne val="branch"/>
          <dgm:animLvl val="lvl"/>
        </dgm:presLayoutVars>
      </dgm:prSet>
      <dgm:spPr/>
    </dgm:pt>
    <dgm:pt modelId="{7DDC79DF-40B5-054C-AC70-3FA6F14B5983}" type="pres">
      <dgm:prSet presAssocID="{DE549021-C113-4461-86ED-47CD60074219}" presName="thickLine" presStyleLbl="alignNode1" presStyleIdx="0" presStyleCnt="5"/>
      <dgm:spPr/>
    </dgm:pt>
    <dgm:pt modelId="{8474811B-749A-2749-A6DC-6276EF99319F}" type="pres">
      <dgm:prSet presAssocID="{DE549021-C113-4461-86ED-47CD60074219}" presName="horz1" presStyleCnt="0"/>
      <dgm:spPr/>
    </dgm:pt>
    <dgm:pt modelId="{39545A52-3439-7444-A466-33935698FE07}" type="pres">
      <dgm:prSet presAssocID="{DE549021-C113-4461-86ED-47CD60074219}" presName="tx1" presStyleLbl="revTx" presStyleIdx="0" presStyleCnt="5"/>
      <dgm:spPr/>
    </dgm:pt>
    <dgm:pt modelId="{2BBEDFFF-7C97-1649-BEC3-CA792D14287B}" type="pres">
      <dgm:prSet presAssocID="{DE549021-C113-4461-86ED-47CD60074219}" presName="vert1" presStyleCnt="0"/>
      <dgm:spPr/>
    </dgm:pt>
    <dgm:pt modelId="{C625F77A-B8B6-8C48-B092-45B10F68C020}" type="pres">
      <dgm:prSet presAssocID="{7BE79849-63C3-48AE-BA84-8F8DFFE0FE43}" presName="thickLine" presStyleLbl="alignNode1" presStyleIdx="1" presStyleCnt="5"/>
      <dgm:spPr/>
    </dgm:pt>
    <dgm:pt modelId="{49985512-88F3-EA43-A309-FE3066A9966F}" type="pres">
      <dgm:prSet presAssocID="{7BE79849-63C3-48AE-BA84-8F8DFFE0FE43}" presName="horz1" presStyleCnt="0"/>
      <dgm:spPr/>
    </dgm:pt>
    <dgm:pt modelId="{831A2CA3-B757-6E4F-B8A0-1BBC6155DC27}" type="pres">
      <dgm:prSet presAssocID="{7BE79849-63C3-48AE-BA84-8F8DFFE0FE43}" presName="tx1" presStyleLbl="revTx" presStyleIdx="1" presStyleCnt="5"/>
      <dgm:spPr/>
    </dgm:pt>
    <dgm:pt modelId="{539E24F1-DCA6-4848-99EB-7E1FFCE4F096}" type="pres">
      <dgm:prSet presAssocID="{7BE79849-63C3-48AE-BA84-8F8DFFE0FE43}" presName="vert1" presStyleCnt="0"/>
      <dgm:spPr/>
    </dgm:pt>
    <dgm:pt modelId="{56E22BE9-AFD2-B84B-8481-D42FE315EC59}" type="pres">
      <dgm:prSet presAssocID="{519FEC4F-D9BF-46F8-8288-0AE4BC5D8C82}" presName="thickLine" presStyleLbl="alignNode1" presStyleIdx="2" presStyleCnt="5"/>
      <dgm:spPr/>
    </dgm:pt>
    <dgm:pt modelId="{E8AB8106-19D0-DF4F-BAEF-4741D3C28905}" type="pres">
      <dgm:prSet presAssocID="{519FEC4F-D9BF-46F8-8288-0AE4BC5D8C82}" presName="horz1" presStyleCnt="0"/>
      <dgm:spPr/>
    </dgm:pt>
    <dgm:pt modelId="{5ECEDCEB-BC5B-8E4E-A5A9-9BA5CC2619EE}" type="pres">
      <dgm:prSet presAssocID="{519FEC4F-D9BF-46F8-8288-0AE4BC5D8C82}" presName="tx1" presStyleLbl="revTx" presStyleIdx="2" presStyleCnt="5"/>
      <dgm:spPr/>
    </dgm:pt>
    <dgm:pt modelId="{31D9F207-86AE-E44A-8390-9ACEDE7D2A54}" type="pres">
      <dgm:prSet presAssocID="{519FEC4F-D9BF-46F8-8288-0AE4BC5D8C82}" presName="vert1" presStyleCnt="0"/>
      <dgm:spPr/>
    </dgm:pt>
    <dgm:pt modelId="{A886C744-E4D2-3847-9C01-724BD700517F}" type="pres">
      <dgm:prSet presAssocID="{B333A928-C157-4E1B-8461-EB3B72246B6B}" presName="thickLine" presStyleLbl="alignNode1" presStyleIdx="3" presStyleCnt="5"/>
      <dgm:spPr/>
    </dgm:pt>
    <dgm:pt modelId="{EE583D46-5FF1-D943-AF12-F46042BCA4C4}" type="pres">
      <dgm:prSet presAssocID="{B333A928-C157-4E1B-8461-EB3B72246B6B}" presName="horz1" presStyleCnt="0"/>
      <dgm:spPr/>
    </dgm:pt>
    <dgm:pt modelId="{F3CEE639-D840-9240-8148-3CAB8EED4E76}" type="pres">
      <dgm:prSet presAssocID="{B333A928-C157-4E1B-8461-EB3B72246B6B}" presName="tx1" presStyleLbl="revTx" presStyleIdx="3" presStyleCnt="5"/>
      <dgm:spPr/>
    </dgm:pt>
    <dgm:pt modelId="{EE3206D3-0B03-1D46-A9B2-36FB7A6115FE}" type="pres">
      <dgm:prSet presAssocID="{B333A928-C157-4E1B-8461-EB3B72246B6B}" presName="vert1" presStyleCnt="0"/>
      <dgm:spPr/>
    </dgm:pt>
    <dgm:pt modelId="{A26B46F9-854D-7246-BB18-FF117D7180E6}" type="pres">
      <dgm:prSet presAssocID="{94DAFA14-60DE-4EDD-A6BB-5A55C9184559}" presName="thickLine" presStyleLbl="alignNode1" presStyleIdx="4" presStyleCnt="5"/>
      <dgm:spPr/>
    </dgm:pt>
    <dgm:pt modelId="{753A4AA6-A0BA-194D-903C-642F88D4BF95}" type="pres">
      <dgm:prSet presAssocID="{94DAFA14-60DE-4EDD-A6BB-5A55C9184559}" presName="horz1" presStyleCnt="0"/>
      <dgm:spPr/>
    </dgm:pt>
    <dgm:pt modelId="{59C06904-A677-7247-BE18-C9E5759271C2}" type="pres">
      <dgm:prSet presAssocID="{94DAFA14-60DE-4EDD-A6BB-5A55C9184559}" presName="tx1" presStyleLbl="revTx" presStyleIdx="4" presStyleCnt="5"/>
      <dgm:spPr/>
    </dgm:pt>
    <dgm:pt modelId="{7A53FB89-BA27-2040-B9D8-47CACF41186B}" type="pres">
      <dgm:prSet presAssocID="{94DAFA14-60DE-4EDD-A6BB-5A55C9184559}" presName="vert1" presStyleCnt="0"/>
      <dgm:spPr/>
    </dgm:pt>
  </dgm:ptLst>
  <dgm:cxnLst>
    <dgm:cxn modelId="{86811723-BAC1-4F7B-856C-E3E5E99E348C}" srcId="{E8B91013-73DB-4C57-88F3-7B1A3E07A976}" destId="{519FEC4F-D9BF-46F8-8288-0AE4BC5D8C82}" srcOrd="2" destOrd="0" parTransId="{18EF0FF0-7BFF-4CE9-8F70-1D875CBB483A}" sibTransId="{5505FDB2-C890-47AF-A4A8-E806C312FCCD}"/>
    <dgm:cxn modelId="{D72C3934-5F18-EE4D-A1C9-93949369349D}" type="presOf" srcId="{DE549021-C113-4461-86ED-47CD60074219}" destId="{39545A52-3439-7444-A466-33935698FE07}" srcOrd="0" destOrd="0" presId="urn:microsoft.com/office/officeart/2008/layout/LinedList"/>
    <dgm:cxn modelId="{7A1B8540-31F3-43B3-9CDD-5332F6865FE5}" srcId="{E8B91013-73DB-4C57-88F3-7B1A3E07A976}" destId="{DE549021-C113-4461-86ED-47CD60074219}" srcOrd="0" destOrd="0" parTransId="{4C4A22C1-D360-4732-9680-EBFE2A8A3DA5}" sibTransId="{26A8C9DA-F812-4969-A46A-4E9840052978}"/>
    <dgm:cxn modelId="{4F603B61-33F8-244C-ACBE-F9D58980E235}" type="presOf" srcId="{94DAFA14-60DE-4EDD-A6BB-5A55C9184559}" destId="{59C06904-A677-7247-BE18-C9E5759271C2}" srcOrd="0" destOrd="0" presId="urn:microsoft.com/office/officeart/2008/layout/LinedList"/>
    <dgm:cxn modelId="{13FBE644-9D92-4890-8791-F6488C61A793}" srcId="{E8B91013-73DB-4C57-88F3-7B1A3E07A976}" destId="{B333A928-C157-4E1B-8461-EB3B72246B6B}" srcOrd="3" destOrd="0" parTransId="{F1D6E172-B2F9-4801-9A30-493D70030E59}" sibTransId="{5E71A7FC-5662-4264-BCF9-B4731E528923}"/>
    <dgm:cxn modelId="{6DF39246-6828-C742-B428-4247DF21BFA3}" type="presOf" srcId="{B333A928-C157-4E1B-8461-EB3B72246B6B}" destId="{F3CEE639-D840-9240-8148-3CAB8EED4E76}" srcOrd="0" destOrd="0" presId="urn:microsoft.com/office/officeart/2008/layout/LinedList"/>
    <dgm:cxn modelId="{FD335F47-E5F0-4875-A71C-030C7DD91C2B}" srcId="{E8B91013-73DB-4C57-88F3-7B1A3E07A976}" destId="{94DAFA14-60DE-4EDD-A6BB-5A55C9184559}" srcOrd="4" destOrd="0" parTransId="{F972014A-6897-405E-B91D-1D0C9C4BF58B}" sibTransId="{2D711481-D18A-4B7A-92AB-832B06C37FA0}"/>
    <dgm:cxn modelId="{2A76EB4E-0530-8E4B-9E0C-157639BF673B}" type="presOf" srcId="{519FEC4F-D9BF-46F8-8288-0AE4BC5D8C82}" destId="{5ECEDCEB-BC5B-8E4E-A5A9-9BA5CC2619EE}" srcOrd="0" destOrd="0" presId="urn:microsoft.com/office/officeart/2008/layout/LinedList"/>
    <dgm:cxn modelId="{207CEFA0-F1AF-7741-BA25-2C55A0267D27}" type="presOf" srcId="{E8B91013-73DB-4C57-88F3-7B1A3E07A976}" destId="{91373939-F103-034A-AA72-B8FF15B52253}" srcOrd="0" destOrd="0" presId="urn:microsoft.com/office/officeart/2008/layout/LinedList"/>
    <dgm:cxn modelId="{CF3F3EC1-C02D-4B0F-B5C3-C221AF8802AC}" srcId="{E8B91013-73DB-4C57-88F3-7B1A3E07A976}" destId="{7BE79849-63C3-48AE-BA84-8F8DFFE0FE43}" srcOrd="1" destOrd="0" parTransId="{CD18471E-6C99-47BE-9732-F27B3BE31EF6}" sibTransId="{462BE569-1D5A-4637-9508-59112476FFBF}"/>
    <dgm:cxn modelId="{E28F7BF5-7BB1-D641-9DAC-1BC29715C0D9}" type="presOf" srcId="{7BE79849-63C3-48AE-BA84-8F8DFFE0FE43}" destId="{831A2CA3-B757-6E4F-B8A0-1BBC6155DC27}" srcOrd="0" destOrd="0" presId="urn:microsoft.com/office/officeart/2008/layout/LinedList"/>
    <dgm:cxn modelId="{2754D83E-FC19-A846-B955-637ABCC70402}" type="presParOf" srcId="{91373939-F103-034A-AA72-B8FF15B52253}" destId="{7DDC79DF-40B5-054C-AC70-3FA6F14B5983}" srcOrd="0" destOrd="0" presId="urn:microsoft.com/office/officeart/2008/layout/LinedList"/>
    <dgm:cxn modelId="{A10990C4-1076-8D4F-9DC4-1777D31A9C1B}" type="presParOf" srcId="{91373939-F103-034A-AA72-B8FF15B52253}" destId="{8474811B-749A-2749-A6DC-6276EF99319F}" srcOrd="1" destOrd="0" presId="urn:microsoft.com/office/officeart/2008/layout/LinedList"/>
    <dgm:cxn modelId="{70345C7D-B23F-684A-8CEE-69A182B34461}" type="presParOf" srcId="{8474811B-749A-2749-A6DC-6276EF99319F}" destId="{39545A52-3439-7444-A466-33935698FE07}" srcOrd="0" destOrd="0" presId="urn:microsoft.com/office/officeart/2008/layout/LinedList"/>
    <dgm:cxn modelId="{6EEFA1D3-13C5-4543-B6AD-C43225C1725B}" type="presParOf" srcId="{8474811B-749A-2749-A6DC-6276EF99319F}" destId="{2BBEDFFF-7C97-1649-BEC3-CA792D14287B}" srcOrd="1" destOrd="0" presId="urn:microsoft.com/office/officeart/2008/layout/LinedList"/>
    <dgm:cxn modelId="{3B367ABD-E9DA-D947-B5F5-402615926183}" type="presParOf" srcId="{91373939-F103-034A-AA72-B8FF15B52253}" destId="{C625F77A-B8B6-8C48-B092-45B10F68C020}" srcOrd="2" destOrd="0" presId="urn:microsoft.com/office/officeart/2008/layout/LinedList"/>
    <dgm:cxn modelId="{C16C1ACC-185E-4E48-8894-F4A50BE28140}" type="presParOf" srcId="{91373939-F103-034A-AA72-B8FF15B52253}" destId="{49985512-88F3-EA43-A309-FE3066A9966F}" srcOrd="3" destOrd="0" presId="urn:microsoft.com/office/officeart/2008/layout/LinedList"/>
    <dgm:cxn modelId="{12E80879-264A-EC47-85D5-0CAF925E7DE9}" type="presParOf" srcId="{49985512-88F3-EA43-A309-FE3066A9966F}" destId="{831A2CA3-B757-6E4F-B8A0-1BBC6155DC27}" srcOrd="0" destOrd="0" presId="urn:microsoft.com/office/officeart/2008/layout/LinedList"/>
    <dgm:cxn modelId="{092146AD-F07C-6445-8B5D-E15FA0A757C5}" type="presParOf" srcId="{49985512-88F3-EA43-A309-FE3066A9966F}" destId="{539E24F1-DCA6-4848-99EB-7E1FFCE4F096}" srcOrd="1" destOrd="0" presId="urn:microsoft.com/office/officeart/2008/layout/LinedList"/>
    <dgm:cxn modelId="{F4DE9D5A-A375-1349-8EFC-8B69B233ABCE}" type="presParOf" srcId="{91373939-F103-034A-AA72-B8FF15B52253}" destId="{56E22BE9-AFD2-B84B-8481-D42FE315EC59}" srcOrd="4" destOrd="0" presId="urn:microsoft.com/office/officeart/2008/layout/LinedList"/>
    <dgm:cxn modelId="{2F4142BB-86EB-A849-BE25-4DA3098D9470}" type="presParOf" srcId="{91373939-F103-034A-AA72-B8FF15B52253}" destId="{E8AB8106-19D0-DF4F-BAEF-4741D3C28905}" srcOrd="5" destOrd="0" presId="urn:microsoft.com/office/officeart/2008/layout/LinedList"/>
    <dgm:cxn modelId="{947BD3D0-7719-404C-A926-5D1BC999C4BB}" type="presParOf" srcId="{E8AB8106-19D0-DF4F-BAEF-4741D3C28905}" destId="{5ECEDCEB-BC5B-8E4E-A5A9-9BA5CC2619EE}" srcOrd="0" destOrd="0" presId="urn:microsoft.com/office/officeart/2008/layout/LinedList"/>
    <dgm:cxn modelId="{FF93545B-2E15-144E-B9DC-15B6AEB29898}" type="presParOf" srcId="{E8AB8106-19D0-DF4F-BAEF-4741D3C28905}" destId="{31D9F207-86AE-E44A-8390-9ACEDE7D2A54}" srcOrd="1" destOrd="0" presId="urn:microsoft.com/office/officeart/2008/layout/LinedList"/>
    <dgm:cxn modelId="{06E003B0-574D-9C48-9450-C49CD256BF37}" type="presParOf" srcId="{91373939-F103-034A-AA72-B8FF15B52253}" destId="{A886C744-E4D2-3847-9C01-724BD700517F}" srcOrd="6" destOrd="0" presId="urn:microsoft.com/office/officeart/2008/layout/LinedList"/>
    <dgm:cxn modelId="{554D098F-3F5F-364D-82B2-CDAD2E6AB432}" type="presParOf" srcId="{91373939-F103-034A-AA72-B8FF15B52253}" destId="{EE583D46-5FF1-D943-AF12-F46042BCA4C4}" srcOrd="7" destOrd="0" presId="urn:microsoft.com/office/officeart/2008/layout/LinedList"/>
    <dgm:cxn modelId="{F382B7DA-14D2-F54E-B0BF-547AF6EBDB93}" type="presParOf" srcId="{EE583D46-5FF1-D943-AF12-F46042BCA4C4}" destId="{F3CEE639-D840-9240-8148-3CAB8EED4E76}" srcOrd="0" destOrd="0" presId="urn:microsoft.com/office/officeart/2008/layout/LinedList"/>
    <dgm:cxn modelId="{370065EC-E66F-DB41-BC18-221F328658F8}" type="presParOf" srcId="{EE583D46-5FF1-D943-AF12-F46042BCA4C4}" destId="{EE3206D3-0B03-1D46-A9B2-36FB7A6115FE}" srcOrd="1" destOrd="0" presId="urn:microsoft.com/office/officeart/2008/layout/LinedList"/>
    <dgm:cxn modelId="{DCC8A60D-D2C9-1F4F-B74D-01E398F050D4}" type="presParOf" srcId="{91373939-F103-034A-AA72-B8FF15B52253}" destId="{A26B46F9-854D-7246-BB18-FF117D7180E6}" srcOrd="8" destOrd="0" presId="urn:microsoft.com/office/officeart/2008/layout/LinedList"/>
    <dgm:cxn modelId="{AC3D1951-A9CF-9541-B5D3-D10201278E91}" type="presParOf" srcId="{91373939-F103-034A-AA72-B8FF15B52253}" destId="{753A4AA6-A0BA-194D-903C-642F88D4BF95}" srcOrd="9" destOrd="0" presId="urn:microsoft.com/office/officeart/2008/layout/LinedList"/>
    <dgm:cxn modelId="{60614E28-D48A-7F4C-BA04-269D0C0F5745}" type="presParOf" srcId="{753A4AA6-A0BA-194D-903C-642F88D4BF95}" destId="{59C06904-A677-7247-BE18-C9E5759271C2}" srcOrd="0" destOrd="0" presId="urn:microsoft.com/office/officeart/2008/layout/LinedList"/>
    <dgm:cxn modelId="{753FE286-AC3A-4640-923B-17D55F71D392}" type="presParOf" srcId="{753A4AA6-A0BA-194D-903C-642F88D4BF95}" destId="{7A53FB89-BA27-2040-B9D8-47CACF41186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DC79DF-40B5-054C-AC70-3FA6F14B5983}">
      <dsp:nvSpPr>
        <dsp:cNvPr id="0" name=""/>
        <dsp:cNvSpPr/>
      </dsp:nvSpPr>
      <dsp:spPr>
        <a:xfrm>
          <a:off x="0" y="444"/>
          <a:ext cx="4750508" cy="0"/>
        </a:xfrm>
        <a:prstGeom prst="line">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39545A52-3439-7444-A466-33935698FE07}">
      <dsp:nvSpPr>
        <dsp:cNvPr id="0" name=""/>
        <dsp:cNvSpPr/>
      </dsp:nvSpPr>
      <dsp:spPr>
        <a:xfrm>
          <a:off x="0" y="444"/>
          <a:ext cx="4750508" cy="7286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BT Transformation Team Member Example:</a:t>
          </a:r>
        </a:p>
      </dsp:txBody>
      <dsp:txXfrm>
        <a:off x="0" y="444"/>
        <a:ext cx="4750508" cy="728677"/>
      </dsp:txXfrm>
    </dsp:sp>
    <dsp:sp modelId="{C625F77A-B8B6-8C48-B092-45B10F68C020}">
      <dsp:nvSpPr>
        <dsp:cNvPr id="0" name=""/>
        <dsp:cNvSpPr/>
      </dsp:nvSpPr>
      <dsp:spPr>
        <a:xfrm>
          <a:off x="0" y="729122"/>
          <a:ext cx="4750508" cy="0"/>
        </a:xfrm>
        <a:prstGeom prst="line">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31A2CA3-B757-6E4F-B8A0-1BBC6155DC27}">
      <dsp:nvSpPr>
        <dsp:cNvPr id="0" name=""/>
        <dsp:cNvSpPr/>
      </dsp:nvSpPr>
      <dsp:spPr>
        <a:xfrm>
          <a:off x="0" y="729122"/>
          <a:ext cx="4750508" cy="7286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Skills: </a:t>
          </a:r>
          <a:r>
            <a:rPr lang="en-US" sz="2000" kern="1200" dirty="0"/>
            <a:t>Leadership</a:t>
          </a:r>
          <a:r>
            <a:rPr lang="en-US" sz="2300" kern="1200" dirty="0"/>
            <a:t>, Communication, Digital Literacy</a:t>
          </a:r>
        </a:p>
      </dsp:txBody>
      <dsp:txXfrm>
        <a:off x="0" y="729122"/>
        <a:ext cx="4750508" cy="728677"/>
      </dsp:txXfrm>
    </dsp:sp>
    <dsp:sp modelId="{56E22BE9-AFD2-B84B-8481-D42FE315EC59}">
      <dsp:nvSpPr>
        <dsp:cNvPr id="0" name=""/>
        <dsp:cNvSpPr/>
      </dsp:nvSpPr>
      <dsp:spPr>
        <a:xfrm>
          <a:off x="0" y="1457799"/>
          <a:ext cx="4750508" cy="0"/>
        </a:xfrm>
        <a:prstGeom prst="line">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5ECEDCEB-BC5B-8E4E-A5A9-9BA5CC2619EE}">
      <dsp:nvSpPr>
        <dsp:cNvPr id="0" name=""/>
        <dsp:cNvSpPr/>
      </dsp:nvSpPr>
      <dsp:spPr>
        <a:xfrm>
          <a:off x="0" y="1457799"/>
          <a:ext cx="4750508" cy="7286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Attributes: Flexibility, problem-solving, adaptability</a:t>
          </a:r>
        </a:p>
      </dsp:txBody>
      <dsp:txXfrm>
        <a:off x="0" y="1457799"/>
        <a:ext cx="4750508" cy="728677"/>
      </dsp:txXfrm>
    </dsp:sp>
    <dsp:sp modelId="{A886C744-E4D2-3847-9C01-724BD700517F}">
      <dsp:nvSpPr>
        <dsp:cNvPr id="0" name=""/>
        <dsp:cNvSpPr/>
      </dsp:nvSpPr>
      <dsp:spPr>
        <a:xfrm>
          <a:off x="0" y="2186477"/>
          <a:ext cx="4750508" cy="0"/>
        </a:xfrm>
        <a:prstGeom prst="line">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F3CEE639-D840-9240-8148-3CAB8EED4E76}">
      <dsp:nvSpPr>
        <dsp:cNvPr id="0" name=""/>
        <dsp:cNvSpPr/>
      </dsp:nvSpPr>
      <dsp:spPr>
        <a:xfrm>
          <a:off x="0" y="2186477"/>
          <a:ext cx="4750508" cy="7286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Qualifications: Business degree, IT, or equivalent</a:t>
          </a:r>
        </a:p>
      </dsp:txBody>
      <dsp:txXfrm>
        <a:off x="0" y="2186477"/>
        <a:ext cx="4750508" cy="728677"/>
      </dsp:txXfrm>
    </dsp:sp>
    <dsp:sp modelId="{A26B46F9-854D-7246-BB18-FF117D7180E6}">
      <dsp:nvSpPr>
        <dsp:cNvPr id="0" name=""/>
        <dsp:cNvSpPr/>
      </dsp:nvSpPr>
      <dsp:spPr>
        <a:xfrm>
          <a:off x="0" y="2915154"/>
          <a:ext cx="4750508" cy="0"/>
        </a:xfrm>
        <a:prstGeom prst="line">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59C06904-A677-7247-BE18-C9E5759271C2}">
      <dsp:nvSpPr>
        <dsp:cNvPr id="0" name=""/>
        <dsp:cNvSpPr/>
      </dsp:nvSpPr>
      <dsp:spPr>
        <a:xfrm>
          <a:off x="0" y="2915154"/>
          <a:ext cx="4750508" cy="7286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Ensures the candidate fits the position</a:t>
          </a:r>
        </a:p>
      </dsp:txBody>
      <dsp:txXfrm>
        <a:off x="0" y="2915154"/>
        <a:ext cx="4750508" cy="72867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10/12/2025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presentation delves into the recruitment and selection process at BT Group, a prominent telecommunications company based in the UK. It explores how human resources practices can guarantee that the “right person is hired at the right time for the right job,” especially amid a significant business transformation initiative. The discussion will encompass BT’s recruitment procedures, various interview types, questioning strategies, and a comparison of face-to-face interviews with their online counterparts, ultimately culminating in recommendations grounded in both academic and professional evidence.</a:t>
            </a:r>
            <a:endParaRPr lang="en-GB" dirty="0"/>
          </a:p>
        </p:txBody>
      </p:sp>
      <p:sp>
        <p:nvSpPr>
          <p:cNvPr id="4" name="Slide Number Placeholder 3"/>
          <p:cNvSpPr>
            <a:spLocks noGrp="1"/>
          </p:cNvSpPr>
          <p:nvPr>
            <p:ph type="sldNum" sz="quarter" idx="10"/>
          </p:nvPr>
        </p:nvSpPr>
        <p:spPr/>
        <p:txBody>
          <a:bodyPr/>
          <a:lstStyle/>
          <a:p>
            <a:fld id="{AF533E96-F078-4B3D-A8F4-F1AF21EBC357}" type="slidenum">
              <a:rPr lang="en-US" smtClean="0"/>
              <a:t>2</a:t>
            </a:fld>
            <a:endParaRPr lang="en-US"/>
          </a:p>
        </p:txBody>
      </p:sp>
    </p:spTree>
    <p:extLst>
      <p:ext uri="{BB962C8B-B14F-4D97-AF65-F5344CB8AC3E}">
        <p14:creationId xmlns:p14="http://schemas.microsoft.com/office/powerpoint/2010/main" val="12240603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BT Group is among the largest telecommunications and digital service providers in Britain, with its headquarters in London. The company employs over 100,000 people across over 180 nations (BT </a:t>
            </a:r>
            <a:r>
              <a:rPr lang="en-GB" sz="1200" kern="1200" dirty="0" err="1">
                <a:solidFill>
                  <a:schemeClr val="tx1"/>
                </a:solidFill>
                <a:effectLst/>
                <a:latin typeface="+mn-lt"/>
                <a:ea typeface="+mn-ea"/>
                <a:cs typeface="+mn-cs"/>
              </a:rPr>
              <a:t>Plc</a:t>
            </a:r>
            <a:r>
              <a:rPr lang="en-GB" sz="1200" kern="1200" dirty="0">
                <a:solidFill>
                  <a:schemeClr val="tx1"/>
                </a:solidFill>
                <a:effectLst/>
                <a:latin typeface="+mn-lt"/>
                <a:ea typeface="+mn-ea"/>
                <a:cs typeface="+mn-cs"/>
              </a:rPr>
              <a:t>, 2025). Its products and services include broadband, mobile communications, and digital transformation solutions specifically designed for businesses and governments. Currently, BT is engaged in a significant business transformation, with its focus on expanding its 5G network, upgrading its infrastructure, and adding artificial intelligence to its list of services (</a:t>
            </a:r>
            <a:r>
              <a:rPr lang="en-GB" sz="1200" kern="1200" dirty="0" err="1">
                <a:solidFill>
                  <a:schemeClr val="tx1"/>
                </a:solidFill>
                <a:effectLst/>
                <a:latin typeface="+mn-lt"/>
                <a:ea typeface="+mn-ea"/>
                <a:cs typeface="+mn-cs"/>
              </a:rPr>
              <a:t>Tomás</a:t>
            </a:r>
            <a:r>
              <a:rPr lang="en-GB" sz="1200" kern="1200" dirty="0">
                <a:solidFill>
                  <a:schemeClr val="tx1"/>
                </a:solidFill>
                <a:effectLst/>
                <a:latin typeface="+mn-lt"/>
                <a:ea typeface="+mn-ea"/>
                <a:cs typeface="+mn-cs"/>
              </a:rPr>
              <a:t>, 2025). To achieve these lofty ambitions, the company desires a workforce with the appropriate mix of competencies, flexibility, and creativity. As such, efficient recruitment and selection help make sure that new recruitment is aligned with BT's vision and actively contributes to the success of the transformation project over the long term.</a:t>
            </a:r>
          </a:p>
        </p:txBody>
      </p:sp>
      <p:sp>
        <p:nvSpPr>
          <p:cNvPr id="4" name="Slide Number Placeholder 3"/>
          <p:cNvSpPr>
            <a:spLocks noGrp="1"/>
          </p:cNvSpPr>
          <p:nvPr>
            <p:ph type="sldNum" sz="quarter" idx="10"/>
          </p:nvPr>
        </p:nvSpPr>
        <p:spPr/>
        <p:txBody>
          <a:bodyPr/>
          <a:lstStyle/>
          <a:p>
            <a:fld id="{AF533E96-F078-4B3D-A8F4-F1AF21EBC357}" type="slidenum">
              <a:rPr lang="en-US" smtClean="0"/>
              <a:t>3</a:t>
            </a:fld>
            <a:endParaRPr lang="en-US"/>
          </a:p>
        </p:txBody>
      </p:sp>
    </p:spTree>
    <p:extLst>
      <p:ext uri="{BB962C8B-B14F-4D97-AF65-F5344CB8AC3E}">
        <p14:creationId xmlns:p14="http://schemas.microsoft.com/office/powerpoint/2010/main" val="12240603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Recruitment is not just filling gaps; recruitment is a strategic activity that guarantees BT attracts the appropriate talent to propel business transformation. The process begins with job analysis, establishing the requirements of the role, followed by a job description explaining responsibilities and duties (</a:t>
            </a:r>
            <a:r>
              <a:rPr lang="en-GB" sz="1200" kern="1200" dirty="0" err="1">
                <a:solidFill>
                  <a:schemeClr val="tx1"/>
                </a:solidFill>
                <a:effectLst/>
                <a:latin typeface="+mn-lt"/>
                <a:ea typeface="+mn-ea"/>
                <a:cs typeface="+mn-cs"/>
              </a:rPr>
              <a:t>Susanto</a:t>
            </a:r>
            <a:r>
              <a:rPr lang="en-GB" sz="1200" kern="1200" dirty="0">
                <a:solidFill>
                  <a:schemeClr val="tx1"/>
                </a:solidFill>
                <a:effectLst/>
                <a:latin typeface="+mn-lt"/>
                <a:ea typeface="+mn-ea"/>
                <a:cs typeface="+mn-cs"/>
              </a:rPr>
              <a:t> et al., 2024). Once the list is compiled, vacancies are advertised internally and externally to seek eligible candidates. Shortlisting allows narrowing down the best candidates, who go through a process of structured interview and testing (Westwood et al., 2008). The best candidate that fits is finally chosen and recruited. To achieve a transformation project, this systematic process is crucial because recruitment errors can slow down progress, be expensive, and jeopardise the success of the project.</a:t>
            </a:r>
          </a:p>
        </p:txBody>
      </p:sp>
      <p:sp>
        <p:nvSpPr>
          <p:cNvPr id="4" name="Slide Number Placeholder 3"/>
          <p:cNvSpPr>
            <a:spLocks noGrp="1"/>
          </p:cNvSpPr>
          <p:nvPr>
            <p:ph type="sldNum" sz="quarter" idx="10"/>
          </p:nvPr>
        </p:nvSpPr>
        <p:spPr/>
        <p:txBody>
          <a:bodyPr/>
          <a:lstStyle/>
          <a:p>
            <a:fld id="{AF533E96-F078-4B3D-A8F4-F1AF21EBC357}" type="slidenum">
              <a:rPr lang="en-US" smtClean="0"/>
              <a:t>4</a:t>
            </a:fld>
            <a:endParaRPr lang="en-US"/>
          </a:p>
        </p:txBody>
      </p:sp>
    </p:spTree>
    <p:extLst>
      <p:ext uri="{BB962C8B-B14F-4D97-AF65-F5344CB8AC3E}">
        <p14:creationId xmlns:p14="http://schemas.microsoft.com/office/powerpoint/2010/main" val="12240603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Recruitment starts with proper job analysis. It is the process of getting and assessing information about a particular job, including its responsibilities, tasks, and needed skills (Armstrong and Taylor, 2020). In BT, job analysis can be achieved by a manager or staff questionnaire, or by observing roles that already exist. The result is that everyone clearly understands the job, and that shapes the writing of job descriptions and personal specifications. In employing a "Change Manager" to execute a transformation project at BT, for instance, the analysis would identify responsibilities such as resistance to change management, taking care of the stakeholders, and getting the staff aligned to new digital technologies. Lack of proper job analysis can then lead to recruitment not aligning the candidate's capabilities with the company's requirements and thus compromising the transformation project (Judge and </a:t>
            </a:r>
            <a:r>
              <a:rPr lang="en-GB" sz="1200" kern="1200" dirty="0" err="1">
                <a:solidFill>
                  <a:schemeClr val="tx1"/>
                </a:solidFill>
                <a:effectLst/>
                <a:latin typeface="+mn-lt"/>
                <a:ea typeface="+mn-ea"/>
                <a:cs typeface="+mn-cs"/>
              </a:rPr>
              <a:t>Kammeyer</a:t>
            </a:r>
            <a:r>
              <a:rPr lang="en-GB" sz="1200" kern="1200" dirty="0">
                <a:solidFill>
                  <a:schemeClr val="tx1"/>
                </a:solidFill>
                <a:effectLst/>
                <a:latin typeface="+mn-lt"/>
                <a:ea typeface="+mn-ea"/>
                <a:cs typeface="+mn-cs"/>
              </a:rPr>
              <a:t>-Mueller, 2012).</a:t>
            </a:r>
          </a:p>
        </p:txBody>
      </p:sp>
      <p:sp>
        <p:nvSpPr>
          <p:cNvPr id="4" name="Slide Number Placeholder 3"/>
          <p:cNvSpPr>
            <a:spLocks noGrp="1"/>
          </p:cNvSpPr>
          <p:nvPr>
            <p:ph type="sldNum" sz="quarter" idx="10"/>
          </p:nvPr>
        </p:nvSpPr>
        <p:spPr/>
        <p:txBody>
          <a:bodyPr/>
          <a:lstStyle/>
          <a:p>
            <a:fld id="{AF533E96-F078-4B3D-A8F4-F1AF21EBC357}" type="slidenum">
              <a:rPr lang="en-US" smtClean="0"/>
              <a:t>5</a:t>
            </a:fld>
            <a:endParaRPr lang="en-US"/>
          </a:p>
        </p:txBody>
      </p:sp>
    </p:spTree>
    <p:extLst>
      <p:ext uri="{BB962C8B-B14F-4D97-AF65-F5344CB8AC3E}">
        <p14:creationId xmlns:p14="http://schemas.microsoft.com/office/powerpoint/2010/main" val="12240603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job description is a formal written document that delineates the essential duties, responsibilities, and reporting relationships associated with a particular role. For BT, this serves to ensure that both managers and applicants possess a shared understanding of what the job entails (BT </a:t>
            </a:r>
            <a:r>
              <a:rPr lang="en-GB" sz="1200" kern="1200" dirty="0" err="1">
                <a:solidFill>
                  <a:schemeClr val="tx1"/>
                </a:solidFill>
                <a:effectLst/>
                <a:latin typeface="+mn-lt"/>
                <a:ea typeface="+mn-ea"/>
                <a:cs typeface="+mn-cs"/>
              </a:rPr>
              <a:t>Plc</a:t>
            </a:r>
            <a:r>
              <a:rPr lang="en-GB" sz="1200" kern="1200" dirty="0">
                <a:solidFill>
                  <a:schemeClr val="tx1"/>
                </a:solidFill>
                <a:effectLst/>
                <a:latin typeface="+mn-lt"/>
                <a:ea typeface="+mn-ea"/>
                <a:cs typeface="+mn-cs"/>
              </a:rPr>
              <a:t>, 2025). A typical job description for a Change Manager within BT's transformation project might encompass leading organisational change initiatives, facilitating the adoption of digital tools, training staff members, monitoring project milestones, and providing reports to senior leadership. This document offers clarity to candidates, enabling them to evaluate whether the role aligns with their skills and career aspirations. For recruiters, it acts as a benchmark against which applications can be measured (</a:t>
            </a:r>
            <a:r>
              <a:rPr lang="en-GB" sz="1200" kern="1200" dirty="0" err="1">
                <a:solidFill>
                  <a:schemeClr val="tx1"/>
                </a:solidFill>
                <a:effectLst/>
                <a:latin typeface="+mn-lt"/>
                <a:ea typeface="+mn-ea"/>
                <a:cs typeface="+mn-cs"/>
              </a:rPr>
              <a:t>Dessler</a:t>
            </a:r>
            <a:r>
              <a:rPr lang="en-GB" sz="1200" kern="1200" dirty="0">
                <a:solidFill>
                  <a:schemeClr val="tx1"/>
                </a:solidFill>
                <a:effectLst/>
                <a:latin typeface="+mn-lt"/>
                <a:ea typeface="+mn-ea"/>
                <a:cs typeface="+mn-cs"/>
              </a:rPr>
              <a:t>, 2019). Within a large and complex organisation such as BT, explicit role descriptors lessen ambiguity and facilitate a more optimal recruitment process, creating possible better matches between the candidates and the project's strategic requirements.</a:t>
            </a:r>
          </a:p>
        </p:txBody>
      </p:sp>
      <p:sp>
        <p:nvSpPr>
          <p:cNvPr id="4" name="Slide Number Placeholder 3"/>
          <p:cNvSpPr>
            <a:spLocks noGrp="1"/>
          </p:cNvSpPr>
          <p:nvPr>
            <p:ph type="sldNum" sz="quarter" idx="10"/>
          </p:nvPr>
        </p:nvSpPr>
        <p:spPr/>
        <p:txBody>
          <a:bodyPr/>
          <a:lstStyle/>
          <a:p>
            <a:fld id="{AF533E96-F078-4B3D-A8F4-F1AF21EBC357}" type="slidenum">
              <a:rPr lang="en-US" smtClean="0"/>
              <a:t>6</a:t>
            </a:fld>
            <a:endParaRPr lang="en-US"/>
          </a:p>
        </p:txBody>
      </p:sp>
    </p:spTree>
    <p:extLst>
      <p:ext uri="{BB962C8B-B14F-4D97-AF65-F5344CB8AC3E}">
        <p14:creationId xmlns:p14="http://schemas.microsoft.com/office/powerpoint/2010/main" val="12240603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job description is filled out in this manner, thereby outlining the desirable qualities, experience, and abilities of an ideal candidate. At BT, these criteria identify likely successful individuals in fast-changing transformation projects. A member of a transformation team, for example, requires someone who can lead and communicate across different departments effectively (</a:t>
            </a:r>
            <a:r>
              <a:rPr lang="en-GB" sz="1200" kern="1200" dirty="0" err="1">
                <a:solidFill>
                  <a:schemeClr val="tx1"/>
                </a:solidFill>
                <a:effectLst/>
                <a:latin typeface="+mn-lt"/>
                <a:ea typeface="+mn-ea"/>
                <a:cs typeface="+mn-cs"/>
              </a:rPr>
              <a:t>Gast</a:t>
            </a:r>
            <a:r>
              <a:rPr lang="en-GB" sz="1200" kern="1200" dirty="0">
                <a:solidFill>
                  <a:schemeClr val="tx1"/>
                </a:solidFill>
                <a:effectLst/>
                <a:latin typeface="+mn-lt"/>
                <a:ea typeface="+mn-ea"/>
                <a:cs typeface="+mn-cs"/>
              </a:rPr>
              <a:t> et al., 2024). A key competency will be high digital literacy skills for managing advanced technologies. Additional competencies such as problem solving, resilience, and the ability to bounce back and adapt are also important, as working through transformation often comes with unknowns and resistance to change (Dickson, 2025).</a:t>
            </a:r>
          </a:p>
        </p:txBody>
      </p:sp>
      <p:sp>
        <p:nvSpPr>
          <p:cNvPr id="4" name="Slide Number Placeholder 3"/>
          <p:cNvSpPr>
            <a:spLocks noGrp="1"/>
          </p:cNvSpPr>
          <p:nvPr>
            <p:ph type="sldNum" sz="quarter" idx="10"/>
          </p:nvPr>
        </p:nvSpPr>
        <p:spPr/>
        <p:txBody>
          <a:bodyPr/>
          <a:lstStyle/>
          <a:p>
            <a:fld id="{AF533E96-F078-4B3D-A8F4-F1AF21EBC357}" type="slidenum">
              <a:rPr lang="en-US" smtClean="0"/>
              <a:t>7</a:t>
            </a:fld>
            <a:endParaRPr lang="en-US"/>
          </a:p>
        </p:txBody>
      </p:sp>
    </p:spTree>
    <p:extLst>
      <p:ext uri="{BB962C8B-B14F-4D97-AF65-F5344CB8AC3E}">
        <p14:creationId xmlns:p14="http://schemas.microsoft.com/office/powerpoint/2010/main" val="12240603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Structured interviews are standardised, and this method ensures that all candidates are asked the same questions and guarantees consistency and fairness (Westwood et al., 2008). It enables comparisons between candidates to be reliable. Structured interviews benefit BT, which often carries out mass recruitment during transformation projects, by ensuring that bias is eliminated and that hiring decision-making is transparent. For example, during the recruitment of several project analysts, this structured system ensures that each candidate is measured against the same standards, making the process easier and fairer. However, the inflexibility of structured interviews can sometimes make it difficult to delve into rare experiences or creative abilities that can distinguish one candidate from another (</a:t>
            </a:r>
            <a:r>
              <a:rPr lang="en-GB" sz="1200" kern="1200" dirty="0" err="1">
                <a:solidFill>
                  <a:schemeClr val="tx1"/>
                </a:solidFill>
                <a:effectLst/>
                <a:latin typeface="+mn-lt"/>
                <a:ea typeface="+mn-ea"/>
                <a:cs typeface="+mn-cs"/>
              </a:rPr>
              <a:t>Beardwell</a:t>
            </a:r>
            <a:r>
              <a:rPr lang="en-GB" sz="1200" kern="1200" dirty="0">
                <a:solidFill>
                  <a:schemeClr val="tx1"/>
                </a:solidFill>
                <a:effectLst/>
                <a:latin typeface="+mn-lt"/>
                <a:ea typeface="+mn-ea"/>
                <a:cs typeface="+mn-cs"/>
              </a:rPr>
              <a:t> and Thompson, 2017). All the same, they remain a valuable tool within BT's recruitment process, particularly during the recruitment of roles where consistency and fairness play a crucial role.</a:t>
            </a:r>
          </a:p>
        </p:txBody>
      </p:sp>
      <p:sp>
        <p:nvSpPr>
          <p:cNvPr id="4" name="Slide Number Placeholder 3"/>
          <p:cNvSpPr>
            <a:spLocks noGrp="1"/>
          </p:cNvSpPr>
          <p:nvPr>
            <p:ph type="sldNum" sz="quarter" idx="10"/>
          </p:nvPr>
        </p:nvSpPr>
        <p:spPr/>
        <p:txBody>
          <a:bodyPr/>
          <a:lstStyle/>
          <a:p>
            <a:fld id="{AF533E96-F078-4B3D-A8F4-F1AF21EBC357}" type="slidenum">
              <a:rPr lang="en-US" smtClean="0"/>
              <a:t>8</a:t>
            </a:fld>
            <a:endParaRPr lang="en-US"/>
          </a:p>
        </p:txBody>
      </p:sp>
    </p:spTree>
    <p:extLst>
      <p:ext uri="{BB962C8B-B14F-4D97-AF65-F5344CB8AC3E}">
        <p14:creationId xmlns:p14="http://schemas.microsoft.com/office/powerpoint/2010/main" val="12240603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Behavioural or competency-based interviews judge the ability of a candidate by reviewing the past behaviour of the candidate within comparable situations. The reasoning here is that past performance is best measured by future success (</a:t>
            </a:r>
            <a:r>
              <a:rPr lang="en-GB" sz="1200" kern="1200" dirty="0" err="1">
                <a:solidFill>
                  <a:schemeClr val="tx1"/>
                </a:solidFill>
                <a:effectLst/>
                <a:latin typeface="+mn-lt"/>
                <a:ea typeface="+mn-ea"/>
                <a:cs typeface="+mn-cs"/>
              </a:rPr>
              <a:t>Warech</a:t>
            </a:r>
            <a:r>
              <a:rPr lang="en-GB" sz="1200" kern="1200" dirty="0">
                <a:solidFill>
                  <a:schemeClr val="tx1"/>
                </a:solidFill>
                <a:effectLst/>
                <a:latin typeface="+mn-lt"/>
                <a:ea typeface="+mn-ea"/>
                <a:cs typeface="+mn-cs"/>
              </a:rPr>
              <a:t>, 2002). Within BT's transformation projects, these interview sessions hold immense value. As an example, a candidate interviewing for a change manager position may be asked the question, "What steps did you take, and what were the outcomes?" These types of questions are designed so that candidates review whether or not they have the practical labour market skills to lead change, negotiate and engage in persistence. These kinds of interviews help acquire insight into how candidates have adapted their skills and have actually demonstrated these in practice-based examples.</a:t>
            </a:r>
          </a:p>
        </p:txBody>
      </p:sp>
      <p:sp>
        <p:nvSpPr>
          <p:cNvPr id="4" name="Slide Number Placeholder 3"/>
          <p:cNvSpPr>
            <a:spLocks noGrp="1"/>
          </p:cNvSpPr>
          <p:nvPr>
            <p:ph type="sldNum" sz="quarter" idx="10"/>
          </p:nvPr>
        </p:nvSpPr>
        <p:spPr/>
        <p:txBody>
          <a:bodyPr/>
          <a:lstStyle/>
          <a:p>
            <a:fld id="{AF533E96-F078-4B3D-A8F4-F1AF21EBC357}" type="slidenum">
              <a:rPr lang="en-US" smtClean="0"/>
              <a:t>9</a:t>
            </a:fld>
            <a:endParaRPr lang="en-US"/>
          </a:p>
        </p:txBody>
      </p:sp>
    </p:spTree>
    <p:extLst>
      <p:ext uri="{BB962C8B-B14F-4D97-AF65-F5344CB8AC3E}">
        <p14:creationId xmlns:p14="http://schemas.microsoft.com/office/powerpoint/2010/main" val="12240603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For BT, these interviews are especially desirable when recruitment is needed for higher roles within transformation projects, such as positions of Change Manager or Project Manager. Due to the heavy responsibilities that such positions carry, using a panel ensures that candidates are tested across tech, behavioural, and cultural fit areas (</a:t>
            </a:r>
            <a:r>
              <a:rPr lang="en-GB" sz="1200" kern="1200" dirty="0" err="1">
                <a:solidFill>
                  <a:schemeClr val="tx1"/>
                </a:solidFill>
                <a:effectLst/>
                <a:latin typeface="+mn-lt"/>
                <a:ea typeface="+mn-ea"/>
                <a:cs typeface="+mn-cs"/>
              </a:rPr>
              <a:t>Tholen</a:t>
            </a:r>
            <a:r>
              <a:rPr lang="en-GB" sz="1200" kern="1200" dirty="0">
                <a:solidFill>
                  <a:schemeClr val="tx1"/>
                </a:solidFill>
                <a:effectLst/>
                <a:latin typeface="+mn-lt"/>
                <a:ea typeface="+mn-ea"/>
                <a:cs typeface="+mn-cs"/>
              </a:rPr>
              <a:t>, 2023). For example, one such interviewer might focus on the candidate's project management experience, whereas another might assess their leadership ability. However, panel interview processes can intimidate candidates and require considerable interviewer coordination. However, the process's forte lies within its ability to provide comprehensive and collective evaluation, making it best suited to consequential positions within BT's transformation programme.</a:t>
            </a:r>
          </a:p>
        </p:txBody>
      </p:sp>
      <p:sp>
        <p:nvSpPr>
          <p:cNvPr id="4" name="Slide Number Placeholder 3"/>
          <p:cNvSpPr>
            <a:spLocks noGrp="1"/>
          </p:cNvSpPr>
          <p:nvPr>
            <p:ph type="sldNum" sz="quarter" idx="10"/>
          </p:nvPr>
        </p:nvSpPr>
        <p:spPr/>
        <p:txBody>
          <a:bodyPr/>
          <a:lstStyle/>
          <a:p>
            <a:fld id="{AF533E96-F078-4B3D-A8F4-F1AF21EBC357}" type="slidenum">
              <a:rPr lang="en-US" smtClean="0"/>
              <a:t>10</a:t>
            </a:fld>
            <a:endParaRPr lang="en-US"/>
          </a:p>
        </p:txBody>
      </p:sp>
    </p:spTree>
    <p:extLst>
      <p:ext uri="{BB962C8B-B14F-4D97-AF65-F5344CB8AC3E}">
        <p14:creationId xmlns:p14="http://schemas.microsoft.com/office/powerpoint/2010/main" val="12240603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quality of questions asked will highly determine the success of the interview. Probing questions prompt candidates to elaborate and give more detail during their responses (Patel et al., 2024). For example, if a BT candidate explains they led a project, a good clip to follow would be, and “Can you give an example of how you overcame stakeholder resistance”? This prompts the candidate to provide more detailed responses. Socratic questions prompt candidates to think critically about their responses. In regard to change management and transformation projects within BT, using both probing questions and Socratic questions will help provide deeper insights into key qualities, problem-solving and leadership during challenging periods (Hu, 2023).</a:t>
            </a:r>
          </a:p>
        </p:txBody>
      </p:sp>
      <p:sp>
        <p:nvSpPr>
          <p:cNvPr id="4" name="Slide Number Placeholder 3"/>
          <p:cNvSpPr>
            <a:spLocks noGrp="1"/>
          </p:cNvSpPr>
          <p:nvPr>
            <p:ph type="sldNum" sz="quarter" idx="10"/>
          </p:nvPr>
        </p:nvSpPr>
        <p:spPr/>
        <p:txBody>
          <a:bodyPr/>
          <a:lstStyle/>
          <a:p>
            <a:fld id="{AF533E96-F078-4B3D-A8F4-F1AF21EBC357}" type="slidenum">
              <a:rPr lang="en-US" smtClean="0"/>
              <a:t>11</a:t>
            </a:fld>
            <a:endParaRPr lang="en-US"/>
          </a:p>
        </p:txBody>
      </p:sp>
    </p:spTree>
    <p:extLst>
      <p:ext uri="{BB962C8B-B14F-4D97-AF65-F5344CB8AC3E}">
        <p14:creationId xmlns:p14="http://schemas.microsoft.com/office/powerpoint/2010/main" val="12240603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Traditional and reliable recruitment methods, face-to-face interviews allow rapport-building between candidate and interviewer, ideal for senior positions (ACAS, 2024). They also permit the interviewer to see the candidate's non-verbal cues, including body language, eye contact, and confidence, and gain further insights into suitability (Welles et al., 2022). For BT, face-to-face recruitment is ideal when hiring into leadership positions such as Change Managers, where the ability to communicate and get on with people is paramount (</a:t>
            </a:r>
            <a:r>
              <a:rPr lang="en-GB" sz="1200" kern="1200" dirty="0" err="1">
                <a:solidFill>
                  <a:schemeClr val="tx1"/>
                </a:solidFill>
                <a:effectLst/>
                <a:latin typeface="+mn-lt"/>
                <a:ea typeface="+mn-ea"/>
                <a:cs typeface="+mn-cs"/>
              </a:rPr>
              <a:t>Avni</a:t>
            </a:r>
            <a:r>
              <a:rPr lang="en-GB" sz="1200" kern="1200" dirty="0">
                <a:solidFill>
                  <a:schemeClr val="tx1"/>
                </a:solidFill>
                <a:effectLst/>
                <a:latin typeface="+mn-lt"/>
                <a:ea typeface="+mn-ea"/>
                <a:cs typeface="+mn-cs"/>
              </a:rPr>
              <a:t> and Luria, 2025). They are, however, a more costly and time-intensive option than online solutions. They also limit the pool of talent to candidates who can travel to interview locations and can therefore exclude highly qualified individuals from other parts of the region. Although face-to-face interviews are extremely effective in demonstrating cultural fit and leadership, their day-one operational limitations make their usage selective within BT's recruitment process.</a:t>
            </a:r>
          </a:p>
        </p:txBody>
      </p:sp>
      <p:sp>
        <p:nvSpPr>
          <p:cNvPr id="4" name="Slide Number Placeholder 3"/>
          <p:cNvSpPr>
            <a:spLocks noGrp="1"/>
          </p:cNvSpPr>
          <p:nvPr>
            <p:ph type="sldNum" sz="quarter" idx="10"/>
          </p:nvPr>
        </p:nvSpPr>
        <p:spPr/>
        <p:txBody>
          <a:bodyPr/>
          <a:lstStyle/>
          <a:p>
            <a:fld id="{AF533E96-F078-4B3D-A8F4-F1AF21EBC357}" type="slidenum">
              <a:rPr lang="en-US" smtClean="0"/>
              <a:t>12</a:t>
            </a:fld>
            <a:endParaRPr lang="en-US"/>
          </a:p>
        </p:txBody>
      </p:sp>
    </p:spTree>
    <p:extLst>
      <p:ext uri="{BB962C8B-B14F-4D97-AF65-F5344CB8AC3E}">
        <p14:creationId xmlns:p14="http://schemas.microsoft.com/office/powerpoint/2010/main" val="12240603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recent years, video interviews have been increasingly popular, particularly following the pandemic caused by the COVID-19 (Joshi et al., 2020). They have many advantages: they save costs, can be scheduled with ease, and open up access to the world's talent pool—an important resource for globally operating companies like BT.</a:t>
            </a:r>
          </a:p>
        </p:txBody>
      </p:sp>
      <p:sp>
        <p:nvSpPr>
          <p:cNvPr id="4" name="Slide Number Placeholder 3"/>
          <p:cNvSpPr>
            <a:spLocks noGrp="1"/>
          </p:cNvSpPr>
          <p:nvPr>
            <p:ph type="sldNum" sz="quarter" idx="10"/>
          </p:nvPr>
        </p:nvSpPr>
        <p:spPr/>
        <p:txBody>
          <a:bodyPr/>
          <a:lstStyle/>
          <a:p>
            <a:fld id="{AF533E96-F078-4B3D-A8F4-F1AF21EBC357}" type="slidenum">
              <a:rPr lang="en-US" smtClean="0"/>
              <a:t>13</a:t>
            </a:fld>
            <a:endParaRPr lang="en-US"/>
          </a:p>
        </p:txBody>
      </p:sp>
    </p:spTree>
    <p:extLst>
      <p:ext uri="{BB962C8B-B14F-4D97-AF65-F5344CB8AC3E}">
        <p14:creationId xmlns:p14="http://schemas.microsoft.com/office/powerpoint/2010/main" val="12240603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are positives and negatives to both in-person and virtual interviews. Being physically present allows for better rapport with candidates and a deeper evaluation of interpersonal skills than virtual interviews (Hernandez and </a:t>
            </a:r>
            <a:r>
              <a:rPr lang="en-GB" sz="1200" kern="1200" dirty="0" err="1">
                <a:solidFill>
                  <a:schemeClr val="tx1"/>
                </a:solidFill>
                <a:effectLst/>
                <a:latin typeface="+mn-lt"/>
                <a:ea typeface="+mn-ea"/>
                <a:cs typeface="+mn-cs"/>
              </a:rPr>
              <a:t>Tatem</a:t>
            </a:r>
            <a:r>
              <a:rPr lang="en-GB" sz="1200" kern="1200" dirty="0">
                <a:solidFill>
                  <a:schemeClr val="tx1"/>
                </a:solidFill>
                <a:effectLst/>
                <a:latin typeface="+mn-lt"/>
                <a:ea typeface="+mn-ea"/>
                <a:cs typeface="+mn-cs"/>
              </a:rPr>
              <a:t>, 2024). This is why in-person interviews are a better fit for roles like Change Managers that are more and more common with BT's transition programs. Virtual interviews are more cost-effective and can attract a wider candidate pool. Virtual interviews would likely be more reasonable for roles that were more technical or analytical, such as Financial Analysts. In most cases, a mixture of both approaches probably yields the best outcomes. Virtual interviews to screen down candidates to a smaller pool, and the in-person interviews for the senior roles. This allows BT to evaluate candidates for the pools or types of roles.</a:t>
            </a:r>
          </a:p>
        </p:txBody>
      </p:sp>
      <p:sp>
        <p:nvSpPr>
          <p:cNvPr id="4" name="Slide Number Placeholder 3"/>
          <p:cNvSpPr>
            <a:spLocks noGrp="1"/>
          </p:cNvSpPr>
          <p:nvPr>
            <p:ph type="sldNum" sz="quarter" idx="10"/>
          </p:nvPr>
        </p:nvSpPr>
        <p:spPr/>
        <p:txBody>
          <a:bodyPr/>
          <a:lstStyle/>
          <a:p>
            <a:fld id="{AF533E96-F078-4B3D-A8F4-F1AF21EBC357}" type="slidenum">
              <a:rPr lang="en-US" smtClean="0"/>
              <a:t>14</a:t>
            </a:fld>
            <a:endParaRPr lang="en-US"/>
          </a:p>
        </p:txBody>
      </p:sp>
    </p:spTree>
    <p:extLst>
      <p:ext uri="{BB962C8B-B14F-4D97-AF65-F5344CB8AC3E}">
        <p14:creationId xmlns:p14="http://schemas.microsoft.com/office/powerpoint/2010/main" val="12240603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process of recruitment begins with an appropriate job analysis, accompanying job descriptions, and appropriate person specifications that form the basis for identifying the best candidates. Competency-based panel interviews are a good method of assessing candidates against the criteria. Utilising probing methods and/or Socratic questioning requires interviewers to ascertain the candidate's potential. BT uses both face-to-face and online interviews, depending on the type of job. Leadership and transformation jobs are assessed during face-to-face interviews. Technical jobs are suitable for online interviews. The integration of such strategies ensures that BT concludes with candidates having not only the appropriate technical potential but also the willingness to adapt to the company's culture and its long-term vision.</a:t>
            </a:r>
          </a:p>
        </p:txBody>
      </p:sp>
      <p:sp>
        <p:nvSpPr>
          <p:cNvPr id="4" name="Slide Number Placeholder 3"/>
          <p:cNvSpPr>
            <a:spLocks noGrp="1"/>
          </p:cNvSpPr>
          <p:nvPr>
            <p:ph type="sldNum" sz="quarter" idx="10"/>
          </p:nvPr>
        </p:nvSpPr>
        <p:spPr/>
        <p:txBody>
          <a:bodyPr/>
          <a:lstStyle/>
          <a:p>
            <a:fld id="{AF533E96-F078-4B3D-A8F4-F1AF21EBC357}" type="slidenum">
              <a:rPr lang="en-US" smtClean="0"/>
              <a:t>15</a:t>
            </a:fld>
            <a:endParaRPr lang="en-US"/>
          </a:p>
        </p:txBody>
      </p:sp>
    </p:spTree>
    <p:extLst>
      <p:ext uri="{BB962C8B-B14F-4D97-AF65-F5344CB8AC3E}">
        <p14:creationId xmlns:p14="http://schemas.microsoft.com/office/powerpoint/2010/main" val="12240603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t>16</a:t>
            </a:fld>
            <a:endParaRPr lang="en-US"/>
          </a:p>
        </p:txBody>
      </p:sp>
    </p:spTree>
    <p:extLst>
      <p:ext uri="{BB962C8B-B14F-4D97-AF65-F5344CB8AC3E}">
        <p14:creationId xmlns:p14="http://schemas.microsoft.com/office/powerpoint/2010/main" val="12240603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59546" y="3141406"/>
            <a:ext cx="7934628" cy="1032386"/>
          </a:xfrm>
          <a:noFill/>
          <a:effectLst>
            <a:outerShdw blurRad="50800" dist="38100" dir="2700000" algn="tl" rotWithShape="0">
              <a:prstClr val="black">
                <a:alpha val="40000"/>
              </a:prstClr>
            </a:outerShdw>
          </a:effectLst>
        </p:spPr>
        <p:txBody>
          <a:bodyPr>
            <a:normAutofit/>
          </a:bodyPr>
          <a:lstStyle>
            <a:lvl1pPr algn="l">
              <a:defRPr sz="36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766914" y="4177483"/>
            <a:ext cx="7934634" cy="678426"/>
          </a:xfrm>
        </p:spPr>
        <p:txBody>
          <a:bodyPr>
            <a:normAutofit/>
          </a:bodyPr>
          <a:lstStyle>
            <a:lvl1pPr marL="0" indent="0" algn="l">
              <a:buNone/>
              <a:defRPr sz="2800" b="0" i="0">
                <a:solidFill>
                  <a:srgbClr val="5DD5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94067" y="718409"/>
            <a:ext cx="8259098" cy="763526"/>
          </a:xfrm>
        </p:spPr>
        <p:txBody>
          <a:bodyPr>
            <a:normAutofit/>
          </a:bodyPr>
          <a:lstStyle>
            <a:lvl1pPr algn="l">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501446" y="1482213"/>
            <a:ext cx="8229600" cy="3266768"/>
          </a:xfrm>
        </p:spPr>
        <p:txBody>
          <a:bodyPr/>
          <a:lstStyle>
            <a:lvl1pPr algn="l">
              <a:defRPr sz="2800">
                <a:solidFill>
                  <a:schemeClr val="bg1"/>
                </a:solidFill>
              </a:defRPr>
            </a:lvl1pPr>
            <a:lvl2pPr algn="l">
              <a:defRPr>
                <a:solidFill>
                  <a:schemeClr val="bg1"/>
                </a:solidFill>
              </a:defRPr>
            </a:lvl2pPr>
            <a:lvl3pPr algn="l">
              <a:defRPr>
                <a:solidFill>
                  <a:schemeClr val="bg1"/>
                </a:solidFill>
              </a:defRPr>
            </a:lvl3pPr>
            <a:lvl4pPr algn="l">
              <a:defRPr>
                <a:solidFill>
                  <a:schemeClr val="bg1"/>
                </a:solidFill>
              </a:defRPr>
            </a:lvl4pPr>
            <a:lvl5pPr algn="l">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90038" y="436033"/>
            <a:ext cx="6318884" cy="725349"/>
          </a:xfrm>
        </p:spPr>
        <p:txBody>
          <a:bodyPr>
            <a:normAutofit/>
          </a:bodyPr>
          <a:lstStyle>
            <a:lvl1pPr algn="l">
              <a:defRPr sz="3600">
                <a:solidFill>
                  <a:srgbClr val="00B0F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396612" y="1209366"/>
            <a:ext cx="6290188" cy="3508626"/>
          </a:xfrm>
        </p:spPr>
        <p:txBody>
          <a:bodyPr/>
          <a:lstStyle>
            <a:lvl1pPr>
              <a:defRPr sz="2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7441" y="979565"/>
            <a:ext cx="8093365" cy="763525"/>
          </a:xfrm>
        </p:spPr>
        <p:txBody>
          <a:bodyPr>
            <a:normAutofit/>
          </a:bodyPr>
          <a:lstStyle>
            <a:lvl1pPr algn="l">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1788252"/>
            <a:ext cx="4040188"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2260649"/>
            <a:ext cx="4040188" cy="2276294"/>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788252"/>
            <a:ext cx="4041775"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2260649"/>
            <a:ext cx="4041775" cy="2276294"/>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image" Target="../media/image1.jp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10/12/2025</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4.xml" /><Relationship Id="rId1" Type="http://schemas.openxmlformats.org/officeDocument/2006/relationships/slideLayout" Target="../slideLayouts/slideLayout2.xml" /><Relationship Id="rId4" Type="http://schemas.openxmlformats.org/officeDocument/2006/relationships/image" Target="../media/image8.svg" /></Relationships>
</file>

<file path=ppt/slides/_rels/slide6.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6.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 y="0"/>
            <a:ext cx="7632290" cy="1260986"/>
          </a:xfrm>
          <a:solidFill>
            <a:schemeClr val="tx1">
              <a:alpha val="55000"/>
            </a:schemeClr>
          </a:solidFill>
        </p:spPr>
        <p:txBody>
          <a:bodyPr>
            <a:normAutofit/>
          </a:bodyPr>
          <a:lstStyle/>
          <a:p>
            <a:r>
              <a:rPr lang="en-US" sz="2400" dirty="0">
                <a:latin typeface="Times New Roman" pitchFamily="18" charset="0"/>
                <a:cs typeface="Times New Roman" pitchFamily="18" charset="0"/>
              </a:rPr>
              <a:t>LCLM5002</a:t>
            </a:r>
            <a:br>
              <a:rPr lang="en-US" sz="2400" dirty="0">
                <a:latin typeface="Times New Roman" pitchFamily="18" charset="0"/>
                <a:cs typeface="Times New Roman" pitchFamily="18" charset="0"/>
              </a:rPr>
            </a:br>
            <a:r>
              <a:rPr lang="en-US" sz="2400" dirty="0">
                <a:latin typeface="Times New Roman" pitchFamily="18" charset="0"/>
                <a:cs typeface="Times New Roman" pitchFamily="18" charset="0"/>
              </a:rPr>
              <a:t>Developing and Managing Individuals and Teams</a:t>
            </a:r>
          </a:p>
        </p:txBody>
      </p:sp>
      <p:sp>
        <p:nvSpPr>
          <p:cNvPr id="3" name="Subtitle 2"/>
          <p:cNvSpPr>
            <a:spLocks noGrp="1"/>
          </p:cNvSpPr>
          <p:nvPr>
            <p:ph type="subTitle" idx="1"/>
          </p:nvPr>
        </p:nvSpPr>
        <p:spPr>
          <a:xfrm>
            <a:off x="-7374" y="988137"/>
            <a:ext cx="7639665" cy="545697"/>
          </a:xfrm>
          <a:solidFill>
            <a:schemeClr val="bg1">
              <a:alpha val="20000"/>
            </a:schemeClr>
          </a:solidFill>
        </p:spPr>
        <p:txBody>
          <a:bodyPr>
            <a:noAutofit/>
          </a:bodyPr>
          <a:lstStyle/>
          <a:p>
            <a:r>
              <a:rPr lang="en-US" sz="2000" dirty="0">
                <a:highlight>
                  <a:srgbClr val="000080"/>
                </a:highlight>
                <a:latin typeface="Times New Roman" pitchFamily="18" charset="0"/>
                <a:cs typeface="Times New Roman" pitchFamily="18" charset="0"/>
              </a:rPr>
              <a:t>Component 1 - Individual Presentation</a:t>
            </a:r>
            <a:br>
              <a:rPr lang="en-US" sz="2000" dirty="0">
                <a:highlight>
                  <a:srgbClr val="000080"/>
                </a:highlight>
                <a:latin typeface="Times New Roman" pitchFamily="18" charset="0"/>
                <a:cs typeface="Times New Roman" pitchFamily="18" charset="0"/>
              </a:rPr>
            </a:br>
            <a:br>
              <a:rPr lang="en-US" sz="2000" dirty="0">
                <a:highlight>
                  <a:srgbClr val="000080"/>
                </a:highlight>
                <a:latin typeface="Times New Roman" pitchFamily="18" charset="0"/>
                <a:cs typeface="Times New Roman" pitchFamily="18" charset="0"/>
              </a:rPr>
            </a:br>
            <a:r>
              <a:rPr lang="en-US" sz="1800" dirty="0">
                <a:solidFill>
                  <a:schemeClr val="bg1"/>
                </a:solidFill>
                <a:highlight>
                  <a:srgbClr val="000080"/>
                </a:highlight>
                <a:latin typeface="Times New Roman" pitchFamily="18" charset="0"/>
                <a:cs typeface="Times New Roman" pitchFamily="18" charset="0"/>
              </a:rPr>
              <a:t>Student name: Marian Enescu</a:t>
            </a:r>
            <a:br>
              <a:rPr lang="en-US" sz="1800" dirty="0">
                <a:solidFill>
                  <a:schemeClr val="bg1"/>
                </a:solidFill>
                <a:highlight>
                  <a:srgbClr val="000080"/>
                </a:highlight>
                <a:latin typeface="Times New Roman" pitchFamily="18" charset="0"/>
                <a:cs typeface="Times New Roman" pitchFamily="18" charset="0"/>
              </a:rPr>
            </a:br>
            <a:r>
              <a:rPr lang="en-US" sz="1800" dirty="0">
                <a:solidFill>
                  <a:schemeClr val="bg1"/>
                </a:solidFill>
                <a:highlight>
                  <a:srgbClr val="000080"/>
                </a:highlight>
                <a:latin typeface="Times New Roman" pitchFamily="18" charset="0"/>
                <a:cs typeface="Times New Roman" pitchFamily="18" charset="0"/>
              </a:rPr>
              <a:t>Student ID: 2331652</a:t>
            </a:r>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763526"/>
          </a:xfrm>
          <a:solidFill>
            <a:schemeClr val="accent1">
              <a:alpha val="80000"/>
            </a:schemeClr>
          </a:solidFill>
        </p:spPr>
        <p:txBody>
          <a:bodyPr>
            <a:normAutofit/>
          </a:bodyPr>
          <a:lstStyle/>
          <a:p>
            <a:pPr algn="just"/>
            <a:r>
              <a:rPr lang="en-US" sz="2400">
                <a:effectLst/>
                <a:latin typeface="Times New Roman" pitchFamily="18" charset="0"/>
                <a:cs typeface="Times New Roman" pitchFamily="18" charset="0"/>
              </a:rPr>
              <a:t>Table of Contents</a:t>
            </a:r>
            <a:endParaRPr lang="en-US" sz="2400" dirty="0">
              <a:effectLst/>
              <a:latin typeface="Times New Roman" pitchFamily="18" charset="0"/>
              <a:cs typeface="Times New Roman" pitchFamily="18" charset="0"/>
            </a:endParaRPr>
          </a:p>
        </p:txBody>
      </p:sp>
      <p:sp>
        <p:nvSpPr>
          <p:cNvPr id="3" name="Content Placeholder 2"/>
          <p:cNvSpPr>
            <a:spLocks noGrp="1"/>
          </p:cNvSpPr>
          <p:nvPr>
            <p:ph idx="1"/>
          </p:nvPr>
        </p:nvSpPr>
        <p:spPr>
          <a:xfrm>
            <a:off x="0" y="752168"/>
            <a:ext cx="9144000" cy="4391332"/>
          </a:xfrm>
          <a:solidFill>
            <a:schemeClr val="bg1"/>
          </a:solidFill>
        </p:spPr>
        <p:txBody>
          <a:bodyPr>
            <a:normAutofit fontScale="77500" lnSpcReduction="20000"/>
          </a:bodyPr>
          <a:lstStyle/>
          <a:p>
            <a:pPr algn="just">
              <a:lnSpc>
                <a:spcPct val="150000"/>
              </a:lnSpc>
            </a:pPr>
            <a:r>
              <a:rPr lang="en-US" sz="1600" dirty="0">
                <a:solidFill>
                  <a:schemeClr val="tx1"/>
                </a:solidFill>
                <a:latin typeface="Times New Roman" pitchFamily="18" charset="0"/>
                <a:cs typeface="Times New Roman" pitchFamily="18" charset="0"/>
              </a:rPr>
              <a:t>Overview of BT Group</a:t>
            </a:r>
          </a:p>
          <a:p>
            <a:pPr algn="just">
              <a:lnSpc>
                <a:spcPct val="150000"/>
              </a:lnSpc>
            </a:pPr>
            <a:r>
              <a:rPr lang="en-US" sz="1600" dirty="0">
                <a:solidFill>
                  <a:schemeClr val="tx1"/>
                </a:solidFill>
                <a:latin typeface="Times New Roman" pitchFamily="18" charset="0"/>
                <a:cs typeface="Times New Roman" pitchFamily="18" charset="0"/>
              </a:rPr>
              <a:t>Recruitment Process</a:t>
            </a:r>
          </a:p>
          <a:p>
            <a:pPr algn="just">
              <a:lnSpc>
                <a:spcPct val="150000"/>
              </a:lnSpc>
            </a:pPr>
            <a:r>
              <a:rPr lang="en-US" sz="1600" dirty="0">
                <a:solidFill>
                  <a:schemeClr val="tx1"/>
                </a:solidFill>
                <a:latin typeface="Times New Roman" pitchFamily="18" charset="0"/>
                <a:cs typeface="Times New Roman" pitchFamily="18" charset="0"/>
              </a:rPr>
              <a:t>Job Analysis</a:t>
            </a:r>
          </a:p>
          <a:p>
            <a:pPr algn="just">
              <a:lnSpc>
                <a:spcPct val="150000"/>
              </a:lnSpc>
            </a:pPr>
            <a:r>
              <a:rPr lang="en-US" sz="1600" dirty="0">
                <a:solidFill>
                  <a:schemeClr val="tx1"/>
                </a:solidFill>
                <a:latin typeface="Times New Roman" pitchFamily="18" charset="0"/>
                <a:cs typeface="Times New Roman" pitchFamily="18" charset="0"/>
              </a:rPr>
              <a:t>Job Description</a:t>
            </a:r>
          </a:p>
          <a:p>
            <a:pPr algn="just">
              <a:lnSpc>
                <a:spcPct val="150000"/>
              </a:lnSpc>
            </a:pPr>
            <a:r>
              <a:rPr lang="en-US" sz="1600" dirty="0">
                <a:solidFill>
                  <a:schemeClr val="tx1"/>
                </a:solidFill>
                <a:latin typeface="Times New Roman" pitchFamily="18" charset="0"/>
                <a:cs typeface="Times New Roman" pitchFamily="18" charset="0"/>
              </a:rPr>
              <a:t>Person Specification</a:t>
            </a:r>
          </a:p>
          <a:p>
            <a:pPr algn="just">
              <a:lnSpc>
                <a:spcPct val="150000"/>
              </a:lnSpc>
            </a:pPr>
            <a:r>
              <a:rPr lang="en-US" sz="1600" dirty="0">
                <a:solidFill>
                  <a:schemeClr val="tx1"/>
                </a:solidFill>
                <a:latin typeface="Times New Roman" pitchFamily="18" charset="0"/>
                <a:cs typeface="Times New Roman" pitchFamily="18" charset="0"/>
              </a:rPr>
              <a:t>Interview Type 1 – The Structured Interview</a:t>
            </a:r>
          </a:p>
          <a:p>
            <a:pPr algn="just">
              <a:lnSpc>
                <a:spcPct val="150000"/>
              </a:lnSpc>
            </a:pPr>
            <a:r>
              <a:rPr lang="en-US" sz="1600" dirty="0">
                <a:solidFill>
                  <a:schemeClr val="tx1"/>
                </a:solidFill>
                <a:latin typeface="Times New Roman" pitchFamily="18" charset="0"/>
                <a:cs typeface="Times New Roman" pitchFamily="18" charset="0"/>
              </a:rPr>
              <a:t>Interview Type 2 – The Competency-Based Interview</a:t>
            </a:r>
          </a:p>
          <a:p>
            <a:pPr algn="just">
              <a:lnSpc>
                <a:spcPct val="150000"/>
              </a:lnSpc>
            </a:pPr>
            <a:r>
              <a:rPr lang="en-US" sz="1600" dirty="0">
                <a:solidFill>
                  <a:schemeClr val="tx1"/>
                </a:solidFill>
                <a:latin typeface="Times New Roman" pitchFamily="18" charset="0"/>
                <a:cs typeface="Times New Roman" pitchFamily="18" charset="0"/>
              </a:rPr>
              <a:t>Interview Type 3 – The Panel Interview</a:t>
            </a:r>
          </a:p>
          <a:p>
            <a:pPr algn="just">
              <a:lnSpc>
                <a:spcPct val="150000"/>
              </a:lnSpc>
            </a:pPr>
            <a:r>
              <a:rPr lang="en-US" sz="1600" dirty="0">
                <a:solidFill>
                  <a:schemeClr val="tx1"/>
                </a:solidFill>
                <a:latin typeface="Times New Roman" pitchFamily="18" charset="0"/>
                <a:cs typeface="Times New Roman" pitchFamily="18" charset="0"/>
              </a:rPr>
              <a:t>Questioning Techniques</a:t>
            </a:r>
          </a:p>
          <a:p>
            <a:pPr algn="just">
              <a:lnSpc>
                <a:spcPct val="150000"/>
              </a:lnSpc>
            </a:pPr>
            <a:r>
              <a:rPr lang="en-US" sz="1600" dirty="0">
                <a:solidFill>
                  <a:schemeClr val="tx1"/>
                </a:solidFill>
                <a:latin typeface="Times New Roman" pitchFamily="18" charset="0"/>
                <a:cs typeface="Times New Roman" pitchFamily="18" charset="0"/>
              </a:rPr>
              <a:t>Personal Interviews</a:t>
            </a:r>
          </a:p>
          <a:p>
            <a:pPr algn="just">
              <a:lnSpc>
                <a:spcPct val="150000"/>
              </a:lnSpc>
            </a:pPr>
            <a:r>
              <a:rPr lang="en-US" sz="1600" dirty="0">
                <a:solidFill>
                  <a:schemeClr val="tx1"/>
                </a:solidFill>
                <a:latin typeface="Times New Roman" pitchFamily="18" charset="0"/>
                <a:cs typeface="Times New Roman" pitchFamily="18" charset="0"/>
              </a:rPr>
              <a:t>Online Interviews</a:t>
            </a:r>
          </a:p>
          <a:p>
            <a:pPr algn="just">
              <a:lnSpc>
                <a:spcPct val="150000"/>
              </a:lnSpc>
            </a:pPr>
            <a:r>
              <a:rPr lang="en-US" sz="1600" dirty="0">
                <a:solidFill>
                  <a:schemeClr val="tx1"/>
                </a:solidFill>
                <a:latin typeface="Times New Roman" pitchFamily="18" charset="0"/>
                <a:cs typeface="Times New Roman" pitchFamily="18" charset="0"/>
              </a:rPr>
              <a:t>Comparison</a:t>
            </a:r>
          </a:p>
          <a:p>
            <a:pPr algn="just">
              <a:lnSpc>
                <a:spcPct val="150000"/>
              </a:lnSpc>
            </a:pPr>
            <a:r>
              <a:rPr lang="en-US" sz="1600" dirty="0">
                <a:solidFill>
                  <a:schemeClr val="tx1"/>
                </a:solidFill>
                <a:latin typeface="Times New Roman" pitchFamily="18" charset="0"/>
                <a:cs typeface="Times New Roman" pitchFamily="18" charset="0"/>
              </a:rPr>
              <a:t>Conclusion</a:t>
            </a:r>
          </a:p>
          <a:p>
            <a:pPr algn="just">
              <a:lnSpc>
                <a:spcPct val="150000"/>
              </a:lnSpc>
            </a:pPr>
            <a:r>
              <a:rPr lang="en-US" sz="1600" dirty="0">
                <a:solidFill>
                  <a:schemeClr val="tx1"/>
                </a:solidFill>
                <a:latin typeface="Times New Roman" pitchFamily="18" charset="0"/>
                <a:cs typeface="Times New Roman" pitchFamily="18" charset="0"/>
              </a:rPr>
              <a:t>References</a:t>
            </a:r>
          </a:p>
          <a:p>
            <a:endParaRPr lang="en-US" dirty="0"/>
          </a:p>
          <a:p>
            <a:endParaRPr lang="en-US" dirty="0"/>
          </a:p>
        </p:txBody>
      </p:sp>
    </p:spTree>
    <p:extLst>
      <p:ext uri="{BB962C8B-B14F-4D97-AF65-F5344CB8AC3E}">
        <p14:creationId xmlns:p14="http://schemas.microsoft.com/office/powerpoint/2010/main" val="4103309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763526"/>
          </a:xfrm>
          <a:solidFill>
            <a:schemeClr val="accent1">
              <a:alpha val="80000"/>
            </a:schemeClr>
          </a:solidFill>
        </p:spPr>
        <p:txBody>
          <a:bodyPr>
            <a:normAutofit/>
          </a:bodyPr>
          <a:lstStyle/>
          <a:p>
            <a:pPr algn="just"/>
            <a:r>
              <a:rPr lang="en-US" sz="2400">
                <a:effectLst/>
                <a:latin typeface="Times New Roman" pitchFamily="18" charset="0"/>
                <a:cs typeface="Times New Roman" pitchFamily="18" charset="0"/>
              </a:rPr>
              <a:t>Overview of BT Group</a:t>
            </a:r>
            <a:endParaRPr lang="en-US" sz="2400" dirty="0">
              <a:effectLst/>
              <a:latin typeface="Times New Roman" pitchFamily="18" charset="0"/>
              <a:cs typeface="Times New Roman" pitchFamily="18" charset="0"/>
            </a:endParaRPr>
          </a:p>
        </p:txBody>
      </p:sp>
      <p:sp>
        <p:nvSpPr>
          <p:cNvPr id="3" name="Content Placeholder 2"/>
          <p:cNvSpPr>
            <a:spLocks noGrp="1"/>
          </p:cNvSpPr>
          <p:nvPr>
            <p:ph idx="1"/>
          </p:nvPr>
        </p:nvSpPr>
        <p:spPr>
          <a:xfrm>
            <a:off x="0" y="752168"/>
            <a:ext cx="9144000" cy="4391332"/>
          </a:xfrm>
          <a:solidFill>
            <a:schemeClr val="bg1"/>
          </a:solidFill>
        </p:spPr>
        <p:txBody>
          <a:bodyPr/>
          <a:lstStyle/>
          <a:p>
            <a:pPr algn="just">
              <a:lnSpc>
                <a:spcPct val="150000"/>
              </a:lnSpc>
            </a:pPr>
            <a:r>
              <a:rPr lang="en-US" sz="1600" dirty="0">
                <a:solidFill>
                  <a:schemeClr val="tx1"/>
                </a:solidFill>
                <a:latin typeface="Times New Roman" pitchFamily="18" charset="0"/>
                <a:cs typeface="Times New Roman" pitchFamily="18" charset="0"/>
              </a:rPr>
              <a:t>London-headquartered multinational telecommunication corporation</a:t>
            </a:r>
          </a:p>
          <a:p>
            <a:pPr algn="just">
              <a:lnSpc>
                <a:spcPct val="150000"/>
              </a:lnSpc>
            </a:pPr>
            <a:r>
              <a:rPr lang="en-US" sz="1600" dirty="0">
                <a:solidFill>
                  <a:schemeClr val="tx1"/>
                </a:solidFill>
                <a:latin typeface="Times New Roman" pitchFamily="18" charset="0"/>
                <a:cs typeface="Times New Roman" pitchFamily="18" charset="0"/>
              </a:rPr>
              <a:t>Over 100,000 employees globally (BT Plc, 2025)</a:t>
            </a:r>
          </a:p>
          <a:p>
            <a:pPr algn="just">
              <a:lnSpc>
                <a:spcPct val="150000"/>
              </a:lnSpc>
            </a:pPr>
            <a:r>
              <a:rPr lang="en-US" sz="1600" dirty="0">
                <a:solidFill>
                  <a:schemeClr val="tx1"/>
                </a:solidFill>
                <a:latin typeface="Times New Roman" pitchFamily="18" charset="0"/>
                <a:cs typeface="Times New Roman" pitchFamily="18" charset="0"/>
              </a:rPr>
              <a:t>Core businesses: broadband, mobile, digital solutions</a:t>
            </a:r>
          </a:p>
          <a:p>
            <a:pPr algn="just">
              <a:lnSpc>
                <a:spcPct val="150000"/>
              </a:lnSpc>
            </a:pPr>
            <a:r>
              <a:rPr lang="en-US" sz="1600" dirty="0">
                <a:solidFill>
                  <a:schemeClr val="tx1"/>
                </a:solidFill>
                <a:latin typeface="Times New Roman" pitchFamily="18" charset="0"/>
                <a:cs typeface="Times New Roman" pitchFamily="18" charset="0"/>
              </a:rPr>
              <a:t>Recent business transformation initiatives (5G, </a:t>
            </a:r>
            <a:r>
              <a:rPr lang="en-US" sz="1600" dirty="0" err="1">
                <a:solidFill>
                  <a:schemeClr val="tx1"/>
                </a:solidFill>
                <a:latin typeface="Times New Roman" pitchFamily="18" charset="0"/>
                <a:cs typeface="Times New Roman" pitchFamily="18" charset="0"/>
              </a:rPr>
              <a:t>digitalisation</a:t>
            </a:r>
            <a:r>
              <a:rPr lang="en-US" sz="1600" dirty="0">
                <a:solidFill>
                  <a:schemeClr val="tx1"/>
                </a:solidFill>
                <a:latin typeface="Times New Roman" pitchFamily="18" charset="0"/>
                <a:cs typeface="Times New Roman" pitchFamily="18" charset="0"/>
              </a:rPr>
              <a:t>, AI-based services)</a:t>
            </a:r>
          </a:p>
          <a:p>
            <a:pPr algn="just">
              <a:lnSpc>
                <a:spcPct val="150000"/>
              </a:lnSpc>
            </a:pPr>
            <a:r>
              <a:rPr lang="en-US" sz="1600" dirty="0">
                <a:solidFill>
                  <a:schemeClr val="tx1"/>
                </a:solidFill>
                <a:latin typeface="Times New Roman" pitchFamily="18" charset="0"/>
                <a:cs typeface="Times New Roman" pitchFamily="18" charset="0"/>
              </a:rPr>
              <a:t>Need for effective recruitment to support the success of the transformation</a:t>
            </a:r>
            <a:endParaRPr lang="en-US" dirty="0"/>
          </a:p>
          <a:p>
            <a:endParaRPr lang="en-US" dirty="0"/>
          </a:p>
        </p:txBody>
      </p:sp>
    </p:spTree>
    <p:extLst>
      <p:ext uri="{BB962C8B-B14F-4D97-AF65-F5344CB8AC3E}">
        <p14:creationId xmlns:p14="http://schemas.microsoft.com/office/powerpoint/2010/main" val="34000407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763526"/>
          </a:xfrm>
          <a:solidFill>
            <a:schemeClr val="accent1">
              <a:alpha val="80000"/>
            </a:schemeClr>
          </a:solidFill>
        </p:spPr>
        <p:txBody>
          <a:bodyPr>
            <a:normAutofit/>
          </a:bodyPr>
          <a:lstStyle/>
          <a:p>
            <a:pPr algn="just"/>
            <a:r>
              <a:rPr lang="en-US" sz="2400" dirty="0">
                <a:effectLst/>
                <a:latin typeface="Times New Roman" pitchFamily="18" charset="0"/>
                <a:cs typeface="Times New Roman" pitchFamily="18" charset="0"/>
              </a:rPr>
              <a:t>Recruitment Process Overview</a:t>
            </a:r>
          </a:p>
        </p:txBody>
      </p:sp>
      <p:sp>
        <p:nvSpPr>
          <p:cNvPr id="3" name="Content Placeholder 2"/>
          <p:cNvSpPr>
            <a:spLocks noGrp="1"/>
          </p:cNvSpPr>
          <p:nvPr>
            <p:ph idx="1"/>
          </p:nvPr>
        </p:nvSpPr>
        <p:spPr>
          <a:xfrm>
            <a:off x="0" y="752168"/>
            <a:ext cx="4282440" cy="4391332"/>
          </a:xfrm>
          <a:solidFill>
            <a:schemeClr val="bg1"/>
          </a:solidFill>
        </p:spPr>
        <p:txBody>
          <a:bodyPr>
            <a:normAutofit/>
          </a:bodyPr>
          <a:lstStyle/>
          <a:p>
            <a:pPr algn="just">
              <a:lnSpc>
                <a:spcPct val="150000"/>
              </a:lnSpc>
            </a:pPr>
            <a:r>
              <a:rPr lang="en-US" sz="1400" dirty="0">
                <a:solidFill>
                  <a:schemeClr val="tx1"/>
                </a:solidFill>
                <a:latin typeface="Times New Roman" pitchFamily="18" charset="0"/>
                <a:cs typeface="Times New Roman" pitchFamily="18" charset="0"/>
              </a:rPr>
              <a:t>The process ensures the right person, the right role, and the right time</a:t>
            </a:r>
          </a:p>
          <a:p>
            <a:pPr algn="just">
              <a:lnSpc>
                <a:spcPct val="150000"/>
              </a:lnSpc>
            </a:pPr>
            <a:r>
              <a:rPr lang="en-US" sz="1400" dirty="0">
                <a:solidFill>
                  <a:schemeClr val="tx1"/>
                </a:solidFill>
                <a:latin typeface="Times New Roman" pitchFamily="18" charset="0"/>
                <a:cs typeface="Times New Roman" pitchFamily="18" charset="0"/>
              </a:rPr>
              <a:t>Job requirements are identified and candidates apply based on the job description</a:t>
            </a:r>
          </a:p>
          <a:p>
            <a:pPr algn="just">
              <a:lnSpc>
                <a:spcPct val="150000"/>
              </a:lnSpc>
            </a:pPr>
            <a:r>
              <a:rPr lang="en-US" sz="1400" dirty="0">
                <a:solidFill>
                  <a:schemeClr val="tx1"/>
                </a:solidFill>
                <a:latin typeface="Times New Roman" pitchFamily="18" charset="0"/>
                <a:cs typeface="Times New Roman" pitchFamily="18" charset="0"/>
              </a:rPr>
              <a:t>This ensures person-job fit is targeted from the beginning of the process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15355" y="83820"/>
            <a:ext cx="4392425" cy="4684847"/>
          </a:xfrm>
          <a:prstGeom prst="rect">
            <a:avLst/>
          </a:prstGeom>
        </p:spPr>
      </p:pic>
      <p:sp>
        <p:nvSpPr>
          <p:cNvPr id="5" name="TextBox 4"/>
          <p:cNvSpPr txBox="1"/>
          <p:nvPr/>
        </p:nvSpPr>
        <p:spPr>
          <a:xfrm>
            <a:off x="4515355" y="4768667"/>
            <a:ext cx="4392425" cy="246221"/>
          </a:xfrm>
          <a:prstGeom prst="rect">
            <a:avLst/>
          </a:prstGeom>
          <a:solidFill>
            <a:schemeClr val="bg1"/>
          </a:solidFill>
        </p:spPr>
        <p:txBody>
          <a:bodyPr wrap="square" rtlCol="0">
            <a:spAutoFit/>
          </a:bodyPr>
          <a:lstStyle/>
          <a:p>
            <a:pPr algn="ctr"/>
            <a:r>
              <a:rPr lang="en-US" sz="1000" dirty="0">
                <a:latin typeface="Times New Roman" pitchFamily="18" charset="0"/>
                <a:cs typeface="Times New Roman" pitchFamily="18" charset="0"/>
              </a:rPr>
              <a:t>(Source: Armstrong and Taylor, 2020)</a:t>
            </a:r>
            <a:endParaRPr lang="en-GB" sz="1000" dirty="0">
              <a:latin typeface="Times New Roman" pitchFamily="18" charset="0"/>
              <a:cs typeface="Times New Roman" pitchFamily="18" charset="0"/>
            </a:endParaRPr>
          </a:p>
        </p:txBody>
      </p:sp>
    </p:spTree>
    <p:extLst>
      <p:ext uri="{BB962C8B-B14F-4D97-AF65-F5344CB8AC3E}">
        <p14:creationId xmlns:p14="http://schemas.microsoft.com/office/powerpoint/2010/main" val="3957936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70578" y="602216"/>
            <a:ext cx="3733482" cy="1090538"/>
          </a:xfrm>
        </p:spPr>
        <p:txBody>
          <a:bodyPr>
            <a:normAutofit/>
          </a:bodyPr>
          <a:lstStyle/>
          <a:p>
            <a:r>
              <a:rPr lang="en-US" sz="2700" b="1" dirty="0">
                <a:solidFill>
                  <a:schemeClr val="tx2"/>
                </a:solidFill>
                <a:effectLst/>
                <a:latin typeface="Times New Roman" pitchFamily="18" charset="0"/>
                <a:cs typeface="Times New Roman" pitchFamily="18" charset="0"/>
              </a:rPr>
              <a:t>Job Analysis</a:t>
            </a:r>
          </a:p>
        </p:txBody>
      </p:sp>
      <p:pic>
        <p:nvPicPr>
          <p:cNvPr id="7" name="Graphic 6" descr="Onboarding">
            <a:extLst>
              <a:ext uri="{FF2B5EF4-FFF2-40B4-BE49-F238E27FC236}">
                <a16:creationId xmlns:a16="http://schemas.microsoft.com/office/drawing/2014/main" id="{2D6FE01C-558D-4B75-0263-D47176782C4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15212" y="1345384"/>
            <a:ext cx="2715016" cy="2715016"/>
          </a:xfrm>
          <a:prstGeom prst="rect">
            <a:avLst/>
          </a:prstGeom>
        </p:spPr>
      </p:pic>
      <p:sp>
        <p:nvSpPr>
          <p:cNvPr id="3" name="Content Placeholder 2"/>
          <p:cNvSpPr>
            <a:spLocks noGrp="1"/>
          </p:cNvSpPr>
          <p:nvPr>
            <p:ph idx="1"/>
          </p:nvPr>
        </p:nvSpPr>
        <p:spPr>
          <a:xfrm>
            <a:off x="4570576" y="1692754"/>
            <a:ext cx="4058211" cy="2729467"/>
          </a:xfrm>
        </p:spPr>
        <p:txBody>
          <a:bodyPr anchor="ctr">
            <a:normAutofit/>
          </a:bodyPr>
          <a:lstStyle/>
          <a:p>
            <a:r>
              <a:rPr lang="en-US" sz="1400" dirty="0">
                <a:solidFill>
                  <a:schemeClr val="tx2"/>
                </a:solidFill>
                <a:latin typeface="Times New Roman" pitchFamily="18" charset="0"/>
                <a:cs typeface="Times New Roman" pitchFamily="18" charset="0"/>
              </a:rPr>
              <a:t>Definition: Gathering data regarding a job position</a:t>
            </a:r>
          </a:p>
          <a:p>
            <a:r>
              <a:rPr lang="en-US" sz="1400" dirty="0">
                <a:solidFill>
                  <a:schemeClr val="tx2"/>
                </a:solidFill>
                <a:latin typeface="Times New Roman" pitchFamily="18" charset="0"/>
                <a:cs typeface="Times New Roman" pitchFamily="18" charset="0"/>
              </a:rPr>
              <a:t>Techniques: </a:t>
            </a:r>
            <a:r>
              <a:rPr lang="en-US" sz="1600" dirty="0">
                <a:solidFill>
                  <a:schemeClr val="tx2"/>
                </a:solidFill>
                <a:latin typeface="Times New Roman" pitchFamily="18" charset="0"/>
                <a:cs typeface="Times New Roman" pitchFamily="18" charset="0"/>
              </a:rPr>
              <a:t>Interview</a:t>
            </a:r>
            <a:r>
              <a:rPr lang="en-US" sz="1400" dirty="0">
                <a:solidFill>
                  <a:schemeClr val="tx2"/>
                </a:solidFill>
                <a:latin typeface="Times New Roman" pitchFamily="18" charset="0"/>
                <a:cs typeface="Times New Roman" pitchFamily="18" charset="0"/>
              </a:rPr>
              <a:t>, observation, question</a:t>
            </a:r>
          </a:p>
          <a:p>
            <a:r>
              <a:rPr lang="en-US" sz="1400" dirty="0">
                <a:solidFill>
                  <a:schemeClr val="tx2"/>
                </a:solidFill>
                <a:latin typeface="Times New Roman" pitchFamily="18" charset="0"/>
                <a:cs typeface="Times New Roman" pitchFamily="18" charset="0"/>
              </a:rPr>
              <a:t>Results: Responsibilities, accountability, and necessary abilities</a:t>
            </a:r>
          </a:p>
          <a:p>
            <a:r>
              <a:rPr lang="en-US" sz="1400" dirty="0">
                <a:solidFill>
                  <a:schemeClr val="tx2"/>
                </a:solidFill>
                <a:latin typeface="Times New Roman" pitchFamily="18" charset="0"/>
                <a:cs typeface="Times New Roman" pitchFamily="18" charset="0"/>
              </a:rPr>
              <a:t>Importance: Aligns role with project objectives</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976" y="39747"/>
            <a:ext cx="4446455" cy="5103753"/>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3691426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17144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262647"/>
            <a:ext cx="3485178" cy="1218390"/>
          </a:xfrm>
        </p:spPr>
        <p:txBody>
          <a:bodyPr anchor="ctr">
            <a:normAutofit/>
          </a:bodyPr>
          <a:lstStyle/>
          <a:p>
            <a:r>
              <a:rPr lang="en-US" sz="3000" b="1" dirty="0">
                <a:solidFill>
                  <a:schemeClr val="tx2"/>
                </a:solidFill>
                <a:effectLst/>
                <a:latin typeface="Times New Roman" pitchFamily="18" charset="0"/>
                <a:cs typeface="Times New Roman" pitchFamily="18" charset="0"/>
              </a:rPr>
              <a:t>Job Description</a:t>
            </a:r>
          </a:p>
        </p:txBody>
      </p:sp>
      <p:sp>
        <p:nvSpPr>
          <p:cNvPr id="3" name="Content Placeholder 2"/>
          <p:cNvSpPr>
            <a:spLocks noGrp="1"/>
          </p:cNvSpPr>
          <p:nvPr>
            <p:ph idx="1"/>
          </p:nvPr>
        </p:nvSpPr>
        <p:spPr>
          <a:xfrm>
            <a:off x="397179" y="1977146"/>
            <a:ext cx="3485179" cy="2709861"/>
          </a:xfrm>
        </p:spPr>
        <p:txBody>
          <a:bodyPr anchor="ctr">
            <a:normAutofit/>
          </a:bodyPr>
          <a:lstStyle/>
          <a:p>
            <a:r>
              <a:rPr lang="en-US" sz="1500" dirty="0">
                <a:solidFill>
                  <a:schemeClr val="tx1"/>
                </a:solidFill>
                <a:latin typeface="Times New Roman" pitchFamily="18" charset="0"/>
                <a:cs typeface="Times New Roman" pitchFamily="18" charset="0"/>
              </a:rPr>
              <a:t>Statement of responsibilities and duties in writing</a:t>
            </a:r>
          </a:p>
          <a:p>
            <a:r>
              <a:rPr lang="en-US" sz="1500" dirty="0">
                <a:solidFill>
                  <a:schemeClr val="tx1"/>
                </a:solidFill>
                <a:latin typeface="Times New Roman" pitchFamily="18" charset="0"/>
                <a:cs typeface="Times New Roman" pitchFamily="18" charset="0"/>
              </a:rPr>
              <a:t>Important points: job title, purpose of role, responsibilities, line of reporting</a:t>
            </a:r>
          </a:p>
          <a:p>
            <a:r>
              <a:rPr lang="en-US" sz="1500" dirty="0">
                <a:solidFill>
                  <a:schemeClr val="tx1"/>
                </a:solidFill>
                <a:latin typeface="Times New Roman" pitchFamily="18" charset="0"/>
                <a:cs typeface="Times New Roman" pitchFamily="18" charset="0"/>
              </a:rPr>
              <a:t>BT Change Manager – head transformation initiatives, encourage digital uptake.</a:t>
            </a:r>
          </a:p>
          <a:p>
            <a:r>
              <a:rPr lang="en-US" sz="1500" dirty="0">
                <a:solidFill>
                  <a:schemeClr val="tx1"/>
                </a:solidFill>
                <a:latin typeface="Times New Roman" pitchFamily="18" charset="0"/>
                <a:cs typeface="Times New Roman" pitchFamily="18" charset="0"/>
              </a:rPr>
              <a:t>Pros: Clarifies candidates' &amp; recruiters' expectations</a:t>
            </a:r>
          </a:p>
        </p:txBody>
      </p:sp>
      <p:pic>
        <p:nvPicPr>
          <p:cNvPr id="5" name="Picture 4" descr="Pen placed on top of a signature line">
            <a:extLst>
              <a:ext uri="{FF2B5EF4-FFF2-40B4-BE49-F238E27FC236}">
                <a16:creationId xmlns:a16="http://schemas.microsoft.com/office/drawing/2014/main" id="{C79039BD-651E-9174-9890-99CB24BE5BA4}"/>
              </a:ext>
            </a:extLst>
          </p:cNvPr>
          <p:cNvPicPr>
            <a:picLocks noChangeAspect="1"/>
          </p:cNvPicPr>
          <p:nvPr/>
        </p:nvPicPr>
        <p:blipFill>
          <a:blip r:embed="rId3"/>
          <a:srcRect l="40600"/>
          <a:stretch>
            <a:fillRect/>
          </a:stretch>
        </p:blipFill>
        <p:spPr>
          <a:xfrm>
            <a:off x="4572000" y="10"/>
            <a:ext cx="4577118" cy="5143490"/>
          </a:xfrm>
          <a:prstGeom prst="rect">
            <a:avLst/>
          </a:prstGeom>
        </p:spPr>
      </p:pic>
    </p:spTree>
    <p:extLst>
      <p:ext uri="{BB962C8B-B14F-4D97-AF65-F5344CB8AC3E}">
        <p14:creationId xmlns:p14="http://schemas.microsoft.com/office/powerpoint/2010/main" val="5309409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57563" y="1057562"/>
            <a:ext cx="51435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57564" y="1065164"/>
            <a:ext cx="51434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75942" y="2691064"/>
            <a:ext cx="1876484"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727288"/>
            <a:ext cx="2925267" cy="3134219"/>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25">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57571" y="1057559"/>
            <a:ext cx="5143502"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39858" y="1262817"/>
            <a:ext cx="2336449" cy="1797269"/>
          </a:xfrm>
        </p:spPr>
        <p:txBody>
          <a:bodyPr anchor="b">
            <a:normAutofit/>
          </a:bodyPr>
          <a:lstStyle/>
          <a:p>
            <a:pPr algn="r"/>
            <a:r>
              <a:rPr lang="en-US" sz="3000" dirty="0">
                <a:solidFill>
                  <a:srgbClr val="FFFFFF"/>
                </a:solidFill>
                <a:effectLst/>
                <a:latin typeface="Times New Roman" pitchFamily="18" charset="0"/>
                <a:cs typeface="Times New Roman" pitchFamily="18" charset="0"/>
              </a:rPr>
              <a:t>Person Specification</a:t>
            </a:r>
          </a:p>
        </p:txBody>
      </p:sp>
      <p:graphicFrame>
        <p:nvGraphicFramePr>
          <p:cNvPr id="27" name="Content Placeholder 2">
            <a:extLst>
              <a:ext uri="{FF2B5EF4-FFF2-40B4-BE49-F238E27FC236}">
                <a16:creationId xmlns:a16="http://schemas.microsoft.com/office/drawing/2014/main" id="{1A0747CB-0FB1-E409-0940-F94816AFE1A2}"/>
              </a:ext>
            </a:extLst>
          </p:cNvPr>
          <p:cNvGraphicFramePr>
            <a:graphicFrameLocks noGrp="1"/>
          </p:cNvGraphicFramePr>
          <p:nvPr>
            <p:ph idx="1"/>
            <p:extLst>
              <p:ext uri="{D42A27DB-BD31-4B8C-83A1-F6EECF244321}">
                <p14:modId xmlns:p14="http://schemas.microsoft.com/office/powerpoint/2010/main" val="3062561899"/>
              </p:ext>
            </p:extLst>
          </p:nvPr>
        </p:nvGraphicFramePr>
        <p:xfrm>
          <a:off x="3678789" y="1008992"/>
          <a:ext cx="4750508" cy="364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7070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763526"/>
          </a:xfrm>
          <a:solidFill>
            <a:schemeClr val="accent1">
              <a:alpha val="80000"/>
            </a:schemeClr>
          </a:solidFill>
        </p:spPr>
        <p:txBody>
          <a:bodyPr>
            <a:normAutofit/>
          </a:bodyPr>
          <a:lstStyle/>
          <a:p>
            <a:pPr algn="just"/>
            <a:r>
              <a:rPr lang="en-US" sz="2400" dirty="0">
                <a:effectLst/>
                <a:latin typeface="Times New Roman" pitchFamily="18" charset="0"/>
                <a:cs typeface="Times New Roman" pitchFamily="18" charset="0"/>
              </a:rPr>
              <a:t>Interview Type 1 – The Structured Interview</a:t>
            </a:r>
          </a:p>
        </p:txBody>
      </p:sp>
      <p:sp>
        <p:nvSpPr>
          <p:cNvPr id="3" name="Content Placeholder 2"/>
          <p:cNvSpPr>
            <a:spLocks noGrp="1"/>
          </p:cNvSpPr>
          <p:nvPr>
            <p:ph idx="1"/>
          </p:nvPr>
        </p:nvSpPr>
        <p:spPr>
          <a:xfrm>
            <a:off x="0" y="752168"/>
            <a:ext cx="9144000" cy="4391332"/>
          </a:xfrm>
          <a:solidFill>
            <a:schemeClr val="bg1"/>
          </a:solidFill>
        </p:spPr>
        <p:txBody>
          <a:bodyPr/>
          <a:lstStyle/>
          <a:p>
            <a:pPr algn="just">
              <a:lnSpc>
                <a:spcPct val="150000"/>
              </a:lnSpc>
            </a:pPr>
            <a:r>
              <a:rPr lang="en-US" sz="1600" dirty="0">
                <a:solidFill>
                  <a:schemeClr val="tx1"/>
                </a:solidFill>
                <a:latin typeface="Times New Roman" pitchFamily="18" charset="0"/>
                <a:cs typeface="Times New Roman" pitchFamily="18" charset="0"/>
              </a:rPr>
              <a:t>In this method, all candidates face the same experience.</a:t>
            </a:r>
          </a:p>
          <a:p>
            <a:pPr algn="just">
              <a:lnSpc>
                <a:spcPct val="150000"/>
              </a:lnSpc>
            </a:pPr>
            <a:r>
              <a:rPr lang="en-US" sz="1600" dirty="0">
                <a:solidFill>
                  <a:schemeClr val="tx1"/>
                </a:solidFill>
                <a:latin typeface="Times New Roman" pitchFamily="18" charset="0"/>
                <a:cs typeface="Times New Roman" pitchFamily="18" charset="0"/>
              </a:rPr>
              <a:t>Guarantees equity and fairness (Westwood et al., 2008).</a:t>
            </a:r>
          </a:p>
          <a:p>
            <a:pPr algn="just">
              <a:lnSpc>
                <a:spcPct val="150000"/>
              </a:lnSpc>
            </a:pPr>
            <a:r>
              <a:rPr lang="en-US" sz="1600" dirty="0">
                <a:solidFill>
                  <a:schemeClr val="tx1"/>
                </a:solidFill>
                <a:latin typeface="Times New Roman" pitchFamily="18" charset="0"/>
                <a:cs typeface="Times New Roman" pitchFamily="18" charset="0"/>
              </a:rPr>
              <a:t>Easy to compare candidates</a:t>
            </a:r>
          </a:p>
          <a:p>
            <a:pPr algn="just">
              <a:lnSpc>
                <a:spcPct val="150000"/>
              </a:lnSpc>
            </a:pPr>
            <a:r>
              <a:rPr lang="en-US" sz="1600" dirty="0">
                <a:solidFill>
                  <a:schemeClr val="tx1"/>
                </a:solidFill>
                <a:latin typeface="Times New Roman" pitchFamily="18" charset="0"/>
                <a:cs typeface="Times New Roman" pitchFamily="18" charset="0"/>
              </a:rPr>
              <a:t>Limitations: Less flexibility, can lose individuality</a:t>
            </a:r>
          </a:p>
          <a:p>
            <a:pPr algn="just">
              <a:lnSpc>
                <a:spcPct val="150000"/>
              </a:lnSpc>
            </a:pPr>
            <a:r>
              <a:rPr lang="en-US" sz="1600" dirty="0">
                <a:solidFill>
                  <a:schemeClr val="tx1"/>
                </a:solidFill>
                <a:latin typeface="Times New Roman" pitchFamily="18" charset="0"/>
                <a:cs typeface="Times New Roman" pitchFamily="18" charset="0"/>
              </a:rPr>
              <a:t>Relevance: Useful to BT's large-scale recruitment process.</a:t>
            </a:r>
          </a:p>
        </p:txBody>
      </p:sp>
    </p:spTree>
    <p:extLst>
      <p:ext uri="{BB962C8B-B14F-4D97-AF65-F5344CB8AC3E}">
        <p14:creationId xmlns:p14="http://schemas.microsoft.com/office/powerpoint/2010/main" val="31125064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763526"/>
          </a:xfrm>
          <a:solidFill>
            <a:schemeClr val="accent1">
              <a:alpha val="80000"/>
            </a:schemeClr>
          </a:solidFill>
        </p:spPr>
        <p:txBody>
          <a:bodyPr>
            <a:normAutofit/>
          </a:bodyPr>
          <a:lstStyle/>
          <a:p>
            <a:pPr algn="just"/>
            <a:r>
              <a:rPr lang="en-US" sz="2400" dirty="0">
                <a:effectLst/>
                <a:latin typeface="Times New Roman" pitchFamily="18" charset="0"/>
                <a:cs typeface="Times New Roman" pitchFamily="18" charset="0"/>
              </a:rPr>
              <a:t>Interview Type 2 – The Competency-Based Interview</a:t>
            </a:r>
          </a:p>
        </p:txBody>
      </p:sp>
      <p:sp>
        <p:nvSpPr>
          <p:cNvPr id="3" name="Content Placeholder 2"/>
          <p:cNvSpPr>
            <a:spLocks noGrp="1"/>
          </p:cNvSpPr>
          <p:nvPr>
            <p:ph idx="1"/>
          </p:nvPr>
        </p:nvSpPr>
        <p:spPr>
          <a:xfrm>
            <a:off x="0" y="752168"/>
            <a:ext cx="9144000" cy="4391332"/>
          </a:xfrm>
          <a:solidFill>
            <a:schemeClr val="bg1"/>
          </a:solidFill>
        </p:spPr>
        <p:txBody>
          <a:bodyPr/>
          <a:lstStyle/>
          <a:p>
            <a:pPr algn="just">
              <a:lnSpc>
                <a:spcPct val="150000"/>
              </a:lnSpc>
            </a:pPr>
            <a:r>
              <a:rPr lang="en-US" sz="1600" dirty="0">
                <a:solidFill>
                  <a:schemeClr val="tx1"/>
                </a:solidFill>
                <a:latin typeface="Times New Roman" pitchFamily="18" charset="0"/>
                <a:cs typeface="Times New Roman" pitchFamily="18" charset="0"/>
              </a:rPr>
              <a:t>It revolves around historical actions as predictors of future success (</a:t>
            </a:r>
            <a:r>
              <a:rPr lang="en-US" sz="1600" dirty="0" err="1">
                <a:solidFill>
                  <a:schemeClr val="tx1"/>
                </a:solidFill>
                <a:latin typeface="Times New Roman" pitchFamily="18" charset="0"/>
                <a:cs typeface="Times New Roman" pitchFamily="18" charset="0"/>
              </a:rPr>
              <a:t>Warech</a:t>
            </a:r>
            <a:r>
              <a:rPr lang="en-US" sz="1600" dirty="0">
                <a:solidFill>
                  <a:schemeClr val="tx1"/>
                </a:solidFill>
                <a:latin typeface="Times New Roman" pitchFamily="18" charset="0"/>
                <a:cs typeface="Times New Roman" pitchFamily="18" charset="0"/>
              </a:rPr>
              <a:t>, 2002).</a:t>
            </a:r>
          </a:p>
          <a:p>
            <a:pPr algn="just">
              <a:lnSpc>
                <a:spcPct val="150000"/>
              </a:lnSpc>
            </a:pPr>
            <a:r>
              <a:rPr lang="en-US" sz="1600" dirty="0">
                <a:solidFill>
                  <a:schemeClr val="tx1"/>
                </a:solidFill>
                <a:latin typeface="Times New Roman" pitchFamily="18" charset="0"/>
                <a:cs typeface="Times New Roman" pitchFamily="18" charset="0"/>
              </a:rPr>
              <a:t>"Cite an experience when resistance to change had to be managed."</a:t>
            </a:r>
          </a:p>
          <a:p>
            <a:pPr algn="just">
              <a:lnSpc>
                <a:spcPct val="150000"/>
              </a:lnSpc>
            </a:pPr>
            <a:r>
              <a:rPr lang="en-US" sz="1600" dirty="0">
                <a:solidFill>
                  <a:schemeClr val="tx1"/>
                </a:solidFill>
                <a:latin typeface="Times New Roman" pitchFamily="18" charset="0"/>
                <a:cs typeface="Times New Roman" pitchFamily="18" charset="0"/>
              </a:rPr>
              <a:t>Strengths: Reveals genuine problem-solving</a:t>
            </a:r>
          </a:p>
          <a:p>
            <a:pPr algn="just">
              <a:lnSpc>
                <a:spcPct val="150000"/>
              </a:lnSpc>
            </a:pPr>
            <a:r>
              <a:rPr lang="en-US" sz="1600" dirty="0">
                <a:solidFill>
                  <a:schemeClr val="tx1"/>
                </a:solidFill>
                <a:latin typeface="Times New Roman" pitchFamily="18" charset="0"/>
                <a:cs typeface="Times New Roman" pitchFamily="18" charset="0"/>
              </a:rPr>
              <a:t>Weaknesses: The candidates may indulge in over-elocution or</a:t>
            </a:r>
          </a:p>
          <a:p>
            <a:pPr algn="just">
              <a:lnSpc>
                <a:spcPct val="150000"/>
              </a:lnSpc>
            </a:pPr>
            <a:r>
              <a:rPr lang="en-US" sz="1600" dirty="0">
                <a:solidFill>
                  <a:schemeClr val="tx1"/>
                </a:solidFill>
                <a:latin typeface="Times New Roman" pitchFamily="18" charset="0"/>
                <a:cs typeface="Times New Roman" pitchFamily="18" charset="0"/>
              </a:rPr>
              <a:t>Successful in guiding the BT transformation.</a:t>
            </a:r>
          </a:p>
        </p:txBody>
      </p:sp>
    </p:spTree>
    <p:extLst>
      <p:ext uri="{BB962C8B-B14F-4D97-AF65-F5344CB8AC3E}">
        <p14:creationId xmlns:p14="http://schemas.microsoft.com/office/powerpoint/2010/main" val="12548476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763526"/>
          </a:xfrm>
          <a:solidFill>
            <a:schemeClr val="accent1">
              <a:alpha val="80000"/>
            </a:schemeClr>
          </a:solidFill>
        </p:spPr>
        <p:txBody>
          <a:bodyPr>
            <a:normAutofit/>
          </a:bodyPr>
          <a:lstStyle/>
          <a:p>
            <a:pPr algn="just"/>
            <a:r>
              <a:rPr lang="en-US" sz="2400" dirty="0">
                <a:effectLst/>
                <a:latin typeface="Times New Roman" pitchFamily="18" charset="0"/>
                <a:cs typeface="Times New Roman" pitchFamily="18" charset="0"/>
              </a:rPr>
              <a:t>Interview Type 3 – The Panel Interview</a:t>
            </a:r>
          </a:p>
        </p:txBody>
      </p:sp>
      <p:sp>
        <p:nvSpPr>
          <p:cNvPr id="3" name="Content Placeholder 2"/>
          <p:cNvSpPr>
            <a:spLocks noGrp="1"/>
          </p:cNvSpPr>
          <p:nvPr>
            <p:ph idx="1"/>
          </p:nvPr>
        </p:nvSpPr>
        <p:spPr>
          <a:xfrm>
            <a:off x="0" y="752168"/>
            <a:ext cx="9144000" cy="4391332"/>
          </a:xfrm>
          <a:solidFill>
            <a:schemeClr val="bg1"/>
          </a:solidFill>
        </p:spPr>
        <p:txBody>
          <a:bodyPr/>
          <a:lstStyle/>
          <a:p>
            <a:pPr algn="just">
              <a:lnSpc>
                <a:spcPct val="150000"/>
              </a:lnSpc>
            </a:pPr>
            <a:r>
              <a:rPr lang="en-US" sz="1600" dirty="0">
                <a:solidFill>
                  <a:schemeClr val="tx1"/>
                </a:solidFill>
                <a:latin typeface="Times New Roman" pitchFamily="18" charset="0"/>
                <a:cs typeface="Times New Roman" pitchFamily="18" charset="0"/>
              </a:rPr>
              <a:t>Panel interviews allow for more perspectives to be deployed in the interview process (Dixon et al., 2002).</a:t>
            </a:r>
          </a:p>
          <a:p>
            <a:pPr algn="just">
              <a:lnSpc>
                <a:spcPct val="150000"/>
              </a:lnSpc>
            </a:pPr>
            <a:r>
              <a:rPr lang="en-US" sz="1600" dirty="0">
                <a:solidFill>
                  <a:schemeClr val="tx1"/>
                </a:solidFill>
                <a:latin typeface="Times New Roman" pitchFamily="18" charset="0"/>
                <a:cs typeface="Times New Roman" pitchFamily="18" charset="0"/>
              </a:rPr>
              <a:t>However, it is resource-intensive compared to a structured interview.</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50359" y="1607813"/>
            <a:ext cx="4808178" cy="3108967"/>
          </a:xfrm>
          <a:prstGeom prst="rect">
            <a:avLst/>
          </a:prstGeom>
          <a:ln w="12700" cap="sq">
            <a:solidFill>
              <a:srgbClr val="000000"/>
            </a:solidFill>
            <a:prstDash val="solid"/>
            <a:miter lim="800000"/>
          </a:ln>
          <a:effectLst/>
        </p:spPr>
      </p:pic>
      <p:sp>
        <p:nvSpPr>
          <p:cNvPr id="5" name="TextBox 4"/>
          <p:cNvSpPr txBox="1"/>
          <p:nvPr/>
        </p:nvSpPr>
        <p:spPr>
          <a:xfrm>
            <a:off x="2150359" y="4840817"/>
            <a:ext cx="4808178" cy="246221"/>
          </a:xfrm>
          <a:prstGeom prst="rect">
            <a:avLst/>
          </a:prstGeom>
          <a:solidFill>
            <a:schemeClr val="bg1"/>
          </a:solidFill>
        </p:spPr>
        <p:txBody>
          <a:bodyPr wrap="square" rtlCol="0">
            <a:spAutoFit/>
          </a:bodyPr>
          <a:lstStyle/>
          <a:p>
            <a:pPr algn="ctr"/>
            <a:r>
              <a:rPr lang="en-US" sz="1000" dirty="0">
                <a:latin typeface="Times New Roman" pitchFamily="18" charset="0"/>
                <a:cs typeface="Times New Roman" pitchFamily="18" charset="0"/>
              </a:rPr>
              <a:t>(Source: https://www.mdpi.com/2078-1547/10/2/35)</a:t>
            </a:r>
            <a:endParaRPr lang="en-GB" sz="1000" dirty="0">
              <a:latin typeface="Times New Roman" pitchFamily="18" charset="0"/>
              <a:cs typeface="Times New Roman" pitchFamily="18" charset="0"/>
            </a:endParaRPr>
          </a:p>
        </p:txBody>
      </p:sp>
    </p:spTree>
    <p:extLst>
      <p:ext uri="{BB962C8B-B14F-4D97-AF65-F5344CB8AC3E}">
        <p14:creationId xmlns:p14="http://schemas.microsoft.com/office/powerpoint/2010/main" val="38244205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763526"/>
          </a:xfrm>
          <a:solidFill>
            <a:schemeClr val="accent1">
              <a:alpha val="80000"/>
            </a:schemeClr>
          </a:solidFill>
        </p:spPr>
        <p:txBody>
          <a:bodyPr>
            <a:normAutofit/>
          </a:bodyPr>
          <a:lstStyle/>
          <a:p>
            <a:pPr algn="just"/>
            <a:r>
              <a:rPr lang="en-US" sz="2400" dirty="0">
                <a:effectLst/>
                <a:latin typeface="Times New Roman" pitchFamily="18" charset="0"/>
                <a:cs typeface="Times New Roman" pitchFamily="18" charset="0"/>
              </a:rPr>
              <a:t>Questioning Techniques</a:t>
            </a:r>
          </a:p>
        </p:txBody>
      </p:sp>
      <p:sp>
        <p:nvSpPr>
          <p:cNvPr id="3" name="Content Placeholder 2"/>
          <p:cNvSpPr>
            <a:spLocks noGrp="1"/>
          </p:cNvSpPr>
          <p:nvPr>
            <p:ph idx="1"/>
          </p:nvPr>
        </p:nvSpPr>
        <p:spPr>
          <a:xfrm>
            <a:off x="0" y="752168"/>
            <a:ext cx="9144000" cy="4391332"/>
          </a:xfrm>
          <a:solidFill>
            <a:schemeClr val="bg1"/>
          </a:solidFill>
        </p:spPr>
        <p:txBody>
          <a:bodyPr/>
          <a:lstStyle/>
          <a:p>
            <a:pPr algn="just">
              <a:lnSpc>
                <a:spcPct val="150000"/>
              </a:lnSpc>
            </a:pPr>
            <a:r>
              <a:rPr lang="en-US" sz="1600" dirty="0">
                <a:solidFill>
                  <a:schemeClr val="tx1"/>
                </a:solidFill>
                <a:latin typeface="Times New Roman" pitchFamily="18" charset="0"/>
                <a:cs typeface="Times New Roman" pitchFamily="18" charset="0"/>
              </a:rPr>
              <a:t>Socratic Questions: Encourage critical thinking and reflection (</a:t>
            </a:r>
            <a:r>
              <a:rPr lang="en-US" sz="1600" dirty="0" err="1">
                <a:solidFill>
                  <a:schemeClr val="tx1"/>
                </a:solidFill>
                <a:latin typeface="Times New Roman" pitchFamily="18" charset="0"/>
                <a:cs typeface="Times New Roman" pitchFamily="18" charset="0"/>
              </a:rPr>
              <a:t>Overholser</a:t>
            </a:r>
            <a:r>
              <a:rPr lang="en-US" sz="1600" dirty="0">
                <a:solidFill>
                  <a:schemeClr val="tx1"/>
                </a:solidFill>
                <a:latin typeface="Times New Roman" pitchFamily="18" charset="0"/>
                <a:cs typeface="Times New Roman" pitchFamily="18" charset="0"/>
              </a:rPr>
              <a:t> and Beale, 2023)</a:t>
            </a:r>
          </a:p>
          <a:p>
            <a:pPr algn="just">
              <a:lnSpc>
                <a:spcPct val="150000"/>
              </a:lnSpc>
            </a:pPr>
            <a:r>
              <a:rPr lang="en-US" sz="1600" dirty="0">
                <a:solidFill>
                  <a:schemeClr val="tx1"/>
                </a:solidFill>
                <a:latin typeface="Times New Roman" pitchFamily="18" charset="0"/>
                <a:cs typeface="Times New Roman" pitchFamily="18" charset="0"/>
              </a:rPr>
              <a:t>Leading Questions: Directly ask the candidate, but risk bias</a:t>
            </a:r>
          </a:p>
          <a:p>
            <a:pPr algn="just">
              <a:lnSpc>
                <a:spcPct val="150000"/>
              </a:lnSpc>
            </a:pPr>
            <a:r>
              <a:rPr lang="en-US" sz="1600" dirty="0">
                <a:solidFill>
                  <a:schemeClr val="tx1"/>
                </a:solidFill>
                <a:latin typeface="Times New Roman" pitchFamily="18" charset="0"/>
                <a:cs typeface="Times New Roman" pitchFamily="18" charset="0"/>
              </a:rPr>
              <a:t>Probing Questions: Follow-up questions that invite open-ended responses.</a:t>
            </a:r>
          </a:p>
        </p:txBody>
      </p:sp>
    </p:spTree>
    <p:extLst>
      <p:ext uri="{BB962C8B-B14F-4D97-AF65-F5344CB8AC3E}">
        <p14:creationId xmlns:p14="http://schemas.microsoft.com/office/powerpoint/2010/main" val="30997530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763526"/>
          </a:xfrm>
          <a:solidFill>
            <a:schemeClr val="accent1">
              <a:alpha val="80000"/>
            </a:schemeClr>
          </a:solidFill>
        </p:spPr>
        <p:txBody>
          <a:bodyPr>
            <a:normAutofit/>
          </a:bodyPr>
          <a:lstStyle/>
          <a:p>
            <a:pPr algn="just"/>
            <a:r>
              <a:rPr lang="en-US" sz="2400" dirty="0">
                <a:effectLst/>
                <a:latin typeface="Times New Roman" pitchFamily="18" charset="0"/>
                <a:cs typeface="Times New Roman" pitchFamily="18" charset="0"/>
              </a:rPr>
              <a:t>Personal Interviews</a:t>
            </a:r>
          </a:p>
        </p:txBody>
      </p:sp>
      <p:sp>
        <p:nvSpPr>
          <p:cNvPr id="3" name="Content Placeholder 2"/>
          <p:cNvSpPr>
            <a:spLocks noGrp="1"/>
          </p:cNvSpPr>
          <p:nvPr>
            <p:ph idx="1"/>
          </p:nvPr>
        </p:nvSpPr>
        <p:spPr>
          <a:xfrm>
            <a:off x="0" y="752168"/>
            <a:ext cx="9144000" cy="4391332"/>
          </a:xfrm>
          <a:solidFill>
            <a:schemeClr val="bg1"/>
          </a:solidFill>
        </p:spPr>
        <p:txBody>
          <a:bodyPr/>
          <a:lstStyle/>
          <a:p>
            <a:pPr algn="just">
              <a:lnSpc>
                <a:spcPct val="150000"/>
              </a:lnSpc>
            </a:pPr>
            <a:r>
              <a:rPr lang="en-US" sz="1600" dirty="0">
                <a:solidFill>
                  <a:schemeClr val="tx1"/>
                </a:solidFill>
                <a:latin typeface="Times New Roman" pitchFamily="18" charset="0"/>
                <a:cs typeface="Times New Roman" pitchFamily="18" charset="0"/>
              </a:rPr>
              <a:t>Pros</a:t>
            </a:r>
          </a:p>
          <a:p>
            <a:pPr algn="just">
              <a:lnSpc>
                <a:spcPct val="150000"/>
              </a:lnSpc>
            </a:pPr>
            <a:r>
              <a:rPr lang="en-US" sz="1600" dirty="0">
                <a:solidFill>
                  <a:schemeClr val="tx1"/>
                </a:solidFill>
                <a:latin typeface="Times New Roman" pitchFamily="18" charset="0"/>
                <a:cs typeface="Times New Roman" pitchFamily="18" charset="0"/>
              </a:rPr>
              <a:t>Building trust and rapport</a:t>
            </a:r>
          </a:p>
          <a:p>
            <a:pPr algn="just">
              <a:lnSpc>
                <a:spcPct val="150000"/>
              </a:lnSpc>
            </a:pPr>
            <a:r>
              <a:rPr lang="en-US" sz="1600" dirty="0">
                <a:solidFill>
                  <a:schemeClr val="tx1"/>
                </a:solidFill>
                <a:latin typeface="Times New Roman" pitchFamily="18" charset="0"/>
                <a:cs typeface="Times New Roman" pitchFamily="18" charset="0"/>
              </a:rPr>
              <a:t>Permits observation of non-verbal behaviour (Welles et al., 2022).</a:t>
            </a:r>
          </a:p>
          <a:p>
            <a:pPr algn="just">
              <a:lnSpc>
                <a:spcPct val="150000"/>
              </a:lnSpc>
            </a:pPr>
            <a:r>
              <a:rPr lang="en-US" sz="1600" dirty="0">
                <a:solidFill>
                  <a:schemeClr val="tx1"/>
                </a:solidFill>
                <a:latin typeface="Times New Roman" pitchFamily="18" charset="0"/>
                <a:cs typeface="Times New Roman" pitchFamily="18" charset="0"/>
              </a:rPr>
              <a:t>Better suited to assessing leadership and communication.</a:t>
            </a:r>
          </a:p>
          <a:p>
            <a:pPr algn="just">
              <a:lnSpc>
                <a:spcPct val="150000"/>
              </a:lnSpc>
            </a:pPr>
            <a:r>
              <a:rPr lang="en-US" sz="1600" dirty="0">
                <a:solidFill>
                  <a:schemeClr val="tx1"/>
                </a:solidFill>
                <a:latin typeface="Times New Roman" pitchFamily="18" charset="0"/>
                <a:cs typeface="Times New Roman" pitchFamily="18" charset="0"/>
              </a:rPr>
              <a:t>Cons</a:t>
            </a:r>
          </a:p>
          <a:p>
            <a:pPr algn="just">
              <a:lnSpc>
                <a:spcPct val="150000"/>
              </a:lnSpc>
            </a:pPr>
            <a:r>
              <a:rPr lang="en-US" sz="1600" dirty="0">
                <a:solidFill>
                  <a:schemeClr val="tx1"/>
                </a:solidFill>
                <a:latin typeface="Times New Roman" pitchFamily="18" charset="0"/>
                <a:cs typeface="Times New Roman" pitchFamily="18" charset="0"/>
              </a:rPr>
              <a:t>Costly and laborious</a:t>
            </a:r>
          </a:p>
          <a:p>
            <a:pPr algn="just">
              <a:lnSpc>
                <a:spcPct val="150000"/>
              </a:lnSpc>
            </a:pPr>
            <a:r>
              <a:rPr lang="en-US" sz="1600" dirty="0">
                <a:solidFill>
                  <a:schemeClr val="tx1"/>
                </a:solidFill>
                <a:latin typeface="Times New Roman" pitchFamily="18" charset="0"/>
                <a:cs typeface="Times New Roman" pitchFamily="18" charset="0"/>
              </a:rPr>
              <a:t>Small pool of talent (regional limitations)</a:t>
            </a:r>
          </a:p>
          <a:p>
            <a:pPr algn="just">
              <a:lnSpc>
                <a:spcPct val="150000"/>
              </a:lnSpc>
            </a:pPr>
            <a:r>
              <a:rPr lang="en-US" sz="1600" dirty="0">
                <a:solidFill>
                  <a:schemeClr val="tx1"/>
                </a:solidFill>
                <a:latin typeface="Times New Roman" pitchFamily="18" charset="0"/>
                <a:cs typeface="Times New Roman" pitchFamily="18" charset="0"/>
              </a:rPr>
              <a:t>Relevance: BT leadership positions (e.g., Change Manager)</a:t>
            </a:r>
          </a:p>
        </p:txBody>
      </p:sp>
    </p:spTree>
    <p:extLst>
      <p:ext uri="{BB962C8B-B14F-4D97-AF65-F5344CB8AC3E}">
        <p14:creationId xmlns:p14="http://schemas.microsoft.com/office/powerpoint/2010/main" val="7668796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763526"/>
          </a:xfrm>
          <a:solidFill>
            <a:schemeClr val="accent1">
              <a:alpha val="80000"/>
            </a:schemeClr>
          </a:solidFill>
        </p:spPr>
        <p:txBody>
          <a:bodyPr>
            <a:normAutofit/>
          </a:bodyPr>
          <a:lstStyle/>
          <a:p>
            <a:pPr algn="just"/>
            <a:r>
              <a:rPr lang="en-US" sz="2400" dirty="0">
                <a:effectLst/>
                <a:latin typeface="Times New Roman" pitchFamily="18" charset="0"/>
                <a:cs typeface="Times New Roman" pitchFamily="18" charset="0"/>
              </a:rPr>
              <a:t>Online Interviews</a:t>
            </a:r>
          </a:p>
        </p:txBody>
      </p:sp>
      <p:sp>
        <p:nvSpPr>
          <p:cNvPr id="3" name="Content Placeholder 2"/>
          <p:cNvSpPr>
            <a:spLocks noGrp="1"/>
          </p:cNvSpPr>
          <p:nvPr>
            <p:ph idx="1"/>
          </p:nvPr>
        </p:nvSpPr>
        <p:spPr>
          <a:xfrm>
            <a:off x="0" y="752168"/>
            <a:ext cx="9144000" cy="4391332"/>
          </a:xfrm>
          <a:solidFill>
            <a:schemeClr val="bg1"/>
          </a:solidFill>
        </p:spPr>
        <p:txBody>
          <a:bodyPr/>
          <a:lstStyle/>
          <a:p>
            <a:pPr algn="just">
              <a:lnSpc>
                <a:spcPct val="150000"/>
              </a:lnSpc>
            </a:pPr>
            <a:r>
              <a:rPr lang="en-US" sz="1600" dirty="0">
                <a:solidFill>
                  <a:schemeClr val="tx1"/>
                </a:solidFill>
                <a:latin typeface="Times New Roman" pitchFamily="18" charset="0"/>
                <a:cs typeface="Times New Roman" pitchFamily="18" charset="0"/>
              </a:rPr>
              <a:t>Online interviews allow for flexibility and are economically feasible compared to panel interviews.</a:t>
            </a:r>
          </a:p>
          <a:p>
            <a:pPr algn="just">
              <a:lnSpc>
                <a:spcPct val="150000"/>
              </a:lnSpc>
            </a:pPr>
            <a:r>
              <a:rPr lang="en-US" sz="1600" dirty="0">
                <a:solidFill>
                  <a:schemeClr val="tx1"/>
                </a:solidFill>
                <a:latin typeface="Times New Roman" pitchFamily="18" charset="0"/>
                <a:cs typeface="Times New Roman" pitchFamily="18" charset="0"/>
              </a:rPr>
              <a:t>However, they are prone to technical issues arising during the online interview process (</a:t>
            </a:r>
            <a:r>
              <a:rPr lang="en-US" sz="1600" dirty="0" err="1">
                <a:solidFill>
                  <a:schemeClr val="tx1"/>
                </a:solidFill>
                <a:latin typeface="Times New Roman" pitchFamily="18" charset="0"/>
                <a:cs typeface="Times New Roman" pitchFamily="18" charset="0"/>
              </a:rPr>
              <a:t>Roulin</a:t>
            </a:r>
            <a:r>
              <a:rPr lang="en-US" sz="1600" dirty="0">
                <a:solidFill>
                  <a:schemeClr val="tx1"/>
                </a:solidFill>
                <a:latin typeface="Times New Roman" pitchFamily="18" charset="0"/>
                <a:cs typeface="Times New Roman" pitchFamily="18" charset="0"/>
              </a:rPr>
              <a:t> et al., 2025)..</a:t>
            </a:r>
          </a:p>
          <a:p>
            <a:pPr algn="just">
              <a:lnSpc>
                <a:spcPct val="150000"/>
              </a:lnSpc>
            </a:pPr>
            <a:r>
              <a:rPr lang="en-US" sz="1600" dirty="0">
                <a:solidFill>
                  <a:schemeClr val="tx1"/>
                </a:solidFill>
                <a:latin typeface="Times New Roman" pitchFamily="18" charset="0"/>
                <a:cs typeface="Times New Roman" pitchFamily="18" charset="0"/>
              </a:rPr>
              <a:t>They may also be inadequate in gauging a candidate's full capability, i.e. building rapport or demonstrating soft skills in person.</a:t>
            </a:r>
          </a:p>
          <a:p>
            <a:pPr algn="just">
              <a:lnSpc>
                <a:spcPct val="150000"/>
              </a:lnSpc>
            </a:pPr>
            <a:r>
              <a:rPr lang="en-US" sz="1600" dirty="0">
                <a:solidFill>
                  <a:schemeClr val="tx1"/>
                </a:solidFill>
                <a:latin typeface="Times New Roman" pitchFamily="18" charset="0"/>
                <a:cs typeface="Times New Roman" pitchFamily="18" charset="0"/>
              </a:rPr>
              <a:t>It is relevant for technical roles that can be worked remotely, such as IT.</a:t>
            </a:r>
          </a:p>
        </p:txBody>
      </p:sp>
    </p:spTree>
    <p:extLst>
      <p:ext uri="{BB962C8B-B14F-4D97-AF65-F5344CB8AC3E}">
        <p14:creationId xmlns:p14="http://schemas.microsoft.com/office/powerpoint/2010/main" val="36839527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763526"/>
          </a:xfrm>
          <a:solidFill>
            <a:schemeClr val="accent1">
              <a:alpha val="80000"/>
            </a:schemeClr>
          </a:solidFill>
        </p:spPr>
        <p:txBody>
          <a:bodyPr>
            <a:normAutofit/>
          </a:bodyPr>
          <a:lstStyle/>
          <a:p>
            <a:pPr algn="just"/>
            <a:r>
              <a:rPr lang="en-US" sz="2400" dirty="0">
                <a:effectLst/>
                <a:latin typeface="Times New Roman" pitchFamily="18" charset="0"/>
                <a:cs typeface="Times New Roman" pitchFamily="18" charset="0"/>
              </a:rPr>
              <a:t>Comparison</a:t>
            </a:r>
          </a:p>
        </p:txBody>
      </p:sp>
      <p:sp>
        <p:nvSpPr>
          <p:cNvPr id="3" name="Content Placeholder 2"/>
          <p:cNvSpPr>
            <a:spLocks noGrp="1"/>
          </p:cNvSpPr>
          <p:nvPr>
            <p:ph idx="1"/>
          </p:nvPr>
        </p:nvSpPr>
        <p:spPr>
          <a:xfrm>
            <a:off x="0" y="752168"/>
            <a:ext cx="9144000" cy="4391332"/>
          </a:xfrm>
          <a:solidFill>
            <a:schemeClr val="bg1"/>
          </a:solidFill>
        </p:spPr>
        <p:txBody>
          <a:bodyPr/>
          <a:lstStyle/>
          <a:p>
            <a:pPr algn="just">
              <a:lnSpc>
                <a:spcPct val="150000"/>
              </a:lnSpc>
            </a:pPr>
            <a:r>
              <a:rPr lang="en-US" sz="1600" dirty="0">
                <a:solidFill>
                  <a:schemeClr val="tx1"/>
                </a:solidFill>
                <a:latin typeface="Times New Roman" pitchFamily="18" charset="0"/>
                <a:cs typeface="Times New Roman" pitchFamily="18" charset="0"/>
              </a:rPr>
              <a:t>Face-to-face: Shows soft skills, costs a little more.</a:t>
            </a:r>
          </a:p>
          <a:p>
            <a:pPr algn="just">
              <a:lnSpc>
                <a:spcPct val="150000"/>
              </a:lnSpc>
            </a:pPr>
            <a:r>
              <a:rPr lang="en-US" sz="1600" dirty="0">
                <a:solidFill>
                  <a:schemeClr val="tx1"/>
                </a:solidFill>
                <a:latin typeface="Times New Roman" pitchFamily="18" charset="0"/>
                <a:cs typeface="Times New Roman" pitchFamily="18" charset="0"/>
              </a:rPr>
              <a:t>Online: Cost-efficient, wider coverage</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21155" y="1792605"/>
            <a:ext cx="6486525" cy="2762497"/>
          </a:xfrm>
          <a:prstGeom prst="rect">
            <a:avLst/>
          </a:prstGeom>
          <a:ln w="12700" cap="sq">
            <a:solidFill>
              <a:srgbClr val="000000"/>
            </a:solidFill>
            <a:prstDash val="solid"/>
            <a:miter lim="800000"/>
          </a:ln>
          <a:effectLst/>
        </p:spPr>
      </p:pic>
      <p:sp>
        <p:nvSpPr>
          <p:cNvPr id="7" name="TextBox 6"/>
          <p:cNvSpPr txBox="1"/>
          <p:nvPr/>
        </p:nvSpPr>
        <p:spPr>
          <a:xfrm>
            <a:off x="1621154" y="4594596"/>
            <a:ext cx="6486525" cy="400110"/>
          </a:xfrm>
          <a:prstGeom prst="rect">
            <a:avLst/>
          </a:prstGeom>
          <a:solidFill>
            <a:schemeClr val="bg1"/>
          </a:solidFill>
        </p:spPr>
        <p:txBody>
          <a:bodyPr wrap="square" rtlCol="0">
            <a:spAutoFit/>
          </a:bodyPr>
          <a:lstStyle/>
          <a:p>
            <a:pPr algn="ctr"/>
            <a:r>
              <a:rPr lang="en-US" sz="1000" dirty="0">
                <a:latin typeface="Times New Roman" pitchFamily="18" charset="0"/>
                <a:cs typeface="Times New Roman" pitchFamily="18" charset="0"/>
              </a:rPr>
              <a:t>(Source: https://www.researchgate.net/figure/Virtual-versus-face-to-face-interviewing-commonalities-and-differences_fig2_361097644)</a:t>
            </a:r>
            <a:endParaRPr lang="en-GB" sz="1000" dirty="0">
              <a:latin typeface="Times New Roman" pitchFamily="18" charset="0"/>
              <a:cs typeface="Times New Roman" pitchFamily="18" charset="0"/>
            </a:endParaRPr>
          </a:p>
        </p:txBody>
      </p:sp>
    </p:spTree>
    <p:extLst>
      <p:ext uri="{BB962C8B-B14F-4D97-AF65-F5344CB8AC3E}">
        <p14:creationId xmlns:p14="http://schemas.microsoft.com/office/powerpoint/2010/main" val="3960033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763526"/>
          </a:xfrm>
          <a:solidFill>
            <a:schemeClr val="accent1">
              <a:alpha val="80000"/>
            </a:schemeClr>
          </a:solidFill>
        </p:spPr>
        <p:txBody>
          <a:bodyPr>
            <a:normAutofit/>
          </a:bodyPr>
          <a:lstStyle/>
          <a:p>
            <a:pPr algn="just"/>
            <a:r>
              <a:rPr lang="en-US" sz="2400" dirty="0">
                <a:effectLst/>
                <a:latin typeface="Times New Roman" pitchFamily="18" charset="0"/>
                <a:cs typeface="Times New Roman" pitchFamily="18" charset="0"/>
              </a:rPr>
              <a:t>Conclusion</a:t>
            </a:r>
          </a:p>
        </p:txBody>
      </p:sp>
      <p:sp>
        <p:nvSpPr>
          <p:cNvPr id="3" name="Content Placeholder 2"/>
          <p:cNvSpPr>
            <a:spLocks noGrp="1"/>
          </p:cNvSpPr>
          <p:nvPr>
            <p:ph idx="1"/>
          </p:nvPr>
        </p:nvSpPr>
        <p:spPr>
          <a:xfrm>
            <a:off x="0" y="752168"/>
            <a:ext cx="9144000" cy="4391332"/>
          </a:xfrm>
          <a:solidFill>
            <a:schemeClr val="bg1"/>
          </a:solidFill>
        </p:spPr>
        <p:txBody>
          <a:bodyPr/>
          <a:lstStyle/>
          <a:p>
            <a:pPr algn="just">
              <a:lnSpc>
                <a:spcPct val="150000"/>
              </a:lnSpc>
            </a:pPr>
            <a:r>
              <a:rPr lang="en-US" sz="1600" dirty="0">
                <a:solidFill>
                  <a:schemeClr val="tx1"/>
                </a:solidFill>
                <a:latin typeface="Times New Roman" pitchFamily="18" charset="0"/>
                <a:cs typeface="Times New Roman" pitchFamily="18" charset="0"/>
              </a:rPr>
              <a:t>The Socratic Method is effective for interviewing, and it works well with probing for an interview.</a:t>
            </a:r>
          </a:p>
          <a:p>
            <a:pPr algn="just">
              <a:lnSpc>
                <a:spcPct val="150000"/>
              </a:lnSpc>
            </a:pPr>
            <a:r>
              <a:rPr lang="en-US" sz="1600" dirty="0">
                <a:solidFill>
                  <a:schemeClr val="tx1"/>
                </a:solidFill>
                <a:latin typeface="Times New Roman" pitchFamily="18" charset="0"/>
                <a:cs typeface="Times New Roman" pitchFamily="18" charset="0"/>
              </a:rPr>
              <a:t>The online method and face-to-face are helpful to use based on the position being hired for.</a:t>
            </a:r>
          </a:p>
        </p:txBody>
      </p:sp>
    </p:spTree>
    <p:extLst>
      <p:ext uri="{BB962C8B-B14F-4D97-AF65-F5344CB8AC3E}">
        <p14:creationId xmlns:p14="http://schemas.microsoft.com/office/powerpoint/2010/main" val="21652889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763526"/>
          </a:xfrm>
          <a:solidFill>
            <a:schemeClr val="accent1">
              <a:alpha val="80000"/>
            </a:schemeClr>
          </a:solidFill>
        </p:spPr>
        <p:txBody>
          <a:bodyPr>
            <a:normAutofit/>
          </a:bodyPr>
          <a:lstStyle/>
          <a:p>
            <a:pPr algn="just"/>
            <a:r>
              <a:rPr lang="en-US" sz="2400" dirty="0">
                <a:effectLst/>
                <a:latin typeface="Times New Roman" pitchFamily="18" charset="0"/>
                <a:cs typeface="Times New Roman" pitchFamily="18" charset="0"/>
              </a:rPr>
              <a:t>References</a:t>
            </a:r>
          </a:p>
        </p:txBody>
      </p:sp>
      <p:sp>
        <p:nvSpPr>
          <p:cNvPr id="3" name="Content Placeholder 2"/>
          <p:cNvSpPr>
            <a:spLocks noGrp="1"/>
          </p:cNvSpPr>
          <p:nvPr>
            <p:ph idx="1"/>
          </p:nvPr>
        </p:nvSpPr>
        <p:spPr>
          <a:xfrm>
            <a:off x="0" y="752168"/>
            <a:ext cx="9144000" cy="4391332"/>
          </a:xfrm>
          <a:solidFill>
            <a:schemeClr val="bg1"/>
          </a:solidFill>
        </p:spPr>
        <p:txBody>
          <a:bodyPr>
            <a:normAutofit fontScale="47500" lnSpcReduction="20000"/>
          </a:bodyPr>
          <a:lstStyle/>
          <a:p>
            <a:pPr algn="just">
              <a:lnSpc>
                <a:spcPct val="170000"/>
              </a:lnSpc>
            </a:pPr>
            <a:r>
              <a:rPr lang="en-GB" sz="1200" dirty="0">
                <a:solidFill>
                  <a:schemeClr val="tx1"/>
                </a:solidFill>
                <a:latin typeface="Times New Roman" pitchFamily="18" charset="0"/>
                <a:cs typeface="Times New Roman" pitchFamily="18" charset="0"/>
              </a:rPr>
              <a:t>ACAS (2024). </a:t>
            </a:r>
            <a:r>
              <a:rPr lang="en-GB" sz="1200" i="1" dirty="0">
                <a:solidFill>
                  <a:schemeClr val="tx1"/>
                </a:solidFill>
                <a:latin typeface="Times New Roman" pitchFamily="18" charset="0"/>
                <a:cs typeface="Times New Roman" pitchFamily="18" charset="0"/>
              </a:rPr>
              <a:t>Interviewing job applicants - Recruitment - </a:t>
            </a:r>
            <a:r>
              <a:rPr lang="en-GB" sz="1200" i="1" dirty="0" err="1">
                <a:solidFill>
                  <a:schemeClr val="tx1"/>
                </a:solidFill>
                <a:latin typeface="Times New Roman" pitchFamily="18" charset="0"/>
                <a:cs typeface="Times New Roman" pitchFamily="18" charset="0"/>
              </a:rPr>
              <a:t>Acas</a:t>
            </a:r>
            <a:r>
              <a:rPr lang="en-GB" sz="1200" dirty="0">
                <a:solidFill>
                  <a:schemeClr val="tx1"/>
                </a:solidFill>
                <a:latin typeface="Times New Roman" pitchFamily="18" charset="0"/>
                <a:cs typeface="Times New Roman" pitchFamily="18" charset="0"/>
              </a:rPr>
              <a:t>. [online] </a:t>
            </a:r>
            <a:r>
              <a:rPr lang="en-GB" sz="1200" dirty="0" err="1">
                <a:solidFill>
                  <a:schemeClr val="tx1"/>
                </a:solidFill>
                <a:latin typeface="Times New Roman" pitchFamily="18" charset="0"/>
                <a:cs typeface="Times New Roman" pitchFamily="18" charset="0"/>
              </a:rPr>
              <a:t>Acas</a:t>
            </a:r>
            <a:r>
              <a:rPr lang="en-GB" sz="1200" dirty="0">
                <a:solidFill>
                  <a:schemeClr val="tx1"/>
                </a:solidFill>
                <a:latin typeface="Times New Roman" pitchFamily="18" charset="0"/>
                <a:cs typeface="Times New Roman" pitchFamily="18" charset="0"/>
              </a:rPr>
              <a:t>. Available at: https://www.acas.org.uk/recruitment/interviewing-job-applicants [Accessed 4 Oct. 2025].</a:t>
            </a:r>
          </a:p>
          <a:p>
            <a:pPr algn="just">
              <a:lnSpc>
                <a:spcPct val="170000"/>
              </a:lnSpc>
            </a:pPr>
            <a:r>
              <a:rPr lang="en-GB" sz="1200" dirty="0">
                <a:solidFill>
                  <a:schemeClr val="tx1"/>
                </a:solidFill>
                <a:latin typeface="Times New Roman" pitchFamily="18" charset="0"/>
                <a:cs typeface="Times New Roman" pitchFamily="18" charset="0"/>
              </a:rPr>
              <a:t>Armstrong, M. and Taylor, S. (2020). </a:t>
            </a:r>
            <a:r>
              <a:rPr lang="en-GB" sz="1200" i="1" dirty="0">
                <a:solidFill>
                  <a:schemeClr val="tx1"/>
                </a:solidFill>
                <a:latin typeface="Times New Roman" pitchFamily="18" charset="0"/>
                <a:cs typeface="Times New Roman" pitchFamily="18" charset="0"/>
              </a:rPr>
              <a:t>Armstrong’s Handbook of Human Resource Management Practice.</a:t>
            </a:r>
            <a:r>
              <a:rPr lang="en-GB" sz="1200" dirty="0">
                <a:solidFill>
                  <a:schemeClr val="tx1"/>
                </a:solidFill>
                <a:latin typeface="Times New Roman" pitchFamily="18" charset="0"/>
                <a:cs typeface="Times New Roman" pitchFamily="18" charset="0"/>
              </a:rPr>
              <a:t> 15th ed. London: </a:t>
            </a:r>
            <a:r>
              <a:rPr lang="en-GB" sz="1200" dirty="0" err="1">
                <a:solidFill>
                  <a:schemeClr val="tx1"/>
                </a:solidFill>
                <a:latin typeface="Times New Roman" pitchFamily="18" charset="0"/>
                <a:cs typeface="Times New Roman" pitchFamily="18" charset="0"/>
              </a:rPr>
              <a:t>Kogan</a:t>
            </a:r>
            <a:r>
              <a:rPr lang="en-GB" sz="1200" dirty="0">
                <a:solidFill>
                  <a:schemeClr val="tx1"/>
                </a:solidFill>
                <a:latin typeface="Times New Roman" pitchFamily="18" charset="0"/>
                <a:cs typeface="Times New Roman" pitchFamily="18" charset="0"/>
              </a:rPr>
              <a:t> Page.</a:t>
            </a:r>
          </a:p>
          <a:p>
            <a:pPr algn="just">
              <a:lnSpc>
                <a:spcPct val="170000"/>
              </a:lnSpc>
            </a:pPr>
            <a:r>
              <a:rPr lang="en-GB" sz="1200" dirty="0" err="1">
                <a:solidFill>
                  <a:schemeClr val="tx1"/>
                </a:solidFill>
                <a:latin typeface="Times New Roman" pitchFamily="18" charset="0"/>
                <a:cs typeface="Times New Roman" pitchFamily="18" charset="0"/>
              </a:rPr>
              <a:t>Avni</a:t>
            </a:r>
            <a:r>
              <a:rPr lang="en-GB" sz="1200" dirty="0">
                <a:solidFill>
                  <a:schemeClr val="tx1"/>
                </a:solidFill>
                <a:latin typeface="Times New Roman" pitchFamily="18" charset="0"/>
                <a:cs typeface="Times New Roman" pitchFamily="18" charset="0"/>
              </a:rPr>
              <a:t>, E. and Luria, G. (2025). Virtual assessment centres versus face-to-face assessment centres: Psychometric properties. </a:t>
            </a:r>
            <a:r>
              <a:rPr lang="en-GB" sz="1200" i="1" dirty="0">
                <a:solidFill>
                  <a:schemeClr val="tx1"/>
                </a:solidFill>
                <a:latin typeface="Times New Roman" pitchFamily="18" charset="0"/>
                <a:cs typeface="Times New Roman" pitchFamily="18" charset="0"/>
              </a:rPr>
              <a:t>European Journal of Work and Organizational Psychology</a:t>
            </a:r>
            <a:r>
              <a:rPr lang="en-GB" sz="1200" dirty="0">
                <a:solidFill>
                  <a:schemeClr val="tx1"/>
                </a:solidFill>
                <a:latin typeface="Times New Roman" pitchFamily="18" charset="0"/>
                <a:cs typeface="Times New Roman" pitchFamily="18" charset="0"/>
              </a:rPr>
              <a:t>, [online] 34(3), pp.1–9. </a:t>
            </a:r>
            <a:r>
              <a:rPr lang="en-GB" sz="1200" dirty="0" err="1">
                <a:solidFill>
                  <a:schemeClr val="tx1"/>
                </a:solidFill>
                <a:latin typeface="Times New Roman" pitchFamily="18" charset="0"/>
                <a:cs typeface="Times New Roman" pitchFamily="18" charset="0"/>
              </a:rPr>
              <a:t>doi:https</a:t>
            </a:r>
            <a:r>
              <a:rPr lang="en-GB" sz="1200" dirty="0">
                <a:solidFill>
                  <a:schemeClr val="tx1"/>
                </a:solidFill>
                <a:latin typeface="Times New Roman" pitchFamily="18" charset="0"/>
                <a:cs typeface="Times New Roman" pitchFamily="18" charset="0"/>
              </a:rPr>
              <a:t>://doi.org/10.1080/1359432x.2025.2457780.</a:t>
            </a:r>
          </a:p>
          <a:p>
            <a:pPr algn="just">
              <a:lnSpc>
                <a:spcPct val="170000"/>
              </a:lnSpc>
            </a:pPr>
            <a:r>
              <a:rPr lang="en-GB" sz="1200" dirty="0" err="1">
                <a:solidFill>
                  <a:schemeClr val="tx1"/>
                </a:solidFill>
                <a:latin typeface="Times New Roman" pitchFamily="18" charset="0"/>
                <a:cs typeface="Times New Roman" pitchFamily="18" charset="0"/>
              </a:rPr>
              <a:t>Beardwell</a:t>
            </a:r>
            <a:r>
              <a:rPr lang="en-GB" sz="1200" dirty="0">
                <a:solidFill>
                  <a:schemeClr val="tx1"/>
                </a:solidFill>
                <a:latin typeface="Times New Roman" pitchFamily="18" charset="0"/>
                <a:cs typeface="Times New Roman" pitchFamily="18" charset="0"/>
              </a:rPr>
              <a:t>, J. and Thompson, A. (2017). </a:t>
            </a:r>
            <a:r>
              <a:rPr lang="en-GB" sz="1200" i="1" dirty="0">
                <a:solidFill>
                  <a:schemeClr val="tx1"/>
                </a:solidFill>
                <a:latin typeface="Times New Roman" pitchFamily="18" charset="0"/>
                <a:cs typeface="Times New Roman" pitchFamily="18" charset="0"/>
              </a:rPr>
              <a:t>Human Resource Management : A Contemporary Approach</a:t>
            </a:r>
            <a:r>
              <a:rPr lang="en-GB" sz="1200" dirty="0">
                <a:solidFill>
                  <a:schemeClr val="tx1"/>
                </a:solidFill>
                <a:latin typeface="Times New Roman" pitchFamily="18" charset="0"/>
                <a:cs typeface="Times New Roman" pitchFamily="18" charset="0"/>
              </a:rPr>
              <a:t>. 8th ed. Harlow: Pearson.</a:t>
            </a:r>
          </a:p>
          <a:p>
            <a:pPr algn="just">
              <a:lnSpc>
                <a:spcPct val="170000"/>
              </a:lnSpc>
            </a:pPr>
            <a:r>
              <a:rPr lang="en-GB" sz="1200" dirty="0">
                <a:solidFill>
                  <a:schemeClr val="tx1"/>
                </a:solidFill>
                <a:latin typeface="Times New Roman" pitchFamily="18" charset="0"/>
                <a:cs typeface="Times New Roman" pitchFamily="18" charset="0"/>
              </a:rPr>
              <a:t>BT Group (2024). </a:t>
            </a:r>
            <a:r>
              <a:rPr lang="en-GB" sz="1200" i="1" dirty="0">
                <a:solidFill>
                  <a:schemeClr val="tx1"/>
                </a:solidFill>
                <a:latin typeface="Times New Roman" pitchFamily="18" charset="0"/>
                <a:cs typeface="Times New Roman" pitchFamily="18" charset="0"/>
              </a:rPr>
              <a:t>BT Group </a:t>
            </a:r>
            <a:r>
              <a:rPr lang="en-GB" sz="1200" i="1" dirty="0" err="1">
                <a:solidFill>
                  <a:schemeClr val="tx1"/>
                </a:solidFill>
                <a:latin typeface="Times New Roman" pitchFamily="18" charset="0"/>
                <a:cs typeface="Times New Roman" pitchFamily="18" charset="0"/>
              </a:rPr>
              <a:t>plc</a:t>
            </a:r>
            <a:r>
              <a:rPr lang="en-GB" sz="1200" i="1" dirty="0">
                <a:solidFill>
                  <a:schemeClr val="tx1"/>
                </a:solidFill>
                <a:latin typeface="Times New Roman" pitchFamily="18" charset="0"/>
                <a:cs typeface="Times New Roman" pitchFamily="18" charset="0"/>
              </a:rPr>
              <a:t> – Annual Review 2024</a:t>
            </a:r>
            <a:r>
              <a:rPr lang="en-GB" sz="1200" dirty="0">
                <a:solidFill>
                  <a:schemeClr val="tx1"/>
                </a:solidFill>
                <a:latin typeface="Times New Roman" pitchFamily="18" charset="0"/>
                <a:cs typeface="Times New Roman" pitchFamily="18" charset="0"/>
              </a:rPr>
              <a:t>. [online] bt.com. Available at: https://www.bt.com/about/annual-reports/2024summary/ [Accessed 4 Oct. 2025].</a:t>
            </a:r>
          </a:p>
          <a:p>
            <a:pPr algn="just">
              <a:lnSpc>
                <a:spcPct val="170000"/>
              </a:lnSpc>
            </a:pPr>
            <a:r>
              <a:rPr lang="en-GB" sz="1200" dirty="0">
                <a:solidFill>
                  <a:schemeClr val="tx1"/>
                </a:solidFill>
                <a:latin typeface="Times New Roman" pitchFamily="18" charset="0"/>
                <a:cs typeface="Times New Roman" pitchFamily="18" charset="0"/>
              </a:rPr>
              <a:t>BT </a:t>
            </a:r>
            <a:r>
              <a:rPr lang="en-GB" sz="1200" dirty="0" err="1">
                <a:solidFill>
                  <a:schemeClr val="tx1"/>
                </a:solidFill>
                <a:latin typeface="Times New Roman" pitchFamily="18" charset="0"/>
                <a:cs typeface="Times New Roman" pitchFamily="18" charset="0"/>
              </a:rPr>
              <a:t>Plc</a:t>
            </a:r>
            <a:r>
              <a:rPr lang="en-GB" sz="1200" dirty="0">
                <a:solidFill>
                  <a:schemeClr val="tx1"/>
                </a:solidFill>
                <a:latin typeface="Times New Roman" pitchFamily="18" charset="0"/>
                <a:cs typeface="Times New Roman" pitchFamily="18" charset="0"/>
              </a:rPr>
              <a:t> (2025). </a:t>
            </a:r>
            <a:r>
              <a:rPr lang="en-GB" sz="1200" i="1" dirty="0">
                <a:solidFill>
                  <a:schemeClr val="tx1"/>
                </a:solidFill>
                <a:latin typeface="Times New Roman" pitchFamily="18" charset="0"/>
                <a:cs typeface="Times New Roman" pitchFamily="18" charset="0"/>
              </a:rPr>
              <a:t>Our People | about BT | BT Plc</a:t>
            </a:r>
            <a:r>
              <a:rPr lang="en-GB" sz="1200" dirty="0">
                <a:solidFill>
                  <a:schemeClr val="tx1"/>
                </a:solidFill>
                <a:latin typeface="Times New Roman" pitchFamily="18" charset="0"/>
                <a:cs typeface="Times New Roman" pitchFamily="18" charset="0"/>
              </a:rPr>
              <a:t>. [online] www.bt.com. Available at: https://www.bt.com/about/bt/our-people [Accessed 4 Oct. 2025].</a:t>
            </a:r>
          </a:p>
          <a:p>
            <a:pPr algn="just">
              <a:lnSpc>
                <a:spcPct val="170000"/>
              </a:lnSpc>
            </a:pPr>
            <a:r>
              <a:rPr lang="en-GB" sz="1200" dirty="0">
                <a:solidFill>
                  <a:schemeClr val="tx1"/>
                </a:solidFill>
                <a:latin typeface="Times New Roman" pitchFamily="18" charset="0"/>
                <a:cs typeface="Times New Roman" pitchFamily="18" charset="0"/>
              </a:rPr>
              <a:t>CIPD (2024). </a:t>
            </a:r>
            <a:r>
              <a:rPr lang="en-GB" sz="1200" i="1" dirty="0">
                <a:solidFill>
                  <a:schemeClr val="tx1"/>
                </a:solidFill>
                <a:latin typeface="Times New Roman" pitchFamily="18" charset="0"/>
                <a:cs typeface="Times New Roman" pitchFamily="18" charset="0"/>
              </a:rPr>
              <a:t>CIPD | Recruitment Process Overview | Factsheets</a:t>
            </a:r>
            <a:r>
              <a:rPr lang="en-GB" sz="1200" dirty="0">
                <a:solidFill>
                  <a:schemeClr val="tx1"/>
                </a:solidFill>
                <a:latin typeface="Times New Roman" pitchFamily="18" charset="0"/>
                <a:cs typeface="Times New Roman" pitchFamily="18" charset="0"/>
              </a:rPr>
              <a:t>. [online] cipd.org. Available at: https://www.cipd.org/en/knowledge/factsheets/recruitment-factsheet/ [Accessed 4 Oct. 2025].</a:t>
            </a:r>
          </a:p>
          <a:p>
            <a:pPr algn="just">
              <a:lnSpc>
                <a:spcPct val="170000"/>
              </a:lnSpc>
            </a:pPr>
            <a:r>
              <a:rPr lang="en-GB" sz="1200" dirty="0" err="1">
                <a:solidFill>
                  <a:schemeClr val="tx1"/>
                </a:solidFill>
                <a:latin typeface="Times New Roman" pitchFamily="18" charset="0"/>
                <a:cs typeface="Times New Roman" pitchFamily="18" charset="0"/>
              </a:rPr>
              <a:t>Dessler</a:t>
            </a:r>
            <a:r>
              <a:rPr lang="en-GB" sz="1200" dirty="0">
                <a:solidFill>
                  <a:schemeClr val="tx1"/>
                </a:solidFill>
                <a:latin typeface="Times New Roman" pitchFamily="18" charset="0"/>
                <a:cs typeface="Times New Roman" pitchFamily="18" charset="0"/>
              </a:rPr>
              <a:t>, G. (2019). </a:t>
            </a:r>
            <a:r>
              <a:rPr lang="en-GB" sz="1200" i="1" dirty="0">
                <a:solidFill>
                  <a:schemeClr val="tx1"/>
                </a:solidFill>
                <a:latin typeface="Times New Roman" pitchFamily="18" charset="0"/>
                <a:cs typeface="Times New Roman" pitchFamily="18" charset="0"/>
              </a:rPr>
              <a:t>Human Resource Management</a:t>
            </a:r>
            <a:r>
              <a:rPr lang="en-GB" sz="1200" dirty="0">
                <a:solidFill>
                  <a:schemeClr val="tx1"/>
                </a:solidFill>
                <a:latin typeface="Times New Roman" pitchFamily="18" charset="0"/>
                <a:cs typeface="Times New Roman" pitchFamily="18" charset="0"/>
              </a:rPr>
              <a:t>. 16th ed. New York: Pearson.</a:t>
            </a:r>
          </a:p>
          <a:p>
            <a:pPr algn="just">
              <a:lnSpc>
                <a:spcPct val="170000"/>
              </a:lnSpc>
            </a:pPr>
            <a:r>
              <a:rPr lang="en-GB" sz="1200" dirty="0">
                <a:solidFill>
                  <a:schemeClr val="tx1"/>
                </a:solidFill>
                <a:latin typeface="Times New Roman" pitchFamily="18" charset="0"/>
                <a:cs typeface="Times New Roman" pitchFamily="18" charset="0"/>
              </a:rPr>
              <a:t>Dickson, R.K. (2025). Organizational Resilience as the Springboard for Organizational Success in a Turbulent Business Environment. </a:t>
            </a:r>
            <a:r>
              <a:rPr lang="en-GB" sz="1200" i="1" dirty="0">
                <a:solidFill>
                  <a:schemeClr val="tx1"/>
                </a:solidFill>
                <a:latin typeface="Times New Roman" pitchFamily="18" charset="0"/>
                <a:cs typeface="Times New Roman" pitchFamily="18" charset="0"/>
              </a:rPr>
              <a:t>European Journal of Management, Economics and Business</a:t>
            </a:r>
            <a:r>
              <a:rPr lang="en-GB" sz="1200" dirty="0">
                <a:solidFill>
                  <a:schemeClr val="tx1"/>
                </a:solidFill>
                <a:latin typeface="Times New Roman" pitchFamily="18" charset="0"/>
                <a:cs typeface="Times New Roman" pitchFamily="18" charset="0"/>
              </a:rPr>
              <a:t>, [online] 2(2), pp.3–24. </a:t>
            </a:r>
            <a:r>
              <a:rPr lang="en-GB" sz="1200" dirty="0" err="1">
                <a:solidFill>
                  <a:schemeClr val="tx1"/>
                </a:solidFill>
                <a:latin typeface="Times New Roman" pitchFamily="18" charset="0"/>
                <a:cs typeface="Times New Roman" pitchFamily="18" charset="0"/>
              </a:rPr>
              <a:t>doi:https</a:t>
            </a:r>
            <a:r>
              <a:rPr lang="en-GB" sz="1200" dirty="0">
                <a:solidFill>
                  <a:schemeClr val="tx1"/>
                </a:solidFill>
                <a:latin typeface="Times New Roman" pitchFamily="18" charset="0"/>
                <a:cs typeface="Times New Roman" pitchFamily="18" charset="0"/>
              </a:rPr>
              <a:t>://doi.org/10.59324/ejmeb.2025.2(2).01.</a:t>
            </a:r>
          </a:p>
          <a:p>
            <a:pPr algn="just">
              <a:lnSpc>
                <a:spcPct val="170000"/>
              </a:lnSpc>
            </a:pPr>
            <a:r>
              <a:rPr lang="en-GB" sz="1200" dirty="0">
                <a:solidFill>
                  <a:schemeClr val="tx1"/>
                </a:solidFill>
                <a:latin typeface="Times New Roman" pitchFamily="18" charset="0"/>
                <a:cs typeface="Times New Roman" pitchFamily="18" charset="0"/>
              </a:rPr>
              <a:t>Dixon, M., Wang, S., Calvin, J., </a:t>
            </a:r>
            <a:r>
              <a:rPr lang="en-GB" sz="1200" dirty="0" err="1">
                <a:solidFill>
                  <a:schemeClr val="tx1"/>
                </a:solidFill>
                <a:latin typeface="Times New Roman" pitchFamily="18" charset="0"/>
                <a:cs typeface="Times New Roman" pitchFamily="18" charset="0"/>
              </a:rPr>
              <a:t>Dineen</a:t>
            </a:r>
            <a:r>
              <a:rPr lang="en-GB" sz="1200" dirty="0">
                <a:solidFill>
                  <a:schemeClr val="tx1"/>
                </a:solidFill>
                <a:latin typeface="Times New Roman" pitchFamily="18" charset="0"/>
                <a:cs typeface="Times New Roman" pitchFamily="18" charset="0"/>
              </a:rPr>
              <a:t>, B. and Tomlinson, E. (2002). The Panel Interview: A Review of Empirical Research and Guidelines for Practice. </a:t>
            </a:r>
            <a:r>
              <a:rPr lang="en-GB" sz="1200" i="1" dirty="0">
                <a:solidFill>
                  <a:schemeClr val="tx1"/>
                </a:solidFill>
                <a:latin typeface="Times New Roman" pitchFamily="18" charset="0"/>
                <a:cs typeface="Times New Roman" pitchFamily="18" charset="0"/>
              </a:rPr>
              <a:t>Public Personnel Management</a:t>
            </a:r>
            <a:r>
              <a:rPr lang="en-GB" sz="1200" dirty="0">
                <a:solidFill>
                  <a:schemeClr val="tx1"/>
                </a:solidFill>
                <a:latin typeface="Times New Roman" pitchFamily="18" charset="0"/>
                <a:cs typeface="Times New Roman" pitchFamily="18" charset="0"/>
              </a:rPr>
              <a:t>, [online] 31(3), pp.397–428. </a:t>
            </a:r>
            <a:r>
              <a:rPr lang="en-GB" sz="1200" dirty="0" err="1">
                <a:solidFill>
                  <a:schemeClr val="tx1"/>
                </a:solidFill>
                <a:latin typeface="Times New Roman" pitchFamily="18" charset="0"/>
                <a:cs typeface="Times New Roman" pitchFamily="18" charset="0"/>
              </a:rPr>
              <a:t>doi:https</a:t>
            </a:r>
            <a:r>
              <a:rPr lang="en-GB" sz="1200" dirty="0">
                <a:solidFill>
                  <a:schemeClr val="tx1"/>
                </a:solidFill>
                <a:latin typeface="Times New Roman" pitchFamily="18" charset="0"/>
                <a:cs typeface="Times New Roman" pitchFamily="18" charset="0"/>
              </a:rPr>
              <a:t>://doi.org/10.1177/009102600203100310.</a:t>
            </a:r>
          </a:p>
          <a:p>
            <a:pPr algn="just">
              <a:lnSpc>
                <a:spcPct val="170000"/>
              </a:lnSpc>
            </a:pPr>
            <a:r>
              <a:rPr lang="en-GB" sz="1200" dirty="0" err="1">
                <a:solidFill>
                  <a:schemeClr val="tx1"/>
                </a:solidFill>
                <a:latin typeface="Times New Roman" pitchFamily="18" charset="0"/>
                <a:cs typeface="Times New Roman" pitchFamily="18" charset="0"/>
              </a:rPr>
              <a:t>Gast</a:t>
            </a:r>
            <a:r>
              <a:rPr lang="en-GB" sz="1200" dirty="0">
                <a:solidFill>
                  <a:schemeClr val="tx1"/>
                </a:solidFill>
                <a:latin typeface="Times New Roman" pitchFamily="18" charset="0"/>
                <a:cs typeface="Times New Roman" pitchFamily="18" charset="0"/>
              </a:rPr>
              <a:t>, A., </a:t>
            </a:r>
            <a:r>
              <a:rPr lang="en-GB" sz="1200" dirty="0" err="1">
                <a:solidFill>
                  <a:schemeClr val="tx1"/>
                </a:solidFill>
                <a:latin typeface="Times New Roman" pitchFamily="18" charset="0"/>
                <a:cs typeface="Times New Roman" pitchFamily="18" charset="0"/>
              </a:rPr>
              <a:t>Mandersloot</a:t>
            </a:r>
            <a:r>
              <a:rPr lang="en-GB" sz="1200" dirty="0">
                <a:solidFill>
                  <a:schemeClr val="tx1"/>
                </a:solidFill>
                <a:latin typeface="Times New Roman" pitchFamily="18" charset="0"/>
                <a:cs typeface="Times New Roman" pitchFamily="18" charset="0"/>
              </a:rPr>
              <a:t>, E., Grunewald, K. and </a:t>
            </a:r>
            <a:r>
              <a:rPr lang="en-GB" sz="1200" dirty="0" err="1">
                <a:solidFill>
                  <a:schemeClr val="tx1"/>
                </a:solidFill>
                <a:latin typeface="Times New Roman" pitchFamily="18" charset="0"/>
                <a:cs typeface="Times New Roman" pitchFamily="18" charset="0"/>
              </a:rPr>
              <a:t>Pearse</a:t>
            </a:r>
            <a:r>
              <a:rPr lang="en-GB" sz="1200" dirty="0">
                <a:solidFill>
                  <a:schemeClr val="tx1"/>
                </a:solidFill>
                <a:latin typeface="Times New Roman" pitchFamily="18" charset="0"/>
                <a:cs typeface="Times New Roman" pitchFamily="18" charset="0"/>
              </a:rPr>
              <a:t>, N. (2024). </a:t>
            </a:r>
            <a:r>
              <a:rPr lang="en-GB" sz="1200" i="1" dirty="0">
                <a:solidFill>
                  <a:schemeClr val="tx1"/>
                </a:solidFill>
                <a:latin typeface="Times New Roman" pitchFamily="18" charset="0"/>
                <a:cs typeface="Times New Roman" pitchFamily="18" charset="0"/>
              </a:rPr>
              <a:t>All about teams: A new approach to organizational transformation</a:t>
            </a:r>
            <a:r>
              <a:rPr lang="en-GB" sz="1200" dirty="0">
                <a:solidFill>
                  <a:schemeClr val="tx1"/>
                </a:solidFill>
                <a:latin typeface="Times New Roman" pitchFamily="18" charset="0"/>
                <a:cs typeface="Times New Roman" pitchFamily="18" charset="0"/>
              </a:rPr>
              <a:t>. [online] McKinsey &amp; Company. Available at: https://www.mckinsey.com/capabilities/people-and-organizational-performance/our-insights/all-about-teams-a-new-approach-to-organizational-transformation [Accessed 4 Oct. 2025].</a:t>
            </a:r>
          </a:p>
          <a:p>
            <a:pPr algn="just">
              <a:lnSpc>
                <a:spcPct val="170000"/>
              </a:lnSpc>
            </a:pPr>
            <a:r>
              <a:rPr lang="en-GB" sz="1200" dirty="0">
                <a:solidFill>
                  <a:schemeClr val="tx1"/>
                </a:solidFill>
                <a:latin typeface="Times New Roman" pitchFamily="18" charset="0"/>
                <a:cs typeface="Times New Roman" pitchFamily="18" charset="0"/>
              </a:rPr>
              <a:t>Hernandez, Y.H. and </a:t>
            </a:r>
            <a:r>
              <a:rPr lang="en-GB" sz="1200" dirty="0" err="1">
                <a:solidFill>
                  <a:schemeClr val="tx1"/>
                </a:solidFill>
                <a:latin typeface="Times New Roman" pitchFamily="18" charset="0"/>
                <a:cs typeface="Times New Roman" pitchFamily="18" charset="0"/>
              </a:rPr>
              <a:t>Tatem</a:t>
            </a:r>
            <a:r>
              <a:rPr lang="en-GB" sz="1200" dirty="0">
                <a:solidFill>
                  <a:schemeClr val="tx1"/>
                </a:solidFill>
                <a:latin typeface="Times New Roman" pitchFamily="18" charset="0"/>
                <a:cs typeface="Times New Roman" pitchFamily="18" charset="0"/>
              </a:rPr>
              <a:t>, G. (2024). Virtual versus In-Person: What Applicants Really Want in the Interview Process. </a:t>
            </a:r>
            <a:r>
              <a:rPr lang="en-GB" sz="1200" i="1" dirty="0">
                <a:solidFill>
                  <a:schemeClr val="tx1"/>
                </a:solidFill>
                <a:latin typeface="Times New Roman" pitchFamily="18" charset="0"/>
                <a:cs typeface="Times New Roman" pitchFamily="18" charset="0"/>
              </a:rPr>
              <a:t>ATS Scholar</a:t>
            </a:r>
            <a:r>
              <a:rPr lang="en-GB" sz="1200" dirty="0">
                <a:solidFill>
                  <a:schemeClr val="tx1"/>
                </a:solidFill>
                <a:latin typeface="Times New Roman" pitchFamily="18" charset="0"/>
                <a:cs typeface="Times New Roman" pitchFamily="18" charset="0"/>
              </a:rPr>
              <a:t>, [online] 5(4), pp.482–485. </a:t>
            </a:r>
            <a:r>
              <a:rPr lang="en-GB" sz="1200" dirty="0" err="1">
                <a:solidFill>
                  <a:schemeClr val="tx1"/>
                </a:solidFill>
                <a:latin typeface="Times New Roman" pitchFamily="18" charset="0"/>
                <a:cs typeface="Times New Roman" pitchFamily="18" charset="0"/>
              </a:rPr>
              <a:t>doi:https</a:t>
            </a:r>
            <a:r>
              <a:rPr lang="en-GB" sz="1200" dirty="0">
                <a:solidFill>
                  <a:schemeClr val="tx1"/>
                </a:solidFill>
                <a:latin typeface="Times New Roman" pitchFamily="18" charset="0"/>
                <a:cs typeface="Times New Roman" pitchFamily="18" charset="0"/>
              </a:rPr>
              <a:t>://doi.org/10.34197/ats-scholar.2024-0131ed.</a:t>
            </a:r>
          </a:p>
          <a:p>
            <a:pPr algn="just">
              <a:lnSpc>
                <a:spcPct val="170000"/>
              </a:lnSpc>
            </a:pPr>
            <a:r>
              <a:rPr lang="en-GB" sz="1200" dirty="0">
                <a:solidFill>
                  <a:schemeClr val="tx1"/>
                </a:solidFill>
                <a:latin typeface="Times New Roman" pitchFamily="18" charset="0"/>
                <a:cs typeface="Times New Roman" pitchFamily="18" charset="0"/>
              </a:rPr>
              <a:t>Hu, Z. (2023). Promoting Critical Thinking through Socratic Questions in Health Sciences Work-Integrated Learning. </a:t>
            </a:r>
            <a:r>
              <a:rPr lang="en-GB" sz="1200" i="1" dirty="0">
                <a:solidFill>
                  <a:schemeClr val="tx1"/>
                </a:solidFill>
                <a:latin typeface="Times New Roman" pitchFamily="18" charset="0"/>
                <a:cs typeface="Times New Roman" pitchFamily="18" charset="0"/>
              </a:rPr>
              <a:t>International Journal of Learning, Teaching and Educational Research</a:t>
            </a:r>
            <a:r>
              <a:rPr lang="en-GB" sz="1200" dirty="0">
                <a:solidFill>
                  <a:schemeClr val="tx1"/>
                </a:solidFill>
                <a:latin typeface="Times New Roman" pitchFamily="18" charset="0"/>
                <a:cs typeface="Times New Roman" pitchFamily="18" charset="0"/>
              </a:rPr>
              <a:t>, [online] 22(6), pp.137–151. </a:t>
            </a:r>
            <a:r>
              <a:rPr lang="en-GB" sz="1200" dirty="0" err="1">
                <a:solidFill>
                  <a:schemeClr val="tx1"/>
                </a:solidFill>
                <a:latin typeface="Times New Roman" pitchFamily="18" charset="0"/>
                <a:cs typeface="Times New Roman" pitchFamily="18" charset="0"/>
              </a:rPr>
              <a:t>doi:https</a:t>
            </a:r>
            <a:r>
              <a:rPr lang="en-GB" sz="1200" dirty="0">
                <a:solidFill>
                  <a:schemeClr val="tx1"/>
                </a:solidFill>
                <a:latin typeface="Times New Roman" pitchFamily="18" charset="0"/>
                <a:cs typeface="Times New Roman" pitchFamily="18" charset="0"/>
              </a:rPr>
              <a:t>://doi.org/10.26803/ijlter.22.6.8.</a:t>
            </a:r>
          </a:p>
          <a:p>
            <a:pPr algn="just">
              <a:lnSpc>
                <a:spcPct val="170000"/>
              </a:lnSpc>
            </a:pPr>
            <a:r>
              <a:rPr lang="en-GB" sz="1200" dirty="0">
                <a:solidFill>
                  <a:schemeClr val="tx1"/>
                </a:solidFill>
                <a:latin typeface="Times New Roman" pitchFamily="18" charset="0"/>
                <a:cs typeface="Times New Roman" pitchFamily="18" charset="0"/>
              </a:rPr>
              <a:t>Joshi, A., Bloom, D.A., Spencer, A., </a:t>
            </a:r>
            <a:r>
              <a:rPr lang="en-GB" sz="1200" dirty="0" err="1">
                <a:solidFill>
                  <a:schemeClr val="tx1"/>
                </a:solidFill>
                <a:latin typeface="Times New Roman" pitchFamily="18" charset="0"/>
                <a:cs typeface="Times New Roman" pitchFamily="18" charset="0"/>
              </a:rPr>
              <a:t>Gaetke-Udager</a:t>
            </a:r>
            <a:r>
              <a:rPr lang="en-GB" sz="1200" dirty="0">
                <a:solidFill>
                  <a:schemeClr val="tx1"/>
                </a:solidFill>
                <a:latin typeface="Times New Roman" pitchFamily="18" charset="0"/>
                <a:cs typeface="Times New Roman" pitchFamily="18" charset="0"/>
              </a:rPr>
              <a:t>, K. and Cohan, R.H. (2020). Video Interviewing: A Review and Recommendations for Implementation in the Era of COVID-19 and Beyond. </a:t>
            </a:r>
            <a:r>
              <a:rPr lang="en-GB" sz="1200" i="1" dirty="0">
                <a:solidFill>
                  <a:schemeClr val="tx1"/>
                </a:solidFill>
                <a:latin typeface="Times New Roman" pitchFamily="18" charset="0"/>
                <a:cs typeface="Times New Roman" pitchFamily="18" charset="0"/>
              </a:rPr>
              <a:t>Academic Radiology</a:t>
            </a:r>
            <a:r>
              <a:rPr lang="en-GB" sz="1200" dirty="0">
                <a:solidFill>
                  <a:schemeClr val="tx1"/>
                </a:solidFill>
                <a:latin typeface="Times New Roman" pitchFamily="18" charset="0"/>
                <a:cs typeface="Times New Roman" pitchFamily="18" charset="0"/>
              </a:rPr>
              <a:t>, [online] 27(9). </a:t>
            </a:r>
            <a:r>
              <a:rPr lang="en-GB" sz="1200" dirty="0" err="1">
                <a:solidFill>
                  <a:schemeClr val="tx1"/>
                </a:solidFill>
                <a:latin typeface="Times New Roman" pitchFamily="18" charset="0"/>
                <a:cs typeface="Times New Roman" pitchFamily="18" charset="0"/>
              </a:rPr>
              <a:t>doi:https</a:t>
            </a:r>
            <a:r>
              <a:rPr lang="en-GB" sz="1200" dirty="0">
                <a:solidFill>
                  <a:schemeClr val="tx1"/>
                </a:solidFill>
                <a:latin typeface="Times New Roman" pitchFamily="18" charset="0"/>
                <a:cs typeface="Times New Roman" pitchFamily="18" charset="0"/>
              </a:rPr>
              <a:t>://doi.org/10.1016/j.acra.2020.05.020.</a:t>
            </a:r>
          </a:p>
          <a:p>
            <a:pPr algn="just">
              <a:lnSpc>
                <a:spcPct val="170000"/>
              </a:lnSpc>
            </a:pPr>
            <a:r>
              <a:rPr lang="en-GB" sz="1200" dirty="0">
                <a:solidFill>
                  <a:schemeClr val="tx1"/>
                </a:solidFill>
                <a:latin typeface="Times New Roman" pitchFamily="18" charset="0"/>
                <a:cs typeface="Times New Roman" pitchFamily="18" charset="0"/>
              </a:rPr>
              <a:t>Judge, T.A. and </a:t>
            </a:r>
            <a:r>
              <a:rPr lang="en-GB" sz="1200" dirty="0" err="1">
                <a:solidFill>
                  <a:schemeClr val="tx1"/>
                </a:solidFill>
                <a:latin typeface="Times New Roman" pitchFamily="18" charset="0"/>
                <a:cs typeface="Times New Roman" pitchFamily="18" charset="0"/>
              </a:rPr>
              <a:t>Kammeyer</a:t>
            </a:r>
            <a:r>
              <a:rPr lang="en-GB" sz="1200" dirty="0">
                <a:solidFill>
                  <a:schemeClr val="tx1"/>
                </a:solidFill>
                <a:latin typeface="Times New Roman" pitchFamily="18" charset="0"/>
                <a:cs typeface="Times New Roman" pitchFamily="18" charset="0"/>
              </a:rPr>
              <a:t>-Mueller, J.D. (2012). Job Attitudes. </a:t>
            </a:r>
            <a:r>
              <a:rPr lang="en-GB" sz="1200" i="1" dirty="0">
                <a:solidFill>
                  <a:schemeClr val="tx1"/>
                </a:solidFill>
                <a:latin typeface="Times New Roman" pitchFamily="18" charset="0"/>
                <a:cs typeface="Times New Roman" pitchFamily="18" charset="0"/>
              </a:rPr>
              <a:t>Annual Review of Psychology</a:t>
            </a:r>
            <a:r>
              <a:rPr lang="en-GB" sz="1200" dirty="0">
                <a:solidFill>
                  <a:schemeClr val="tx1"/>
                </a:solidFill>
                <a:latin typeface="Times New Roman" pitchFamily="18" charset="0"/>
                <a:cs typeface="Times New Roman" pitchFamily="18" charset="0"/>
              </a:rPr>
              <a:t>, [online] 63(1), pp.341–367. </a:t>
            </a:r>
            <a:r>
              <a:rPr lang="en-GB" sz="1200" dirty="0" err="1">
                <a:solidFill>
                  <a:schemeClr val="tx1"/>
                </a:solidFill>
                <a:latin typeface="Times New Roman" pitchFamily="18" charset="0"/>
                <a:cs typeface="Times New Roman" pitchFamily="18" charset="0"/>
              </a:rPr>
              <a:t>doi:https</a:t>
            </a:r>
            <a:r>
              <a:rPr lang="en-GB" sz="1200" dirty="0">
                <a:solidFill>
                  <a:schemeClr val="tx1"/>
                </a:solidFill>
                <a:latin typeface="Times New Roman" pitchFamily="18" charset="0"/>
                <a:cs typeface="Times New Roman" pitchFamily="18" charset="0"/>
              </a:rPr>
              <a:t>://doi.org/10.1146/annurev-psych-120710-100511.</a:t>
            </a:r>
          </a:p>
          <a:p>
            <a:pPr algn="just">
              <a:lnSpc>
                <a:spcPct val="170000"/>
              </a:lnSpc>
            </a:pPr>
            <a:r>
              <a:rPr lang="en-GB" sz="1200" dirty="0" err="1">
                <a:solidFill>
                  <a:schemeClr val="tx1"/>
                </a:solidFill>
                <a:latin typeface="Times New Roman" pitchFamily="18" charset="0"/>
                <a:cs typeface="Times New Roman" pitchFamily="18" charset="0"/>
              </a:rPr>
              <a:t>Overholser</a:t>
            </a:r>
            <a:r>
              <a:rPr lang="en-GB" sz="1200" dirty="0">
                <a:solidFill>
                  <a:schemeClr val="tx1"/>
                </a:solidFill>
                <a:latin typeface="Times New Roman" pitchFamily="18" charset="0"/>
                <a:cs typeface="Times New Roman" pitchFamily="18" charset="0"/>
              </a:rPr>
              <a:t>, J.C. and Beale, E. (2023). The art and science behind Socratic questioning and guided discovery: A research review. </a:t>
            </a:r>
            <a:r>
              <a:rPr lang="en-GB" sz="1200" i="1" dirty="0">
                <a:solidFill>
                  <a:schemeClr val="tx1"/>
                </a:solidFill>
                <a:latin typeface="Times New Roman" pitchFamily="18" charset="0"/>
                <a:cs typeface="Times New Roman" pitchFamily="18" charset="0"/>
              </a:rPr>
              <a:t>Psychotherapy Research</a:t>
            </a:r>
            <a:r>
              <a:rPr lang="en-GB" sz="1200" dirty="0">
                <a:solidFill>
                  <a:schemeClr val="tx1"/>
                </a:solidFill>
                <a:latin typeface="Times New Roman" pitchFamily="18" charset="0"/>
                <a:cs typeface="Times New Roman" pitchFamily="18" charset="0"/>
              </a:rPr>
              <a:t>, [online] 33(7), pp.1–11. </a:t>
            </a:r>
            <a:r>
              <a:rPr lang="en-GB" sz="1200" dirty="0" err="1">
                <a:solidFill>
                  <a:schemeClr val="tx1"/>
                </a:solidFill>
                <a:latin typeface="Times New Roman" pitchFamily="18" charset="0"/>
                <a:cs typeface="Times New Roman" pitchFamily="18" charset="0"/>
              </a:rPr>
              <a:t>doi:https</a:t>
            </a:r>
            <a:r>
              <a:rPr lang="en-GB" sz="1200" dirty="0">
                <a:solidFill>
                  <a:schemeClr val="tx1"/>
                </a:solidFill>
                <a:latin typeface="Times New Roman" pitchFamily="18" charset="0"/>
                <a:cs typeface="Times New Roman" pitchFamily="18" charset="0"/>
              </a:rPr>
              <a:t>://doi.org/10.1080/10503307.2023.2183154.</a:t>
            </a:r>
          </a:p>
          <a:p>
            <a:pPr algn="just">
              <a:lnSpc>
                <a:spcPct val="170000"/>
              </a:lnSpc>
            </a:pPr>
            <a:r>
              <a:rPr lang="en-GB" sz="1200" dirty="0">
                <a:solidFill>
                  <a:schemeClr val="tx1"/>
                </a:solidFill>
                <a:latin typeface="Times New Roman" pitchFamily="18" charset="0"/>
                <a:cs typeface="Times New Roman" pitchFamily="18" charset="0"/>
              </a:rPr>
              <a:t>Patel, R.D., Powell, D.M., </a:t>
            </a:r>
            <a:r>
              <a:rPr lang="en-GB" sz="1200" dirty="0" err="1">
                <a:solidFill>
                  <a:schemeClr val="tx1"/>
                </a:solidFill>
                <a:latin typeface="Times New Roman" pitchFamily="18" charset="0"/>
                <a:cs typeface="Times New Roman" pitchFamily="18" charset="0"/>
              </a:rPr>
              <a:t>Roulin</a:t>
            </a:r>
            <a:r>
              <a:rPr lang="en-GB" sz="1200" dirty="0">
                <a:solidFill>
                  <a:schemeClr val="tx1"/>
                </a:solidFill>
                <a:latin typeface="Times New Roman" pitchFamily="18" charset="0"/>
                <a:cs typeface="Times New Roman" pitchFamily="18" charset="0"/>
              </a:rPr>
              <a:t>, N. and Spence, J.R. (2024). Tell Me More! Examining the Benefits of Adding Structured Probing in Asynchronous Video Interviews. </a:t>
            </a:r>
            <a:r>
              <a:rPr lang="en-GB" sz="1200" i="1" dirty="0">
                <a:solidFill>
                  <a:schemeClr val="tx1"/>
                </a:solidFill>
                <a:latin typeface="Times New Roman" pitchFamily="18" charset="0"/>
                <a:cs typeface="Times New Roman" pitchFamily="18" charset="0"/>
              </a:rPr>
              <a:t>International Journal of Selection and Assessment</a:t>
            </a:r>
            <a:r>
              <a:rPr lang="en-GB" sz="1200" dirty="0">
                <a:solidFill>
                  <a:schemeClr val="tx1"/>
                </a:solidFill>
                <a:latin typeface="Times New Roman" pitchFamily="18" charset="0"/>
                <a:cs typeface="Times New Roman" pitchFamily="18" charset="0"/>
              </a:rPr>
              <a:t>, [online] 33(1). </a:t>
            </a:r>
            <a:r>
              <a:rPr lang="en-GB" sz="1200" dirty="0" err="1">
                <a:solidFill>
                  <a:schemeClr val="tx1"/>
                </a:solidFill>
                <a:latin typeface="Times New Roman" pitchFamily="18" charset="0"/>
                <a:cs typeface="Times New Roman" pitchFamily="18" charset="0"/>
              </a:rPr>
              <a:t>doi:https</a:t>
            </a:r>
            <a:r>
              <a:rPr lang="en-GB" sz="1200" dirty="0">
                <a:solidFill>
                  <a:schemeClr val="tx1"/>
                </a:solidFill>
                <a:latin typeface="Times New Roman" pitchFamily="18" charset="0"/>
                <a:cs typeface="Times New Roman" pitchFamily="18" charset="0"/>
              </a:rPr>
              <a:t>://doi.org/10.1111/ijsa.12514.</a:t>
            </a:r>
          </a:p>
          <a:p>
            <a:pPr algn="just">
              <a:lnSpc>
                <a:spcPct val="170000"/>
              </a:lnSpc>
            </a:pPr>
            <a:r>
              <a:rPr lang="en-GB" sz="1200" dirty="0" err="1">
                <a:solidFill>
                  <a:schemeClr val="tx1"/>
                </a:solidFill>
                <a:latin typeface="Times New Roman" pitchFamily="18" charset="0"/>
                <a:cs typeface="Times New Roman" pitchFamily="18" charset="0"/>
              </a:rPr>
              <a:t>Roulin</a:t>
            </a:r>
            <a:r>
              <a:rPr lang="en-GB" sz="1200" dirty="0">
                <a:solidFill>
                  <a:schemeClr val="tx1"/>
                </a:solidFill>
                <a:latin typeface="Times New Roman" pitchFamily="18" charset="0"/>
                <a:cs typeface="Times New Roman" pitchFamily="18" charset="0"/>
              </a:rPr>
              <a:t>, N., </a:t>
            </a:r>
            <a:r>
              <a:rPr lang="en-GB" sz="1200" dirty="0" err="1">
                <a:solidFill>
                  <a:schemeClr val="tx1"/>
                </a:solidFill>
                <a:latin typeface="Times New Roman" pitchFamily="18" charset="0"/>
                <a:cs typeface="Times New Roman" pitchFamily="18" charset="0"/>
              </a:rPr>
              <a:t>Koutsoumpis</a:t>
            </a:r>
            <a:r>
              <a:rPr lang="en-GB" sz="1200" dirty="0">
                <a:solidFill>
                  <a:schemeClr val="tx1"/>
                </a:solidFill>
                <a:latin typeface="Times New Roman" pitchFamily="18" charset="0"/>
                <a:cs typeface="Times New Roman" pitchFamily="18" charset="0"/>
              </a:rPr>
              <a:t>, A., </a:t>
            </a:r>
            <a:r>
              <a:rPr lang="en-GB" sz="1200" dirty="0" err="1">
                <a:solidFill>
                  <a:schemeClr val="tx1"/>
                </a:solidFill>
                <a:latin typeface="Times New Roman" pitchFamily="18" charset="0"/>
                <a:cs typeface="Times New Roman" pitchFamily="18" charset="0"/>
              </a:rPr>
              <a:t>Abdulrazaq</a:t>
            </a:r>
            <a:r>
              <a:rPr lang="en-GB" sz="1200" dirty="0">
                <a:solidFill>
                  <a:schemeClr val="tx1"/>
                </a:solidFill>
                <a:latin typeface="Times New Roman" pitchFamily="18" charset="0"/>
                <a:cs typeface="Times New Roman" pitchFamily="18" charset="0"/>
              </a:rPr>
              <a:t>, S., </a:t>
            </a:r>
            <a:r>
              <a:rPr lang="en-GB" sz="1200" dirty="0" err="1">
                <a:solidFill>
                  <a:schemeClr val="tx1"/>
                </a:solidFill>
                <a:latin typeface="Times New Roman" pitchFamily="18" charset="0"/>
                <a:cs typeface="Times New Roman" pitchFamily="18" charset="0"/>
              </a:rPr>
              <a:t>Oostrom</a:t>
            </a:r>
            <a:r>
              <a:rPr lang="en-GB" sz="1200" dirty="0">
                <a:solidFill>
                  <a:schemeClr val="tx1"/>
                </a:solidFill>
                <a:latin typeface="Times New Roman" pitchFamily="18" charset="0"/>
                <a:cs typeface="Times New Roman" pitchFamily="18" charset="0"/>
              </a:rPr>
              <a:t>, J.K., </a:t>
            </a:r>
            <a:r>
              <a:rPr lang="en-GB" sz="1200" dirty="0" err="1">
                <a:solidFill>
                  <a:schemeClr val="tx1"/>
                </a:solidFill>
                <a:latin typeface="Times New Roman" pitchFamily="18" charset="0"/>
                <a:cs typeface="Times New Roman" pitchFamily="18" charset="0"/>
              </a:rPr>
              <a:t>Xie</a:t>
            </a:r>
            <a:r>
              <a:rPr lang="en-GB" sz="1200" dirty="0">
                <a:solidFill>
                  <a:schemeClr val="tx1"/>
                </a:solidFill>
                <a:latin typeface="Times New Roman" pitchFamily="18" charset="0"/>
                <a:cs typeface="Times New Roman" pitchFamily="18" charset="0"/>
              </a:rPr>
              <a:t>, Y. and </a:t>
            </a:r>
            <a:r>
              <a:rPr lang="en-GB" sz="1200" dirty="0" err="1">
                <a:solidFill>
                  <a:schemeClr val="tx1"/>
                </a:solidFill>
                <a:latin typeface="Times New Roman" pitchFamily="18" charset="0"/>
                <a:cs typeface="Times New Roman" pitchFamily="18" charset="0"/>
              </a:rPr>
              <a:t>MacIntosh</a:t>
            </a:r>
            <a:r>
              <a:rPr lang="en-GB" sz="1200" dirty="0">
                <a:solidFill>
                  <a:schemeClr val="tx1"/>
                </a:solidFill>
                <a:latin typeface="Times New Roman" pitchFamily="18" charset="0"/>
                <a:cs typeface="Times New Roman" pitchFamily="18" charset="0"/>
              </a:rPr>
              <a:t>, A. (2025). Assessing biasing factors in asynchronous video interviews: applicant completion decisions, video background, and evaluation format. </a:t>
            </a:r>
            <a:r>
              <a:rPr lang="en-GB" sz="1200" i="1" dirty="0">
                <a:solidFill>
                  <a:schemeClr val="tx1"/>
                </a:solidFill>
                <a:latin typeface="Times New Roman" pitchFamily="18" charset="0"/>
                <a:cs typeface="Times New Roman" pitchFamily="18" charset="0"/>
              </a:rPr>
              <a:t>European Journal of Work and Organizational Psychology</a:t>
            </a:r>
            <a:r>
              <a:rPr lang="en-GB" sz="1200" dirty="0">
                <a:solidFill>
                  <a:schemeClr val="tx1"/>
                </a:solidFill>
                <a:latin typeface="Times New Roman" pitchFamily="18" charset="0"/>
                <a:cs typeface="Times New Roman" pitchFamily="18" charset="0"/>
              </a:rPr>
              <a:t>, [online] pp.1–18. </a:t>
            </a:r>
            <a:r>
              <a:rPr lang="en-GB" sz="1200" dirty="0" err="1">
                <a:solidFill>
                  <a:schemeClr val="tx1"/>
                </a:solidFill>
                <a:latin typeface="Times New Roman" pitchFamily="18" charset="0"/>
                <a:cs typeface="Times New Roman" pitchFamily="18" charset="0"/>
              </a:rPr>
              <a:t>doi:https</a:t>
            </a:r>
            <a:r>
              <a:rPr lang="en-GB" sz="1200" dirty="0">
                <a:solidFill>
                  <a:schemeClr val="tx1"/>
                </a:solidFill>
                <a:latin typeface="Times New Roman" pitchFamily="18" charset="0"/>
                <a:cs typeface="Times New Roman" pitchFamily="18" charset="0"/>
              </a:rPr>
              <a:t>://doi.org/10.1080/1359432x.2025.2517592.</a:t>
            </a:r>
          </a:p>
          <a:p>
            <a:pPr algn="just">
              <a:lnSpc>
                <a:spcPct val="170000"/>
              </a:lnSpc>
            </a:pPr>
            <a:r>
              <a:rPr lang="en-GB" sz="1200" dirty="0" err="1">
                <a:solidFill>
                  <a:schemeClr val="tx1"/>
                </a:solidFill>
                <a:latin typeface="Times New Roman" pitchFamily="18" charset="0"/>
                <a:cs typeface="Times New Roman" pitchFamily="18" charset="0"/>
              </a:rPr>
              <a:t>Susanto</a:t>
            </a:r>
            <a:r>
              <a:rPr lang="en-GB" sz="1200" dirty="0">
                <a:solidFill>
                  <a:schemeClr val="tx1"/>
                </a:solidFill>
                <a:latin typeface="Times New Roman" pitchFamily="18" charset="0"/>
                <a:cs typeface="Times New Roman" pitchFamily="18" charset="0"/>
              </a:rPr>
              <a:t>, P.C., </a:t>
            </a:r>
            <a:r>
              <a:rPr lang="en-GB" sz="1200" dirty="0" err="1">
                <a:solidFill>
                  <a:schemeClr val="tx1"/>
                </a:solidFill>
                <a:latin typeface="Times New Roman" pitchFamily="18" charset="0"/>
                <a:cs typeface="Times New Roman" pitchFamily="18" charset="0"/>
              </a:rPr>
              <a:t>Sugiyanto</a:t>
            </a:r>
            <a:r>
              <a:rPr lang="en-GB" sz="1200" dirty="0">
                <a:solidFill>
                  <a:schemeClr val="tx1"/>
                </a:solidFill>
                <a:latin typeface="Times New Roman" pitchFamily="18" charset="0"/>
                <a:cs typeface="Times New Roman" pitchFamily="18" charset="0"/>
              </a:rPr>
              <a:t>, S., </a:t>
            </a:r>
            <a:r>
              <a:rPr lang="en-GB" sz="1200" dirty="0" err="1">
                <a:solidFill>
                  <a:schemeClr val="tx1"/>
                </a:solidFill>
                <a:latin typeface="Times New Roman" pitchFamily="18" charset="0"/>
                <a:cs typeface="Times New Roman" pitchFamily="18" charset="0"/>
              </a:rPr>
              <a:t>Rachman</a:t>
            </a:r>
            <a:r>
              <a:rPr lang="en-GB" sz="1200" dirty="0">
                <a:solidFill>
                  <a:schemeClr val="tx1"/>
                </a:solidFill>
                <a:latin typeface="Times New Roman" pitchFamily="18" charset="0"/>
                <a:cs typeface="Times New Roman" pitchFamily="18" charset="0"/>
              </a:rPr>
              <a:t>, S., </a:t>
            </a:r>
            <a:r>
              <a:rPr lang="en-GB" sz="1200" dirty="0" err="1">
                <a:solidFill>
                  <a:schemeClr val="tx1"/>
                </a:solidFill>
                <a:latin typeface="Times New Roman" pitchFamily="18" charset="0"/>
                <a:cs typeface="Times New Roman" pitchFamily="18" charset="0"/>
              </a:rPr>
              <a:t>Saepudin</a:t>
            </a:r>
            <a:r>
              <a:rPr lang="en-GB" sz="1200" dirty="0">
                <a:solidFill>
                  <a:schemeClr val="tx1"/>
                </a:solidFill>
                <a:latin typeface="Times New Roman" pitchFamily="18" charset="0"/>
                <a:cs typeface="Times New Roman" pitchFamily="18" charset="0"/>
              </a:rPr>
              <a:t>, T.H. and Ismail, D.H. (2024). Human Resource Management Concepts: Recruitment, Job Analysis, Job Evaluation, Remuneration and Organizational Development. </a:t>
            </a:r>
            <a:r>
              <a:rPr lang="en-GB" sz="1200" i="1" dirty="0" err="1">
                <a:solidFill>
                  <a:schemeClr val="tx1"/>
                </a:solidFill>
                <a:latin typeface="Times New Roman" pitchFamily="18" charset="0"/>
                <a:cs typeface="Times New Roman" pitchFamily="18" charset="0"/>
              </a:rPr>
              <a:t>Greenation</a:t>
            </a:r>
            <a:r>
              <a:rPr lang="en-GB" sz="1200" i="1" dirty="0">
                <a:solidFill>
                  <a:schemeClr val="tx1"/>
                </a:solidFill>
                <a:latin typeface="Times New Roman" pitchFamily="18" charset="0"/>
                <a:cs typeface="Times New Roman" pitchFamily="18" charset="0"/>
              </a:rPr>
              <a:t> International Journal of Law and Social Sciences</a:t>
            </a:r>
            <a:r>
              <a:rPr lang="en-GB" sz="1200" dirty="0">
                <a:solidFill>
                  <a:schemeClr val="tx1"/>
                </a:solidFill>
                <a:latin typeface="Times New Roman" pitchFamily="18" charset="0"/>
                <a:cs typeface="Times New Roman" pitchFamily="18" charset="0"/>
              </a:rPr>
              <a:t>, [online] 2(3), pp.88–104. </a:t>
            </a:r>
            <a:r>
              <a:rPr lang="en-GB" sz="1200" dirty="0" err="1">
                <a:solidFill>
                  <a:schemeClr val="tx1"/>
                </a:solidFill>
                <a:latin typeface="Times New Roman" pitchFamily="18" charset="0"/>
                <a:cs typeface="Times New Roman" pitchFamily="18" charset="0"/>
              </a:rPr>
              <a:t>doi:https</a:t>
            </a:r>
            <a:r>
              <a:rPr lang="en-GB" sz="1200" dirty="0">
                <a:solidFill>
                  <a:schemeClr val="tx1"/>
                </a:solidFill>
                <a:latin typeface="Times New Roman" pitchFamily="18" charset="0"/>
                <a:cs typeface="Times New Roman" pitchFamily="18" charset="0"/>
              </a:rPr>
              <a:t>://doi.org/10.38035/gijlss.v2i3.221.</a:t>
            </a:r>
          </a:p>
          <a:p>
            <a:pPr algn="just">
              <a:lnSpc>
                <a:spcPct val="170000"/>
              </a:lnSpc>
            </a:pPr>
            <a:r>
              <a:rPr lang="en-GB" sz="1200" dirty="0" err="1">
                <a:solidFill>
                  <a:schemeClr val="tx1"/>
                </a:solidFill>
                <a:latin typeface="Times New Roman" pitchFamily="18" charset="0"/>
                <a:cs typeface="Times New Roman" pitchFamily="18" charset="0"/>
              </a:rPr>
              <a:t>Tholen</a:t>
            </a:r>
            <a:r>
              <a:rPr lang="en-GB" sz="1200" dirty="0">
                <a:solidFill>
                  <a:schemeClr val="tx1"/>
                </a:solidFill>
                <a:latin typeface="Times New Roman" pitchFamily="18" charset="0"/>
                <a:cs typeface="Times New Roman" pitchFamily="18" charset="0"/>
              </a:rPr>
              <a:t>, G. (2023). Matching Candidates to Culture: How Assessments of Organisational Fit Shape the Hiring Process. </a:t>
            </a:r>
            <a:r>
              <a:rPr lang="en-GB" sz="1200" i="1" dirty="0">
                <a:solidFill>
                  <a:schemeClr val="tx1"/>
                </a:solidFill>
                <a:latin typeface="Times New Roman" pitchFamily="18" charset="0"/>
                <a:cs typeface="Times New Roman" pitchFamily="18" charset="0"/>
              </a:rPr>
              <a:t>Work, Employment and Society</a:t>
            </a:r>
            <a:r>
              <a:rPr lang="en-GB" sz="1200" dirty="0">
                <a:solidFill>
                  <a:schemeClr val="tx1"/>
                </a:solidFill>
                <a:latin typeface="Times New Roman" pitchFamily="18" charset="0"/>
                <a:cs typeface="Times New Roman" pitchFamily="18" charset="0"/>
              </a:rPr>
              <a:t>, [online] 38(3). </a:t>
            </a:r>
            <a:r>
              <a:rPr lang="en-GB" sz="1200" dirty="0" err="1">
                <a:solidFill>
                  <a:schemeClr val="tx1"/>
                </a:solidFill>
                <a:latin typeface="Times New Roman" pitchFamily="18" charset="0"/>
                <a:cs typeface="Times New Roman" pitchFamily="18" charset="0"/>
              </a:rPr>
              <a:t>doi:https</a:t>
            </a:r>
            <a:r>
              <a:rPr lang="en-GB" sz="1200" dirty="0">
                <a:solidFill>
                  <a:schemeClr val="tx1"/>
                </a:solidFill>
                <a:latin typeface="Times New Roman" pitchFamily="18" charset="0"/>
                <a:cs typeface="Times New Roman" pitchFamily="18" charset="0"/>
              </a:rPr>
              <a:t>://doi.org/10.1177/09500170231155294.</a:t>
            </a:r>
          </a:p>
          <a:p>
            <a:pPr algn="just">
              <a:lnSpc>
                <a:spcPct val="170000"/>
              </a:lnSpc>
            </a:pPr>
            <a:r>
              <a:rPr lang="en-GB" sz="1200" dirty="0" err="1">
                <a:solidFill>
                  <a:schemeClr val="tx1"/>
                </a:solidFill>
                <a:latin typeface="Times New Roman" pitchFamily="18" charset="0"/>
                <a:cs typeface="Times New Roman" pitchFamily="18" charset="0"/>
              </a:rPr>
              <a:t>Tomás</a:t>
            </a:r>
            <a:r>
              <a:rPr lang="en-GB" sz="1200" dirty="0">
                <a:solidFill>
                  <a:schemeClr val="tx1"/>
                </a:solidFill>
                <a:latin typeface="Times New Roman" pitchFamily="18" charset="0"/>
                <a:cs typeface="Times New Roman" pitchFamily="18" charset="0"/>
              </a:rPr>
              <a:t>, J.P. (2025). </a:t>
            </a:r>
            <a:r>
              <a:rPr lang="en-GB" sz="1200" i="1" dirty="0">
                <a:solidFill>
                  <a:schemeClr val="tx1"/>
                </a:solidFill>
                <a:latin typeface="Times New Roman" pitchFamily="18" charset="0"/>
                <a:cs typeface="Times New Roman" pitchFamily="18" charset="0"/>
              </a:rPr>
              <a:t>EE’s ‘5G+’ to reach 130 UK cities by end-2025, says BT exec</a:t>
            </a:r>
            <a:r>
              <a:rPr lang="en-GB" sz="1200" dirty="0">
                <a:solidFill>
                  <a:schemeClr val="tx1"/>
                </a:solidFill>
                <a:latin typeface="Times New Roman" pitchFamily="18" charset="0"/>
                <a:cs typeface="Times New Roman" pitchFamily="18" charset="0"/>
              </a:rPr>
              <a:t>. [online] RCR Wireless News. Available at: https://www.rcrwireless.com/20251003/5g/ee-5g-uk [Accessed 4 Oct. 2025].</a:t>
            </a:r>
          </a:p>
          <a:p>
            <a:pPr algn="just">
              <a:lnSpc>
                <a:spcPct val="170000"/>
              </a:lnSpc>
            </a:pPr>
            <a:r>
              <a:rPr lang="en-GB" sz="1200" dirty="0" err="1">
                <a:solidFill>
                  <a:schemeClr val="tx1"/>
                </a:solidFill>
                <a:latin typeface="Times New Roman" pitchFamily="18" charset="0"/>
                <a:cs typeface="Times New Roman" pitchFamily="18" charset="0"/>
              </a:rPr>
              <a:t>Warech</a:t>
            </a:r>
            <a:r>
              <a:rPr lang="en-GB" sz="1200" dirty="0">
                <a:solidFill>
                  <a:schemeClr val="tx1"/>
                </a:solidFill>
                <a:latin typeface="Times New Roman" pitchFamily="18" charset="0"/>
                <a:cs typeface="Times New Roman" pitchFamily="18" charset="0"/>
              </a:rPr>
              <a:t>, M.A. (2002). Competency-Based Structured Interviewing: At the </a:t>
            </a:r>
            <a:r>
              <a:rPr lang="en-GB" sz="1200" dirty="0" err="1">
                <a:solidFill>
                  <a:schemeClr val="tx1"/>
                </a:solidFill>
                <a:latin typeface="Times New Roman" pitchFamily="18" charset="0"/>
                <a:cs typeface="Times New Roman" pitchFamily="18" charset="0"/>
              </a:rPr>
              <a:t>Buckhead</a:t>
            </a:r>
            <a:r>
              <a:rPr lang="en-GB" sz="1200" dirty="0">
                <a:solidFill>
                  <a:schemeClr val="tx1"/>
                </a:solidFill>
                <a:latin typeface="Times New Roman" pitchFamily="18" charset="0"/>
                <a:cs typeface="Times New Roman" pitchFamily="18" charset="0"/>
              </a:rPr>
              <a:t> Beef Company. </a:t>
            </a:r>
            <a:r>
              <a:rPr lang="en-GB" sz="1200" i="1" dirty="0">
                <a:solidFill>
                  <a:schemeClr val="tx1"/>
                </a:solidFill>
                <a:latin typeface="Times New Roman" pitchFamily="18" charset="0"/>
                <a:cs typeface="Times New Roman" pitchFamily="18" charset="0"/>
              </a:rPr>
              <a:t>The Cornell Hotel and Restaurant Administration Quarterly</a:t>
            </a:r>
            <a:r>
              <a:rPr lang="en-GB" sz="1200" dirty="0">
                <a:solidFill>
                  <a:schemeClr val="tx1"/>
                </a:solidFill>
                <a:latin typeface="Times New Roman" pitchFamily="18" charset="0"/>
                <a:cs typeface="Times New Roman" pitchFamily="18" charset="0"/>
              </a:rPr>
              <a:t>, [online] 43(1), pp.70–77. </a:t>
            </a:r>
            <a:r>
              <a:rPr lang="en-GB" sz="1200" dirty="0" err="1">
                <a:solidFill>
                  <a:schemeClr val="tx1"/>
                </a:solidFill>
                <a:latin typeface="Times New Roman" pitchFamily="18" charset="0"/>
                <a:cs typeface="Times New Roman" pitchFamily="18" charset="0"/>
              </a:rPr>
              <a:t>doi:https</a:t>
            </a:r>
            <a:r>
              <a:rPr lang="en-GB" sz="1200" dirty="0">
                <a:solidFill>
                  <a:schemeClr val="tx1"/>
                </a:solidFill>
                <a:latin typeface="Times New Roman" pitchFamily="18" charset="0"/>
                <a:cs typeface="Times New Roman" pitchFamily="18" charset="0"/>
              </a:rPr>
              <a:t>://doi.org/10.1177/0010880402431007.</a:t>
            </a:r>
          </a:p>
          <a:p>
            <a:pPr algn="just">
              <a:lnSpc>
                <a:spcPct val="170000"/>
              </a:lnSpc>
            </a:pPr>
            <a:r>
              <a:rPr lang="en-GB" sz="1200" dirty="0">
                <a:solidFill>
                  <a:schemeClr val="tx1"/>
                </a:solidFill>
                <a:latin typeface="Times New Roman" pitchFamily="18" charset="0"/>
                <a:cs typeface="Times New Roman" pitchFamily="18" charset="0"/>
              </a:rPr>
              <a:t>Welles, B.F., Sun, H. and Miller, P.V. (2022). Nonverbal </a:t>
            </a:r>
            <a:r>
              <a:rPr lang="en-GB" sz="1200" dirty="0" err="1">
                <a:solidFill>
                  <a:schemeClr val="tx1"/>
                </a:solidFill>
                <a:latin typeface="Times New Roman" pitchFamily="18" charset="0"/>
                <a:cs typeface="Times New Roman" pitchFamily="18" charset="0"/>
              </a:rPr>
              <a:t>Behavior</a:t>
            </a:r>
            <a:r>
              <a:rPr lang="en-GB" sz="1200" dirty="0">
                <a:solidFill>
                  <a:schemeClr val="tx1"/>
                </a:solidFill>
                <a:latin typeface="Times New Roman" pitchFamily="18" charset="0"/>
                <a:cs typeface="Times New Roman" pitchFamily="18" charset="0"/>
              </a:rPr>
              <a:t> in Face-to-face Survey Interviews: An Analysis of Interviewer </a:t>
            </a:r>
            <a:r>
              <a:rPr lang="en-GB" sz="1200" dirty="0" err="1">
                <a:solidFill>
                  <a:schemeClr val="tx1"/>
                </a:solidFill>
                <a:latin typeface="Times New Roman" pitchFamily="18" charset="0"/>
                <a:cs typeface="Times New Roman" pitchFamily="18" charset="0"/>
              </a:rPr>
              <a:t>Behavior</a:t>
            </a:r>
            <a:r>
              <a:rPr lang="en-GB" sz="1200" dirty="0">
                <a:solidFill>
                  <a:schemeClr val="tx1"/>
                </a:solidFill>
                <a:latin typeface="Times New Roman" pitchFamily="18" charset="0"/>
                <a:cs typeface="Times New Roman" pitchFamily="18" charset="0"/>
              </a:rPr>
              <a:t> and Adequate Responding. </a:t>
            </a:r>
            <a:r>
              <a:rPr lang="en-GB" sz="1200" i="1" dirty="0">
                <a:solidFill>
                  <a:schemeClr val="tx1"/>
                </a:solidFill>
                <a:latin typeface="Times New Roman" pitchFamily="18" charset="0"/>
                <a:cs typeface="Times New Roman" pitchFamily="18" charset="0"/>
              </a:rPr>
              <a:t>Field Methods</a:t>
            </a:r>
            <a:r>
              <a:rPr lang="en-GB" sz="1200" dirty="0">
                <a:solidFill>
                  <a:schemeClr val="tx1"/>
                </a:solidFill>
                <a:latin typeface="Times New Roman" pitchFamily="18" charset="0"/>
                <a:cs typeface="Times New Roman" pitchFamily="18" charset="0"/>
              </a:rPr>
              <a:t>, [online] 34(1). </a:t>
            </a:r>
            <a:r>
              <a:rPr lang="en-GB" sz="1200" dirty="0" err="1">
                <a:solidFill>
                  <a:schemeClr val="tx1"/>
                </a:solidFill>
                <a:latin typeface="Times New Roman" pitchFamily="18" charset="0"/>
                <a:cs typeface="Times New Roman" pitchFamily="18" charset="0"/>
              </a:rPr>
              <a:t>doi:https</a:t>
            </a:r>
            <a:r>
              <a:rPr lang="en-GB" sz="1200" dirty="0">
                <a:solidFill>
                  <a:schemeClr val="tx1"/>
                </a:solidFill>
                <a:latin typeface="Times New Roman" pitchFamily="18" charset="0"/>
                <a:cs typeface="Times New Roman" pitchFamily="18" charset="0"/>
              </a:rPr>
              <a:t>://doi.org/10.1177/1525822x221075305.</a:t>
            </a:r>
          </a:p>
          <a:p>
            <a:pPr algn="just">
              <a:lnSpc>
                <a:spcPct val="170000"/>
              </a:lnSpc>
            </a:pPr>
            <a:r>
              <a:rPr lang="en-GB" sz="1200" dirty="0">
                <a:solidFill>
                  <a:schemeClr val="tx1"/>
                </a:solidFill>
                <a:latin typeface="Times New Roman" pitchFamily="18" charset="0"/>
                <a:cs typeface="Times New Roman" pitchFamily="18" charset="0"/>
              </a:rPr>
              <a:t>Westwood, M.A., Nunn, L.M., </a:t>
            </a:r>
            <a:r>
              <a:rPr lang="en-GB" sz="1200" dirty="0" err="1">
                <a:solidFill>
                  <a:schemeClr val="tx1"/>
                </a:solidFill>
                <a:latin typeface="Times New Roman" pitchFamily="18" charset="0"/>
                <a:cs typeface="Times New Roman" pitchFamily="18" charset="0"/>
              </a:rPr>
              <a:t>Redpath</a:t>
            </a:r>
            <a:r>
              <a:rPr lang="en-GB" sz="1200" dirty="0">
                <a:solidFill>
                  <a:schemeClr val="tx1"/>
                </a:solidFill>
                <a:latin typeface="Times New Roman" pitchFamily="18" charset="0"/>
                <a:cs typeface="Times New Roman" pitchFamily="18" charset="0"/>
              </a:rPr>
              <a:t>, C., Mills, P. and Crake, T. (2008). Applicants regard structured interviews as a fair method of selection: an audit of candidates. </a:t>
            </a:r>
            <a:r>
              <a:rPr lang="en-GB" sz="1200" i="1" dirty="0">
                <a:solidFill>
                  <a:schemeClr val="tx1"/>
                </a:solidFill>
                <a:latin typeface="Times New Roman" pitchFamily="18" charset="0"/>
                <a:cs typeface="Times New Roman" pitchFamily="18" charset="0"/>
              </a:rPr>
              <a:t>Journal of the Royal Society of Medicine</a:t>
            </a:r>
            <a:r>
              <a:rPr lang="en-GB" sz="1200" dirty="0">
                <a:solidFill>
                  <a:schemeClr val="tx1"/>
                </a:solidFill>
                <a:latin typeface="Times New Roman" pitchFamily="18" charset="0"/>
                <a:cs typeface="Times New Roman" pitchFamily="18" charset="0"/>
              </a:rPr>
              <a:t>, [online] 101(5), pp.252–258. </a:t>
            </a:r>
            <a:r>
              <a:rPr lang="en-GB" sz="1200" dirty="0" err="1">
                <a:solidFill>
                  <a:schemeClr val="tx1"/>
                </a:solidFill>
                <a:latin typeface="Times New Roman" pitchFamily="18" charset="0"/>
                <a:cs typeface="Times New Roman" pitchFamily="18" charset="0"/>
              </a:rPr>
              <a:t>doi:https</a:t>
            </a:r>
            <a:r>
              <a:rPr lang="en-GB" sz="1200" dirty="0">
                <a:solidFill>
                  <a:schemeClr val="tx1"/>
                </a:solidFill>
                <a:latin typeface="Times New Roman" pitchFamily="18" charset="0"/>
                <a:cs typeface="Times New Roman" pitchFamily="18" charset="0"/>
              </a:rPr>
              <a:t>://doi.org/10.1258/jrsm.2007.070155.</a:t>
            </a:r>
          </a:p>
        </p:txBody>
      </p:sp>
    </p:spTree>
    <p:extLst>
      <p:ext uri="{BB962C8B-B14F-4D97-AF65-F5344CB8AC3E}">
        <p14:creationId xmlns:p14="http://schemas.microsoft.com/office/powerpoint/2010/main" val="16509216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3823</Words>
  <Application>Microsoft Office PowerPoint</Application>
  <PresentationFormat>On-screen Show (16:9)</PresentationFormat>
  <Paragraphs>139</Paragraphs>
  <Slides>16</Slides>
  <Notes>15</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LCLM5002 Developing and Managing Individuals and Teams</vt:lpstr>
      <vt:lpstr>Table of Contents</vt:lpstr>
      <vt:lpstr>Overview of BT Group</vt:lpstr>
      <vt:lpstr>Recruitment Process Overview</vt:lpstr>
      <vt:lpstr>Job Analysis</vt:lpstr>
      <vt:lpstr>Job Description</vt:lpstr>
      <vt:lpstr>Person Specification</vt:lpstr>
      <vt:lpstr>Interview Type 1 – The Structured Interview</vt:lpstr>
      <vt:lpstr>Interview Type 2 – The Competency-Based Interview</vt:lpstr>
      <vt:lpstr>Interview Type 3 – The Panel Interview</vt:lpstr>
      <vt:lpstr>Questioning Techniques</vt:lpstr>
      <vt:lpstr>Personal Interviews</vt:lpstr>
      <vt:lpstr>Online Interviews</vt:lpstr>
      <vt:lpstr>Comparison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LCLM5002 Developing and Managing Individuals and Teams</dc:title>
  <dc:creator/>
  <cp:lastModifiedBy>Marian Enescu</cp:lastModifiedBy>
  <cp:revision>2</cp:revision>
  <dcterms:created xsi:type="dcterms:W3CDTF">2017-08-01T15:40:51Z</dcterms:created>
  <dcterms:modified xsi:type="dcterms:W3CDTF">2025-10-12T20:10:23Z</dcterms:modified>
</cp:coreProperties>
</file>