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8"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F7CD51-2C19-4CA0-9146-26E2ECBC6DA9}" v="67" dt="2026-06-07T17:25:10.0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9156D4-24C3-49B1-A338-161DC568D3DF}" type="datetimeFigureOut">
              <a:t>07/06/2026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264303-0650-42C6-A1B2-897EA4580865}" type="slidenum">
              <a:t>‹#›</a:t>
            </a:fld>
            <a:endParaRPr lang="en-GB"/>
          </a:p>
        </p:txBody>
      </p:sp>
    </p:spTree>
    <p:extLst>
      <p:ext uri="{BB962C8B-B14F-4D97-AF65-F5344CB8AC3E}">
        <p14:creationId xmlns:p14="http://schemas.microsoft.com/office/powerpoint/2010/main" val="3358908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 will be focusing on staff </a:t>
            </a:r>
            <a:r>
              <a:rPr lang="en-US" dirty="0" err="1">
                <a:ea typeface="Calibri"/>
                <a:cs typeface="Calibri"/>
              </a:rPr>
              <a:t>rotas</a:t>
            </a:r>
            <a:r>
              <a:rPr lang="en-US" dirty="0">
                <a:ea typeface="Calibri"/>
                <a:cs typeface="Calibri"/>
              </a:rPr>
              <a:t> and Microsoft Excel. At Riverdale, </a:t>
            </a:r>
            <a:r>
              <a:rPr lang="en-US" dirty="0" err="1">
                <a:ea typeface="Calibri"/>
                <a:cs typeface="Calibri"/>
              </a:rPr>
              <a:t>rota</a:t>
            </a:r>
            <a:r>
              <a:rPr lang="en-US" dirty="0">
                <a:ea typeface="Calibri"/>
                <a:cs typeface="Calibri"/>
              </a:rPr>
              <a:t> management is important because staff work across different shifts and buildings and managers need to make sure every shift is properly staffed. Things like sickness, annual leave, and shift changes all need to be managed effectively. </a:t>
            </a:r>
          </a:p>
          <a:p>
            <a:endParaRPr lang="en-US" dirty="0">
              <a:ea typeface="Calibri"/>
              <a:cs typeface="Calibri"/>
            </a:endParaRPr>
          </a:p>
          <a:p>
            <a:r>
              <a:rPr lang="en-US" dirty="0">
                <a:ea typeface="Calibri"/>
                <a:cs typeface="Calibri"/>
              </a:rPr>
              <a:t>The tool I have chosen is Microsoft Excel which allows managers to </a:t>
            </a:r>
            <a:r>
              <a:rPr lang="en-US" dirty="0" err="1">
                <a:ea typeface="Calibri"/>
                <a:cs typeface="Calibri"/>
              </a:rPr>
              <a:t>organise</a:t>
            </a:r>
            <a:r>
              <a:rPr lang="en-US" dirty="0">
                <a:ea typeface="Calibri"/>
                <a:cs typeface="Calibri"/>
              </a:rPr>
              <a:t> </a:t>
            </a:r>
            <a:r>
              <a:rPr lang="en-US" dirty="0" err="1">
                <a:ea typeface="Calibri"/>
                <a:cs typeface="Calibri"/>
              </a:rPr>
              <a:t>rotas</a:t>
            </a:r>
            <a:r>
              <a:rPr lang="en-US" dirty="0">
                <a:ea typeface="Calibri"/>
                <a:cs typeface="Calibri"/>
              </a:rPr>
              <a:t> in structured tables and use formulas to calculate staffing levels, hours worked and identify any gaps. For example, if a shift is understaffed Excel makes it easier to identify this early so cover can then be arranged. This will improve planning and lower the pressure on staff. </a:t>
            </a:r>
          </a:p>
          <a:p>
            <a:endParaRPr lang="en-US" dirty="0">
              <a:ea typeface="Calibri"/>
              <a:cs typeface="Calibri"/>
            </a:endParaRPr>
          </a:p>
          <a:p>
            <a:r>
              <a:rPr lang="en-US" dirty="0">
                <a:ea typeface="Calibri"/>
                <a:cs typeface="Calibri"/>
              </a:rPr>
              <a:t>Tan et al (2023) did some research and says that digital scheduling tools help improve workforce planning and efficiency in healthcare settings. </a:t>
            </a:r>
            <a:r>
              <a:rPr lang="en-US" dirty="0" err="1">
                <a:ea typeface="Calibri"/>
                <a:cs typeface="Calibri"/>
              </a:rPr>
              <a:t>Also</a:t>
            </a:r>
            <a:r>
              <a:rPr lang="en-US" dirty="0">
                <a:ea typeface="Calibri"/>
                <a:cs typeface="Calibri"/>
              </a:rPr>
              <a:t> Powell et al (2023) supported the ideas that digital systems can reduce errors and improve coordination between staff.</a:t>
            </a:r>
          </a:p>
          <a:p>
            <a:endParaRPr lang="en-US" dirty="0">
              <a:ea typeface="Calibri"/>
              <a:cs typeface="Calibri"/>
            </a:endParaRPr>
          </a:p>
          <a:p>
            <a:r>
              <a:rPr lang="en-US" dirty="0">
                <a:ea typeface="Calibri"/>
                <a:cs typeface="Calibri"/>
              </a:rPr>
              <a:t>However, there are some limitations such as potential formula errors and the need for regular </a:t>
            </a:r>
            <a:r>
              <a:rPr lang="en-US" dirty="0" err="1">
                <a:ea typeface="Calibri"/>
                <a:cs typeface="Calibri"/>
              </a:rPr>
              <a:t>updates</a:t>
            </a:r>
            <a:r>
              <a:rPr lang="en-US" dirty="0">
                <a:ea typeface="Calibri"/>
                <a:cs typeface="Calibri"/>
              </a:rPr>
              <a:t> but overall Excel is a practical and effective tool for managing </a:t>
            </a:r>
            <a:r>
              <a:rPr lang="en-US" dirty="0" err="1">
                <a:ea typeface="Calibri"/>
                <a:cs typeface="Calibri"/>
              </a:rPr>
              <a:t>rotas</a:t>
            </a:r>
            <a:r>
              <a:rPr lang="en-US" dirty="0">
                <a:ea typeface="Calibri"/>
                <a:cs typeface="Calibri"/>
              </a:rPr>
              <a:t> as Riverdale.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7006A36-C28C-41EF-845D-EBFC70FE4408}" type="slidenum">
              <a:t>2</a:t>
            </a:fld>
            <a:endParaRPr lang="en-GB"/>
          </a:p>
        </p:txBody>
      </p:sp>
    </p:spTree>
    <p:extLst>
      <p:ext uri="{BB962C8B-B14F-4D97-AF65-F5344CB8AC3E}">
        <p14:creationId xmlns:p14="http://schemas.microsoft.com/office/powerpoint/2010/main" val="1140549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navigaweb.net/2020/05/come-scaricare-excel-grati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F051CEE-09FE-EA16-68B9-1E2DE56556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E7BFC5-8372-F1C4-349A-A20B99672615}"/>
              </a:ext>
            </a:extLst>
          </p:cNvPr>
          <p:cNvSpPr>
            <a:spLocks noGrp="1"/>
          </p:cNvSpPr>
          <p:nvPr>
            <p:ph type="title"/>
          </p:nvPr>
        </p:nvSpPr>
        <p:spPr>
          <a:xfrm>
            <a:off x="283438" y="439364"/>
            <a:ext cx="7258621" cy="789988"/>
          </a:xfrm>
        </p:spPr>
        <p:txBody>
          <a:bodyPr vert="horz" lIns="91440" tIns="45720" rIns="91440" bIns="45720" rtlCol="0" anchor="b">
            <a:normAutofit fontScale="90000"/>
          </a:bodyPr>
          <a:lstStyle/>
          <a:p>
            <a:pPr>
              <a:lnSpc>
                <a:spcPct val="100000"/>
              </a:lnSpc>
            </a:pPr>
            <a:r>
              <a:rPr lang="en-US" sz="2800" b="1" u="sng" dirty="0"/>
              <a:t>Kiran Alia</a:t>
            </a:r>
            <a:br>
              <a:rPr lang="en-US" sz="2800" b="1" u="sng" dirty="0"/>
            </a:br>
            <a:r>
              <a:rPr lang="en-US" sz="2800" b="1" u="sng" dirty="0"/>
              <a:t>Staff Scheduling &amp; </a:t>
            </a:r>
            <a:r>
              <a:rPr lang="en-US" sz="2800" b="1" u="sng" dirty="0" err="1"/>
              <a:t>Rotas</a:t>
            </a:r>
            <a:r>
              <a:rPr lang="en-US" sz="2800" b="1" u="sng" dirty="0"/>
              <a:t>: Microsoft Excel</a:t>
            </a:r>
          </a:p>
        </p:txBody>
      </p:sp>
      <p:sp>
        <p:nvSpPr>
          <p:cNvPr id="4" name="TextBox 3">
            <a:extLst>
              <a:ext uri="{FF2B5EF4-FFF2-40B4-BE49-F238E27FC236}">
                <a16:creationId xmlns:a16="http://schemas.microsoft.com/office/drawing/2014/main" id="{1B0C33C7-82AA-C25D-D92A-43BD90C0D051}"/>
              </a:ext>
            </a:extLst>
          </p:cNvPr>
          <p:cNvSpPr txBox="1"/>
          <p:nvPr/>
        </p:nvSpPr>
        <p:spPr>
          <a:xfrm>
            <a:off x="284859" y="1531121"/>
            <a:ext cx="5084748"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0"/>
              </a:spcBef>
            </a:pPr>
            <a:r>
              <a:rPr lang="en-GB" sz="2000" b="1"/>
              <a:t>Workplace Task: Staff Rotas</a:t>
            </a:r>
            <a:endParaRPr lang="en-US"/>
          </a:p>
          <a:p>
            <a:pPr>
              <a:spcBef>
                <a:spcPct val="0"/>
              </a:spcBef>
            </a:pPr>
            <a:r>
              <a:rPr lang="en-GB" sz="2000" b="1"/>
              <a:t>What does this involve?</a:t>
            </a:r>
          </a:p>
          <a:p>
            <a:pPr marL="342900" indent="-342900">
              <a:buFont typeface="Arial"/>
              <a:buChar char="•"/>
            </a:pPr>
            <a:r>
              <a:rPr lang="en-GB" sz="2000"/>
              <a:t>Shift planning</a:t>
            </a:r>
            <a:endParaRPr lang="en-GB" sz="2000" dirty="0"/>
          </a:p>
          <a:p>
            <a:pPr marL="342900" indent="-342900">
              <a:buFont typeface="Arial"/>
              <a:buChar char="•"/>
            </a:pPr>
            <a:r>
              <a:rPr lang="en-GB" sz="2000"/>
              <a:t>Annual leave</a:t>
            </a:r>
            <a:endParaRPr lang="en-GB" sz="2000" dirty="0"/>
          </a:p>
          <a:p>
            <a:pPr marL="342900" indent="-342900">
              <a:buFont typeface="Arial"/>
              <a:buChar char="•"/>
            </a:pPr>
            <a:r>
              <a:rPr lang="en-GB" sz="2000"/>
              <a:t>Staff cover</a:t>
            </a:r>
            <a:endParaRPr lang="en-GB" sz="2000" dirty="0"/>
          </a:p>
          <a:p>
            <a:pPr marL="342900" indent="-342900">
              <a:buFont typeface="Arial"/>
              <a:buChar char="•"/>
            </a:pPr>
            <a:r>
              <a:rPr lang="en-GB" sz="2000"/>
              <a:t>Workforce management </a:t>
            </a:r>
            <a:endParaRPr lang="en-GB" sz="2000" dirty="0"/>
          </a:p>
          <a:p>
            <a:pPr marL="342900" indent="-342900">
              <a:buFont typeface="Arial"/>
              <a:buChar char="•"/>
            </a:pPr>
            <a:endParaRPr lang="en-GB" sz="2000" dirty="0"/>
          </a:p>
          <a:p>
            <a:r>
              <a:rPr lang="en-GB" sz="2000" b="1"/>
              <a:t>Why Microsoft Excel?</a:t>
            </a:r>
          </a:p>
          <a:p>
            <a:pPr marL="342900" indent="-342900">
              <a:buFont typeface="Arial"/>
              <a:buChar char="•"/>
            </a:pPr>
            <a:r>
              <a:rPr lang="en-GB" sz="2000"/>
              <a:t>Organised spreadsheets</a:t>
            </a:r>
            <a:endParaRPr lang="en-GB" sz="2000" dirty="0"/>
          </a:p>
          <a:p>
            <a:pPr marL="342900" indent="-342900">
              <a:buFont typeface="Arial"/>
              <a:buChar char="•"/>
            </a:pPr>
            <a:r>
              <a:rPr lang="en-GB" sz="2000"/>
              <a:t>Automatic calculations</a:t>
            </a:r>
            <a:endParaRPr lang="en-GB" sz="2000" dirty="0"/>
          </a:p>
          <a:p>
            <a:pPr marL="342900" indent="-342900">
              <a:buFont typeface="Arial"/>
              <a:buChar char="•"/>
            </a:pPr>
            <a:r>
              <a:rPr lang="en-GB" sz="2000"/>
              <a:t>Easy rota adjustments</a:t>
            </a:r>
            <a:endParaRPr lang="en-GB" sz="2000" dirty="0"/>
          </a:p>
          <a:p>
            <a:pPr marL="342900" indent="-342900">
              <a:buFont typeface="Arial"/>
              <a:buChar char="•"/>
            </a:pPr>
            <a:r>
              <a:rPr lang="en-GB" sz="2000"/>
              <a:t>Workforce overview</a:t>
            </a:r>
            <a:endParaRPr lang="en-GB" sz="2000" dirty="0"/>
          </a:p>
          <a:p>
            <a:pPr marL="342900" indent="-342900">
              <a:buFont typeface="Arial"/>
              <a:buChar char="•"/>
            </a:pPr>
            <a:endParaRPr lang="en-GB" sz="2000" u="sng" dirty="0"/>
          </a:p>
          <a:p>
            <a:r>
              <a:rPr lang="en-GB" sz="2000" b="1" dirty="0"/>
              <a:t>Riverdale example:</a:t>
            </a:r>
            <a:r>
              <a:rPr lang="en-GB" sz="2000" dirty="0"/>
              <a:t> managers can quickly identify understaffed shifts.</a:t>
            </a:r>
          </a:p>
        </p:txBody>
      </p:sp>
      <p:sp>
        <p:nvSpPr>
          <p:cNvPr id="3" name="TextBox 2">
            <a:extLst>
              <a:ext uri="{FF2B5EF4-FFF2-40B4-BE49-F238E27FC236}">
                <a16:creationId xmlns:a16="http://schemas.microsoft.com/office/drawing/2014/main" id="{62DD88E0-1292-B536-D831-F838EC4DF6BD}"/>
              </a:ext>
            </a:extLst>
          </p:cNvPr>
          <p:cNvSpPr txBox="1"/>
          <p:nvPr/>
        </p:nvSpPr>
        <p:spPr>
          <a:xfrm>
            <a:off x="7030674" y="3252009"/>
            <a:ext cx="522818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chemeClr val="accent6"/>
                </a:solidFill>
              </a:rPr>
              <a:t>Advantages:</a:t>
            </a:r>
          </a:p>
          <a:p>
            <a:pPr marL="342900" indent="-342900">
              <a:buFont typeface="Arial"/>
              <a:buChar char="•"/>
            </a:pPr>
            <a:r>
              <a:rPr lang="en-GB" sz="2000">
                <a:solidFill>
                  <a:schemeClr val="accent6"/>
                </a:solidFill>
              </a:rPr>
              <a:t>Saves time</a:t>
            </a:r>
          </a:p>
          <a:p>
            <a:pPr marL="342900" indent="-342900">
              <a:buFont typeface="Arial"/>
              <a:buChar char="•"/>
            </a:pPr>
            <a:r>
              <a:rPr lang="en-GB" sz="2000">
                <a:solidFill>
                  <a:schemeClr val="accent6"/>
                </a:solidFill>
              </a:rPr>
              <a:t>Better planning</a:t>
            </a:r>
          </a:p>
          <a:p>
            <a:pPr marL="342900" indent="-342900">
              <a:buFont typeface="Arial"/>
              <a:buChar char="•"/>
            </a:pPr>
            <a:r>
              <a:rPr lang="en-GB" sz="2000">
                <a:solidFill>
                  <a:schemeClr val="accent6"/>
                </a:solidFill>
              </a:rPr>
              <a:t>Flexible scheduling </a:t>
            </a:r>
            <a:endParaRPr lang="en-GB" sz="2000" dirty="0">
              <a:solidFill>
                <a:schemeClr val="accent6"/>
              </a:solidFill>
            </a:endParaRPr>
          </a:p>
          <a:p>
            <a:pPr marL="342900" indent="-342900">
              <a:buFont typeface="Arial"/>
              <a:buChar char="•"/>
            </a:pPr>
            <a:endParaRPr lang="en-GB" sz="2000" b="1" dirty="0">
              <a:solidFill>
                <a:srgbClr val="C00000"/>
              </a:solidFill>
            </a:endParaRPr>
          </a:p>
          <a:p>
            <a:r>
              <a:rPr lang="en-GB" sz="2000" b="1" u="sng">
                <a:solidFill>
                  <a:srgbClr val="C00000"/>
                </a:solidFill>
              </a:rPr>
              <a:t>Limitations:</a:t>
            </a:r>
            <a:endParaRPr lang="en-GB" sz="2000" b="1" u="sng" dirty="0">
              <a:solidFill>
                <a:srgbClr val="C00000"/>
              </a:solidFill>
            </a:endParaRPr>
          </a:p>
          <a:p>
            <a:pPr marL="342900" indent="-342900">
              <a:buFont typeface="Arial"/>
              <a:buChar char="•"/>
            </a:pPr>
            <a:r>
              <a:rPr lang="en-GB" sz="2000">
                <a:solidFill>
                  <a:srgbClr val="C00000"/>
                </a:solidFill>
              </a:rPr>
              <a:t>Formula errors possible</a:t>
            </a:r>
          </a:p>
          <a:p>
            <a:pPr marL="342900" indent="-342900">
              <a:buFont typeface="Arial"/>
              <a:buChar char="•"/>
            </a:pPr>
            <a:r>
              <a:rPr lang="en-GB" sz="2000">
                <a:solidFill>
                  <a:srgbClr val="C00000"/>
                </a:solidFill>
              </a:rPr>
              <a:t>Requires updating</a:t>
            </a:r>
          </a:p>
          <a:p>
            <a:endParaRPr lang="en-GB" sz="2000" dirty="0"/>
          </a:p>
        </p:txBody>
      </p:sp>
      <p:sp>
        <p:nvSpPr>
          <p:cNvPr id="8" name="TextBox 7">
            <a:extLst>
              <a:ext uri="{FF2B5EF4-FFF2-40B4-BE49-F238E27FC236}">
                <a16:creationId xmlns:a16="http://schemas.microsoft.com/office/drawing/2014/main" id="{ABACD595-1CFA-FF20-B502-594976CBD6E8}"/>
              </a:ext>
            </a:extLst>
          </p:cNvPr>
          <p:cNvSpPr txBox="1"/>
          <p:nvPr/>
        </p:nvSpPr>
        <p:spPr>
          <a:xfrm>
            <a:off x="156673" y="6373737"/>
            <a:ext cx="31477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a:t>(Tan et al., 2023)</a:t>
            </a:r>
          </a:p>
        </p:txBody>
      </p:sp>
      <p:sp>
        <p:nvSpPr>
          <p:cNvPr id="9" name="TextBox 8">
            <a:extLst>
              <a:ext uri="{FF2B5EF4-FFF2-40B4-BE49-F238E27FC236}">
                <a16:creationId xmlns:a16="http://schemas.microsoft.com/office/drawing/2014/main" id="{2BA24ED4-B1AE-EC24-FE1C-353B0E81D9F0}"/>
              </a:ext>
            </a:extLst>
          </p:cNvPr>
          <p:cNvSpPr txBox="1"/>
          <p:nvPr/>
        </p:nvSpPr>
        <p:spPr>
          <a:xfrm>
            <a:off x="7691214" y="6373736"/>
            <a:ext cx="31477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a:t>(Powell et </a:t>
            </a:r>
            <a:r>
              <a:rPr lang="en-GB" sz="1600" i="1" dirty="0" err="1"/>
              <a:t>al</a:t>
            </a:r>
            <a:r>
              <a:rPr lang="en-GB" sz="1600" i="1" dirty="0"/>
              <a:t>, 2023)</a:t>
            </a:r>
          </a:p>
        </p:txBody>
      </p:sp>
      <p:pic>
        <p:nvPicPr>
          <p:cNvPr id="6" name="Picture 5" descr="A green screen with icons&#10;&#10;AI-generated content may be incorrect.">
            <a:extLst>
              <a:ext uri="{FF2B5EF4-FFF2-40B4-BE49-F238E27FC236}">
                <a16:creationId xmlns:a16="http://schemas.microsoft.com/office/drawing/2014/main" id="{3F4031D8-54FD-A57D-E6D1-E754561E9D5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56498" y="-935"/>
            <a:ext cx="5236703" cy="2829104"/>
          </a:xfrm>
          <a:prstGeom prst="rect">
            <a:avLst/>
          </a:prstGeom>
        </p:spPr>
      </p:pic>
    </p:spTree>
    <p:extLst>
      <p:ext uri="{BB962C8B-B14F-4D97-AF65-F5344CB8AC3E}">
        <p14:creationId xmlns:p14="http://schemas.microsoft.com/office/powerpoint/2010/main" val="13891893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Kiran Alia Staff Scheduling &amp; Rotas: Microsoft Excel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67</cp:revision>
  <dcterms:created xsi:type="dcterms:W3CDTF">2026-06-07T17:15:42Z</dcterms:created>
  <dcterms:modified xsi:type="dcterms:W3CDTF">2026-06-07T17:37:14Z</dcterms:modified>
</cp:coreProperties>
</file>