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6"/>
  </p:notesMasterIdLst>
  <p:handoutMasterIdLst>
    <p:handoutMasterId r:id="rId17"/>
  </p:handoutMasterIdLst>
  <p:sldIdLst>
    <p:sldId id="322" r:id="rId5"/>
    <p:sldId id="328" r:id="rId6"/>
    <p:sldId id="323" r:id="rId7"/>
    <p:sldId id="329" r:id="rId8"/>
    <p:sldId id="324" r:id="rId9"/>
    <p:sldId id="326" r:id="rId10"/>
    <p:sldId id="325" r:id="rId11"/>
    <p:sldId id="311" r:id="rId12"/>
    <p:sldId id="313" r:id="rId13"/>
    <p:sldId id="312" r:id="rId14"/>
    <p:sldId id="327" r:id="rId15"/>
  </p:sldIdLst>
  <p:sldSz cx="12188825"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4030">
          <p15:clr>
            <a:srgbClr val="A4A3A4"/>
          </p15:clr>
        </p15:guide>
        <p15:guide id="3" orient="horz" pos="1200">
          <p15:clr>
            <a:srgbClr val="A4A3A4"/>
          </p15:clr>
        </p15:guide>
        <p15:guide id="4" orient="horz" pos="1008">
          <p15:clr>
            <a:srgbClr val="A4A3A4"/>
          </p15:clr>
        </p15:guide>
        <p15:guide id="5" orient="horz" pos="3792">
          <p15:clr>
            <a:srgbClr val="A4A3A4"/>
          </p15:clr>
        </p15:guide>
        <p15:guide id="6" orient="horz">
          <p15:clr>
            <a:srgbClr val="A4A3A4"/>
          </p15:clr>
        </p15:guide>
        <p15:guide id="7" orient="horz" pos="3360">
          <p15:clr>
            <a:srgbClr val="A4A3A4"/>
          </p15:clr>
        </p15:guide>
        <p15:guide id="8" orient="horz" pos="3312">
          <p15:clr>
            <a:srgbClr val="A4A3A4"/>
          </p15:clr>
        </p15:guide>
        <p15:guide id="9" orient="horz" pos="240">
          <p15:clr>
            <a:srgbClr val="A4A3A4"/>
          </p15:clr>
        </p15:guide>
        <p15:guide id="10" orient="horz" pos="432">
          <p15:clr>
            <a:srgbClr val="A4A3A4"/>
          </p15:clr>
        </p15:guide>
        <p15:guide id="11" orient="horz" pos="2784">
          <p15:clr>
            <a:srgbClr val="A4A3A4"/>
          </p15:clr>
        </p15:guide>
        <p15:guide id="12" pos="3839">
          <p15:clr>
            <a:srgbClr val="A4A3A4"/>
          </p15:clr>
        </p15:guide>
        <p15:guide id="13" pos="959">
          <p15:clr>
            <a:srgbClr val="A4A3A4"/>
          </p15:clr>
        </p15:guide>
        <p15:guide id="14" pos="6143">
          <p15:clr>
            <a:srgbClr val="A4A3A4"/>
          </p15:clr>
        </p15:guide>
        <p15:guide id="15" pos="1247">
          <p15:clr>
            <a:srgbClr val="A4A3A4"/>
          </p15:clr>
        </p15:guide>
        <p15:guide id="16" pos="7007">
          <p15:clr>
            <a:srgbClr val="A4A3A4"/>
          </p15:clr>
        </p15:guide>
        <p15:guide id="17" pos="5855">
          <p15:clr>
            <a:srgbClr val="A4A3A4"/>
          </p15:clr>
        </p15:guide>
        <p15:guide id="18" pos="671">
          <p15:clr>
            <a:srgbClr val="A4A3A4"/>
          </p15:clr>
        </p15:guide>
        <p15:guide id="19" pos="7151">
          <p15:clr>
            <a:srgbClr val="A4A3A4"/>
          </p15:clr>
        </p15:guide>
        <p15:guide id="20" pos="311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581" autoAdjust="0"/>
  </p:normalViewPr>
  <p:slideViewPr>
    <p:cSldViewPr showGuides="1">
      <p:cViewPr varScale="1">
        <p:scale>
          <a:sx n="72" d="100"/>
          <a:sy n="72" d="100"/>
        </p:scale>
        <p:origin x="618" y="66"/>
      </p:cViewPr>
      <p:guideLst>
        <p:guide orient="horz" pos="2160"/>
        <p:guide orient="horz" pos="4030"/>
        <p:guide orient="horz" pos="1200"/>
        <p:guide orient="horz" pos="1008"/>
        <p:guide orient="horz" pos="3792"/>
        <p:guide orient="horz"/>
        <p:guide orient="horz" pos="3360"/>
        <p:guide orient="horz" pos="3312"/>
        <p:guide orient="horz" pos="240"/>
        <p:guide orient="horz" pos="432"/>
        <p:guide orient="horz" pos="2784"/>
        <p:guide pos="3839"/>
        <p:guide pos="959"/>
        <p:guide pos="6143"/>
        <p:guide pos="1247"/>
        <p:guide pos="7007"/>
        <p:guide pos="5855"/>
        <p:guide pos="671"/>
        <p:guide pos="7151"/>
        <p:guide pos="311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79" d="100"/>
          <a:sy n="79" d="100"/>
        </p:scale>
        <p:origin x="249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8/29/2020</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dirty="0"/>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8/28/2020</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dirty="0"/>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1</a:t>
            </a:fld>
            <a:endParaRPr lang="en-US" dirty="0"/>
          </a:p>
        </p:txBody>
      </p:sp>
    </p:spTree>
    <p:extLst>
      <p:ext uri="{BB962C8B-B14F-4D97-AF65-F5344CB8AC3E}">
        <p14:creationId xmlns:p14="http://schemas.microsoft.com/office/powerpoint/2010/main" val="3622955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3199CD-3E1B-4AE6-990F-76F925F5EA9F}" type="slidenum">
              <a:rPr lang="en-US" smtClean="0"/>
              <a:t>2</a:t>
            </a:fld>
            <a:endParaRPr lang="en-US" dirty="0"/>
          </a:p>
        </p:txBody>
      </p:sp>
    </p:spTree>
    <p:extLst>
      <p:ext uri="{BB962C8B-B14F-4D97-AF65-F5344CB8AC3E}">
        <p14:creationId xmlns:p14="http://schemas.microsoft.com/office/powerpoint/2010/main" val="32363234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b="1" cap="none" spc="0">
                <a:ln w="9525">
                  <a:noFill/>
                  <a:prstDash val="solid"/>
                </a:ln>
                <a:solidFill>
                  <a:schemeClr val="tx1"/>
                </a:solidFill>
                <a:effectLst/>
              </a:defRPr>
            </a:lvl1pPr>
          </a:lstStyle>
          <a:p>
            <a:r>
              <a:rPr lang="en-US"/>
              <a:t>Click to edit Master title style</a:t>
            </a:r>
            <a:endParaRPr dirty="0"/>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b="1"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7" name="Date Placeholder 6"/>
          <p:cNvSpPr>
            <a:spLocks noGrp="1"/>
          </p:cNvSpPr>
          <p:nvPr>
            <p:ph type="dt" sz="half" idx="10"/>
          </p:nvPr>
        </p:nvSpPr>
        <p:spPr/>
        <p:txBody>
          <a:bodyPr/>
          <a:lstStyle>
            <a:lvl1pPr>
              <a:defRPr sz="1100"/>
            </a:lvl1pPr>
          </a:lstStyle>
          <a:p>
            <a:fld id="{1D2498CD-A622-4ACC-98D8-8365C1B868F0}" type="datetime1">
              <a:rPr lang="en-US" smtClean="0"/>
              <a:pPr/>
              <a:t>8/28/2020</a:t>
            </a:fld>
            <a:endParaRPr lang="en-US" dirty="0"/>
          </a:p>
        </p:txBody>
      </p:sp>
      <p:sp>
        <p:nvSpPr>
          <p:cNvPr id="8" name="Footer Placeholder 7"/>
          <p:cNvSpPr>
            <a:spLocks noGrp="1"/>
          </p:cNvSpPr>
          <p:nvPr>
            <p:ph type="ftr" sz="quarter" idx="11"/>
          </p:nvPr>
        </p:nvSpPr>
        <p:spPr/>
        <p:txBody>
          <a:bodyPr/>
          <a:lstStyle>
            <a:lvl1pPr>
              <a:defRPr sz="1100"/>
            </a:lvl1pPr>
          </a:lstStyle>
          <a:p>
            <a:r>
              <a:rPr lang="en-US" dirty="0"/>
              <a:t>Add a footer</a:t>
            </a:r>
          </a:p>
        </p:txBody>
      </p:sp>
      <p:sp>
        <p:nvSpPr>
          <p:cNvPr id="9" name="Slide Number Placeholder 8"/>
          <p:cNvSpPr>
            <a:spLocks noGrp="1"/>
          </p:cNvSpPr>
          <p:nvPr>
            <p:ph type="sldNum" sz="quarter" idx="12"/>
          </p:nvPr>
        </p:nvSpPr>
        <p:spPr/>
        <p:txBody>
          <a:bodyPr/>
          <a:lstStyle>
            <a:lvl1pPr>
              <a:defRPr sz="1100"/>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1467807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1CEBF3DB-CE40-42F4-BAF4-5D73D1160093}" type="datetime1">
              <a:rPr lang="en-US" smtClean="0"/>
              <a:t>8/28/2020</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293880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effectLst/>
              </a:defRPr>
            </a:lvl1pPr>
          </a:lstStyle>
          <a:p>
            <a:r>
              <a:rPr lang="en-US"/>
              <a:t>Click to edit Master title style</a:t>
            </a:r>
            <a:endParaRPr dirty="0"/>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23ECA6E5-33C6-44C3-9324-1BC5DF93F43F}" type="datetime1">
              <a:rPr lang="en-US" smtClean="0"/>
              <a:t>8/28/2020</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1699672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2" y="381000"/>
            <a:ext cx="9144002" cy="1371600"/>
          </a:xfrm>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09C9C1D9-07E1-4387-AF34-89EE2802766D}" type="datetime1">
              <a:rPr lang="en-US" smtClean="0"/>
              <a:t>8/28/2020</a:t>
            </a:fld>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3461894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2" y="381000"/>
            <a:ext cx="9144002" cy="13716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0769E85B-B39A-43E9-82DE-E3279D984288}" type="datetime1">
              <a:rPr lang="en-US" smtClean="0"/>
              <a:t>8/28/2020</a:t>
            </a:fld>
            <a:endParaRPr lang="en-US" dirty="0"/>
          </a:p>
        </p:txBody>
      </p:sp>
      <p:sp>
        <p:nvSpPr>
          <p:cNvPr id="9" name="Slide Number Placeholder 8"/>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181199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D0270C95-D35D-47FC-816D-E56328637043}" type="datetime1">
              <a:rPr lang="en-US" smtClean="0"/>
              <a:t>8/28/2020</a:t>
            </a:fld>
            <a:endParaRPr lang="en-US" dirty="0"/>
          </a:p>
        </p:txBody>
      </p:sp>
      <p:sp>
        <p:nvSpPr>
          <p:cNvPr id="5" name="Slide Number Placeholder 4"/>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1054585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151163A7-695C-4C09-B334-6924060F5B71}" type="datetime1">
              <a:rPr lang="en-US" smtClean="0"/>
              <a:t>8/28/2020</a:t>
            </a:fld>
            <a:endParaRPr lang="en-US" dirty="0"/>
          </a:p>
        </p:txBody>
      </p:sp>
      <p:sp>
        <p:nvSpPr>
          <p:cNvPr id="4" name="Slide Number Placeholder 3"/>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3084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FC5B6D02-49B3-41C1-9893-391F698AE757}" type="datetime1">
              <a:rPr lang="en-US" smtClean="0"/>
              <a:t>8/28/2020</a:t>
            </a:fld>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465569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7D91AC91-90B4-40B7-917F-BAE86E369F96}" type="datetime1">
              <a:rPr lang="en-US" smtClean="0"/>
              <a:t>8/28/2020</a:t>
            </a:fld>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85115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6EB2CF6B-193C-4CEB-9860-F1C5F0818FA3}" type="datetime1">
              <a:rPr lang="en-US" smtClean="0"/>
              <a:t>8/28/2020</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341395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856CBC3-4EDC-4C84-BDD0-15F2AD890B92}" type="datetime1">
              <a:rPr lang="en-US" smtClean="0"/>
              <a:t>8/28/2020</a:t>
            </a:fld>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dirty="0"/>
          </a:p>
        </p:txBody>
      </p:sp>
    </p:spTree>
    <p:extLst>
      <p:ext uri="{BB962C8B-B14F-4D97-AF65-F5344CB8AC3E}">
        <p14:creationId xmlns:p14="http://schemas.microsoft.com/office/powerpoint/2010/main" val="689305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a:ln>
            <a:noFill/>
          </a:ln>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dirty="0"/>
              <a:t>Add a footer</a:t>
            </a:r>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BB4AB525-F3F4-481A-B8D5-B732FA9EB082}" type="datetime1">
              <a:rPr lang="en-US" smtClean="0"/>
              <a:pPr/>
              <a:t>8/28/2020</a:t>
            </a:fld>
            <a:endParaRPr lang="en-US" dirty="0"/>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dirty="0"/>
          </a:p>
        </p:txBody>
      </p:sp>
    </p:spTree>
    <p:extLst>
      <p:ext uri="{BB962C8B-B14F-4D97-AF65-F5344CB8AC3E}">
        <p14:creationId xmlns:p14="http://schemas.microsoft.com/office/powerpoint/2010/main" val="24453442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b="1" kern="1200" cap="none" spc="0" baseline="0">
          <a:ln w="9525">
            <a:noFill/>
            <a:prstDash val="solid"/>
          </a:ln>
          <a:solidFill>
            <a:schemeClr val="accent5"/>
          </a:solidFill>
          <a:effectLst/>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3972" y="1981200"/>
            <a:ext cx="8229600" cy="2895600"/>
          </a:xfrm>
        </p:spPr>
        <p:txBody>
          <a:bodyPr anchor="t">
            <a:normAutofit/>
          </a:bodyPr>
          <a:lstStyle/>
          <a:p>
            <a:r>
              <a:rPr lang="en-US" sz="1600" dirty="0">
                <a:latin typeface="Arial" panose="020B0604020202020204" pitchFamily="34" charset="0"/>
                <a:cs typeface="Arial" panose="020B0604020202020204" pitchFamily="34" charset="0"/>
              </a:rPr>
              <a:t>Introduction  to Research (BMHP5005_LON) A2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Lecturer: Barbara Chinyani</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Student Nr: 1808072</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Name: Szilard Szanto</a:t>
            </a:r>
          </a:p>
        </p:txBody>
      </p:sp>
    </p:spTree>
    <p:extLst>
      <p:ext uri="{BB962C8B-B14F-4D97-AF65-F5344CB8AC3E}">
        <p14:creationId xmlns:p14="http://schemas.microsoft.com/office/powerpoint/2010/main" val="42144898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Adult Care Workers</a:t>
            </a:r>
          </a:p>
        </p:txBody>
      </p:sp>
    </p:spTree>
    <p:extLst>
      <p:ext uri="{BB962C8B-B14F-4D97-AF65-F5344CB8AC3E}">
        <p14:creationId xmlns:p14="http://schemas.microsoft.com/office/powerpoint/2010/main" val="10394462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381000"/>
            <a:ext cx="9144001" cy="671736"/>
          </a:xfrm>
        </p:spPr>
        <p:txBody>
          <a:bodyPr>
            <a:normAutofit/>
          </a:bodyPr>
          <a:lstStyle/>
          <a:p>
            <a:r>
              <a:rPr lang="en-US" dirty="0">
                <a:solidFill>
                  <a:schemeClr val="tx1"/>
                </a:solidFill>
              </a:rPr>
              <a:t>A successful care worker needs </a:t>
            </a:r>
          </a:p>
        </p:txBody>
      </p:sp>
      <p:sp>
        <p:nvSpPr>
          <p:cNvPr id="14" name="Content Placeholder 13"/>
          <p:cNvSpPr>
            <a:spLocks noGrp="1"/>
          </p:cNvSpPr>
          <p:nvPr>
            <p:ph idx="1"/>
          </p:nvPr>
        </p:nvSpPr>
        <p:spPr>
          <a:xfrm>
            <a:off x="693812" y="1196752"/>
            <a:ext cx="10729191" cy="5280247"/>
          </a:xfrm>
        </p:spPr>
        <p:txBody>
          <a:bodyPr>
            <a:normAutofit lnSpcReduction="10000"/>
          </a:bodyPr>
          <a:lstStyle/>
          <a:p>
            <a:pPr lvl="1">
              <a:lnSpc>
                <a:spcPct val="100000"/>
              </a:lnSpc>
            </a:pPr>
            <a:r>
              <a:rPr lang="en-GB" sz="2200" dirty="0"/>
              <a:t>Care job involves having a meaningful change to someone's life when dealing with physical , financial, mental , emotional or intellectual difficulties.</a:t>
            </a:r>
            <a:endParaRPr lang="en-US" sz="2200" dirty="0"/>
          </a:p>
          <a:p>
            <a:pPr lvl="1">
              <a:lnSpc>
                <a:spcPct val="100000"/>
              </a:lnSpc>
            </a:pPr>
            <a:r>
              <a:rPr lang="en-GB" sz="2200" dirty="0"/>
              <a:t>The need to have the correct principles and attitudes and build knowledge and expertise and deliver good quality caring treatment and help</a:t>
            </a:r>
            <a:endParaRPr lang="en-US" sz="2200" dirty="0"/>
          </a:p>
          <a:p>
            <a:pPr lvl="1">
              <a:lnSpc>
                <a:spcPct val="100000"/>
              </a:lnSpc>
            </a:pPr>
            <a:r>
              <a:rPr lang="en-GB" sz="2200" dirty="0"/>
              <a:t>They are front-line workers who enable people with treatment and service requirements to accomplish their specific ambitions to function as comfortably and as securely as possible, allowing them to retain autonomy and flexibility of their life that is at the core of the person's treatment.</a:t>
            </a:r>
          </a:p>
          <a:p>
            <a:pPr lvl="1">
              <a:lnSpc>
                <a:spcPct val="100000"/>
              </a:lnSpc>
            </a:pPr>
            <a:r>
              <a:rPr lang="en-GB" sz="2200" dirty="0"/>
              <a:t>Job functions differ and are defined by and related to the form of service rendered and assisted by the individual.</a:t>
            </a:r>
            <a:r>
              <a:rPr lang="en-US" sz="2200" dirty="0"/>
              <a:t>Social - </a:t>
            </a:r>
          </a:p>
          <a:p>
            <a:pPr lvl="1">
              <a:lnSpc>
                <a:spcPct val="100000"/>
              </a:lnSpc>
            </a:pPr>
            <a:r>
              <a:rPr lang="en-GB" sz="2200" dirty="0"/>
              <a:t>Adult Care Professionals may operate in residential or nursing facilities, home care, day care centres, at home, or in other clinical settings.</a:t>
            </a:r>
            <a:endParaRPr lang="en-US" sz="2200" dirty="0"/>
          </a:p>
          <a:p>
            <a:pPr marL="857250" lvl="4" indent="0">
              <a:buNone/>
            </a:pPr>
            <a:endParaRPr lang="en-US" dirty="0"/>
          </a:p>
        </p:txBody>
      </p:sp>
    </p:spTree>
    <p:extLst>
      <p:ext uri="{BB962C8B-B14F-4D97-AF65-F5344CB8AC3E}">
        <p14:creationId xmlns:p14="http://schemas.microsoft.com/office/powerpoint/2010/main" val="19946944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anim calcmode="lin" valueType="num">
                                      <p:cBhvr additive="base">
                                        <p:cTn id="11"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anim calcmode="lin" valueType="num">
                                      <p:cBhvr additive="base">
                                        <p:cTn id="15"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4">
                                            <p:txEl>
                                              <p:pRg st="3" end="3"/>
                                            </p:txEl>
                                          </p:spTgt>
                                        </p:tgtEl>
                                        <p:attrNameLst>
                                          <p:attrName>style.visibility</p:attrName>
                                        </p:attrNameLst>
                                      </p:cBhvr>
                                      <p:to>
                                        <p:strVal val="visible"/>
                                      </p:to>
                                    </p:set>
                                    <p:anim calcmode="lin" valueType="num">
                                      <p:cBhvr additive="base">
                                        <p:cTn id="19"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FE4A4-4BBE-4133-AD90-5B4873384837}"/>
              </a:ext>
            </a:extLst>
          </p:cNvPr>
          <p:cNvSpPr>
            <a:spLocks noGrp="1"/>
          </p:cNvSpPr>
          <p:nvPr>
            <p:ph type="title"/>
          </p:nvPr>
        </p:nvSpPr>
        <p:spPr>
          <a:xfrm>
            <a:off x="577113" y="476672"/>
            <a:ext cx="10873207" cy="745232"/>
          </a:xfrm>
        </p:spPr>
        <p:txBody>
          <a:bodyPr>
            <a:normAutofit/>
          </a:bodyPr>
          <a:lstStyle/>
          <a:p>
            <a:pPr algn="ctr"/>
            <a:r>
              <a:rPr lang="en-GB" dirty="0">
                <a:solidFill>
                  <a:schemeClr val="tx1"/>
                </a:solidFill>
              </a:rPr>
              <a:t>Personal Attributes</a:t>
            </a:r>
          </a:p>
        </p:txBody>
      </p:sp>
      <p:sp>
        <p:nvSpPr>
          <p:cNvPr id="5" name="Content Placeholder 4">
            <a:extLst>
              <a:ext uri="{FF2B5EF4-FFF2-40B4-BE49-F238E27FC236}">
                <a16:creationId xmlns:a16="http://schemas.microsoft.com/office/drawing/2014/main" id="{AE37DEF9-C6DA-4C85-B6DA-45A7C89F76F5}"/>
              </a:ext>
            </a:extLst>
          </p:cNvPr>
          <p:cNvSpPr>
            <a:spLocks noGrp="1"/>
          </p:cNvSpPr>
          <p:nvPr>
            <p:ph idx="1"/>
          </p:nvPr>
        </p:nvSpPr>
        <p:spPr>
          <a:xfrm>
            <a:off x="577113" y="1340768"/>
            <a:ext cx="10873207" cy="4895056"/>
          </a:xfrm>
        </p:spPr>
        <p:txBody>
          <a:bodyPr>
            <a:normAutofit fontScale="92500"/>
          </a:bodyPr>
          <a:lstStyle/>
          <a:p>
            <a:r>
              <a:rPr lang="en-GB" dirty="0"/>
              <a:t>Support – works sincerely and adequately for people to create a meaningful impact to their lives.</a:t>
            </a:r>
          </a:p>
          <a:p>
            <a:r>
              <a:rPr lang="en-GB" dirty="0"/>
              <a:t>Compassion – combines treatment and assistance with compassion , empathy, honesty and integrity.</a:t>
            </a:r>
          </a:p>
          <a:p>
            <a:r>
              <a:rPr lang="en-GB" dirty="0"/>
              <a:t>Courage – does the best thing for others and stands out if the person they love is at danger.</a:t>
            </a:r>
          </a:p>
          <a:p>
            <a:r>
              <a:rPr lang="en-GB" dirty="0"/>
              <a:t>Communication – Strong contact is essential to healthy loving partnerships and productive coordination.</a:t>
            </a:r>
          </a:p>
          <a:p>
            <a:r>
              <a:rPr lang="en-GB" dirty="0"/>
              <a:t>Competence – Incorporating expertise and abilities to deliver good quality treatment and assistance</a:t>
            </a:r>
          </a:p>
          <a:p>
            <a:r>
              <a:rPr lang="en-GB" dirty="0"/>
              <a:t>Commitment – to enhance the perception of those in need of treatment and assistance and guarantee that they are person-centred.</a:t>
            </a:r>
          </a:p>
        </p:txBody>
      </p:sp>
    </p:spTree>
    <p:extLst>
      <p:ext uri="{BB962C8B-B14F-4D97-AF65-F5344CB8AC3E}">
        <p14:creationId xmlns:p14="http://schemas.microsoft.com/office/powerpoint/2010/main" val="571683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1" y="692696"/>
            <a:ext cx="9144001" cy="599728"/>
          </a:xfrm>
        </p:spPr>
        <p:txBody>
          <a:bodyPr/>
          <a:lstStyle/>
          <a:p>
            <a:r>
              <a:rPr lang="en-US" dirty="0">
                <a:solidFill>
                  <a:schemeClr val="tx1"/>
                </a:solidFill>
              </a:rPr>
              <a:t>Legal and ethical challenges</a:t>
            </a:r>
          </a:p>
        </p:txBody>
      </p:sp>
      <p:sp>
        <p:nvSpPr>
          <p:cNvPr id="14" name="Content Placeholder 13"/>
          <p:cNvSpPr>
            <a:spLocks noGrp="1"/>
          </p:cNvSpPr>
          <p:nvPr>
            <p:ph idx="1"/>
          </p:nvPr>
        </p:nvSpPr>
        <p:spPr>
          <a:xfrm>
            <a:off x="621804" y="1700808"/>
            <a:ext cx="10873208" cy="4776192"/>
          </a:xfrm>
        </p:spPr>
        <p:txBody>
          <a:bodyPr>
            <a:normAutofit/>
          </a:bodyPr>
          <a:lstStyle/>
          <a:p>
            <a:pPr marL="0" indent="-7937">
              <a:buNone/>
            </a:pPr>
            <a:r>
              <a:rPr lang="en-GB" sz="2600" dirty="0"/>
              <a:t>Social worker can experience some legal and ethical obstacles when dealing with clients.</a:t>
            </a:r>
            <a:endParaRPr lang="en-GB" sz="2200" dirty="0"/>
          </a:p>
          <a:p>
            <a:pPr marL="231775" lvl="1" indent="0">
              <a:buNone/>
            </a:pPr>
            <a:r>
              <a:rPr lang="en-GB" sz="2200" dirty="0"/>
              <a:t>Some of the typical problems that may occur include</a:t>
            </a:r>
            <a:endParaRPr lang="en-US" sz="2200" dirty="0"/>
          </a:p>
          <a:p>
            <a:pPr lvl="1"/>
            <a:r>
              <a:rPr lang="en-US" sz="2200" dirty="0"/>
              <a:t>Confidentiality</a:t>
            </a:r>
          </a:p>
          <a:p>
            <a:pPr lvl="1"/>
            <a:r>
              <a:rPr lang="en-US" sz="2200" dirty="0"/>
              <a:t>Clients right </a:t>
            </a:r>
          </a:p>
          <a:p>
            <a:pPr lvl="1"/>
            <a:r>
              <a:rPr lang="en-US" sz="2200" dirty="0"/>
              <a:t>Professional boundaries</a:t>
            </a:r>
          </a:p>
          <a:p>
            <a:pPr lvl="1"/>
            <a:r>
              <a:rPr lang="en-US" sz="2200" dirty="0"/>
              <a:t>Awareness for conflicts and interest </a:t>
            </a:r>
          </a:p>
          <a:p>
            <a:pPr marL="0" indent="-7937">
              <a:buNone/>
            </a:pPr>
            <a:r>
              <a:rPr lang="en-GB" sz="2200" dirty="0"/>
              <a:t>More and more has been invested on utilities throughout the years. Social workers experience more mental trauma and physical harassment every day.</a:t>
            </a:r>
            <a:endParaRPr lang="en-US" sz="2200" dirty="0"/>
          </a:p>
        </p:txBody>
      </p:sp>
    </p:spTree>
    <p:extLst>
      <p:ext uri="{BB962C8B-B14F-4D97-AF65-F5344CB8AC3E}">
        <p14:creationId xmlns:p14="http://schemas.microsoft.com/office/powerpoint/2010/main" val="28319334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anim calcmode="lin" valueType="num">
                                      <p:cBhvr additive="base">
                                        <p:cTn id="11"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anim calcmode="lin" valueType="num">
                                      <p:cBhvr additive="base">
                                        <p:cTn id="15"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4" fill="hold" grpId="0" nodeType="afterEffect">
                                  <p:stCondLst>
                                    <p:cond delay="0"/>
                                  </p:stCondLst>
                                  <p:childTnLst>
                                    <p:set>
                                      <p:cBhvr>
                                        <p:cTn id="19" dur="1" fill="hold">
                                          <p:stCondLst>
                                            <p:cond delay="0"/>
                                          </p:stCondLst>
                                        </p:cTn>
                                        <p:tgtEl>
                                          <p:spTgt spid="14">
                                            <p:txEl>
                                              <p:pRg st="3" end="3"/>
                                            </p:txEl>
                                          </p:spTgt>
                                        </p:tgtEl>
                                        <p:attrNameLst>
                                          <p:attrName>style.visibility</p:attrName>
                                        </p:attrNameLst>
                                      </p:cBhvr>
                                      <p:to>
                                        <p:strVal val="visible"/>
                                      </p:to>
                                    </p:set>
                                    <p:anim calcmode="lin" valueType="num">
                                      <p:cBhvr additive="base">
                                        <p:cTn id="2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par>
                          <p:cTn id="22" fill="hold">
                            <p:stCondLst>
                              <p:cond delay="1000"/>
                            </p:stCondLst>
                            <p:childTnLst>
                              <p:par>
                                <p:cTn id="23" presetID="2" presetClass="entr" presetSubtype="4" fill="hold" grpId="0" nodeType="afterEffect">
                                  <p:stCondLst>
                                    <p:cond delay="0"/>
                                  </p:stCondLst>
                                  <p:childTnLst>
                                    <p:set>
                                      <p:cBhvr>
                                        <p:cTn id="24" dur="1" fill="hold">
                                          <p:stCondLst>
                                            <p:cond delay="0"/>
                                          </p:stCondLst>
                                        </p:cTn>
                                        <p:tgtEl>
                                          <p:spTgt spid="14">
                                            <p:txEl>
                                              <p:pRg st="4" end="4"/>
                                            </p:txEl>
                                          </p:spTgt>
                                        </p:tgtEl>
                                        <p:attrNameLst>
                                          <p:attrName>style.visibility</p:attrName>
                                        </p:attrNameLst>
                                      </p:cBhvr>
                                      <p:to>
                                        <p:strVal val="visible"/>
                                      </p:to>
                                    </p:set>
                                    <p:anim calcmode="lin" valueType="num">
                                      <p:cBhvr additive="base">
                                        <p:cTn id="25"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par>
                          <p:cTn id="27" fill="hold">
                            <p:stCondLst>
                              <p:cond delay="1500"/>
                            </p:stCondLst>
                            <p:childTnLst>
                              <p:par>
                                <p:cTn id="28" presetID="2" presetClass="entr" presetSubtype="4" fill="hold" grpId="0" nodeType="afterEffect">
                                  <p:stCondLst>
                                    <p:cond delay="0"/>
                                  </p:stCondLst>
                                  <p:childTnLst>
                                    <p:set>
                                      <p:cBhvr>
                                        <p:cTn id="29" dur="1" fill="hold">
                                          <p:stCondLst>
                                            <p:cond delay="0"/>
                                          </p:stCondLst>
                                        </p:cTn>
                                        <p:tgtEl>
                                          <p:spTgt spid="14">
                                            <p:txEl>
                                              <p:pRg st="5" end="5"/>
                                            </p:txEl>
                                          </p:spTgt>
                                        </p:tgtEl>
                                        <p:attrNameLst>
                                          <p:attrName>style.visibility</p:attrName>
                                        </p:attrNameLst>
                                      </p:cBhvr>
                                      <p:to>
                                        <p:strVal val="visible"/>
                                      </p:to>
                                    </p:set>
                                    <p:anim calcmode="lin" valueType="num">
                                      <p:cBhvr additive="base">
                                        <p:cTn id="30"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
                                            <p:txEl>
                                              <p:pRg st="6" end="6"/>
                                            </p:txEl>
                                          </p:spTgt>
                                        </p:tgtEl>
                                        <p:attrNameLst>
                                          <p:attrName>style.visibility</p:attrName>
                                        </p:attrNameLst>
                                      </p:cBhvr>
                                      <p:to>
                                        <p:strVal val="visible"/>
                                      </p:to>
                                    </p:set>
                                    <p:anim calcmode="lin" valueType="num">
                                      <p:cBhvr additive="base">
                                        <p:cTn id="36"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332656"/>
            <a:ext cx="9144001" cy="720080"/>
          </a:xfrm>
        </p:spPr>
        <p:txBody>
          <a:bodyPr/>
          <a:lstStyle/>
          <a:p>
            <a:pPr algn="ctr"/>
            <a:r>
              <a:rPr lang="en-US" dirty="0">
                <a:solidFill>
                  <a:schemeClr val="tx1"/>
                </a:solidFill>
              </a:rPr>
              <a:t>Legal and ethical challenges</a:t>
            </a:r>
          </a:p>
        </p:txBody>
      </p:sp>
      <p:pic>
        <p:nvPicPr>
          <p:cNvPr id="2" name="Picture 1"/>
          <p:cNvPicPr>
            <a:picLocks noChangeAspect="1"/>
          </p:cNvPicPr>
          <p:nvPr/>
        </p:nvPicPr>
        <p:blipFill>
          <a:blip r:embed="rId2"/>
          <a:stretch>
            <a:fillRect/>
          </a:stretch>
        </p:blipFill>
        <p:spPr>
          <a:xfrm>
            <a:off x="1067879" y="1124744"/>
            <a:ext cx="10211109" cy="5656503"/>
          </a:xfrm>
          <a:prstGeom prst="rect">
            <a:avLst/>
          </a:prstGeom>
        </p:spPr>
      </p:pic>
    </p:spTree>
    <p:extLst>
      <p:ext uri="{BB962C8B-B14F-4D97-AF65-F5344CB8AC3E}">
        <p14:creationId xmlns:p14="http://schemas.microsoft.com/office/powerpoint/2010/main" val="4962309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381000"/>
            <a:ext cx="9144001" cy="599728"/>
          </a:xfrm>
        </p:spPr>
        <p:txBody>
          <a:bodyPr/>
          <a:lstStyle/>
          <a:p>
            <a:r>
              <a:rPr lang="en-US" dirty="0">
                <a:solidFill>
                  <a:schemeClr val="tx1"/>
                </a:solidFill>
              </a:rPr>
              <a:t>Negative issues</a:t>
            </a:r>
          </a:p>
        </p:txBody>
      </p:sp>
      <p:sp>
        <p:nvSpPr>
          <p:cNvPr id="14" name="Content Placeholder 13"/>
          <p:cNvSpPr>
            <a:spLocks noGrp="1"/>
          </p:cNvSpPr>
          <p:nvPr>
            <p:ph idx="1"/>
          </p:nvPr>
        </p:nvSpPr>
        <p:spPr>
          <a:xfrm>
            <a:off x="549796" y="1196752"/>
            <a:ext cx="10801200" cy="4176464"/>
          </a:xfrm>
        </p:spPr>
        <p:txBody>
          <a:bodyPr>
            <a:normAutofit/>
          </a:bodyPr>
          <a:lstStyle/>
          <a:p>
            <a:pPr marL="334963" indent="-342900"/>
            <a:r>
              <a:rPr lang="en-GB" dirty="0"/>
              <a:t>Social workers are experiencing more mental trauma and physical violence in their day-to-day jobs, when workforce shortages and budget changes are placing a tremendous pressure on the field.</a:t>
            </a:r>
            <a:endParaRPr lang="en-US" dirty="0"/>
          </a:p>
          <a:p>
            <a:pPr marL="334963" indent="-342900"/>
            <a:r>
              <a:rPr lang="en-GB" sz="2200" dirty="0"/>
              <a:t>A social worker is interacting with parties to reach answers to their issues. This may help shield disabled individuals from injury or violence, or encourage people to live peacefully.</a:t>
            </a:r>
          </a:p>
          <a:p>
            <a:pPr marL="334963" indent="-342900"/>
            <a:r>
              <a:rPr lang="en-GB" sz="2200" dirty="0"/>
              <a:t>Overtime employment has been the standard for certain people. Unfortunately, it can have an incredibly detrimental effect on your health, satisfaction and general quality of life.</a:t>
            </a:r>
          </a:p>
          <a:p>
            <a:pPr marL="334963" indent="-342900"/>
            <a:r>
              <a:rPr lang="en-GB" sz="2200" dirty="0"/>
              <a:t>Many workers in social service have a low level of salary</a:t>
            </a:r>
          </a:p>
          <a:p>
            <a:pPr marL="334963" indent="-342900"/>
            <a:endParaRPr lang="en-US" sz="2200" dirty="0"/>
          </a:p>
        </p:txBody>
      </p:sp>
    </p:spTree>
    <p:extLst>
      <p:ext uri="{BB962C8B-B14F-4D97-AF65-F5344CB8AC3E}">
        <p14:creationId xmlns:p14="http://schemas.microsoft.com/office/powerpoint/2010/main" val="11672300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xEl>
                                              <p:pRg st="2" end="2"/>
                                            </p:txEl>
                                          </p:spTgt>
                                        </p:tgtEl>
                                        <p:attrNameLst>
                                          <p:attrName>style.visibility</p:attrName>
                                        </p:attrNameLst>
                                      </p:cBhvr>
                                      <p:to>
                                        <p:strVal val="visible"/>
                                      </p:to>
                                    </p:set>
                                    <p:anim calcmode="lin" valueType="num">
                                      <p:cBhvr additive="base">
                                        <p:cTn id="19"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xEl>
                                              <p:pRg st="3" end="3"/>
                                            </p:txEl>
                                          </p:spTgt>
                                        </p:tgtEl>
                                        <p:attrNameLst>
                                          <p:attrName>style.visibility</p:attrName>
                                        </p:attrNameLst>
                                      </p:cBhvr>
                                      <p:to>
                                        <p:strVal val="visible"/>
                                      </p:to>
                                    </p:set>
                                    <p:anim calcmode="lin" valueType="num">
                                      <p:cBhvr additive="base">
                                        <p:cTn id="25"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188640"/>
            <a:ext cx="9144001" cy="720080"/>
          </a:xfrm>
        </p:spPr>
        <p:txBody>
          <a:bodyPr/>
          <a:lstStyle/>
          <a:p>
            <a:r>
              <a:rPr lang="en-US" dirty="0">
                <a:solidFill>
                  <a:schemeClr val="tx1"/>
                </a:solidFill>
              </a:rPr>
              <a:t>Facts and Figures </a:t>
            </a:r>
          </a:p>
        </p:txBody>
      </p:sp>
      <p:pic>
        <p:nvPicPr>
          <p:cNvPr id="3" name="Content Placeholder 2"/>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5878388" y="1920563"/>
            <a:ext cx="6039649" cy="3651881"/>
          </a:xfrm>
          <a:prstGeom prst="rect">
            <a:avLst/>
          </a:prstGeom>
        </p:spPr>
      </p:pic>
      <p:pic>
        <p:nvPicPr>
          <p:cNvPr id="5" name="Picture 4"/>
          <p:cNvPicPr>
            <a:picLocks noChangeAspect="1"/>
          </p:cNvPicPr>
          <p:nvPr/>
        </p:nvPicPr>
        <p:blipFill>
          <a:blip r:embed="rId4"/>
          <a:stretch>
            <a:fillRect/>
          </a:stretch>
        </p:blipFill>
        <p:spPr>
          <a:xfrm>
            <a:off x="189756" y="1085062"/>
            <a:ext cx="5381625" cy="4924425"/>
          </a:xfrm>
          <a:prstGeom prst="rect">
            <a:avLst/>
          </a:prstGeom>
        </p:spPr>
      </p:pic>
      <p:sp>
        <p:nvSpPr>
          <p:cNvPr id="7" name="TextBox 6"/>
          <p:cNvSpPr txBox="1"/>
          <p:nvPr/>
        </p:nvSpPr>
        <p:spPr>
          <a:xfrm>
            <a:off x="6238428" y="1248536"/>
            <a:ext cx="4968552" cy="276999"/>
          </a:xfrm>
          <a:prstGeom prst="rect">
            <a:avLst/>
          </a:prstGeom>
          <a:noFill/>
          <a:ln>
            <a:solidFill>
              <a:schemeClr val="bg2"/>
            </a:solidFill>
          </a:ln>
        </p:spPr>
        <p:txBody>
          <a:bodyPr wrap="square" rtlCol="0" anchor="ctr" anchorCtr="1">
            <a:spAutoFit/>
          </a:bodyPr>
          <a:lstStyle/>
          <a:p>
            <a:r>
              <a:rPr lang="en-GB" sz="1200" dirty="0">
                <a:latin typeface="Arial" panose="020B0604020202020204" pitchFamily="34" charset="0"/>
                <a:cs typeface="Arial" panose="020B0604020202020204" pitchFamily="34" charset="0"/>
              </a:rPr>
              <a:t>Staff shortage by region </a:t>
            </a:r>
          </a:p>
        </p:txBody>
      </p:sp>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fill="hold"/>
                                        <p:tgtEl>
                                          <p:spTgt spid="3"/>
                                        </p:tgtEl>
                                        <p:attrNameLst>
                                          <p:attrName>ppt_x</p:attrName>
                                        </p:attrNameLst>
                                      </p:cBhvr>
                                      <p:tavLst>
                                        <p:tav tm="0">
                                          <p:val>
                                            <p:strVal val="#ppt_x"/>
                                          </p:val>
                                        </p:tav>
                                        <p:tav tm="100000">
                                          <p:val>
                                            <p:strVal val="#ppt_x"/>
                                          </p:val>
                                        </p:tav>
                                      </p:tavLst>
                                    </p:anim>
                                    <p:anim calcmode="lin" valueType="num">
                                      <p:cBhvr additive="base">
                                        <p:cTn id="2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1804" y="620688"/>
            <a:ext cx="4419599" cy="5482952"/>
          </a:xfrm>
        </p:spPr>
        <p:txBody>
          <a:bodyPr/>
          <a:lstStyle/>
          <a:p>
            <a:pPr>
              <a:lnSpc>
                <a:spcPct val="300000"/>
              </a:lnSpc>
            </a:pPr>
            <a:r>
              <a:rPr lang="en-US" dirty="0"/>
              <a:t>Minimal compensation </a:t>
            </a:r>
          </a:p>
          <a:p>
            <a:pPr>
              <a:lnSpc>
                <a:spcPct val="300000"/>
              </a:lnSpc>
            </a:pPr>
            <a:r>
              <a:rPr lang="en-US" dirty="0"/>
              <a:t>Workload </a:t>
            </a:r>
          </a:p>
          <a:p>
            <a:pPr>
              <a:lnSpc>
                <a:spcPct val="300000"/>
              </a:lnSpc>
            </a:pPr>
            <a:r>
              <a:rPr lang="en-US" dirty="0"/>
              <a:t>Government regulation</a:t>
            </a:r>
          </a:p>
          <a:p>
            <a:pPr>
              <a:lnSpc>
                <a:spcPct val="300000"/>
              </a:lnSpc>
            </a:pPr>
            <a:r>
              <a:rPr lang="en-US" dirty="0"/>
              <a:t>Law </a:t>
            </a:r>
          </a:p>
        </p:txBody>
      </p:sp>
      <p:sp>
        <p:nvSpPr>
          <p:cNvPr id="6" name="Rounded Rectangle 5"/>
          <p:cNvSpPr/>
          <p:nvPr/>
        </p:nvSpPr>
        <p:spPr>
          <a:xfrm>
            <a:off x="5323219" y="908720"/>
            <a:ext cx="5976664" cy="735158"/>
          </a:xfrm>
          <a:prstGeom prst="roundRect">
            <a:avLst/>
          </a:prstGeom>
          <a:noFill/>
          <a:ln>
            <a:solidFill>
              <a:schemeClr val="accent2">
                <a:lumMod val="60000"/>
                <a:lumOff val="40000"/>
              </a:schemeClr>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GB" dirty="0"/>
          </a:p>
        </p:txBody>
      </p:sp>
      <p:sp>
        <p:nvSpPr>
          <p:cNvPr id="8" name="Rounded Rectangle 7"/>
          <p:cNvSpPr/>
          <p:nvPr/>
        </p:nvSpPr>
        <p:spPr>
          <a:xfrm>
            <a:off x="5321194" y="2262377"/>
            <a:ext cx="5976664" cy="728464"/>
          </a:xfrm>
          <a:prstGeom prst="roundRect">
            <a:avLst/>
          </a:prstGeom>
          <a:noFill/>
          <a:ln>
            <a:solidFill>
              <a:schemeClr val="accent1">
                <a:lumMod val="60000"/>
                <a:lumOff val="40000"/>
              </a:schemeClr>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GB" dirty="0"/>
          </a:p>
        </p:txBody>
      </p:sp>
      <p:sp>
        <p:nvSpPr>
          <p:cNvPr id="10" name="Rounded Rectangle 9"/>
          <p:cNvSpPr/>
          <p:nvPr/>
        </p:nvSpPr>
        <p:spPr>
          <a:xfrm>
            <a:off x="5321194" y="3610946"/>
            <a:ext cx="5976664" cy="744707"/>
          </a:xfrm>
          <a:prstGeom prst="roundRect">
            <a:avLst/>
          </a:prstGeom>
          <a:noFill/>
          <a:ln>
            <a:solidFill>
              <a:schemeClr val="accent2">
                <a:lumMod val="60000"/>
                <a:lumOff val="40000"/>
              </a:schemeClr>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GB" dirty="0"/>
          </a:p>
        </p:txBody>
      </p:sp>
      <p:sp>
        <p:nvSpPr>
          <p:cNvPr id="11" name="Rounded Rectangle 10"/>
          <p:cNvSpPr/>
          <p:nvPr/>
        </p:nvSpPr>
        <p:spPr>
          <a:xfrm>
            <a:off x="5321194" y="4974153"/>
            <a:ext cx="5976664" cy="720080"/>
          </a:xfrm>
          <a:prstGeom prst="roundRect">
            <a:avLst/>
          </a:prstGeom>
          <a:noFill/>
          <a:ln>
            <a:solidFill>
              <a:schemeClr val="accent2">
                <a:lumMod val="60000"/>
                <a:lumOff val="40000"/>
              </a:schemeClr>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GB" dirty="0"/>
          </a:p>
        </p:txBody>
      </p:sp>
      <p:sp>
        <p:nvSpPr>
          <p:cNvPr id="7" name="TextBox 6"/>
          <p:cNvSpPr txBox="1"/>
          <p:nvPr/>
        </p:nvSpPr>
        <p:spPr>
          <a:xfrm>
            <a:off x="5446340" y="1037927"/>
            <a:ext cx="5616624" cy="461665"/>
          </a:xfrm>
          <a:prstGeom prst="rect">
            <a:avLst/>
          </a:prstGeom>
          <a:noFill/>
          <a:ln>
            <a:solidFill>
              <a:schemeClr val="bg2"/>
            </a:solidFill>
          </a:ln>
        </p:spPr>
        <p:txBody>
          <a:bodyPr wrap="square" rtlCol="0" anchor="ctr" anchorCtr="1">
            <a:spAutoFit/>
          </a:bodyPr>
          <a:lstStyle/>
          <a:p>
            <a:r>
              <a:rPr lang="en-GB" sz="1200" dirty="0"/>
              <a:t>Earning least than deserved</a:t>
            </a:r>
          </a:p>
          <a:p>
            <a:r>
              <a:rPr lang="en-GB" sz="1200" dirty="0"/>
              <a:t>Restricted funds</a:t>
            </a:r>
          </a:p>
        </p:txBody>
      </p:sp>
      <p:sp>
        <p:nvSpPr>
          <p:cNvPr id="12" name="TextBox 11"/>
          <p:cNvSpPr txBox="1"/>
          <p:nvPr/>
        </p:nvSpPr>
        <p:spPr>
          <a:xfrm>
            <a:off x="5446340" y="2395776"/>
            <a:ext cx="5616624" cy="461665"/>
          </a:xfrm>
          <a:prstGeom prst="rect">
            <a:avLst/>
          </a:prstGeom>
          <a:noFill/>
          <a:ln>
            <a:solidFill>
              <a:schemeClr val="bg2"/>
            </a:solidFill>
          </a:ln>
        </p:spPr>
        <p:txBody>
          <a:bodyPr wrap="square" rtlCol="0" anchor="ctr" anchorCtr="1">
            <a:spAutoFit/>
          </a:bodyPr>
          <a:lstStyle/>
          <a:p>
            <a:r>
              <a:rPr lang="en-GB" sz="1200" dirty="0"/>
              <a:t>Huge workload resulting from the staff shortages</a:t>
            </a:r>
          </a:p>
          <a:p>
            <a:r>
              <a:rPr lang="en-GB" sz="1200" dirty="0"/>
              <a:t>Paperwork and disclosure requirements</a:t>
            </a:r>
          </a:p>
        </p:txBody>
      </p:sp>
      <p:sp>
        <p:nvSpPr>
          <p:cNvPr id="13" name="TextBox 12"/>
          <p:cNvSpPr txBox="1"/>
          <p:nvPr/>
        </p:nvSpPr>
        <p:spPr>
          <a:xfrm>
            <a:off x="5446340" y="3752466"/>
            <a:ext cx="5616624" cy="461665"/>
          </a:xfrm>
          <a:prstGeom prst="rect">
            <a:avLst/>
          </a:prstGeom>
          <a:noFill/>
          <a:ln>
            <a:solidFill>
              <a:schemeClr val="bg2"/>
            </a:solidFill>
          </a:ln>
        </p:spPr>
        <p:txBody>
          <a:bodyPr wrap="square" rtlCol="0" anchor="ctr" anchorCtr="1">
            <a:spAutoFit/>
          </a:bodyPr>
          <a:lstStyle/>
          <a:p>
            <a:r>
              <a:rPr lang="en-GB" sz="1200" dirty="0"/>
              <a:t>Privacy and client information </a:t>
            </a:r>
          </a:p>
          <a:p>
            <a:r>
              <a:rPr lang="en-GB" sz="1200" dirty="0"/>
              <a:t>Big amount of documents requested for foster parents</a:t>
            </a:r>
          </a:p>
        </p:txBody>
      </p:sp>
      <p:sp>
        <p:nvSpPr>
          <p:cNvPr id="14" name="TextBox 13"/>
          <p:cNvSpPr txBox="1"/>
          <p:nvPr/>
        </p:nvSpPr>
        <p:spPr>
          <a:xfrm>
            <a:off x="5446340" y="5103360"/>
            <a:ext cx="5616624" cy="461665"/>
          </a:xfrm>
          <a:prstGeom prst="rect">
            <a:avLst/>
          </a:prstGeom>
          <a:noFill/>
          <a:ln>
            <a:solidFill>
              <a:schemeClr val="bg2"/>
            </a:solidFill>
          </a:ln>
        </p:spPr>
        <p:txBody>
          <a:bodyPr wrap="square" rtlCol="0" anchor="ctr" anchorCtr="1">
            <a:spAutoFit/>
          </a:bodyPr>
          <a:lstStyle/>
          <a:p>
            <a:r>
              <a:rPr lang="en-GB" sz="1200" dirty="0"/>
              <a:t>Prioritise the client not the care worker</a:t>
            </a:r>
          </a:p>
          <a:p>
            <a:r>
              <a:rPr lang="en-GB" sz="1200" dirty="0"/>
              <a:t>Career stuck between client and law</a:t>
            </a:r>
          </a:p>
        </p:txBody>
      </p:sp>
      <p:sp>
        <p:nvSpPr>
          <p:cNvPr id="15" name="TextBox 14"/>
          <p:cNvSpPr txBox="1"/>
          <p:nvPr/>
        </p:nvSpPr>
        <p:spPr>
          <a:xfrm>
            <a:off x="6238428" y="6350840"/>
            <a:ext cx="4608512" cy="276999"/>
          </a:xfrm>
          <a:prstGeom prst="rect">
            <a:avLst/>
          </a:prstGeom>
          <a:noFill/>
          <a:ln>
            <a:noFill/>
          </a:ln>
        </p:spPr>
        <p:txBody>
          <a:bodyPr wrap="square" rtlCol="0" anchor="ctr" anchorCtr="1">
            <a:spAutoFit/>
          </a:bodyPr>
          <a:lstStyle/>
          <a:p>
            <a:r>
              <a:rPr lang="en-GB" sz="1200" dirty="0">
                <a:latin typeface="Arial" panose="020B0604020202020204" pitchFamily="34" charset="0"/>
                <a:cs typeface="Arial" panose="020B0604020202020204" pitchFamily="34" charset="0"/>
              </a:rPr>
              <a:t>www.instituteforapprenticeships.org,2020</a:t>
            </a:r>
          </a:p>
        </p:txBody>
      </p:sp>
      <p:sp>
        <p:nvSpPr>
          <p:cNvPr id="2" name="TextBox 1">
            <a:extLst>
              <a:ext uri="{FF2B5EF4-FFF2-40B4-BE49-F238E27FC236}">
                <a16:creationId xmlns:a16="http://schemas.microsoft.com/office/drawing/2014/main" id="{8DB0D4E2-726A-4776-90B8-5535A479C51D}"/>
              </a:ext>
            </a:extLst>
          </p:cNvPr>
          <p:cNvSpPr txBox="1"/>
          <p:nvPr/>
        </p:nvSpPr>
        <p:spPr>
          <a:xfrm>
            <a:off x="622649" y="231140"/>
            <a:ext cx="3120918" cy="523220"/>
          </a:xfrm>
          <a:prstGeom prst="rect">
            <a:avLst/>
          </a:prstGeom>
          <a:noFill/>
          <a:ln>
            <a:solidFill>
              <a:schemeClr val="bg2"/>
            </a:solidFill>
          </a:ln>
        </p:spPr>
        <p:txBody>
          <a:bodyPr wrap="square" rtlCol="0" anchor="ctr" anchorCtr="1">
            <a:spAutoFit/>
          </a:bodyPr>
          <a:lstStyle/>
          <a:p>
            <a:r>
              <a:rPr lang="en-GB" sz="2800" dirty="0"/>
              <a:t>Conclusion</a:t>
            </a:r>
            <a:r>
              <a:rPr lang="en-GB" dirty="0"/>
              <a:t> </a:t>
            </a:r>
          </a:p>
        </p:txBody>
      </p:sp>
    </p:spTree>
    <p:extLst>
      <p:ext uri="{BB962C8B-B14F-4D97-AF65-F5344CB8AC3E}">
        <p14:creationId xmlns:p14="http://schemas.microsoft.com/office/powerpoint/2010/main" val="4206988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additive="base">
                                        <p:cTn id="41" dur="500" fill="hold"/>
                                        <p:tgtEl>
                                          <p:spTgt spid="8"/>
                                        </p:tgtEl>
                                        <p:attrNameLst>
                                          <p:attrName>ppt_x</p:attrName>
                                        </p:attrNameLst>
                                      </p:cBhvr>
                                      <p:tavLst>
                                        <p:tav tm="0">
                                          <p:val>
                                            <p:strVal val="#ppt_x"/>
                                          </p:val>
                                        </p:tav>
                                        <p:tav tm="100000">
                                          <p:val>
                                            <p:strVal val="#ppt_x"/>
                                          </p:val>
                                        </p:tav>
                                      </p:tavLst>
                                    </p:anim>
                                    <p:anim calcmode="lin" valueType="num">
                                      <p:cBhvr additive="base">
                                        <p:cTn id="42" dur="500" fill="hold"/>
                                        <p:tgtEl>
                                          <p:spTgt spid="8"/>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ppt_x"/>
                                          </p:val>
                                        </p:tav>
                                        <p:tav tm="100000">
                                          <p:val>
                                            <p:strVal val="#ppt_x"/>
                                          </p:val>
                                        </p:tav>
                                      </p:tavLst>
                                    </p:anim>
                                    <p:anim calcmode="lin" valueType="num">
                                      <p:cBhvr additive="base">
                                        <p:cTn id="4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anim calcmode="lin" valueType="num">
                                      <p:cBhvr additive="base">
                                        <p:cTn id="51" dur="500" fill="hold"/>
                                        <p:tgtEl>
                                          <p:spTgt spid="10"/>
                                        </p:tgtEl>
                                        <p:attrNameLst>
                                          <p:attrName>ppt_x</p:attrName>
                                        </p:attrNameLst>
                                      </p:cBhvr>
                                      <p:tavLst>
                                        <p:tav tm="0">
                                          <p:val>
                                            <p:strVal val="#ppt_x"/>
                                          </p:val>
                                        </p:tav>
                                        <p:tav tm="100000">
                                          <p:val>
                                            <p:strVal val="#ppt_x"/>
                                          </p:val>
                                        </p:tav>
                                      </p:tavLst>
                                    </p:anim>
                                    <p:anim calcmode="lin" valueType="num">
                                      <p:cBhvr additive="base">
                                        <p:cTn id="52" dur="500" fill="hold"/>
                                        <p:tgtEl>
                                          <p:spTgt spid="10"/>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14"/>
                                        </p:tgtEl>
                                        <p:attrNameLst>
                                          <p:attrName>style.visibility</p:attrName>
                                        </p:attrNameLst>
                                      </p:cBhvr>
                                      <p:to>
                                        <p:strVal val="visible"/>
                                      </p:to>
                                    </p:set>
                                    <p:anim calcmode="lin" valueType="num">
                                      <p:cBhvr additive="base">
                                        <p:cTn id="65" dur="500" fill="hold"/>
                                        <p:tgtEl>
                                          <p:spTgt spid="14"/>
                                        </p:tgtEl>
                                        <p:attrNameLst>
                                          <p:attrName>ppt_x</p:attrName>
                                        </p:attrNameLst>
                                      </p:cBhvr>
                                      <p:tavLst>
                                        <p:tav tm="0">
                                          <p:val>
                                            <p:strVal val="#ppt_x"/>
                                          </p:val>
                                        </p:tav>
                                        <p:tav tm="100000">
                                          <p:val>
                                            <p:strVal val="#ppt_x"/>
                                          </p:val>
                                        </p:tav>
                                      </p:tavLst>
                                    </p:anim>
                                    <p:anim calcmode="lin" valueType="num">
                                      <p:cBhvr additive="base">
                                        <p:cTn id="66" dur="500" fill="hold"/>
                                        <p:tgtEl>
                                          <p:spTgt spid="14"/>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15"/>
                                        </p:tgtEl>
                                        <p:attrNameLst>
                                          <p:attrName>style.visibility</p:attrName>
                                        </p:attrNameLst>
                                      </p:cBhvr>
                                      <p:to>
                                        <p:strVal val="visible"/>
                                      </p:to>
                                    </p:set>
                                    <p:anim calcmode="lin" valueType="num">
                                      <p:cBhvr additive="base">
                                        <p:cTn id="69" dur="500" fill="hold"/>
                                        <p:tgtEl>
                                          <p:spTgt spid="15"/>
                                        </p:tgtEl>
                                        <p:attrNameLst>
                                          <p:attrName>ppt_x</p:attrName>
                                        </p:attrNameLst>
                                      </p:cBhvr>
                                      <p:tavLst>
                                        <p:tav tm="0">
                                          <p:val>
                                            <p:strVal val="#ppt_x"/>
                                          </p:val>
                                        </p:tav>
                                        <p:tav tm="100000">
                                          <p:val>
                                            <p:strVal val="#ppt_x"/>
                                          </p:val>
                                        </p:tav>
                                      </p:tavLst>
                                    </p:anim>
                                    <p:anim calcmode="lin" valueType="num">
                                      <p:cBhvr additive="base">
                                        <p:cTn id="7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8" grpId="0" animBg="1"/>
      <p:bldP spid="10" grpId="0" animBg="1"/>
      <p:bldP spid="11" grpId="0" animBg="1"/>
      <p:bldP spid="7" grpId="0" animBg="1"/>
      <p:bldP spid="12" grpId="0" animBg="1"/>
      <p:bldP spid="13" grpId="0" animBg="1"/>
      <p:bldP spid="14" grpId="0" animBg="1"/>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381000"/>
            <a:ext cx="9144001" cy="3768080"/>
          </a:xfrm>
        </p:spPr>
        <p:txBody>
          <a:bodyPr>
            <a:normAutofit/>
          </a:bodyPr>
          <a:lstStyle/>
          <a:p>
            <a:pPr algn="ctr"/>
            <a:r>
              <a:rPr lang="en-US" dirty="0"/>
              <a:t>Question time</a:t>
            </a:r>
            <a:br>
              <a:rPr lang="en-US" dirty="0"/>
            </a:br>
            <a:br>
              <a:rPr lang="en-US" dirty="0"/>
            </a:br>
            <a:r>
              <a:rPr lang="en-US" dirty="0"/>
              <a:t> </a:t>
            </a:r>
            <a:br>
              <a:rPr lang="en-US" dirty="0"/>
            </a:br>
            <a:br>
              <a:rPr lang="en-US" dirty="0"/>
            </a:br>
            <a:r>
              <a:rPr lang="en-US" dirty="0"/>
              <a:t>Any questions? </a:t>
            </a:r>
            <a:br>
              <a:rPr lang="en-US" dirty="0"/>
            </a:br>
            <a:endParaRPr lang="en-US" dirty="0"/>
          </a:p>
        </p:txBody>
      </p:sp>
    </p:spTree>
    <p:extLst>
      <p:ext uri="{BB962C8B-B14F-4D97-AF65-F5344CB8AC3E}">
        <p14:creationId xmlns:p14="http://schemas.microsoft.com/office/powerpoint/2010/main" val="462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3" y="1124744"/>
            <a:ext cx="9144001" cy="627856"/>
          </a:xfrm>
        </p:spPr>
        <p:txBody>
          <a:bodyPr/>
          <a:lstStyle/>
          <a:p>
            <a:r>
              <a:rPr lang="en-US" dirty="0"/>
              <a:t>Reference </a:t>
            </a:r>
          </a:p>
        </p:txBody>
      </p:sp>
      <p:sp>
        <p:nvSpPr>
          <p:cNvPr id="2" name="Rectangle 1"/>
          <p:cNvSpPr>
            <a:spLocks noChangeArrowheads="1"/>
          </p:cNvSpPr>
          <p:nvPr/>
        </p:nvSpPr>
        <p:spPr bwMode="auto">
          <a:xfrm>
            <a:off x="189756" y="2193871"/>
            <a:ext cx="11726287" cy="3503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Advice, C., 2020.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Citizens Advice.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https://www.citizensadvice.org.uk/health/nhs-and-social-care-complaints/complaining-about-social-care-services/where-to-start-if-you-have-a-problem-with-adult-social-care/</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09 May, 2020].</a:t>
            </a: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Education, I. f. A. T., 2020.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Institute for Apprenticeships Technical Education.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https://www.instituteforapprenticeships.org/apprenticeship-standards/adult-care-worker</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09 May, 2020].</a:t>
            </a: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Nuffieldtrust, 2020.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Nuffieldtrust.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https://www.nuffieldtrust.org.uk/</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06 May, 2020].</a:t>
            </a: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Ruth Thorlby, Anna Starling, Catherine Broadbent, Toby Watt, 2020.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King's Fund.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https://www.kingsfund.org.uk/publications/nhs-70-whats-the-problem-with-social-care</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06 May, 2020].</a:t>
            </a:r>
            <a:endPar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67801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Blue atom design templat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3">
          <a:schemeClr val="lt1"/>
        </a:lnRef>
        <a:fillRef idx="1">
          <a:schemeClr val="accent5"/>
        </a:fillRef>
        <a:effectRef idx="1">
          <a:schemeClr val="accent5"/>
        </a:effectRef>
        <a:fontRef idx="minor">
          <a:schemeClr val="lt1"/>
        </a:fontRef>
      </a:style>
    </a:spDef>
    <a:lnDef>
      <a:spPr>
        <a:ln>
          <a:solidFill>
            <a:schemeClr val="accent5"/>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lue atom design slides.potx" id="{20958743-FA80-43E5-9586-B48EF2BE42B5}" vid="{6B9132C0-2E4C-4DF6-B21A-C2322474BD2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49C11C-71DC-49B6-ACD8-27E3AE088D14}">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40262f94-9f35-4ac3-9a90-690165a166b7"/>
    <ds:schemaRef ds:uri="http://purl.org/dc/dcmitype/"/>
    <ds:schemaRef ds:uri="a4f35948-e619-41b3-aa29-22878b09cfd2"/>
    <ds:schemaRef ds:uri="http://www.w3.org/XML/1998/namespace"/>
    <ds:schemaRef ds:uri="http://purl.org/dc/terms/"/>
  </ds:schemaRefs>
</ds:datastoreItem>
</file>

<file path=customXml/itemProps2.xml><?xml version="1.0" encoding="utf-8"?>
<ds:datastoreItem xmlns:ds="http://schemas.openxmlformats.org/officeDocument/2006/customXml" ds:itemID="{51F78577-2839-4BFF-9EC7-673BD8FEBD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875BD71-4A33-4FB7-88CA-777C4D9E6E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atom design slides</Template>
  <TotalTime>1665</TotalTime>
  <Words>691</Words>
  <Application>Microsoft Office PowerPoint</Application>
  <PresentationFormat>Custom</PresentationFormat>
  <Paragraphs>53</Paragraphs>
  <Slides>11</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Blue atom design template</vt:lpstr>
      <vt:lpstr>Introduction  to Research (BMHP5005_LON) A2  Lecturer: Barbara Chinyani  Student Nr: 1808072   Name: Szilard Szanto</vt:lpstr>
      <vt:lpstr>Adult Care Workers</vt:lpstr>
      <vt:lpstr>A successful care worker needs </vt:lpstr>
      <vt:lpstr>Personal Attributes</vt:lpstr>
      <vt:lpstr>Legal and ethical challenges</vt:lpstr>
      <vt:lpstr>Legal and ethical challenges</vt:lpstr>
      <vt:lpstr>Negative issues</vt:lpstr>
      <vt:lpstr>Facts and Figures </vt:lpstr>
      <vt:lpstr>PowerPoint Presentation</vt:lpstr>
      <vt:lpstr>Question time     Any questions?  </vt:lpstr>
      <vt:lpstr>Reference </vt:lpstr>
    </vt:vector>
  </TitlesOfParts>
  <Company>HP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Adult Care Workers</dc:title>
  <dc:creator>Bibiana Szanto</dc:creator>
  <cp:lastModifiedBy>Bibiana Szanto</cp:lastModifiedBy>
  <cp:revision>26</cp:revision>
  <dcterms:created xsi:type="dcterms:W3CDTF">2020-05-06T12:21:35Z</dcterms:created>
  <dcterms:modified xsi:type="dcterms:W3CDTF">2020-08-29T20:32:45Z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74069000</vt:r8>
  </property>
  <property fmtid="{D5CDD505-2E9C-101B-9397-08002B2CF9AE}" pid="3" name="HiddenCategoryTags">
    <vt:lpwstr/>
  </property>
  <property fmtid="{D5CDD505-2E9C-101B-9397-08002B2CF9AE}" pid="4" name="InternalTags">
    <vt:lpwstr/>
  </property>
  <property fmtid="{D5CDD505-2E9C-101B-9397-08002B2CF9AE}" pid="5" name="CategoryTags">
    <vt:lpwstr/>
  </property>
  <property fmtid="{D5CDD505-2E9C-101B-9397-08002B2CF9AE}" pid="6" name="Applications">
    <vt:lpwstr/>
  </property>
  <property fmtid="{D5CDD505-2E9C-101B-9397-08002B2CF9AE}" pid="7" name="CampaignTags">
    <vt:lpwstr/>
  </property>
  <property fmtid="{D5CDD505-2E9C-101B-9397-08002B2CF9AE}" pid="8" name="ScenarioTags">
    <vt:lpwstr/>
  </property>
  <property fmtid="{D5CDD505-2E9C-101B-9397-08002B2CF9AE}" pid="9" name="ContentTypeId">
    <vt:lpwstr>0x010100AA3F7D94069FF64A86F7DFF56D60E3BE</vt:lpwstr>
  </property>
  <property fmtid="{D5CDD505-2E9C-101B-9397-08002B2CF9AE}" pid="10" name="FeatureTags">
    <vt:lpwstr/>
  </property>
  <property fmtid="{D5CDD505-2E9C-101B-9397-08002B2CF9AE}" pid="11" name="LocalizationTags">
    <vt:lpwstr/>
  </property>
</Properties>
</file>