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7" r:id="rId9"/>
    <p:sldId id="263" r:id="rId10"/>
    <p:sldId id="268" r:id="rId11"/>
    <p:sldId id="269" r:id="rId12"/>
    <p:sldId id="270" r:id="rId13"/>
    <p:sldId id="271" r:id="rId14"/>
    <p:sldId id="264" r:id="rId15"/>
    <p:sldId id="272" r:id="rId16"/>
    <p:sldId id="265" r:id="rId17"/>
    <p:sldId id="273" r:id="rId18"/>
    <p:sldId id="274" r:id="rId19"/>
    <p:sldId id="275" r:id="rId20"/>
    <p:sldId id="276" r:id="rId21"/>
    <p:sldId id="277" r:id="rId22"/>
    <p:sldId id="303" r:id="rId23"/>
    <p:sldId id="302" r:id="rId24"/>
    <p:sldId id="278" r:id="rId25"/>
    <p:sldId id="279" r:id="rId26"/>
    <p:sldId id="266"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6" d="100"/>
          <a:sy n="76" d="100"/>
        </p:scale>
        <p:origin x="6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1593C1-EF3F-4671-A4AA-DC6FDCCF002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EB3DA7F-01BE-4D74-A8C3-1F01E306F061}">
      <dgm:prSet/>
      <dgm:spPr/>
      <dgm:t>
        <a:bodyPr/>
        <a:lstStyle/>
        <a:p>
          <a:r>
            <a:rPr lang="en-US"/>
            <a:t>The SA node starts the electrical impulse that spreads across the atria, causing them to contract.</a:t>
          </a:r>
        </a:p>
      </dgm:t>
    </dgm:pt>
    <dgm:pt modelId="{C7BB8022-3183-4112-A068-2682E8CF5F92}" type="parTrans" cxnId="{086D5A2C-D0FD-4B7C-BB43-48C963F72187}">
      <dgm:prSet/>
      <dgm:spPr/>
      <dgm:t>
        <a:bodyPr/>
        <a:lstStyle/>
        <a:p>
          <a:endParaRPr lang="en-US"/>
        </a:p>
      </dgm:t>
    </dgm:pt>
    <dgm:pt modelId="{F5DD8076-9307-4D5C-A4F4-1D9E343EF413}" type="sibTrans" cxnId="{086D5A2C-D0FD-4B7C-BB43-48C963F72187}">
      <dgm:prSet/>
      <dgm:spPr/>
      <dgm:t>
        <a:bodyPr/>
        <a:lstStyle/>
        <a:p>
          <a:endParaRPr lang="en-US"/>
        </a:p>
      </dgm:t>
    </dgm:pt>
    <dgm:pt modelId="{E783F395-4EC2-46A2-8FDA-FF92DDC9CDDB}">
      <dgm:prSet/>
      <dgm:spPr/>
      <dgm:t>
        <a:bodyPr/>
        <a:lstStyle/>
        <a:p>
          <a:r>
            <a:rPr lang="en-US"/>
            <a:t>The impulse travels to the AV node, where there's a brief delay, allowing the ventricles to fill.</a:t>
          </a:r>
        </a:p>
      </dgm:t>
    </dgm:pt>
    <dgm:pt modelId="{3450FFB0-5AF2-4659-8108-FCB0266216BC}" type="parTrans" cxnId="{8457A5BA-5D6C-4C93-B05C-DEC6329EF2A2}">
      <dgm:prSet/>
      <dgm:spPr/>
      <dgm:t>
        <a:bodyPr/>
        <a:lstStyle/>
        <a:p>
          <a:endParaRPr lang="en-US"/>
        </a:p>
      </dgm:t>
    </dgm:pt>
    <dgm:pt modelId="{1E66DE17-0692-4B11-BBFF-4E8320619EE0}" type="sibTrans" cxnId="{8457A5BA-5D6C-4C93-B05C-DEC6329EF2A2}">
      <dgm:prSet/>
      <dgm:spPr/>
      <dgm:t>
        <a:bodyPr/>
        <a:lstStyle/>
        <a:p>
          <a:endParaRPr lang="en-US"/>
        </a:p>
      </dgm:t>
    </dgm:pt>
    <dgm:pt modelId="{17753892-2DF1-472A-9DE5-8ED0859607D4}">
      <dgm:prSet/>
      <dgm:spPr/>
      <dgm:t>
        <a:bodyPr/>
        <a:lstStyle/>
        <a:p>
          <a:r>
            <a:rPr lang="en-US"/>
            <a:t>From the AV node, the signal passes through the Bundle of His and Purkinje fibers, causing the ventricles to contract.</a:t>
          </a:r>
        </a:p>
      </dgm:t>
    </dgm:pt>
    <dgm:pt modelId="{93F0AE9C-EA74-416D-8EFD-001570176737}" type="parTrans" cxnId="{BCEAFCC4-734D-40D5-9279-F5EF8743C44A}">
      <dgm:prSet/>
      <dgm:spPr/>
      <dgm:t>
        <a:bodyPr/>
        <a:lstStyle/>
        <a:p>
          <a:endParaRPr lang="en-US"/>
        </a:p>
      </dgm:t>
    </dgm:pt>
    <dgm:pt modelId="{E383FE03-C69A-42F4-8605-9FEF7FEC9450}" type="sibTrans" cxnId="{BCEAFCC4-734D-40D5-9279-F5EF8743C44A}">
      <dgm:prSet/>
      <dgm:spPr/>
      <dgm:t>
        <a:bodyPr/>
        <a:lstStyle/>
        <a:p>
          <a:endParaRPr lang="en-US"/>
        </a:p>
      </dgm:t>
    </dgm:pt>
    <dgm:pt modelId="{5745BB1D-F668-42C8-9423-A63AF9520D23}" type="pres">
      <dgm:prSet presAssocID="{0A1593C1-EF3F-4671-A4AA-DC6FDCCF0023}" presName="root" presStyleCnt="0">
        <dgm:presLayoutVars>
          <dgm:dir/>
          <dgm:resizeHandles val="exact"/>
        </dgm:presLayoutVars>
      </dgm:prSet>
      <dgm:spPr/>
    </dgm:pt>
    <dgm:pt modelId="{F43E8160-AFB7-4043-97CA-FC5FD179F7A5}" type="pres">
      <dgm:prSet presAssocID="{8EB3DA7F-01BE-4D74-A8C3-1F01E306F061}" presName="compNode" presStyleCnt="0"/>
      <dgm:spPr/>
    </dgm:pt>
    <dgm:pt modelId="{8258D575-CFD4-4CBB-B184-FADD44E3DBC7}" type="pres">
      <dgm:prSet presAssocID="{8EB3DA7F-01BE-4D74-A8C3-1F01E306F061}" presName="bgRect" presStyleLbl="bgShp" presStyleIdx="0" presStyleCnt="3"/>
      <dgm:spPr/>
    </dgm:pt>
    <dgm:pt modelId="{C3E4DBB2-C178-45C5-9C28-A07C631F3133}" type="pres">
      <dgm:prSet presAssocID="{8EB3DA7F-01BE-4D74-A8C3-1F01E306F06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sconnected"/>
        </a:ext>
      </dgm:extLst>
    </dgm:pt>
    <dgm:pt modelId="{9570BC87-EE0E-48B2-BFE4-924CDA71AF6A}" type="pres">
      <dgm:prSet presAssocID="{8EB3DA7F-01BE-4D74-A8C3-1F01E306F061}" presName="spaceRect" presStyleCnt="0"/>
      <dgm:spPr/>
    </dgm:pt>
    <dgm:pt modelId="{475C1020-75AE-4315-AC65-ADC2E831FBE1}" type="pres">
      <dgm:prSet presAssocID="{8EB3DA7F-01BE-4D74-A8C3-1F01E306F061}" presName="parTx" presStyleLbl="revTx" presStyleIdx="0" presStyleCnt="3">
        <dgm:presLayoutVars>
          <dgm:chMax val="0"/>
          <dgm:chPref val="0"/>
        </dgm:presLayoutVars>
      </dgm:prSet>
      <dgm:spPr/>
    </dgm:pt>
    <dgm:pt modelId="{89BE7DC0-77D9-4A70-BD87-9CD317949822}" type="pres">
      <dgm:prSet presAssocID="{F5DD8076-9307-4D5C-A4F4-1D9E343EF413}" presName="sibTrans" presStyleCnt="0"/>
      <dgm:spPr/>
    </dgm:pt>
    <dgm:pt modelId="{41D7BF90-FFE1-4323-B7A6-4838E7EBA404}" type="pres">
      <dgm:prSet presAssocID="{E783F395-4EC2-46A2-8FDA-FF92DDC9CDDB}" presName="compNode" presStyleCnt="0"/>
      <dgm:spPr/>
    </dgm:pt>
    <dgm:pt modelId="{6BEFDDAD-9B68-4FD0-890E-0554A2680644}" type="pres">
      <dgm:prSet presAssocID="{E783F395-4EC2-46A2-8FDA-FF92DDC9CDDB}" presName="bgRect" presStyleLbl="bgShp" presStyleIdx="1" presStyleCnt="3"/>
      <dgm:spPr/>
    </dgm:pt>
    <dgm:pt modelId="{4AE7C9E1-7B96-405F-AB4C-F20335632238}" type="pres">
      <dgm:prSet presAssocID="{E783F395-4EC2-46A2-8FDA-FF92DDC9CDD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with Pulse"/>
        </a:ext>
      </dgm:extLst>
    </dgm:pt>
    <dgm:pt modelId="{641CB8C7-A4C7-4281-A192-472CD674C056}" type="pres">
      <dgm:prSet presAssocID="{E783F395-4EC2-46A2-8FDA-FF92DDC9CDDB}" presName="spaceRect" presStyleCnt="0"/>
      <dgm:spPr/>
    </dgm:pt>
    <dgm:pt modelId="{E9A09055-D434-4EEE-8710-57ADB9AEBB64}" type="pres">
      <dgm:prSet presAssocID="{E783F395-4EC2-46A2-8FDA-FF92DDC9CDDB}" presName="parTx" presStyleLbl="revTx" presStyleIdx="1" presStyleCnt="3">
        <dgm:presLayoutVars>
          <dgm:chMax val="0"/>
          <dgm:chPref val="0"/>
        </dgm:presLayoutVars>
      </dgm:prSet>
      <dgm:spPr/>
    </dgm:pt>
    <dgm:pt modelId="{3753157C-CC62-4A78-8906-143670A2FE55}" type="pres">
      <dgm:prSet presAssocID="{1E66DE17-0692-4B11-BBFF-4E8320619EE0}" presName="sibTrans" presStyleCnt="0"/>
      <dgm:spPr/>
    </dgm:pt>
    <dgm:pt modelId="{25C2764A-F1F8-4320-B08C-DB754DD4C222}" type="pres">
      <dgm:prSet presAssocID="{17753892-2DF1-472A-9DE5-8ED0859607D4}" presName="compNode" presStyleCnt="0"/>
      <dgm:spPr/>
    </dgm:pt>
    <dgm:pt modelId="{3FC2419C-72C3-4FA2-9252-6C2E0C301D43}" type="pres">
      <dgm:prSet presAssocID="{17753892-2DF1-472A-9DE5-8ED0859607D4}" presName="bgRect" presStyleLbl="bgShp" presStyleIdx="2" presStyleCnt="3"/>
      <dgm:spPr/>
    </dgm:pt>
    <dgm:pt modelId="{88CCE949-351E-4ADA-AD50-3219864B0BB8}" type="pres">
      <dgm:prSet presAssocID="{17753892-2DF1-472A-9DE5-8ED0859607D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Organ"/>
        </a:ext>
      </dgm:extLst>
    </dgm:pt>
    <dgm:pt modelId="{FE59945A-681B-4B6F-952C-7183188CAD46}" type="pres">
      <dgm:prSet presAssocID="{17753892-2DF1-472A-9DE5-8ED0859607D4}" presName="spaceRect" presStyleCnt="0"/>
      <dgm:spPr/>
    </dgm:pt>
    <dgm:pt modelId="{D9CB00CC-86D5-467F-AB82-3AF5205E278B}" type="pres">
      <dgm:prSet presAssocID="{17753892-2DF1-472A-9DE5-8ED0859607D4}" presName="parTx" presStyleLbl="revTx" presStyleIdx="2" presStyleCnt="3">
        <dgm:presLayoutVars>
          <dgm:chMax val="0"/>
          <dgm:chPref val="0"/>
        </dgm:presLayoutVars>
      </dgm:prSet>
      <dgm:spPr/>
    </dgm:pt>
  </dgm:ptLst>
  <dgm:cxnLst>
    <dgm:cxn modelId="{899BC807-E58D-45E2-93BF-9DA7C3B93DA2}" type="presOf" srcId="{17753892-2DF1-472A-9DE5-8ED0859607D4}" destId="{D9CB00CC-86D5-467F-AB82-3AF5205E278B}" srcOrd="0" destOrd="0" presId="urn:microsoft.com/office/officeart/2018/2/layout/IconVerticalSolidList"/>
    <dgm:cxn modelId="{086D5A2C-D0FD-4B7C-BB43-48C963F72187}" srcId="{0A1593C1-EF3F-4671-A4AA-DC6FDCCF0023}" destId="{8EB3DA7F-01BE-4D74-A8C3-1F01E306F061}" srcOrd="0" destOrd="0" parTransId="{C7BB8022-3183-4112-A068-2682E8CF5F92}" sibTransId="{F5DD8076-9307-4D5C-A4F4-1D9E343EF413}"/>
    <dgm:cxn modelId="{2BB3D336-A97A-46FB-8112-6DE1279E9CB7}" type="presOf" srcId="{8EB3DA7F-01BE-4D74-A8C3-1F01E306F061}" destId="{475C1020-75AE-4315-AC65-ADC2E831FBE1}" srcOrd="0" destOrd="0" presId="urn:microsoft.com/office/officeart/2018/2/layout/IconVerticalSolidList"/>
    <dgm:cxn modelId="{9DBCCF3E-2425-41B9-A5A0-9FA69C262FB6}" type="presOf" srcId="{E783F395-4EC2-46A2-8FDA-FF92DDC9CDDB}" destId="{E9A09055-D434-4EEE-8710-57ADB9AEBB64}" srcOrd="0" destOrd="0" presId="urn:microsoft.com/office/officeart/2018/2/layout/IconVerticalSolidList"/>
    <dgm:cxn modelId="{8457A5BA-5D6C-4C93-B05C-DEC6329EF2A2}" srcId="{0A1593C1-EF3F-4671-A4AA-DC6FDCCF0023}" destId="{E783F395-4EC2-46A2-8FDA-FF92DDC9CDDB}" srcOrd="1" destOrd="0" parTransId="{3450FFB0-5AF2-4659-8108-FCB0266216BC}" sibTransId="{1E66DE17-0692-4B11-BBFF-4E8320619EE0}"/>
    <dgm:cxn modelId="{BCEAFCC4-734D-40D5-9279-F5EF8743C44A}" srcId="{0A1593C1-EF3F-4671-A4AA-DC6FDCCF0023}" destId="{17753892-2DF1-472A-9DE5-8ED0859607D4}" srcOrd="2" destOrd="0" parTransId="{93F0AE9C-EA74-416D-8EFD-001570176737}" sibTransId="{E383FE03-C69A-42F4-8605-9FEF7FEC9450}"/>
    <dgm:cxn modelId="{7594CAD8-E285-494B-91C3-98CB8DE1B6E1}" type="presOf" srcId="{0A1593C1-EF3F-4671-A4AA-DC6FDCCF0023}" destId="{5745BB1D-F668-42C8-9423-A63AF9520D23}" srcOrd="0" destOrd="0" presId="urn:microsoft.com/office/officeart/2018/2/layout/IconVerticalSolidList"/>
    <dgm:cxn modelId="{4F4133EE-1373-4916-84F9-ADEA640479A9}" type="presParOf" srcId="{5745BB1D-F668-42C8-9423-A63AF9520D23}" destId="{F43E8160-AFB7-4043-97CA-FC5FD179F7A5}" srcOrd="0" destOrd="0" presId="urn:microsoft.com/office/officeart/2018/2/layout/IconVerticalSolidList"/>
    <dgm:cxn modelId="{6BFDD01C-00B2-438E-AF1E-2FB053F159BD}" type="presParOf" srcId="{F43E8160-AFB7-4043-97CA-FC5FD179F7A5}" destId="{8258D575-CFD4-4CBB-B184-FADD44E3DBC7}" srcOrd="0" destOrd="0" presId="urn:microsoft.com/office/officeart/2018/2/layout/IconVerticalSolidList"/>
    <dgm:cxn modelId="{F526F1EE-191F-4E9D-9367-F8D46F5B58E6}" type="presParOf" srcId="{F43E8160-AFB7-4043-97CA-FC5FD179F7A5}" destId="{C3E4DBB2-C178-45C5-9C28-A07C631F3133}" srcOrd="1" destOrd="0" presId="urn:microsoft.com/office/officeart/2018/2/layout/IconVerticalSolidList"/>
    <dgm:cxn modelId="{A10D8293-44B5-48A1-81E7-80D9127390B1}" type="presParOf" srcId="{F43E8160-AFB7-4043-97CA-FC5FD179F7A5}" destId="{9570BC87-EE0E-48B2-BFE4-924CDA71AF6A}" srcOrd="2" destOrd="0" presId="urn:microsoft.com/office/officeart/2018/2/layout/IconVerticalSolidList"/>
    <dgm:cxn modelId="{00D31457-E9D1-4918-A14B-EA739BA00208}" type="presParOf" srcId="{F43E8160-AFB7-4043-97CA-FC5FD179F7A5}" destId="{475C1020-75AE-4315-AC65-ADC2E831FBE1}" srcOrd="3" destOrd="0" presId="urn:microsoft.com/office/officeart/2018/2/layout/IconVerticalSolidList"/>
    <dgm:cxn modelId="{7EFC8147-5862-4C29-B3F4-86F350D75251}" type="presParOf" srcId="{5745BB1D-F668-42C8-9423-A63AF9520D23}" destId="{89BE7DC0-77D9-4A70-BD87-9CD317949822}" srcOrd="1" destOrd="0" presId="urn:microsoft.com/office/officeart/2018/2/layout/IconVerticalSolidList"/>
    <dgm:cxn modelId="{36D67027-D85F-4730-B400-AD9BCEE0B115}" type="presParOf" srcId="{5745BB1D-F668-42C8-9423-A63AF9520D23}" destId="{41D7BF90-FFE1-4323-B7A6-4838E7EBA404}" srcOrd="2" destOrd="0" presId="urn:microsoft.com/office/officeart/2018/2/layout/IconVerticalSolidList"/>
    <dgm:cxn modelId="{664CAF74-30E9-4B49-B15E-B0C6B50A359F}" type="presParOf" srcId="{41D7BF90-FFE1-4323-B7A6-4838E7EBA404}" destId="{6BEFDDAD-9B68-4FD0-890E-0554A2680644}" srcOrd="0" destOrd="0" presId="urn:microsoft.com/office/officeart/2018/2/layout/IconVerticalSolidList"/>
    <dgm:cxn modelId="{8DE36E67-4842-4678-9C53-5578087240A8}" type="presParOf" srcId="{41D7BF90-FFE1-4323-B7A6-4838E7EBA404}" destId="{4AE7C9E1-7B96-405F-AB4C-F20335632238}" srcOrd="1" destOrd="0" presId="urn:microsoft.com/office/officeart/2018/2/layout/IconVerticalSolidList"/>
    <dgm:cxn modelId="{81845E51-E817-435F-8C66-151F2CE2A636}" type="presParOf" srcId="{41D7BF90-FFE1-4323-B7A6-4838E7EBA404}" destId="{641CB8C7-A4C7-4281-A192-472CD674C056}" srcOrd="2" destOrd="0" presId="urn:microsoft.com/office/officeart/2018/2/layout/IconVerticalSolidList"/>
    <dgm:cxn modelId="{27B0B025-3CBF-433C-B6D5-61E90932DAC8}" type="presParOf" srcId="{41D7BF90-FFE1-4323-B7A6-4838E7EBA404}" destId="{E9A09055-D434-4EEE-8710-57ADB9AEBB64}" srcOrd="3" destOrd="0" presId="urn:microsoft.com/office/officeart/2018/2/layout/IconVerticalSolidList"/>
    <dgm:cxn modelId="{5B91299C-C333-4C39-9749-348F951C7AEC}" type="presParOf" srcId="{5745BB1D-F668-42C8-9423-A63AF9520D23}" destId="{3753157C-CC62-4A78-8906-143670A2FE55}" srcOrd="3" destOrd="0" presId="urn:microsoft.com/office/officeart/2018/2/layout/IconVerticalSolidList"/>
    <dgm:cxn modelId="{DD92A3F9-9D90-489F-A43B-836E4D5A3439}" type="presParOf" srcId="{5745BB1D-F668-42C8-9423-A63AF9520D23}" destId="{25C2764A-F1F8-4320-B08C-DB754DD4C222}" srcOrd="4" destOrd="0" presId="urn:microsoft.com/office/officeart/2018/2/layout/IconVerticalSolidList"/>
    <dgm:cxn modelId="{119D2C99-259E-4E0A-984B-F6137784A9C5}" type="presParOf" srcId="{25C2764A-F1F8-4320-B08C-DB754DD4C222}" destId="{3FC2419C-72C3-4FA2-9252-6C2E0C301D43}" srcOrd="0" destOrd="0" presId="urn:microsoft.com/office/officeart/2018/2/layout/IconVerticalSolidList"/>
    <dgm:cxn modelId="{D65E9CB7-DA3E-477D-8FE1-DE50365EFEF0}" type="presParOf" srcId="{25C2764A-F1F8-4320-B08C-DB754DD4C222}" destId="{88CCE949-351E-4ADA-AD50-3219864B0BB8}" srcOrd="1" destOrd="0" presId="urn:microsoft.com/office/officeart/2018/2/layout/IconVerticalSolidList"/>
    <dgm:cxn modelId="{646A5E9D-83BE-42B3-91E0-C05F4CBF457E}" type="presParOf" srcId="{25C2764A-F1F8-4320-B08C-DB754DD4C222}" destId="{FE59945A-681B-4B6F-952C-7183188CAD46}" srcOrd="2" destOrd="0" presId="urn:microsoft.com/office/officeart/2018/2/layout/IconVerticalSolidList"/>
    <dgm:cxn modelId="{9E53720E-D911-4A75-9C49-3C92DAF6783C}" type="presParOf" srcId="{25C2764A-F1F8-4320-B08C-DB754DD4C222}" destId="{D9CB00CC-86D5-467F-AB82-3AF5205E278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15BEFC1-215C-4E86-B1AA-99F3651B1CF8}"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EE0B6803-8F2F-424C-BF2F-64F0593805F9}">
      <dgm:prSet/>
      <dgm:spPr/>
      <dgm:t>
        <a:bodyPr/>
        <a:lstStyle/>
        <a:p>
          <a:r>
            <a:rPr lang="en-US" b="1"/>
            <a:t>What it means</a:t>
          </a:r>
          <a:r>
            <a:rPr lang="en-US"/>
            <a:t>: The T wave represents </a:t>
          </a:r>
          <a:r>
            <a:rPr lang="en-US" b="1"/>
            <a:t>ventricular repolarization</a:t>
          </a:r>
          <a:r>
            <a:rPr lang="en-US"/>
            <a:t>, which means the ventricles are </a:t>
          </a:r>
          <a:r>
            <a:rPr lang="en-US" b="1"/>
            <a:t>recovering</a:t>
          </a:r>
          <a:r>
            <a:rPr lang="en-US"/>
            <a:t> from the contraction and getting ready for the next beat.</a:t>
          </a:r>
        </a:p>
      </dgm:t>
    </dgm:pt>
    <dgm:pt modelId="{680E9250-17C4-4C3A-9A83-9E3F7DD51907}" type="parTrans" cxnId="{5871626D-28A6-4E74-B5AF-952C0CC9E17C}">
      <dgm:prSet/>
      <dgm:spPr/>
      <dgm:t>
        <a:bodyPr/>
        <a:lstStyle/>
        <a:p>
          <a:endParaRPr lang="en-US"/>
        </a:p>
      </dgm:t>
    </dgm:pt>
    <dgm:pt modelId="{27CD3C2B-AABA-4F01-B56E-F66765B2588C}" type="sibTrans" cxnId="{5871626D-28A6-4E74-B5AF-952C0CC9E17C}">
      <dgm:prSet/>
      <dgm:spPr/>
      <dgm:t>
        <a:bodyPr/>
        <a:lstStyle/>
        <a:p>
          <a:endParaRPr lang="en-US"/>
        </a:p>
      </dgm:t>
    </dgm:pt>
    <dgm:pt modelId="{50B320A0-4AE9-40FF-A6C4-CB4C9590CAA6}">
      <dgm:prSet/>
      <dgm:spPr/>
      <dgm:t>
        <a:bodyPr/>
        <a:lstStyle/>
        <a:p>
          <a:r>
            <a:rPr lang="en-US" b="1"/>
            <a:t>In simple terms</a:t>
          </a:r>
          <a:r>
            <a:rPr lang="en-US"/>
            <a:t>: This is the point where your heart is </a:t>
          </a:r>
          <a:r>
            <a:rPr lang="en-US" b="1"/>
            <a:t>relaxing</a:t>
          </a:r>
          <a:r>
            <a:rPr lang="en-US"/>
            <a:t> and resetting itself for the next beat.</a:t>
          </a:r>
        </a:p>
      </dgm:t>
    </dgm:pt>
    <dgm:pt modelId="{A459C0A3-D21F-4623-9E36-0204042C3780}" type="parTrans" cxnId="{3C5EC5E2-EC56-40A9-8F9C-6CF81B357E04}">
      <dgm:prSet/>
      <dgm:spPr/>
      <dgm:t>
        <a:bodyPr/>
        <a:lstStyle/>
        <a:p>
          <a:endParaRPr lang="en-US"/>
        </a:p>
      </dgm:t>
    </dgm:pt>
    <dgm:pt modelId="{CEA63618-A68C-456F-A112-36FBEBED3F63}" type="sibTrans" cxnId="{3C5EC5E2-EC56-40A9-8F9C-6CF81B357E04}">
      <dgm:prSet/>
      <dgm:spPr/>
      <dgm:t>
        <a:bodyPr/>
        <a:lstStyle/>
        <a:p>
          <a:endParaRPr lang="en-US"/>
        </a:p>
      </dgm:t>
    </dgm:pt>
    <dgm:pt modelId="{D7852D91-4460-4CD4-A069-9741BD96ED8D}" type="pres">
      <dgm:prSet presAssocID="{315BEFC1-215C-4E86-B1AA-99F3651B1CF8}" presName="hierChild1" presStyleCnt="0">
        <dgm:presLayoutVars>
          <dgm:chPref val="1"/>
          <dgm:dir/>
          <dgm:animOne val="branch"/>
          <dgm:animLvl val="lvl"/>
          <dgm:resizeHandles/>
        </dgm:presLayoutVars>
      </dgm:prSet>
      <dgm:spPr/>
    </dgm:pt>
    <dgm:pt modelId="{E06C7581-15ED-40A5-AA5C-1E55979B657A}" type="pres">
      <dgm:prSet presAssocID="{EE0B6803-8F2F-424C-BF2F-64F0593805F9}" presName="hierRoot1" presStyleCnt="0"/>
      <dgm:spPr/>
    </dgm:pt>
    <dgm:pt modelId="{253274F8-2421-4CA9-9048-06FF8C557DA8}" type="pres">
      <dgm:prSet presAssocID="{EE0B6803-8F2F-424C-BF2F-64F0593805F9}" presName="composite" presStyleCnt="0"/>
      <dgm:spPr/>
    </dgm:pt>
    <dgm:pt modelId="{CF92E973-8332-42E9-8D48-A7DB83190731}" type="pres">
      <dgm:prSet presAssocID="{EE0B6803-8F2F-424C-BF2F-64F0593805F9}" presName="background" presStyleLbl="node0" presStyleIdx="0" presStyleCnt="2"/>
      <dgm:spPr/>
    </dgm:pt>
    <dgm:pt modelId="{3FF4C27C-E894-49BD-98A4-F40A0B831351}" type="pres">
      <dgm:prSet presAssocID="{EE0B6803-8F2F-424C-BF2F-64F0593805F9}" presName="text" presStyleLbl="fgAcc0" presStyleIdx="0" presStyleCnt="2">
        <dgm:presLayoutVars>
          <dgm:chPref val="3"/>
        </dgm:presLayoutVars>
      </dgm:prSet>
      <dgm:spPr/>
    </dgm:pt>
    <dgm:pt modelId="{2B5BA3F0-3195-4927-8066-896F24C17DA4}" type="pres">
      <dgm:prSet presAssocID="{EE0B6803-8F2F-424C-BF2F-64F0593805F9}" presName="hierChild2" presStyleCnt="0"/>
      <dgm:spPr/>
    </dgm:pt>
    <dgm:pt modelId="{769E2EC9-D738-4AC5-A55D-CF7D529E21E4}" type="pres">
      <dgm:prSet presAssocID="{50B320A0-4AE9-40FF-A6C4-CB4C9590CAA6}" presName="hierRoot1" presStyleCnt="0"/>
      <dgm:spPr/>
    </dgm:pt>
    <dgm:pt modelId="{AA5F1E7F-817C-4BC8-A277-F401CCC7D3B5}" type="pres">
      <dgm:prSet presAssocID="{50B320A0-4AE9-40FF-A6C4-CB4C9590CAA6}" presName="composite" presStyleCnt="0"/>
      <dgm:spPr/>
    </dgm:pt>
    <dgm:pt modelId="{C5C8AE12-3910-439C-AA09-D547253AF7AB}" type="pres">
      <dgm:prSet presAssocID="{50B320A0-4AE9-40FF-A6C4-CB4C9590CAA6}" presName="background" presStyleLbl="node0" presStyleIdx="1" presStyleCnt="2"/>
      <dgm:spPr/>
    </dgm:pt>
    <dgm:pt modelId="{334B4B4F-AD03-4F03-82C5-2DA9BABB5DC5}" type="pres">
      <dgm:prSet presAssocID="{50B320A0-4AE9-40FF-A6C4-CB4C9590CAA6}" presName="text" presStyleLbl="fgAcc0" presStyleIdx="1" presStyleCnt="2">
        <dgm:presLayoutVars>
          <dgm:chPref val="3"/>
        </dgm:presLayoutVars>
      </dgm:prSet>
      <dgm:spPr/>
    </dgm:pt>
    <dgm:pt modelId="{4C872E8A-A0A4-4004-97EA-8BCACF23F52C}" type="pres">
      <dgm:prSet presAssocID="{50B320A0-4AE9-40FF-A6C4-CB4C9590CAA6}" presName="hierChild2" presStyleCnt="0"/>
      <dgm:spPr/>
    </dgm:pt>
  </dgm:ptLst>
  <dgm:cxnLst>
    <dgm:cxn modelId="{E2B40F09-72C0-4891-8564-9F2F46DCFF9F}" type="presOf" srcId="{EE0B6803-8F2F-424C-BF2F-64F0593805F9}" destId="{3FF4C27C-E894-49BD-98A4-F40A0B831351}" srcOrd="0" destOrd="0" presId="urn:microsoft.com/office/officeart/2005/8/layout/hierarchy1"/>
    <dgm:cxn modelId="{5871626D-28A6-4E74-B5AF-952C0CC9E17C}" srcId="{315BEFC1-215C-4E86-B1AA-99F3651B1CF8}" destId="{EE0B6803-8F2F-424C-BF2F-64F0593805F9}" srcOrd="0" destOrd="0" parTransId="{680E9250-17C4-4C3A-9A83-9E3F7DD51907}" sibTransId="{27CD3C2B-AABA-4F01-B56E-F66765B2588C}"/>
    <dgm:cxn modelId="{B6EBC18E-591A-41CC-9844-D3382C43C2F6}" type="presOf" srcId="{315BEFC1-215C-4E86-B1AA-99F3651B1CF8}" destId="{D7852D91-4460-4CD4-A069-9741BD96ED8D}" srcOrd="0" destOrd="0" presId="urn:microsoft.com/office/officeart/2005/8/layout/hierarchy1"/>
    <dgm:cxn modelId="{3C5EC5E2-EC56-40A9-8F9C-6CF81B357E04}" srcId="{315BEFC1-215C-4E86-B1AA-99F3651B1CF8}" destId="{50B320A0-4AE9-40FF-A6C4-CB4C9590CAA6}" srcOrd="1" destOrd="0" parTransId="{A459C0A3-D21F-4623-9E36-0204042C3780}" sibTransId="{CEA63618-A68C-456F-A112-36FBEBED3F63}"/>
    <dgm:cxn modelId="{1A26E9EC-6173-4894-A361-F2CA978CB3D0}" type="presOf" srcId="{50B320A0-4AE9-40FF-A6C4-CB4C9590CAA6}" destId="{334B4B4F-AD03-4F03-82C5-2DA9BABB5DC5}" srcOrd="0" destOrd="0" presId="urn:microsoft.com/office/officeart/2005/8/layout/hierarchy1"/>
    <dgm:cxn modelId="{13A3BAC5-D974-4AC0-858F-64E16D332B50}" type="presParOf" srcId="{D7852D91-4460-4CD4-A069-9741BD96ED8D}" destId="{E06C7581-15ED-40A5-AA5C-1E55979B657A}" srcOrd="0" destOrd="0" presId="urn:microsoft.com/office/officeart/2005/8/layout/hierarchy1"/>
    <dgm:cxn modelId="{7B2A1449-56C3-47E8-BE55-81BBDE9C693B}" type="presParOf" srcId="{E06C7581-15ED-40A5-AA5C-1E55979B657A}" destId="{253274F8-2421-4CA9-9048-06FF8C557DA8}" srcOrd="0" destOrd="0" presId="urn:microsoft.com/office/officeart/2005/8/layout/hierarchy1"/>
    <dgm:cxn modelId="{7C3C3891-D121-4EEE-A310-415862028932}" type="presParOf" srcId="{253274F8-2421-4CA9-9048-06FF8C557DA8}" destId="{CF92E973-8332-42E9-8D48-A7DB83190731}" srcOrd="0" destOrd="0" presId="urn:microsoft.com/office/officeart/2005/8/layout/hierarchy1"/>
    <dgm:cxn modelId="{FD11BB13-AA29-40E4-98C4-430CB5F8F0A1}" type="presParOf" srcId="{253274F8-2421-4CA9-9048-06FF8C557DA8}" destId="{3FF4C27C-E894-49BD-98A4-F40A0B831351}" srcOrd="1" destOrd="0" presId="urn:microsoft.com/office/officeart/2005/8/layout/hierarchy1"/>
    <dgm:cxn modelId="{E9F28C93-CB5F-4D7D-8C74-E1BD9E78EA00}" type="presParOf" srcId="{E06C7581-15ED-40A5-AA5C-1E55979B657A}" destId="{2B5BA3F0-3195-4927-8066-896F24C17DA4}" srcOrd="1" destOrd="0" presId="urn:microsoft.com/office/officeart/2005/8/layout/hierarchy1"/>
    <dgm:cxn modelId="{EBF06C4F-7EEB-42CA-B4BD-FB8658F0A4E5}" type="presParOf" srcId="{D7852D91-4460-4CD4-A069-9741BD96ED8D}" destId="{769E2EC9-D738-4AC5-A55D-CF7D529E21E4}" srcOrd="1" destOrd="0" presId="urn:microsoft.com/office/officeart/2005/8/layout/hierarchy1"/>
    <dgm:cxn modelId="{690F7CF6-D62B-4FE5-A5C4-4753F59499D1}" type="presParOf" srcId="{769E2EC9-D738-4AC5-A55D-CF7D529E21E4}" destId="{AA5F1E7F-817C-4BC8-A277-F401CCC7D3B5}" srcOrd="0" destOrd="0" presId="urn:microsoft.com/office/officeart/2005/8/layout/hierarchy1"/>
    <dgm:cxn modelId="{631E1BF2-ECFE-4E17-BA2D-9446D6C40042}" type="presParOf" srcId="{AA5F1E7F-817C-4BC8-A277-F401CCC7D3B5}" destId="{C5C8AE12-3910-439C-AA09-D547253AF7AB}" srcOrd="0" destOrd="0" presId="urn:microsoft.com/office/officeart/2005/8/layout/hierarchy1"/>
    <dgm:cxn modelId="{39CA99CF-7421-4D14-8867-D12768399541}" type="presParOf" srcId="{AA5F1E7F-817C-4BC8-A277-F401CCC7D3B5}" destId="{334B4B4F-AD03-4F03-82C5-2DA9BABB5DC5}" srcOrd="1" destOrd="0" presId="urn:microsoft.com/office/officeart/2005/8/layout/hierarchy1"/>
    <dgm:cxn modelId="{62584EFB-9FC7-4AE0-93FD-4E7F5C168263}" type="presParOf" srcId="{769E2EC9-D738-4AC5-A55D-CF7D529E21E4}" destId="{4C872E8A-A0A4-4004-97EA-8BCACF23F52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7062F1-D5BE-4AAE-BE45-DED0E6A41BD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4544EE9C-7B63-483D-82D1-B2505D1E31F0}">
      <dgm:prSet/>
      <dgm:spPr/>
      <dgm:t>
        <a:bodyPr/>
        <a:lstStyle/>
        <a:p>
          <a:r>
            <a:rPr lang="en-US"/>
            <a:t>An </a:t>
          </a:r>
          <a:r>
            <a:rPr lang="en-US" b="1"/>
            <a:t>ECG (Electrocardiogram)</a:t>
          </a:r>
          <a:r>
            <a:rPr lang="en-US"/>
            <a:t> is like a picture of the electrical activity that runs your heart. Each part (P wave, QRS complex, T wave) tells doctors what’s happening in different parts of the heart during a heartbeat.</a:t>
          </a:r>
        </a:p>
      </dgm:t>
    </dgm:pt>
    <dgm:pt modelId="{09752469-5A47-43EE-B8D0-7EBB778A13BD}" type="parTrans" cxnId="{F75BD981-11CE-4BB1-85FD-34ADCF5D3EE3}">
      <dgm:prSet/>
      <dgm:spPr/>
      <dgm:t>
        <a:bodyPr/>
        <a:lstStyle/>
        <a:p>
          <a:endParaRPr lang="en-US"/>
        </a:p>
      </dgm:t>
    </dgm:pt>
    <dgm:pt modelId="{7D74A96E-878C-4896-8F55-FD15D37AC08F}" type="sibTrans" cxnId="{F75BD981-11CE-4BB1-85FD-34ADCF5D3EE3}">
      <dgm:prSet/>
      <dgm:spPr/>
      <dgm:t>
        <a:bodyPr/>
        <a:lstStyle/>
        <a:p>
          <a:endParaRPr lang="en-US"/>
        </a:p>
      </dgm:t>
    </dgm:pt>
    <dgm:pt modelId="{7D821C8F-FCE6-45DC-8619-A7F26EBDAAEA}">
      <dgm:prSet/>
      <dgm:spPr/>
      <dgm:t>
        <a:bodyPr/>
        <a:lstStyle/>
        <a:p>
          <a:r>
            <a:rPr lang="en-US"/>
            <a:t>A </a:t>
          </a:r>
          <a:r>
            <a:rPr lang="en-US" b="1"/>
            <a:t>normal ECG</a:t>
          </a:r>
          <a:r>
            <a:rPr lang="en-US"/>
            <a:t> pattern means that the heart is beating in a healthy, predictable rhythm. </a:t>
          </a:r>
          <a:r>
            <a:rPr lang="en-US" b="1"/>
            <a:t>Irregularities</a:t>
          </a:r>
          <a:r>
            <a:rPr lang="en-US"/>
            <a:t> could mean issues like </a:t>
          </a:r>
          <a:r>
            <a:rPr lang="en-US" b="1"/>
            <a:t>arrhythmias</a:t>
          </a:r>
          <a:r>
            <a:rPr lang="en-US"/>
            <a:t> (irregular heartbeats) or </a:t>
          </a:r>
          <a:r>
            <a:rPr lang="en-US" b="1"/>
            <a:t>blockages</a:t>
          </a:r>
          <a:r>
            <a:rPr lang="en-US"/>
            <a:t> that could affect blood flow.</a:t>
          </a:r>
        </a:p>
      </dgm:t>
    </dgm:pt>
    <dgm:pt modelId="{CFBAFCC1-2CC3-422B-B736-00B936893D20}" type="parTrans" cxnId="{0F47CCAC-90E1-4B06-98D1-B23001D4F8F8}">
      <dgm:prSet/>
      <dgm:spPr/>
      <dgm:t>
        <a:bodyPr/>
        <a:lstStyle/>
        <a:p>
          <a:endParaRPr lang="en-US"/>
        </a:p>
      </dgm:t>
    </dgm:pt>
    <dgm:pt modelId="{7A0FCBDF-ECF8-48E8-9C6D-2B249CCAF6E8}" type="sibTrans" cxnId="{0F47CCAC-90E1-4B06-98D1-B23001D4F8F8}">
      <dgm:prSet/>
      <dgm:spPr/>
      <dgm:t>
        <a:bodyPr/>
        <a:lstStyle/>
        <a:p>
          <a:endParaRPr lang="en-US"/>
        </a:p>
      </dgm:t>
    </dgm:pt>
    <dgm:pt modelId="{D7778529-8585-44BD-B95C-E47432286693}" type="pres">
      <dgm:prSet presAssocID="{677062F1-D5BE-4AAE-BE45-DED0E6A41BD3}" presName="hierChild1" presStyleCnt="0">
        <dgm:presLayoutVars>
          <dgm:chPref val="1"/>
          <dgm:dir/>
          <dgm:animOne val="branch"/>
          <dgm:animLvl val="lvl"/>
          <dgm:resizeHandles/>
        </dgm:presLayoutVars>
      </dgm:prSet>
      <dgm:spPr/>
    </dgm:pt>
    <dgm:pt modelId="{3B16214B-E920-4933-AF1E-AD7F4801987A}" type="pres">
      <dgm:prSet presAssocID="{4544EE9C-7B63-483D-82D1-B2505D1E31F0}" presName="hierRoot1" presStyleCnt="0"/>
      <dgm:spPr/>
    </dgm:pt>
    <dgm:pt modelId="{C86526C5-6676-473C-93E1-D707FED112D1}" type="pres">
      <dgm:prSet presAssocID="{4544EE9C-7B63-483D-82D1-B2505D1E31F0}" presName="composite" presStyleCnt="0"/>
      <dgm:spPr/>
    </dgm:pt>
    <dgm:pt modelId="{BC622E73-CCB7-4B5D-948F-A1A2C63DA0B4}" type="pres">
      <dgm:prSet presAssocID="{4544EE9C-7B63-483D-82D1-B2505D1E31F0}" presName="background" presStyleLbl="node0" presStyleIdx="0" presStyleCnt="2"/>
      <dgm:spPr/>
    </dgm:pt>
    <dgm:pt modelId="{01236600-B26E-4441-959E-D531D26C3C34}" type="pres">
      <dgm:prSet presAssocID="{4544EE9C-7B63-483D-82D1-B2505D1E31F0}" presName="text" presStyleLbl="fgAcc0" presStyleIdx="0" presStyleCnt="2">
        <dgm:presLayoutVars>
          <dgm:chPref val="3"/>
        </dgm:presLayoutVars>
      </dgm:prSet>
      <dgm:spPr/>
    </dgm:pt>
    <dgm:pt modelId="{F2AE924A-1BD7-4238-8A00-68CDE2E70A18}" type="pres">
      <dgm:prSet presAssocID="{4544EE9C-7B63-483D-82D1-B2505D1E31F0}" presName="hierChild2" presStyleCnt="0"/>
      <dgm:spPr/>
    </dgm:pt>
    <dgm:pt modelId="{04A93983-7BA5-4CA8-B826-BF30A6AEDE20}" type="pres">
      <dgm:prSet presAssocID="{7D821C8F-FCE6-45DC-8619-A7F26EBDAAEA}" presName="hierRoot1" presStyleCnt="0"/>
      <dgm:spPr/>
    </dgm:pt>
    <dgm:pt modelId="{DABA8138-BCDF-4399-B184-9ABBC0CD8C4E}" type="pres">
      <dgm:prSet presAssocID="{7D821C8F-FCE6-45DC-8619-A7F26EBDAAEA}" presName="composite" presStyleCnt="0"/>
      <dgm:spPr/>
    </dgm:pt>
    <dgm:pt modelId="{25A6E7AF-DD0C-4E75-AEB8-54B82B1A3B1A}" type="pres">
      <dgm:prSet presAssocID="{7D821C8F-FCE6-45DC-8619-A7F26EBDAAEA}" presName="background" presStyleLbl="node0" presStyleIdx="1" presStyleCnt="2"/>
      <dgm:spPr/>
    </dgm:pt>
    <dgm:pt modelId="{78FC3135-E848-4C6D-8045-A58FDAC77DC9}" type="pres">
      <dgm:prSet presAssocID="{7D821C8F-FCE6-45DC-8619-A7F26EBDAAEA}" presName="text" presStyleLbl="fgAcc0" presStyleIdx="1" presStyleCnt="2">
        <dgm:presLayoutVars>
          <dgm:chPref val="3"/>
        </dgm:presLayoutVars>
      </dgm:prSet>
      <dgm:spPr/>
    </dgm:pt>
    <dgm:pt modelId="{3F065A2F-F6D7-4673-8A2A-01929D40AA7C}" type="pres">
      <dgm:prSet presAssocID="{7D821C8F-FCE6-45DC-8619-A7F26EBDAAEA}" presName="hierChild2" presStyleCnt="0"/>
      <dgm:spPr/>
    </dgm:pt>
  </dgm:ptLst>
  <dgm:cxnLst>
    <dgm:cxn modelId="{F75BD981-11CE-4BB1-85FD-34ADCF5D3EE3}" srcId="{677062F1-D5BE-4AAE-BE45-DED0E6A41BD3}" destId="{4544EE9C-7B63-483D-82D1-B2505D1E31F0}" srcOrd="0" destOrd="0" parTransId="{09752469-5A47-43EE-B8D0-7EBB778A13BD}" sibTransId="{7D74A96E-878C-4896-8F55-FD15D37AC08F}"/>
    <dgm:cxn modelId="{0F47CCAC-90E1-4B06-98D1-B23001D4F8F8}" srcId="{677062F1-D5BE-4AAE-BE45-DED0E6A41BD3}" destId="{7D821C8F-FCE6-45DC-8619-A7F26EBDAAEA}" srcOrd="1" destOrd="0" parTransId="{CFBAFCC1-2CC3-422B-B736-00B936893D20}" sibTransId="{7A0FCBDF-ECF8-48E8-9C6D-2B249CCAF6E8}"/>
    <dgm:cxn modelId="{04105CB9-1156-4CD8-9902-EA6E4F0C5820}" type="presOf" srcId="{7D821C8F-FCE6-45DC-8619-A7F26EBDAAEA}" destId="{78FC3135-E848-4C6D-8045-A58FDAC77DC9}" srcOrd="0" destOrd="0" presId="urn:microsoft.com/office/officeart/2005/8/layout/hierarchy1"/>
    <dgm:cxn modelId="{AEC6AAEC-C43E-42EC-9B09-6D4E87F9252E}" type="presOf" srcId="{4544EE9C-7B63-483D-82D1-B2505D1E31F0}" destId="{01236600-B26E-4441-959E-D531D26C3C34}" srcOrd="0" destOrd="0" presId="urn:microsoft.com/office/officeart/2005/8/layout/hierarchy1"/>
    <dgm:cxn modelId="{1B06D0F0-6422-4057-8977-A4CFA11BC1B6}" type="presOf" srcId="{677062F1-D5BE-4AAE-BE45-DED0E6A41BD3}" destId="{D7778529-8585-44BD-B95C-E47432286693}" srcOrd="0" destOrd="0" presId="urn:microsoft.com/office/officeart/2005/8/layout/hierarchy1"/>
    <dgm:cxn modelId="{F97F7194-7480-444C-84E8-FC73DB958775}" type="presParOf" srcId="{D7778529-8585-44BD-B95C-E47432286693}" destId="{3B16214B-E920-4933-AF1E-AD7F4801987A}" srcOrd="0" destOrd="0" presId="urn:microsoft.com/office/officeart/2005/8/layout/hierarchy1"/>
    <dgm:cxn modelId="{B0044304-761D-4C80-925F-6C8329821600}" type="presParOf" srcId="{3B16214B-E920-4933-AF1E-AD7F4801987A}" destId="{C86526C5-6676-473C-93E1-D707FED112D1}" srcOrd="0" destOrd="0" presId="urn:microsoft.com/office/officeart/2005/8/layout/hierarchy1"/>
    <dgm:cxn modelId="{891EE34F-6EC3-4444-A457-E1051F9F8EE6}" type="presParOf" srcId="{C86526C5-6676-473C-93E1-D707FED112D1}" destId="{BC622E73-CCB7-4B5D-948F-A1A2C63DA0B4}" srcOrd="0" destOrd="0" presId="urn:microsoft.com/office/officeart/2005/8/layout/hierarchy1"/>
    <dgm:cxn modelId="{5CE4890F-9034-4582-BABF-8A7B43F43EFD}" type="presParOf" srcId="{C86526C5-6676-473C-93E1-D707FED112D1}" destId="{01236600-B26E-4441-959E-D531D26C3C34}" srcOrd="1" destOrd="0" presId="urn:microsoft.com/office/officeart/2005/8/layout/hierarchy1"/>
    <dgm:cxn modelId="{A2B5EE81-F4F0-4483-9B74-319210B46C28}" type="presParOf" srcId="{3B16214B-E920-4933-AF1E-AD7F4801987A}" destId="{F2AE924A-1BD7-4238-8A00-68CDE2E70A18}" srcOrd="1" destOrd="0" presId="urn:microsoft.com/office/officeart/2005/8/layout/hierarchy1"/>
    <dgm:cxn modelId="{D90DACC9-C310-4A2C-83DF-4E9E5D5501BB}" type="presParOf" srcId="{D7778529-8585-44BD-B95C-E47432286693}" destId="{04A93983-7BA5-4CA8-B826-BF30A6AEDE20}" srcOrd="1" destOrd="0" presId="urn:microsoft.com/office/officeart/2005/8/layout/hierarchy1"/>
    <dgm:cxn modelId="{E159EFEF-2BB1-48B9-93CA-F585083F1F6F}" type="presParOf" srcId="{04A93983-7BA5-4CA8-B826-BF30A6AEDE20}" destId="{DABA8138-BCDF-4399-B184-9ABBC0CD8C4E}" srcOrd="0" destOrd="0" presId="urn:microsoft.com/office/officeart/2005/8/layout/hierarchy1"/>
    <dgm:cxn modelId="{E1AE279D-FDD8-400F-9BDB-53BACB894DDC}" type="presParOf" srcId="{DABA8138-BCDF-4399-B184-9ABBC0CD8C4E}" destId="{25A6E7AF-DD0C-4E75-AEB8-54B82B1A3B1A}" srcOrd="0" destOrd="0" presId="urn:microsoft.com/office/officeart/2005/8/layout/hierarchy1"/>
    <dgm:cxn modelId="{3E85787F-337C-4EA5-BFC2-9420205B29E1}" type="presParOf" srcId="{DABA8138-BCDF-4399-B184-9ABBC0CD8C4E}" destId="{78FC3135-E848-4C6D-8045-A58FDAC77DC9}" srcOrd="1" destOrd="0" presId="urn:microsoft.com/office/officeart/2005/8/layout/hierarchy1"/>
    <dgm:cxn modelId="{6CA9A5CF-E0A2-4DB0-AEE1-0A9878FC7B53}" type="presParOf" srcId="{04A93983-7BA5-4CA8-B826-BF30A6AEDE20}" destId="{3F065A2F-F6D7-4673-8A2A-01929D40AA7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22D01B-F126-4AD1-8283-3AAB7252128C}" type="doc">
      <dgm:prSet loTypeId="urn:microsoft.com/office/officeart/2016/7/layout/VerticalSolidActionList" loCatId="List" qsTypeId="urn:microsoft.com/office/officeart/2005/8/quickstyle/simple1" qsCatId="simple" csTypeId="urn:microsoft.com/office/officeart/2005/8/colors/colorful2" csCatId="colorful"/>
      <dgm:spPr/>
      <dgm:t>
        <a:bodyPr/>
        <a:lstStyle/>
        <a:p>
          <a:endParaRPr lang="en-US"/>
        </a:p>
      </dgm:t>
    </dgm:pt>
    <dgm:pt modelId="{027A7ED0-C60F-4A44-B71B-0FEFFF77957E}">
      <dgm:prSet/>
      <dgm:spPr/>
      <dgm:t>
        <a:bodyPr/>
        <a:lstStyle/>
        <a:p>
          <a:r>
            <a:rPr lang="en-US"/>
            <a:t>Adopting</a:t>
          </a:r>
        </a:p>
      </dgm:t>
    </dgm:pt>
    <dgm:pt modelId="{C2A354A9-90F2-4674-9498-AB91366B417C}" type="parTrans" cxnId="{CD009D82-701A-421D-A0D3-012092543808}">
      <dgm:prSet/>
      <dgm:spPr/>
      <dgm:t>
        <a:bodyPr/>
        <a:lstStyle/>
        <a:p>
          <a:endParaRPr lang="en-US"/>
        </a:p>
      </dgm:t>
    </dgm:pt>
    <dgm:pt modelId="{F1B9364C-FF38-4D6B-ADF4-E8C327FAC8AF}" type="sibTrans" cxnId="{CD009D82-701A-421D-A0D3-012092543808}">
      <dgm:prSet/>
      <dgm:spPr/>
      <dgm:t>
        <a:bodyPr/>
        <a:lstStyle/>
        <a:p>
          <a:endParaRPr lang="en-US"/>
        </a:p>
      </dgm:t>
    </dgm:pt>
    <dgm:pt modelId="{F137D11E-E3AE-4759-9C9E-1482367E0FD2}">
      <dgm:prSet/>
      <dgm:spPr/>
      <dgm:t>
        <a:bodyPr/>
        <a:lstStyle/>
        <a:p>
          <a:r>
            <a:rPr lang="en-US"/>
            <a:t>Adopting a heart-healthy diet such as the Mediterranean diet can significantly reduce the risk of heart disease.</a:t>
          </a:r>
        </a:p>
      </dgm:t>
    </dgm:pt>
    <dgm:pt modelId="{F5AE3CE9-51AD-410F-B215-5AA185349F99}" type="parTrans" cxnId="{AF3D113D-AEBE-4465-8CD9-2C4DC87E9910}">
      <dgm:prSet/>
      <dgm:spPr/>
      <dgm:t>
        <a:bodyPr/>
        <a:lstStyle/>
        <a:p>
          <a:endParaRPr lang="en-US"/>
        </a:p>
      </dgm:t>
    </dgm:pt>
    <dgm:pt modelId="{EB79DE85-5E58-4053-9AD1-0351D1662E12}" type="sibTrans" cxnId="{AF3D113D-AEBE-4465-8CD9-2C4DC87E9910}">
      <dgm:prSet/>
      <dgm:spPr/>
      <dgm:t>
        <a:bodyPr/>
        <a:lstStyle/>
        <a:p>
          <a:endParaRPr lang="en-US"/>
        </a:p>
      </dgm:t>
    </dgm:pt>
    <dgm:pt modelId="{D2972D7D-DC6B-4735-88BD-FC04B9BCAD3C}">
      <dgm:prSet/>
      <dgm:spPr/>
      <dgm:t>
        <a:bodyPr/>
        <a:lstStyle/>
        <a:p>
          <a:r>
            <a:rPr lang="en-US"/>
            <a:t>Engaging</a:t>
          </a:r>
        </a:p>
      </dgm:t>
    </dgm:pt>
    <dgm:pt modelId="{186CF574-BF47-45EB-8F02-784433013623}" type="parTrans" cxnId="{6F3F37D3-E4DA-4C0C-9BB3-13984C56C00C}">
      <dgm:prSet/>
      <dgm:spPr/>
      <dgm:t>
        <a:bodyPr/>
        <a:lstStyle/>
        <a:p>
          <a:endParaRPr lang="en-US"/>
        </a:p>
      </dgm:t>
    </dgm:pt>
    <dgm:pt modelId="{60EC23F2-9A8E-492D-A24F-C37B2FF63FDE}" type="sibTrans" cxnId="{6F3F37D3-E4DA-4C0C-9BB3-13984C56C00C}">
      <dgm:prSet/>
      <dgm:spPr/>
      <dgm:t>
        <a:bodyPr/>
        <a:lstStyle/>
        <a:p>
          <a:endParaRPr lang="en-US"/>
        </a:p>
      </dgm:t>
    </dgm:pt>
    <dgm:pt modelId="{89EEB550-6E45-4838-97F5-043B81222617}">
      <dgm:prSet/>
      <dgm:spPr/>
      <dgm:t>
        <a:bodyPr/>
        <a:lstStyle/>
        <a:p>
          <a:r>
            <a:rPr lang="en-US"/>
            <a:t>Engaging in moderate-intensity physical activities for at least 150 minutes per week is recommended.</a:t>
          </a:r>
        </a:p>
      </dgm:t>
    </dgm:pt>
    <dgm:pt modelId="{CEF86C18-0E55-4E3E-9B87-A38C0B66A38D}" type="parTrans" cxnId="{507665E1-56B5-416F-94C5-9917F9B6C0CB}">
      <dgm:prSet/>
      <dgm:spPr/>
      <dgm:t>
        <a:bodyPr/>
        <a:lstStyle/>
        <a:p>
          <a:endParaRPr lang="en-US"/>
        </a:p>
      </dgm:t>
    </dgm:pt>
    <dgm:pt modelId="{2A753A85-0D8A-4462-A662-D606B6FC1036}" type="sibTrans" cxnId="{507665E1-56B5-416F-94C5-9917F9B6C0CB}">
      <dgm:prSet/>
      <dgm:spPr/>
      <dgm:t>
        <a:bodyPr/>
        <a:lstStyle/>
        <a:p>
          <a:endParaRPr lang="en-US"/>
        </a:p>
      </dgm:t>
    </dgm:pt>
    <dgm:pt modelId="{D71F6D61-47C2-4103-AB43-3E6C8CD4C03A}">
      <dgm:prSet/>
      <dgm:spPr/>
      <dgm:t>
        <a:bodyPr/>
        <a:lstStyle/>
        <a:p>
          <a:r>
            <a:rPr lang="en-US"/>
            <a:t>Managing</a:t>
          </a:r>
        </a:p>
      </dgm:t>
    </dgm:pt>
    <dgm:pt modelId="{B81C217D-0B67-49B6-A89F-75FC21471920}" type="parTrans" cxnId="{6089C4C2-4D1D-469E-91B3-67CDCEBA6E73}">
      <dgm:prSet/>
      <dgm:spPr/>
      <dgm:t>
        <a:bodyPr/>
        <a:lstStyle/>
        <a:p>
          <a:endParaRPr lang="en-US"/>
        </a:p>
      </dgm:t>
    </dgm:pt>
    <dgm:pt modelId="{7D82A98B-C7E9-4121-BF87-0CD1C8F619FC}" type="sibTrans" cxnId="{6089C4C2-4D1D-469E-91B3-67CDCEBA6E73}">
      <dgm:prSet/>
      <dgm:spPr/>
      <dgm:t>
        <a:bodyPr/>
        <a:lstStyle/>
        <a:p>
          <a:endParaRPr lang="en-US"/>
        </a:p>
      </dgm:t>
    </dgm:pt>
    <dgm:pt modelId="{8A9A3967-9FA6-452F-8926-56095741C2A1}">
      <dgm:prSet/>
      <dgm:spPr/>
      <dgm:t>
        <a:bodyPr/>
        <a:lstStyle/>
        <a:p>
          <a:r>
            <a:rPr lang="en-US"/>
            <a:t>Managing mental health through relaxation techniques, adequate sleep, and maintaining social connections also plays a role.</a:t>
          </a:r>
        </a:p>
      </dgm:t>
    </dgm:pt>
    <dgm:pt modelId="{BD7F88E0-C35F-4FAA-A2D5-E6F5FC62D1A5}" type="parTrans" cxnId="{ACD57094-68EB-4A9C-8B52-70C72452EDC7}">
      <dgm:prSet/>
      <dgm:spPr/>
      <dgm:t>
        <a:bodyPr/>
        <a:lstStyle/>
        <a:p>
          <a:endParaRPr lang="en-US"/>
        </a:p>
      </dgm:t>
    </dgm:pt>
    <dgm:pt modelId="{4132CCF6-0AAC-4F2B-A06C-09B49DF34DC3}" type="sibTrans" cxnId="{ACD57094-68EB-4A9C-8B52-70C72452EDC7}">
      <dgm:prSet/>
      <dgm:spPr/>
      <dgm:t>
        <a:bodyPr/>
        <a:lstStyle/>
        <a:p>
          <a:endParaRPr lang="en-US"/>
        </a:p>
      </dgm:t>
    </dgm:pt>
    <dgm:pt modelId="{553A7377-5CD4-4F02-A6FC-2BBE76B071AF}" type="pres">
      <dgm:prSet presAssocID="{4122D01B-F126-4AD1-8283-3AAB7252128C}" presName="Name0" presStyleCnt="0">
        <dgm:presLayoutVars>
          <dgm:dir/>
          <dgm:animLvl val="lvl"/>
          <dgm:resizeHandles val="exact"/>
        </dgm:presLayoutVars>
      </dgm:prSet>
      <dgm:spPr/>
    </dgm:pt>
    <dgm:pt modelId="{AB4EFF49-D0D8-476A-952E-F2E8E3CE1B2A}" type="pres">
      <dgm:prSet presAssocID="{027A7ED0-C60F-4A44-B71B-0FEFFF77957E}" presName="linNode" presStyleCnt="0"/>
      <dgm:spPr/>
    </dgm:pt>
    <dgm:pt modelId="{C05F4C6D-CA26-4FC3-ADAF-0ED1095B2A15}" type="pres">
      <dgm:prSet presAssocID="{027A7ED0-C60F-4A44-B71B-0FEFFF77957E}" presName="parentText" presStyleLbl="alignNode1" presStyleIdx="0" presStyleCnt="3">
        <dgm:presLayoutVars>
          <dgm:chMax val="1"/>
          <dgm:bulletEnabled/>
        </dgm:presLayoutVars>
      </dgm:prSet>
      <dgm:spPr/>
    </dgm:pt>
    <dgm:pt modelId="{A22D12BA-AE88-4FBF-A890-4EC6807A8238}" type="pres">
      <dgm:prSet presAssocID="{027A7ED0-C60F-4A44-B71B-0FEFFF77957E}" presName="descendantText" presStyleLbl="alignAccFollowNode1" presStyleIdx="0" presStyleCnt="3">
        <dgm:presLayoutVars>
          <dgm:bulletEnabled/>
        </dgm:presLayoutVars>
      </dgm:prSet>
      <dgm:spPr/>
    </dgm:pt>
    <dgm:pt modelId="{92454D93-9AA5-4C56-BA92-6A479791A2E7}" type="pres">
      <dgm:prSet presAssocID="{F1B9364C-FF38-4D6B-ADF4-E8C327FAC8AF}" presName="sp" presStyleCnt="0"/>
      <dgm:spPr/>
    </dgm:pt>
    <dgm:pt modelId="{C01BD10B-E56E-44B1-B8A7-1B28A3B14A9B}" type="pres">
      <dgm:prSet presAssocID="{D2972D7D-DC6B-4735-88BD-FC04B9BCAD3C}" presName="linNode" presStyleCnt="0"/>
      <dgm:spPr/>
    </dgm:pt>
    <dgm:pt modelId="{F4E9CFE4-C0DA-41F6-8C83-1CA9B6C72338}" type="pres">
      <dgm:prSet presAssocID="{D2972D7D-DC6B-4735-88BD-FC04B9BCAD3C}" presName="parentText" presStyleLbl="alignNode1" presStyleIdx="1" presStyleCnt="3">
        <dgm:presLayoutVars>
          <dgm:chMax val="1"/>
          <dgm:bulletEnabled/>
        </dgm:presLayoutVars>
      </dgm:prSet>
      <dgm:spPr/>
    </dgm:pt>
    <dgm:pt modelId="{D79628C3-AAD2-4507-812D-5CA7FF964334}" type="pres">
      <dgm:prSet presAssocID="{D2972D7D-DC6B-4735-88BD-FC04B9BCAD3C}" presName="descendantText" presStyleLbl="alignAccFollowNode1" presStyleIdx="1" presStyleCnt="3">
        <dgm:presLayoutVars>
          <dgm:bulletEnabled/>
        </dgm:presLayoutVars>
      </dgm:prSet>
      <dgm:spPr/>
    </dgm:pt>
    <dgm:pt modelId="{EDEC564B-DDF4-4C1F-9BA2-1343425D0C57}" type="pres">
      <dgm:prSet presAssocID="{60EC23F2-9A8E-492D-A24F-C37B2FF63FDE}" presName="sp" presStyleCnt="0"/>
      <dgm:spPr/>
    </dgm:pt>
    <dgm:pt modelId="{BE46CA36-59D5-4740-8CB5-18D22A3140B4}" type="pres">
      <dgm:prSet presAssocID="{D71F6D61-47C2-4103-AB43-3E6C8CD4C03A}" presName="linNode" presStyleCnt="0"/>
      <dgm:spPr/>
    </dgm:pt>
    <dgm:pt modelId="{DC9E2AB0-9F2F-4454-839C-4DF7AB9C0BB5}" type="pres">
      <dgm:prSet presAssocID="{D71F6D61-47C2-4103-AB43-3E6C8CD4C03A}" presName="parentText" presStyleLbl="alignNode1" presStyleIdx="2" presStyleCnt="3">
        <dgm:presLayoutVars>
          <dgm:chMax val="1"/>
          <dgm:bulletEnabled/>
        </dgm:presLayoutVars>
      </dgm:prSet>
      <dgm:spPr/>
    </dgm:pt>
    <dgm:pt modelId="{48486647-B572-4F68-A0B0-88E69278ABC4}" type="pres">
      <dgm:prSet presAssocID="{D71F6D61-47C2-4103-AB43-3E6C8CD4C03A}" presName="descendantText" presStyleLbl="alignAccFollowNode1" presStyleIdx="2" presStyleCnt="3">
        <dgm:presLayoutVars>
          <dgm:bulletEnabled/>
        </dgm:presLayoutVars>
      </dgm:prSet>
      <dgm:spPr/>
    </dgm:pt>
  </dgm:ptLst>
  <dgm:cxnLst>
    <dgm:cxn modelId="{AF3D113D-AEBE-4465-8CD9-2C4DC87E9910}" srcId="{027A7ED0-C60F-4A44-B71B-0FEFFF77957E}" destId="{F137D11E-E3AE-4759-9C9E-1482367E0FD2}" srcOrd="0" destOrd="0" parTransId="{F5AE3CE9-51AD-410F-B215-5AA185349F99}" sibTransId="{EB79DE85-5E58-4053-9AD1-0351D1662E12}"/>
    <dgm:cxn modelId="{52D0445F-C285-472D-BDE2-D4F4377B4E48}" type="presOf" srcId="{F137D11E-E3AE-4759-9C9E-1482367E0FD2}" destId="{A22D12BA-AE88-4FBF-A890-4EC6807A8238}" srcOrd="0" destOrd="0" presId="urn:microsoft.com/office/officeart/2016/7/layout/VerticalSolidActionList"/>
    <dgm:cxn modelId="{7AB79064-7B3B-4AEC-A702-077B54625D72}" type="presOf" srcId="{D2972D7D-DC6B-4735-88BD-FC04B9BCAD3C}" destId="{F4E9CFE4-C0DA-41F6-8C83-1CA9B6C72338}" srcOrd="0" destOrd="0" presId="urn:microsoft.com/office/officeart/2016/7/layout/VerticalSolidActionList"/>
    <dgm:cxn modelId="{0511294C-2401-42A8-AC41-86ED59545817}" type="presOf" srcId="{4122D01B-F126-4AD1-8283-3AAB7252128C}" destId="{553A7377-5CD4-4F02-A6FC-2BBE76B071AF}" srcOrd="0" destOrd="0" presId="urn:microsoft.com/office/officeart/2016/7/layout/VerticalSolidActionList"/>
    <dgm:cxn modelId="{B9F4F17B-B4D4-4851-BCCD-6D5876286F64}" type="presOf" srcId="{D71F6D61-47C2-4103-AB43-3E6C8CD4C03A}" destId="{DC9E2AB0-9F2F-4454-839C-4DF7AB9C0BB5}" srcOrd="0" destOrd="0" presId="urn:microsoft.com/office/officeart/2016/7/layout/VerticalSolidActionList"/>
    <dgm:cxn modelId="{B40C5C81-A13C-4673-A5E0-85CBDD717103}" type="presOf" srcId="{89EEB550-6E45-4838-97F5-043B81222617}" destId="{D79628C3-AAD2-4507-812D-5CA7FF964334}" srcOrd="0" destOrd="0" presId="urn:microsoft.com/office/officeart/2016/7/layout/VerticalSolidActionList"/>
    <dgm:cxn modelId="{CD009D82-701A-421D-A0D3-012092543808}" srcId="{4122D01B-F126-4AD1-8283-3AAB7252128C}" destId="{027A7ED0-C60F-4A44-B71B-0FEFFF77957E}" srcOrd="0" destOrd="0" parTransId="{C2A354A9-90F2-4674-9498-AB91366B417C}" sibTransId="{F1B9364C-FF38-4D6B-ADF4-E8C327FAC8AF}"/>
    <dgm:cxn modelId="{ACD57094-68EB-4A9C-8B52-70C72452EDC7}" srcId="{D71F6D61-47C2-4103-AB43-3E6C8CD4C03A}" destId="{8A9A3967-9FA6-452F-8926-56095741C2A1}" srcOrd="0" destOrd="0" parTransId="{BD7F88E0-C35F-4FAA-A2D5-E6F5FC62D1A5}" sibTransId="{4132CCF6-0AAC-4F2B-A06C-09B49DF34DC3}"/>
    <dgm:cxn modelId="{1388B39D-C88A-400E-952D-DCC9E0CA6356}" type="presOf" srcId="{027A7ED0-C60F-4A44-B71B-0FEFFF77957E}" destId="{C05F4C6D-CA26-4FC3-ADAF-0ED1095B2A15}" srcOrd="0" destOrd="0" presId="urn:microsoft.com/office/officeart/2016/7/layout/VerticalSolidActionList"/>
    <dgm:cxn modelId="{6089C4C2-4D1D-469E-91B3-67CDCEBA6E73}" srcId="{4122D01B-F126-4AD1-8283-3AAB7252128C}" destId="{D71F6D61-47C2-4103-AB43-3E6C8CD4C03A}" srcOrd="2" destOrd="0" parTransId="{B81C217D-0B67-49B6-A89F-75FC21471920}" sibTransId="{7D82A98B-C7E9-4121-BF87-0CD1C8F619FC}"/>
    <dgm:cxn modelId="{45C72CD2-4249-484A-BCE9-1149603A7DB4}" type="presOf" srcId="{8A9A3967-9FA6-452F-8926-56095741C2A1}" destId="{48486647-B572-4F68-A0B0-88E69278ABC4}" srcOrd="0" destOrd="0" presId="urn:microsoft.com/office/officeart/2016/7/layout/VerticalSolidActionList"/>
    <dgm:cxn modelId="{6F3F37D3-E4DA-4C0C-9BB3-13984C56C00C}" srcId="{4122D01B-F126-4AD1-8283-3AAB7252128C}" destId="{D2972D7D-DC6B-4735-88BD-FC04B9BCAD3C}" srcOrd="1" destOrd="0" parTransId="{186CF574-BF47-45EB-8F02-784433013623}" sibTransId="{60EC23F2-9A8E-492D-A24F-C37B2FF63FDE}"/>
    <dgm:cxn modelId="{507665E1-56B5-416F-94C5-9917F9B6C0CB}" srcId="{D2972D7D-DC6B-4735-88BD-FC04B9BCAD3C}" destId="{89EEB550-6E45-4838-97F5-043B81222617}" srcOrd="0" destOrd="0" parTransId="{CEF86C18-0E55-4E3E-9B87-A38C0B66A38D}" sibTransId="{2A753A85-0D8A-4462-A662-D606B6FC1036}"/>
    <dgm:cxn modelId="{FFE8A442-2327-455C-A9BC-FE38BCB3BE24}" type="presParOf" srcId="{553A7377-5CD4-4F02-A6FC-2BBE76B071AF}" destId="{AB4EFF49-D0D8-476A-952E-F2E8E3CE1B2A}" srcOrd="0" destOrd="0" presId="urn:microsoft.com/office/officeart/2016/7/layout/VerticalSolidActionList"/>
    <dgm:cxn modelId="{FA19794B-403B-4D5D-BF11-20C382ED3492}" type="presParOf" srcId="{AB4EFF49-D0D8-476A-952E-F2E8E3CE1B2A}" destId="{C05F4C6D-CA26-4FC3-ADAF-0ED1095B2A15}" srcOrd="0" destOrd="0" presId="urn:microsoft.com/office/officeart/2016/7/layout/VerticalSolidActionList"/>
    <dgm:cxn modelId="{A1063BAF-07B2-4E6D-859A-C452BE37DA9E}" type="presParOf" srcId="{AB4EFF49-D0D8-476A-952E-F2E8E3CE1B2A}" destId="{A22D12BA-AE88-4FBF-A890-4EC6807A8238}" srcOrd="1" destOrd="0" presId="urn:microsoft.com/office/officeart/2016/7/layout/VerticalSolidActionList"/>
    <dgm:cxn modelId="{CA085C7D-5AF9-433D-A591-A98C284BD8E6}" type="presParOf" srcId="{553A7377-5CD4-4F02-A6FC-2BBE76B071AF}" destId="{92454D93-9AA5-4C56-BA92-6A479791A2E7}" srcOrd="1" destOrd="0" presId="urn:microsoft.com/office/officeart/2016/7/layout/VerticalSolidActionList"/>
    <dgm:cxn modelId="{01F22335-7845-46C5-9B19-302C032EC7BF}" type="presParOf" srcId="{553A7377-5CD4-4F02-A6FC-2BBE76B071AF}" destId="{C01BD10B-E56E-44B1-B8A7-1B28A3B14A9B}" srcOrd="2" destOrd="0" presId="urn:microsoft.com/office/officeart/2016/7/layout/VerticalSolidActionList"/>
    <dgm:cxn modelId="{41903D99-9E82-43C7-815E-A41A055660A6}" type="presParOf" srcId="{C01BD10B-E56E-44B1-B8A7-1B28A3B14A9B}" destId="{F4E9CFE4-C0DA-41F6-8C83-1CA9B6C72338}" srcOrd="0" destOrd="0" presId="urn:microsoft.com/office/officeart/2016/7/layout/VerticalSolidActionList"/>
    <dgm:cxn modelId="{529425EB-2F29-4F43-89AC-E47BA1C3DED7}" type="presParOf" srcId="{C01BD10B-E56E-44B1-B8A7-1B28A3B14A9B}" destId="{D79628C3-AAD2-4507-812D-5CA7FF964334}" srcOrd="1" destOrd="0" presId="urn:microsoft.com/office/officeart/2016/7/layout/VerticalSolidActionList"/>
    <dgm:cxn modelId="{B99EFD6B-58C2-46AC-B0A3-D0541AEB7AE6}" type="presParOf" srcId="{553A7377-5CD4-4F02-A6FC-2BBE76B071AF}" destId="{EDEC564B-DDF4-4C1F-9BA2-1343425D0C57}" srcOrd="3" destOrd="0" presId="urn:microsoft.com/office/officeart/2016/7/layout/VerticalSolidActionList"/>
    <dgm:cxn modelId="{4815234A-E5B2-4F16-B124-D0DC1EDC0DE8}" type="presParOf" srcId="{553A7377-5CD4-4F02-A6FC-2BBE76B071AF}" destId="{BE46CA36-59D5-4740-8CB5-18D22A3140B4}" srcOrd="4" destOrd="0" presId="urn:microsoft.com/office/officeart/2016/7/layout/VerticalSolidActionList"/>
    <dgm:cxn modelId="{D7B4B1FF-EC8D-458D-BE72-11F8462F3510}" type="presParOf" srcId="{BE46CA36-59D5-4740-8CB5-18D22A3140B4}" destId="{DC9E2AB0-9F2F-4454-839C-4DF7AB9C0BB5}" srcOrd="0" destOrd="0" presId="urn:microsoft.com/office/officeart/2016/7/layout/VerticalSolidActionList"/>
    <dgm:cxn modelId="{5DC6BABE-96BA-41CE-8D7B-12E4960C8EB3}" type="presParOf" srcId="{BE46CA36-59D5-4740-8CB5-18D22A3140B4}" destId="{48486647-B572-4F68-A0B0-88E69278ABC4}"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BF1CA68-7845-4FA8-AE78-15069A0C6466}" type="doc">
      <dgm:prSet loTypeId="urn:microsoft.com/office/officeart/2016/7/layout/VerticalHollowActionList" loCatId="List" qsTypeId="urn:microsoft.com/office/officeart/2005/8/quickstyle/simple5" qsCatId="simple" csTypeId="urn:microsoft.com/office/officeart/2005/8/colors/colorful2" csCatId="colorful"/>
      <dgm:spPr/>
      <dgm:t>
        <a:bodyPr/>
        <a:lstStyle/>
        <a:p>
          <a:endParaRPr lang="en-US"/>
        </a:p>
      </dgm:t>
    </dgm:pt>
    <dgm:pt modelId="{824942F8-5D21-4CE6-9684-DFF02D4CFB82}">
      <dgm:prSet/>
      <dgm:spPr/>
      <dgm:t>
        <a:bodyPr/>
        <a:lstStyle/>
        <a:p>
          <a:r>
            <a:rPr lang="en-US"/>
            <a:t>Blood</a:t>
          </a:r>
        </a:p>
      </dgm:t>
    </dgm:pt>
    <dgm:pt modelId="{8F5CEA1B-D18D-40B0-A7C4-F33ED33ED0E4}" type="parTrans" cxnId="{6C3B47C9-06CC-4BAA-9AC3-D1579CD16642}">
      <dgm:prSet/>
      <dgm:spPr/>
      <dgm:t>
        <a:bodyPr/>
        <a:lstStyle/>
        <a:p>
          <a:endParaRPr lang="en-US"/>
        </a:p>
      </dgm:t>
    </dgm:pt>
    <dgm:pt modelId="{827BBD9A-43B4-4E91-8B5C-181FB91F5C9B}" type="sibTrans" cxnId="{6C3B47C9-06CC-4BAA-9AC3-D1579CD16642}">
      <dgm:prSet/>
      <dgm:spPr/>
      <dgm:t>
        <a:bodyPr/>
        <a:lstStyle/>
        <a:p>
          <a:endParaRPr lang="en-US"/>
        </a:p>
      </dgm:t>
    </dgm:pt>
    <dgm:pt modelId="{A403AB09-39C8-4EC0-9B2E-BFE000B57496}">
      <dgm:prSet/>
      <dgm:spPr/>
      <dgm:t>
        <a:bodyPr/>
        <a:lstStyle/>
        <a:p>
          <a:r>
            <a:rPr lang="en-US"/>
            <a:t>High blood pressure damages the arteries, making them narrower and less flexible, leading to reduced blood flow.</a:t>
          </a:r>
        </a:p>
      </dgm:t>
    </dgm:pt>
    <dgm:pt modelId="{B49796DA-6A10-48F8-B02B-A12F8BD5AC37}" type="parTrans" cxnId="{F8EA1005-A7E0-47D3-8FB4-7EF6AD23D51E}">
      <dgm:prSet/>
      <dgm:spPr/>
      <dgm:t>
        <a:bodyPr/>
        <a:lstStyle/>
        <a:p>
          <a:endParaRPr lang="en-US"/>
        </a:p>
      </dgm:t>
    </dgm:pt>
    <dgm:pt modelId="{E2367549-AFA5-4417-9BF5-D1FE45D074C1}" type="sibTrans" cxnId="{F8EA1005-A7E0-47D3-8FB4-7EF6AD23D51E}">
      <dgm:prSet/>
      <dgm:spPr/>
      <dgm:t>
        <a:bodyPr/>
        <a:lstStyle/>
        <a:p>
          <a:endParaRPr lang="en-US"/>
        </a:p>
      </dgm:t>
    </dgm:pt>
    <dgm:pt modelId="{5A1F14AF-B38A-406C-BE75-0E2D7648E3D2}">
      <dgm:prSet/>
      <dgm:spPr/>
      <dgm:t>
        <a:bodyPr/>
        <a:lstStyle/>
        <a:p>
          <a:r>
            <a:rPr lang="en-US"/>
            <a:t>Work</a:t>
          </a:r>
        </a:p>
      </dgm:t>
    </dgm:pt>
    <dgm:pt modelId="{1790443E-1C65-4D31-915D-D22B31A78DAD}" type="parTrans" cxnId="{3B231EC1-76C3-445F-B92C-14B1F5A66B93}">
      <dgm:prSet/>
      <dgm:spPr/>
      <dgm:t>
        <a:bodyPr/>
        <a:lstStyle/>
        <a:p>
          <a:endParaRPr lang="en-US"/>
        </a:p>
      </dgm:t>
    </dgm:pt>
    <dgm:pt modelId="{9E025076-5700-4A50-8684-E0004A7F72BD}" type="sibTrans" cxnId="{3B231EC1-76C3-445F-B92C-14B1F5A66B93}">
      <dgm:prSet/>
      <dgm:spPr/>
      <dgm:t>
        <a:bodyPr/>
        <a:lstStyle/>
        <a:p>
          <a:endParaRPr lang="en-US"/>
        </a:p>
      </dgm:t>
    </dgm:pt>
    <dgm:pt modelId="{4515B64B-C2E1-40EF-B5DA-FDD92855E0F2}">
      <dgm:prSet/>
      <dgm:spPr/>
      <dgm:t>
        <a:bodyPr/>
        <a:lstStyle/>
        <a:p>
          <a:r>
            <a:rPr lang="en-US"/>
            <a:t>The heart must work harder to overcome the increased resistance, which weakens it over time.</a:t>
          </a:r>
        </a:p>
      </dgm:t>
    </dgm:pt>
    <dgm:pt modelId="{FCBFF16A-651E-4503-BC72-90FB01636C9E}" type="parTrans" cxnId="{30BE4512-D90A-4FD1-A0F8-552E351B9797}">
      <dgm:prSet/>
      <dgm:spPr/>
      <dgm:t>
        <a:bodyPr/>
        <a:lstStyle/>
        <a:p>
          <a:endParaRPr lang="en-US"/>
        </a:p>
      </dgm:t>
    </dgm:pt>
    <dgm:pt modelId="{CE05B20A-50D8-4F42-BE09-11A2C86A9E75}" type="sibTrans" cxnId="{30BE4512-D90A-4FD1-A0F8-552E351B9797}">
      <dgm:prSet/>
      <dgm:spPr/>
      <dgm:t>
        <a:bodyPr/>
        <a:lstStyle/>
        <a:p>
          <a:endParaRPr lang="en-US"/>
        </a:p>
      </dgm:t>
    </dgm:pt>
    <dgm:pt modelId="{8C180941-0535-4227-B773-F584A0791D0F}">
      <dgm:prSet/>
      <dgm:spPr/>
      <dgm:t>
        <a:bodyPr/>
        <a:lstStyle/>
        <a:p>
          <a:r>
            <a:rPr lang="en-US"/>
            <a:t>Disrupt</a:t>
          </a:r>
        </a:p>
      </dgm:t>
    </dgm:pt>
    <dgm:pt modelId="{6A2DFF60-ABAE-4954-815C-9D256AE748CD}" type="parTrans" cxnId="{90A39F41-5157-4271-875A-0B195B50F83E}">
      <dgm:prSet/>
      <dgm:spPr/>
      <dgm:t>
        <a:bodyPr/>
        <a:lstStyle/>
        <a:p>
          <a:endParaRPr lang="en-US"/>
        </a:p>
      </dgm:t>
    </dgm:pt>
    <dgm:pt modelId="{2DF800CB-BA3E-4AC0-A4B9-06C144D6119E}" type="sibTrans" cxnId="{90A39F41-5157-4271-875A-0B195B50F83E}">
      <dgm:prSet/>
      <dgm:spPr/>
      <dgm:t>
        <a:bodyPr/>
        <a:lstStyle/>
        <a:p>
          <a:endParaRPr lang="en-US"/>
        </a:p>
      </dgm:t>
    </dgm:pt>
    <dgm:pt modelId="{75404285-46B4-4E24-921D-17172BEBDC53}">
      <dgm:prSet/>
      <dgm:spPr/>
      <dgm:t>
        <a:bodyPr/>
        <a:lstStyle/>
        <a:p>
          <a:r>
            <a:rPr lang="en-US"/>
            <a:t>Arterial damage and thickened heart muscles can disrupt normal blood supply and electrical conduction, increasing the risk of arrhythmias, heart attacks, and eventually cardiac arrest.</a:t>
          </a:r>
        </a:p>
      </dgm:t>
    </dgm:pt>
    <dgm:pt modelId="{E49A6AD7-08D2-4E68-8BDA-281D5DA6B39E}" type="parTrans" cxnId="{69A80849-AA12-4C6B-B259-271144B4AE51}">
      <dgm:prSet/>
      <dgm:spPr/>
      <dgm:t>
        <a:bodyPr/>
        <a:lstStyle/>
        <a:p>
          <a:endParaRPr lang="en-US"/>
        </a:p>
      </dgm:t>
    </dgm:pt>
    <dgm:pt modelId="{B3488FA7-FBCE-42CF-B80B-8E274E55A515}" type="sibTrans" cxnId="{69A80849-AA12-4C6B-B259-271144B4AE51}">
      <dgm:prSet/>
      <dgm:spPr/>
      <dgm:t>
        <a:bodyPr/>
        <a:lstStyle/>
        <a:p>
          <a:endParaRPr lang="en-US"/>
        </a:p>
      </dgm:t>
    </dgm:pt>
    <dgm:pt modelId="{A57FADEA-B2F5-4463-B98F-567625217434}" type="pres">
      <dgm:prSet presAssocID="{2BF1CA68-7845-4FA8-AE78-15069A0C6466}" presName="Name0" presStyleCnt="0">
        <dgm:presLayoutVars>
          <dgm:dir/>
          <dgm:animLvl val="lvl"/>
          <dgm:resizeHandles val="exact"/>
        </dgm:presLayoutVars>
      </dgm:prSet>
      <dgm:spPr/>
    </dgm:pt>
    <dgm:pt modelId="{E24BC95E-BE61-4FD7-A28C-A6A933FAFD1D}" type="pres">
      <dgm:prSet presAssocID="{824942F8-5D21-4CE6-9684-DFF02D4CFB82}" presName="linNode" presStyleCnt="0"/>
      <dgm:spPr/>
    </dgm:pt>
    <dgm:pt modelId="{8BD95B19-4630-4CBB-907D-636A9F6D1C5C}" type="pres">
      <dgm:prSet presAssocID="{824942F8-5D21-4CE6-9684-DFF02D4CFB82}" presName="parentText" presStyleLbl="solidFgAcc1" presStyleIdx="0" presStyleCnt="3">
        <dgm:presLayoutVars>
          <dgm:chMax val="1"/>
          <dgm:bulletEnabled/>
        </dgm:presLayoutVars>
      </dgm:prSet>
      <dgm:spPr/>
    </dgm:pt>
    <dgm:pt modelId="{D85BDA5C-4249-45D4-A14E-ADA60C001811}" type="pres">
      <dgm:prSet presAssocID="{824942F8-5D21-4CE6-9684-DFF02D4CFB82}" presName="descendantText" presStyleLbl="alignNode1" presStyleIdx="0" presStyleCnt="3">
        <dgm:presLayoutVars>
          <dgm:bulletEnabled/>
        </dgm:presLayoutVars>
      </dgm:prSet>
      <dgm:spPr/>
    </dgm:pt>
    <dgm:pt modelId="{B4DD5D1E-0F59-4A53-808E-A320C2ECB121}" type="pres">
      <dgm:prSet presAssocID="{827BBD9A-43B4-4E91-8B5C-181FB91F5C9B}" presName="sp" presStyleCnt="0"/>
      <dgm:spPr/>
    </dgm:pt>
    <dgm:pt modelId="{C3AAADE8-276E-459E-B683-61ECD888B770}" type="pres">
      <dgm:prSet presAssocID="{5A1F14AF-B38A-406C-BE75-0E2D7648E3D2}" presName="linNode" presStyleCnt="0"/>
      <dgm:spPr/>
    </dgm:pt>
    <dgm:pt modelId="{C6A8228A-F9E9-4027-8D20-E8B9E54A8DDF}" type="pres">
      <dgm:prSet presAssocID="{5A1F14AF-B38A-406C-BE75-0E2D7648E3D2}" presName="parentText" presStyleLbl="solidFgAcc1" presStyleIdx="1" presStyleCnt="3">
        <dgm:presLayoutVars>
          <dgm:chMax val="1"/>
          <dgm:bulletEnabled/>
        </dgm:presLayoutVars>
      </dgm:prSet>
      <dgm:spPr/>
    </dgm:pt>
    <dgm:pt modelId="{76FA5C22-076E-47CD-A33C-41EF08546D8A}" type="pres">
      <dgm:prSet presAssocID="{5A1F14AF-B38A-406C-BE75-0E2D7648E3D2}" presName="descendantText" presStyleLbl="alignNode1" presStyleIdx="1" presStyleCnt="3">
        <dgm:presLayoutVars>
          <dgm:bulletEnabled/>
        </dgm:presLayoutVars>
      </dgm:prSet>
      <dgm:spPr/>
    </dgm:pt>
    <dgm:pt modelId="{97EA03A1-DCC9-4D4E-85FB-2DD1655EB475}" type="pres">
      <dgm:prSet presAssocID="{9E025076-5700-4A50-8684-E0004A7F72BD}" presName="sp" presStyleCnt="0"/>
      <dgm:spPr/>
    </dgm:pt>
    <dgm:pt modelId="{7BDD3B8E-B472-45CA-8C38-1358D14CDAF3}" type="pres">
      <dgm:prSet presAssocID="{8C180941-0535-4227-B773-F584A0791D0F}" presName="linNode" presStyleCnt="0"/>
      <dgm:spPr/>
    </dgm:pt>
    <dgm:pt modelId="{96B60BCC-91D1-4579-886F-312EEB1EED40}" type="pres">
      <dgm:prSet presAssocID="{8C180941-0535-4227-B773-F584A0791D0F}" presName="parentText" presStyleLbl="solidFgAcc1" presStyleIdx="2" presStyleCnt="3">
        <dgm:presLayoutVars>
          <dgm:chMax val="1"/>
          <dgm:bulletEnabled/>
        </dgm:presLayoutVars>
      </dgm:prSet>
      <dgm:spPr/>
    </dgm:pt>
    <dgm:pt modelId="{DB4FF651-9256-4B96-8268-84AB6525EAB9}" type="pres">
      <dgm:prSet presAssocID="{8C180941-0535-4227-B773-F584A0791D0F}" presName="descendantText" presStyleLbl="alignNode1" presStyleIdx="2" presStyleCnt="3">
        <dgm:presLayoutVars>
          <dgm:bulletEnabled/>
        </dgm:presLayoutVars>
      </dgm:prSet>
      <dgm:spPr/>
    </dgm:pt>
  </dgm:ptLst>
  <dgm:cxnLst>
    <dgm:cxn modelId="{F8EA1005-A7E0-47D3-8FB4-7EF6AD23D51E}" srcId="{824942F8-5D21-4CE6-9684-DFF02D4CFB82}" destId="{A403AB09-39C8-4EC0-9B2E-BFE000B57496}" srcOrd="0" destOrd="0" parTransId="{B49796DA-6A10-48F8-B02B-A12F8BD5AC37}" sibTransId="{E2367549-AFA5-4417-9BF5-D1FE45D074C1}"/>
    <dgm:cxn modelId="{32922710-225F-457E-817D-583CC6A3868C}" type="presOf" srcId="{5A1F14AF-B38A-406C-BE75-0E2D7648E3D2}" destId="{C6A8228A-F9E9-4027-8D20-E8B9E54A8DDF}" srcOrd="0" destOrd="0" presId="urn:microsoft.com/office/officeart/2016/7/layout/VerticalHollowActionList"/>
    <dgm:cxn modelId="{30BE4512-D90A-4FD1-A0F8-552E351B9797}" srcId="{5A1F14AF-B38A-406C-BE75-0E2D7648E3D2}" destId="{4515B64B-C2E1-40EF-B5DA-FDD92855E0F2}" srcOrd="0" destOrd="0" parTransId="{FCBFF16A-651E-4503-BC72-90FB01636C9E}" sibTransId="{CE05B20A-50D8-4F42-BE09-11A2C86A9E75}"/>
    <dgm:cxn modelId="{90A39F41-5157-4271-875A-0B195B50F83E}" srcId="{2BF1CA68-7845-4FA8-AE78-15069A0C6466}" destId="{8C180941-0535-4227-B773-F584A0791D0F}" srcOrd="2" destOrd="0" parTransId="{6A2DFF60-ABAE-4954-815C-9D256AE748CD}" sibTransId="{2DF800CB-BA3E-4AC0-A4B9-06C144D6119E}"/>
    <dgm:cxn modelId="{69A80849-AA12-4C6B-B259-271144B4AE51}" srcId="{8C180941-0535-4227-B773-F584A0791D0F}" destId="{75404285-46B4-4E24-921D-17172BEBDC53}" srcOrd="0" destOrd="0" parTransId="{E49A6AD7-08D2-4E68-8BDA-281D5DA6B39E}" sibTransId="{B3488FA7-FBCE-42CF-B80B-8E274E55A515}"/>
    <dgm:cxn modelId="{6C138F4A-A6D2-41EC-B94A-9440DB2F9E8D}" type="presOf" srcId="{824942F8-5D21-4CE6-9684-DFF02D4CFB82}" destId="{8BD95B19-4630-4CBB-907D-636A9F6D1C5C}" srcOrd="0" destOrd="0" presId="urn:microsoft.com/office/officeart/2016/7/layout/VerticalHollowActionList"/>
    <dgm:cxn modelId="{8C5E144B-9B5D-41F2-8286-C0902524AF03}" type="presOf" srcId="{2BF1CA68-7845-4FA8-AE78-15069A0C6466}" destId="{A57FADEA-B2F5-4463-B98F-567625217434}" srcOrd="0" destOrd="0" presId="urn:microsoft.com/office/officeart/2016/7/layout/VerticalHollowActionList"/>
    <dgm:cxn modelId="{C01AFB6E-AA2F-4806-9459-C6E2685690DF}" type="presOf" srcId="{75404285-46B4-4E24-921D-17172BEBDC53}" destId="{DB4FF651-9256-4B96-8268-84AB6525EAB9}" srcOrd="0" destOrd="0" presId="urn:microsoft.com/office/officeart/2016/7/layout/VerticalHollowActionList"/>
    <dgm:cxn modelId="{EAE6DA94-44D9-402A-80BD-04268064D19E}" type="presOf" srcId="{A403AB09-39C8-4EC0-9B2E-BFE000B57496}" destId="{D85BDA5C-4249-45D4-A14E-ADA60C001811}" srcOrd="0" destOrd="0" presId="urn:microsoft.com/office/officeart/2016/7/layout/VerticalHollowActionList"/>
    <dgm:cxn modelId="{24F5A6B0-25C3-4D50-86FA-A25FE3FBDF50}" type="presOf" srcId="{4515B64B-C2E1-40EF-B5DA-FDD92855E0F2}" destId="{76FA5C22-076E-47CD-A33C-41EF08546D8A}" srcOrd="0" destOrd="0" presId="urn:microsoft.com/office/officeart/2016/7/layout/VerticalHollowActionList"/>
    <dgm:cxn modelId="{3B231EC1-76C3-445F-B92C-14B1F5A66B93}" srcId="{2BF1CA68-7845-4FA8-AE78-15069A0C6466}" destId="{5A1F14AF-B38A-406C-BE75-0E2D7648E3D2}" srcOrd="1" destOrd="0" parTransId="{1790443E-1C65-4D31-915D-D22B31A78DAD}" sibTransId="{9E025076-5700-4A50-8684-E0004A7F72BD}"/>
    <dgm:cxn modelId="{6C3B47C9-06CC-4BAA-9AC3-D1579CD16642}" srcId="{2BF1CA68-7845-4FA8-AE78-15069A0C6466}" destId="{824942F8-5D21-4CE6-9684-DFF02D4CFB82}" srcOrd="0" destOrd="0" parTransId="{8F5CEA1B-D18D-40B0-A7C4-F33ED33ED0E4}" sibTransId="{827BBD9A-43B4-4E91-8B5C-181FB91F5C9B}"/>
    <dgm:cxn modelId="{B029A0D9-9102-4503-935F-4206E9B75951}" type="presOf" srcId="{8C180941-0535-4227-B773-F584A0791D0F}" destId="{96B60BCC-91D1-4579-886F-312EEB1EED40}" srcOrd="0" destOrd="0" presId="urn:microsoft.com/office/officeart/2016/7/layout/VerticalHollowActionList"/>
    <dgm:cxn modelId="{06D5B365-8CBE-4FCD-BA63-ADAB09D4FDDB}" type="presParOf" srcId="{A57FADEA-B2F5-4463-B98F-567625217434}" destId="{E24BC95E-BE61-4FD7-A28C-A6A933FAFD1D}" srcOrd="0" destOrd="0" presId="urn:microsoft.com/office/officeart/2016/7/layout/VerticalHollowActionList"/>
    <dgm:cxn modelId="{5AFE03A6-24EB-4DAE-98BF-EBE5B3A08970}" type="presParOf" srcId="{E24BC95E-BE61-4FD7-A28C-A6A933FAFD1D}" destId="{8BD95B19-4630-4CBB-907D-636A9F6D1C5C}" srcOrd="0" destOrd="0" presId="urn:microsoft.com/office/officeart/2016/7/layout/VerticalHollowActionList"/>
    <dgm:cxn modelId="{2D64A030-9C73-448C-9C2F-505A9C7955E3}" type="presParOf" srcId="{E24BC95E-BE61-4FD7-A28C-A6A933FAFD1D}" destId="{D85BDA5C-4249-45D4-A14E-ADA60C001811}" srcOrd="1" destOrd="0" presId="urn:microsoft.com/office/officeart/2016/7/layout/VerticalHollowActionList"/>
    <dgm:cxn modelId="{A4BFEFA9-05C1-4AE8-A0FA-69CA6809DB35}" type="presParOf" srcId="{A57FADEA-B2F5-4463-B98F-567625217434}" destId="{B4DD5D1E-0F59-4A53-808E-A320C2ECB121}" srcOrd="1" destOrd="0" presId="urn:microsoft.com/office/officeart/2016/7/layout/VerticalHollowActionList"/>
    <dgm:cxn modelId="{0BE176A9-5B61-4018-8914-4FE0B3367322}" type="presParOf" srcId="{A57FADEA-B2F5-4463-B98F-567625217434}" destId="{C3AAADE8-276E-459E-B683-61ECD888B770}" srcOrd="2" destOrd="0" presId="urn:microsoft.com/office/officeart/2016/7/layout/VerticalHollowActionList"/>
    <dgm:cxn modelId="{0E29963D-CDC6-4100-B143-0652AF9F9BB0}" type="presParOf" srcId="{C3AAADE8-276E-459E-B683-61ECD888B770}" destId="{C6A8228A-F9E9-4027-8D20-E8B9E54A8DDF}" srcOrd="0" destOrd="0" presId="urn:microsoft.com/office/officeart/2016/7/layout/VerticalHollowActionList"/>
    <dgm:cxn modelId="{73241F58-6966-4A21-9A1B-B15004E79A4B}" type="presParOf" srcId="{C3AAADE8-276E-459E-B683-61ECD888B770}" destId="{76FA5C22-076E-47CD-A33C-41EF08546D8A}" srcOrd="1" destOrd="0" presId="urn:microsoft.com/office/officeart/2016/7/layout/VerticalHollowActionList"/>
    <dgm:cxn modelId="{23183D0A-0723-4819-85D7-AFE96D1E056B}" type="presParOf" srcId="{A57FADEA-B2F5-4463-B98F-567625217434}" destId="{97EA03A1-DCC9-4D4E-85FB-2DD1655EB475}" srcOrd="3" destOrd="0" presId="urn:microsoft.com/office/officeart/2016/7/layout/VerticalHollowActionList"/>
    <dgm:cxn modelId="{00BFC628-09C0-4B3B-8E87-A47CAA013B5C}" type="presParOf" srcId="{A57FADEA-B2F5-4463-B98F-567625217434}" destId="{7BDD3B8E-B472-45CA-8C38-1358D14CDAF3}" srcOrd="4" destOrd="0" presId="urn:microsoft.com/office/officeart/2016/7/layout/VerticalHollowActionList"/>
    <dgm:cxn modelId="{A0F265CF-8933-44C9-B083-B96C115A3C00}" type="presParOf" srcId="{7BDD3B8E-B472-45CA-8C38-1358D14CDAF3}" destId="{96B60BCC-91D1-4579-886F-312EEB1EED40}" srcOrd="0" destOrd="0" presId="urn:microsoft.com/office/officeart/2016/7/layout/VerticalHollowActionList"/>
    <dgm:cxn modelId="{BFC9DD3D-F7B0-4695-9848-DD99E1DA06C2}" type="presParOf" srcId="{7BDD3B8E-B472-45CA-8C38-1358D14CDAF3}" destId="{DB4FF651-9256-4B96-8268-84AB6525EAB9}"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7F26AF1-1E2A-432C-9322-77FC878FD337}"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B53D8CEC-DF4D-4AF0-A0CC-6F2ED1FBC50F}">
      <dgm:prSet/>
      <dgm:spPr/>
      <dgm:t>
        <a:bodyPr/>
        <a:lstStyle/>
        <a:p>
          <a:r>
            <a:rPr lang="en-US" b="1"/>
            <a:t>Systolic higher than 180</a:t>
          </a:r>
          <a:r>
            <a:rPr lang="en-US"/>
            <a:t> and/or </a:t>
          </a:r>
          <a:r>
            <a:rPr lang="en-US" b="1"/>
            <a:t>diastolic higher than 120</a:t>
          </a:r>
          <a:r>
            <a:rPr lang="en-US"/>
            <a:t>.</a:t>
          </a:r>
        </a:p>
      </dgm:t>
    </dgm:pt>
    <dgm:pt modelId="{34D0E4CC-2584-4214-9805-3A0B58AFF30E}" type="parTrans" cxnId="{58611F30-6B03-4082-97BF-A4ACB0009078}">
      <dgm:prSet/>
      <dgm:spPr/>
      <dgm:t>
        <a:bodyPr/>
        <a:lstStyle/>
        <a:p>
          <a:endParaRPr lang="en-US"/>
        </a:p>
      </dgm:t>
    </dgm:pt>
    <dgm:pt modelId="{BDABD538-43EF-4A57-9FFF-8DD7B7CEA06C}" type="sibTrans" cxnId="{58611F30-6B03-4082-97BF-A4ACB0009078}">
      <dgm:prSet/>
      <dgm:spPr/>
      <dgm:t>
        <a:bodyPr/>
        <a:lstStyle/>
        <a:p>
          <a:endParaRPr lang="en-US"/>
        </a:p>
      </dgm:t>
    </dgm:pt>
    <dgm:pt modelId="{720B149A-9FB3-417B-B050-643981D680FD}">
      <dgm:prSet/>
      <dgm:spPr/>
      <dgm:t>
        <a:bodyPr/>
        <a:lstStyle/>
        <a:p>
          <a:r>
            <a:rPr lang="en-US"/>
            <a:t>This is considered an emergency situation that requires immediate medical care</a:t>
          </a:r>
        </a:p>
      </dgm:t>
    </dgm:pt>
    <dgm:pt modelId="{D17D7BA5-DA00-45C0-A300-A9296C1CE1B4}" type="parTrans" cxnId="{3D7ED0D1-7D8C-4237-B58C-66064DE684EB}">
      <dgm:prSet/>
      <dgm:spPr/>
      <dgm:t>
        <a:bodyPr/>
        <a:lstStyle/>
        <a:p>
          <a:endParaRPr lang="en-US"/>
        </a:p>
      </dgm:t>
    </dgm:pt>
    <dgm:pt modelId="{F25AF6B1-5A86-41EA-B43C-E16025ED3548}" type="sibTrans" cxnId="{3D7ED0D1-7D8C-4237-B58C-66064DE684EB}">
      <dgm:prSet/>
      <dgm:spPr/>
      <dgm:t>
        <a:bodyPr/>
        <a:lstStyle/>
        <a:p>
          <a:endParaRPr lang="en-US"/>
        </a:p>
      </dgm:t>
    </dgm:pt>
    <dgm:pt modelId="{F1799E23-D2CC-4CB6-9700-A5E84959A880}" type="pres">
      <dgm:prSet presAssocID="{87F26AF1-1E2A-432C-9322-77FC878FD337}" presName="hierChild1" presStyleCnt="0">
        <dgm:presLayoutVars>
          <dgm:chPref val="1"/>
          <dgm:dir/>
          <dgm:animOne val="branch"/>
          <dgm:animLvl val="lvl"/>
          <dgm:resizeHandles/>
        </dgm:presLayoutVars>
      </dgm:prSet>
      <dgm:spPr/>
    </dgm:pt>
    <dgm:pt modelId="{E6AB00AB-4850-4FA7-AAF5-011E980F81E2}" type="pres">
      <dgm:prSet presAssocID="{B53D8CEC-DF4D-4AF0-A0CC-6F2ED1FBC50F}" presName="hierRoot1" presStyleCnt="0"/>
      <dgm:spPr/>
    </dgm:pt>
    <dgm:pt modelId="{34592432-75E8-4340-A97B-E38091A8E552}" type="pres">
      <dgm:prSet presAssocID="{B53D8CEC-DF4D-4AF0-A0CC-6F2ED1FBC50F}" presName="composite" presStyleCnt="0"/>
      <dgm:spPr/>
    </dgm:pt>
    <dgm:pt modelId="{2998172C-B161-44D4-830D-309FDEC66308}" type="pres">
      <dgm:prSet presAssocID="{B53D8CEC-DF4D-4AF0-A0CC-6F2ED1FBC50F}" presName="background" presStyleLbl="node0" presStyleIdx="0" presStyleCnt="2"/>
      <dgm:spPr/>
    </dgm:pt>
    <dgm:pt modelId="{005CAA71-BFD5-4B71-AFAD-7B3865719D1C}" type="pres">
      <dgm:prSet presAssocID="{B53D8CEC-DF4D-4AF0-A0CC-6F2ED1FBC50F}" presName="text" presStyleLbl="fgAcc0" presStyleIdx="0" presStyleCnt="2">
        <dgm:presLayoutVars>
          <dgm:chPref val="3"/>
        </dgm:presLayoutVars>
      </dgm:prSet>
      <dgm:spPr/>
    </dgm:pt>
    <dgm:pt modelId="{E199866C-9E32-4AA7-BA9F-13BBAADA215E}" type="pres">
      <dgm:prSet presAssocID="{B53D8CEC-DF4D-4AF0-A0CC-6F2ED1FBC50F}" presName="hierChild2" presStyleCnt="0"/>
      <dgm:spPr/>
    </dgm:pt>
    <dgm:pt modelId="{548BD375-7F53-4118-B6A9-AAB91A41E948}" type="pres">
      <dgm:prSet presAssocID="{720B149A-9FB3-417B-B050-643981D680FD}" presName="hierRoot1" presStyleCnt="0"/>
      <dgm:spPr/>
    </dgm:pt>
    <dgm:pt modelId="{4EF325CE-27DF-49D3-BF2F-A970E82B76A4}" type="pres">
      <dgm:prSet presAssocID="{720B149A-9FB3-417B-B050-643981D680FD}" presName="composite" presStyleCnt="0"/>
      <dgm:spPr/>
    </dgm:pt>
    <dgm:pt modelId="{5FB9BE72-9D80-4C43-A7B0-1E934DC61E7B}" type="pres">
      <dgm:prSet presAssocID="{720B149A-9FB3-417B-B050-643981D680FD}" presName="background" presStyleLbl="node0" presStyleIdx="1" presStyleCnt="2"/>
      <dgm:spPr/>
    </dgm:pt>
    <dgm:pt modelId="{B6028FDA-4E42-4D51-AC23-CE14C3204559}" type="pres">
      <dgm:prSet presAssocID="{720B149A-9FB3-417B-B050-643981D680FD}" presName="text" presStyleLbl="fgAcc0" presStyleIdx="1" presStyleCnt="2">
        <dgm:presLayoutVars>
          <dgm:chPref val="3"/>
        </dgm:presLayoutVars>
      </dgm:prSet>
      <dgm:spPr/>
    </dgm:pt>
    <dgm:pt modelId="{9CD11E91-222D-41CF-A812-EA2A73B8C774}" type="pres">
      <dgm:prSet presAssocID="{720B149A-9FB3-417B-B050-643981D680FD}" presName="hierChild2" presStyleCnt="0"/>
      <dgm:spPr/>
    </dgm:pt>
  </dgm:ptLst>
  <dgm:cxnLst>
    <dgm:cxn modelId="{58611F30-6B03-4082-97BF-A4ACB0009078}" srcId="{87F26AF1-1E2A-432C-9322-77FC878FD337}" destId="{B53D8CEC-DF4D-4AF0-A0CC-6F2ED1FBC50F}" srcOrd="0" destOrd="0" parTransId="{34D0E4CC-2584-4214-9805-3A0B58AFF30E}" sibTransId="{BDABD538-43EF-4A57-9FFF-8DD7B7CEA06C}"/>
    <dgm:cxn modelId="{7335697D-CB8A-4CE3-A11C-3D6340FF7D57}" type="presOf" srcId="{87F26AF1-1E2A-432C-9322-77FC878FD337}" destId="{F1799E23-D2CC-4CB6-9700-A5E84959A880}" srcOrd="0" destOrd="0" presId="urn:microsoft.com/office/officeart/2005/8/layout/hierarchy1"/>
    <dgm:cxn modelId="{FF1BC48B-76DA-4BFC-95D9-6782D623418D}" type="presOf" srcId="{720B149A-9FB3-417B-B050-643981D680FD}" destId="{B6028FDA-4E42-4D51-AC23-CE14C3204559}" srcOrd="0" destOrd="0" presId="urn:microsoft.com/office/officeart/2005/8/layout/hierarchy1"/>
    <dgm:cxn modelId="{3D7ED0D1-7D8C-4237-B58C-66064DE684EB}" srcId="{87F26AF1-1E2A-432C-9322-77FC878FD337}" destId="{720B149A-9FB3-417B-B050-643981D680FD}" srcOrd="1" destOrd="0" parTransId="{D17D7BA5-DA00-45C0-A300-A9296C1CE1B4}" sibTransId="{F25AF6B1-5A86-41EA-B43C-E16025ED3548}"/>
    <dgm:cxn modelId="{55E8FEE7-9058-43F9-9C1E-987C963BD06B}" type="presOf" srcId="{B53D8CEC-DF4D-4AF0-A0CC-6F2ED1FBC50F}" destId="{005CAA71-BFD5-4B71-AFAD-7B3865719D1C}" srcOrd="0" destOrd="0" presId="urn:microsoft.com/office/officeart/2005/8/layout/hierarchy1"/>
    <dgm:cxn modelId="{1F4162F0-71A3-409E-B196-0E96016DB508}" type="presParOf" srcId="{F1799E23-D2CC-4CB6-9700-A5E84959A880}" destId="{E6AB00AB-4850-4FA7-AAF5-011E980F81E2}" srcOrd="0" destOrd="0" presId="urn:microsoft.com/office/officeart/2005/8/layout/hierarchy1"/>
    <dgm:cxn modelId="{4CDACF2E-3B6B-45B1-9BD2-334F05028F1A}" type="presParOf" srcId="{E6AB00AB-4850-4FA7-AAF5-011E980F81E2}" destId="{34592432-75E8-4340-A97B-E38091A8E552}" srcOrd="0" destOrd="0" presId="urn:microsoft.com/office/officeart/2005/8/layout/hierarchy1"/>
    <dgm:cxn modelId="{E16451ED-153A-4892-8299-FF07F70B67D6}" type="presParOf" srcId="{34592432-75E8-4340-A97B-E38091A8E552}" destId="{2998172C-B161-44D4-830D-309FDEC66308}" srcOrd="0" destOrd="0" presId="urn:microsoft.com/office/officeart/2005/8/layout/hierarchy1"/>
    <dgm:cxn modelId="{DBF32DE6-99D3-4C37-8825-E15CA14C5F7B}" type="presParOf" srcId="{34592432-75E8-4340-A97B-E38091A8E552}" destId="{005CAA71-BFD5-4B71-AFAD-7B3865719D1C}" srcOrd="1" destOrd="0" presId="urn:microsoft.com/office/officeart/2005/8/layout/hierarchy1"/>
    <dgm:cxn modelId="{34F02A5D-9F37-49EE-9674-CC758E693F58}" type="presParOf" srcId="{E6AB00AB-4850-4FA7-AAF5-011E980F81E2}" destId="{E199866C-9E32-4AA7-BA9F-13BBAADA215E}" srcOrd="1" destOrd="0" presId="urn:microsoft.com/office/officeart/2005/8/layout/hierarchy1"/>
    <dgm:cxn modelId="{69618DDB-28F0-47D3-AAC7-B713A199C765}" type="presParOf" srcId="{F1799E23-D2CC-4CB6-9700-A5E84959A880}" destId="{548BD375-7F53-4118-B6A9-AAB91A41E948}" srcOrd="1" destOrd="0" presId="urn:microsoft.com/office/officeart/2005/8/layout/hierarchy1"/>
    <dgm:cxn modelId="{C7DC5B8D-EAFC-4241-9CCA-937B036C6B2D}" type="presParOf" srcId="{548BD375-7F53-4118-B6A9-AAB91A41E948}" destId="{4EF325CE-27DF-49D3-BF2F-A970E82B76A4}" srcOrd="0" destOrd="0" presId="urn:microsoft.com/office/officeart/2005/8/layout/hierarchy1"/>
    <dgm:cxn modelId="{5CCDB78B-2391-4F2D-AC6B-BCC12BFD5AA7}" type="presParOf" srcId="{4EF325CE-27DF-49D3-BF2F-A970E82B76A4}" destId="{5FB9BE72-9D80-4C43-A7B0-1E934DC61E7B}" srcOrd="0" destOrd="0" presId="urn:microsoft.com/office/officeart/2005/8/layout/hierarchy1"/>
    <dgm:cxn modelId="{BFCA0FCF-BE8E-4B3F-A7C9-B5EC2BEF482C}" type="presParOf" srcId="{4EF325CE-27DF-49D3-BF2F-A970E82B76A4}" destId="{B6028FDA-4E42-4D51-AC23-CE14C3204559}" srcOrd="1" destOrd="0" presId="urn:microsoft.com/office/officeart/2005/8/layout/hierarchy1"/>
    <dgm:cxn modelId="{A81D24FA-D96B-4674-B59F-D5E04C855E66}" type="presParOf" srcId="{548BD375-7F53-4118-B6A9-AAB91A41E948}" destId="{9CD11E91-222D-41CF-A812-EA2A73B8C77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8D575-CFD4-4CBB-B184-FADD44E3DBC7}">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E4DBB2-C178-45C5-9C28-A07C631F3133}">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5C1020-75AE-4315-AC65-ADC2E831FBE1}">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111250">
            <a:lnSpc>
              <a:spcPct val="90000"/>
            </a:lnSpc>
            <a:spcBef>
              <a:spcPct val="0"/>
            </a:spcBef>
            <a:spcAft>
              <a:spcPct val="35000"/>
            </a:spcAft>
            <a:buNone/>
          </a:pPr>
          <a:r>
            <a:rPr lang="en-US" sz="2500" kern="1200"/>
            <a:t>The SA node starts the electrical impulse that spreads across the atria, causing them to contract.</a:t>
          </a:r>
        </a:p>
      </dsp:txBody>
      <dsp:txXfrm>
        <a:off x="1437631" y="531"/>
        <a:ext cx="9077968" cy="1244702"/>
      </dsp:txXfrm>
    </dsp:sp>
    <dsp:sp modelId="{6BEFDDAD-9B68-4FD0-890E-0554A2680644}">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E7C9E1-7B96-405F-AB4C-F20335632238}">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A09055-D434-4EEE-8710-57ADB9AEBB64}">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111250">
            <a:lnSpc>
              <a:spcPct val="90000"/>
            </a:lnSpc>
            <a:spcBef>
              <a:spcPct val="0"/>
            </a:spcBef>
            <a:spcAft>
              <a:spcPct val="35000"/>
            </a:spcAft>
            <a:buNone/>
          </a:pPr>
          <a:r>
            <a:rPr lang="en-US" sz="2500" kern="1200"/>
            <a:t>The impulse travels to the AV node, where there's a brief delay, allowing the ventricles to fill.</a:t>
          </a:r>
        </a:p>
      </dsp:txBody>
      <dsp:txXfrm>
        <a:off x="1437631" y="1556410"/>
        <a:ext cx="9077968" cy="1244702"/>
      </dsp:txXfrm>
    </dsp:sp>
    <dsp:sp modelId="{3FC2419C-72C3-4FA2-9252-6C2E0C301D43}">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CCE949-351E-4ADA-AD50-3219864B0BB8}">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CB00CC-86D5-467F-AB82-3AF5205E278B}">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111250">
            <a:lnSpc>
              <a:spcPct val="90000"/>
            </a:lnSpc>
            <a:spcBef>
              <a:spcPct val="0"/>
            </a:spcBef>
            <a:spcAft>
              <a:spcPct val="35000"/>
            </a:spcAft>
            <a:buNone/>
          </a:pPr>
          <a:r>
            <a:rPr lang="en-US" sz="2500" kern="1200"/>
            <a:t>From the AV node, the signal passes through the Bundle of His and Purkinje fibers, causing the ventricles to contract.</a:t>
          </a:r>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92E973-8332-42E9-8D48-A7DB83190731}">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F4C27C-E894-49BD-98A4-F40A0B831351}">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t>What it means</a:t>
          </a:r>
          <a:r>
            <a:rPr lang="en-US" sz="2400" kern="1200"/>
            <a:t>: The T wave represents </a:t>
          </a:r>
          <a:r>
            <a:rPr lang="en-US" sz="2400" b="1" kern="1200"/>
            <a:t>ventricular repolarization</a:t>
          </a:r>
          <a:r>
            <a:rPr lang="en-US" sz="2400" kern="1200"/>
            <a:t>, which means the ventricles are </a:t>
          </a:r>
          <a:r>
            <a:rPr lang="en-US" sz="2400" b="1" kern="1200"/>
            <a:t>recovering</a:t>
          </a:r>
          <a:r>
            <a:rPr lang="en-US" sz="2400" kern="1200"/>
            <a:t> from the contraction and getting ready for the next beat.</a:t>
          </a:r>
        </a:p>
      </dsp:txBody>
      <dsp:txXfrm>
        <a:off x="696297" y="538547"/>
        <a:ext cx="4171627" cy="2590157"/>
      </dsp:txXfrm>
    </dsp:sp>
    <dsp:sp modelId="{C5C8AE12-3910-439C-AA09-D547253AF7AB}">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4B4B4F-AD03-4F03-82C5-2DA9BABB5DC5}">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t>In simple terms</a:t>
          </a:r>
          <a:r>
            <a:rPr lang="en-US" sz="2400" kern="1200"/>
            <a:t>: This is the point where your heart is </a:t>
          </a:r>
          <a:r>
            <a:rPr lang="en-US" sz="2400" b="1" kern="1200"/>
            <a:t>relaxing</a:t>
          </a:r>
          <a:r>
            <a:rPr lang="en-US" sz="2400" kern="1200"/>
            <a:t> and resetting itself for the next beat.</a:t>
          </a:r>
        </a:p>
      </dsp:txBody>
      <dsp:txXfrm>
        <a:off x="5991936" y="538547"/>
        <a:ext cx="4171627" cy="2590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622E73-CCB7-4B5D-948F-A1A2C63DA0B4}">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236600-B26E-4441-959E-D531D26C3C34}">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An </a:t>
          </a:r>
          <a:r>
            <a:rPr lang="en-US" sz="2200" b="1" kern="1200"/>
            <a:t>ECG (Electrocardiogram)</a:t>
          </a:r>
          <a:r>
            <a:rPr lang="en-US" sz="2200" kern="1200"/>
            <a:t> is like a picture of the electrical activity that runs your heart. Each part (P wave, QRS complex, T wave) tells doctors what’s happening in different parts of the heart during a heartbeat.</a:t>
          </a:r>
        </a:p>
      </dsp:txBody>
      <dsp:txXfrm>
        <a:off x="696297" y="538547"/>
        <a:ext cx="4171627" cy="2590157"/>
      </dsp:txXfrm>
    </dsp:sp>
    <dsp:sp modelId="{25A6E7AF-DD0C-4E75-AEB8-54B82B1A3B1A}">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FC3135-E848-4C6D-8045-A58FDAC77DC9}">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A </a:t>
          </a:r>
          <a:r>
            <a:rPr lang="en-US" sz="2200" b="1" kern="1200"/>
            <a:t>normal ECG</a:t>
          </a:r>
          <a:r>
            <a:rPr lang="en-US" sz="2200" kern="1200"/>
            <a:t> pattern means that the heart is beating in a healthy, predictable rhythm. </a:t>
          </a:r>
          <a:r>
            <a:rPr lang="en-US" sz="2200" b="1" kern="1200"/>
            <a:t>Irregularities</a:t>
          </a:r>
          <a:r>
            <a:rPr lang="en-US" sz="2200" kern="1200"/>
            <a:t> could mean issues like </a:t>
          </a:r>
          <a:r>
            <a:rPr lang="en-US" sz="2200" b="1" kern="1200"/>
            <a:t>arrhythmias</a:t>
          </a:r>
          <a:r>
            <a:rPr lang="en-US" sz="2200" kern="1200"/>
            <a:t> (irregular heartbeats) or </a:t>
          </a:r>
          <a:r>
            <a:rPr lang="en-US" sz="2200" b="1" kern="1200"/>
            <a:t>blockages</a:t>
          </a:r>
          <a:r>
            <a:rPr lang="en-US" sz="2200" kern="1200"/>
            <a:t> that could affect blood flow.</a:t>
          </a:r>
        </a:p>
      </dsp:txBody>
      <dsp:txXfrm>
        <a:off x="5991936" y="538547"/>
        <a:ext cx="4171627" cy="25901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2D12BA-AE88-4FBF-A890-4EC6807A8238}">
      <dsp:nvSpPr>
        <dsp:cNvPr id="0" name=""/>
        <dsp:cNvSpPr/>
      </dsp:nvSpPr>
      <dsp:spPr>
        <a:xfrm>
          <a:off x="2103120" y="1359"/>
          <a:ext cx="8412480" cy="1393787"/>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354022" rIns="163225" bIns="354022" numCol="1" spcCol="1270" anchor="ctr" anchorCtr="0">
          <a:noAutofit/>
        </a:bodyPr>
        <a:lstStyle/>
        <a:p>
          <a:pPr marL="0" lvl="0" indent="0" algn="l" defTabSz="977900">
            <a:lnSpc>
              <a:spcPct val="90000"/>
            </a:lnSpc>
            <a:spcBef>
              <a:spcPct val="0"/>
            </a:spcBef>
            <a:spcAft>
              <a:spcPct val="35000"/>
            </a:spcAft>
            <a:buNone/>
          </a:pPr>
          <a:r>
            <a:rPr lang="en-US" sz="2200" kern="1200"/>
            <a:t>Adopting a heart-healthy diet such as the Mediterranean diet can significantly reduce the risk of heart disease.</a:t>
          </a:r>
        </a:p>
      </dsp:txBody>
      <dsp:txXfrm>
        <a:off x="2103120" y="1359"/>
        <a:ext cx="8412480" cy="1393787"/>
      </dsp:txXfrm>
    </dsp:sp>
    <dsp:sp modelId="{C05F4C6D-CA26-4FC3-ADAF-0ED1095B2A15}">
      <dsp:nvSpPr>
        <dsp:cNvPr id="0" name=""/>
        <dsp:cNvSpPr/>
      </dsp:nvSpPr>
      <dsp:spPr>
        <a:xfrm>
          <a:off x="0" y="1359"/>
          <a:ext cx="2103120" cy="1393787"/>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137675" rIns="111290" bIns="137675" numCol="1" spcCol="1270" anchor="ctr" anchorCtr="0">
          <a:noAutofit/>
        </a:bodyPr>
        <a:lstStyle/>
        <a:p>
          <a:pPr marL="0" lvl="0" indent="0" algn="ctr" defTabSz="1244600">
            <a:lnSpc>
              <a:spcPct val="90000"/>
            </a:lnSpc>
            <a:spcBef>
              <a:spcPct val="0"/>
            </a:spcBef>
            <a:spcAft>
              <a:spcPct val="35000"/>
            </a:spcAft>
            <a:buNone/>
          </a:pPr>
          <a:r>
            <a:rPr lang="en-US" sz="2800" kern="1200"/>
            <a:t>Adopting</a:t>
          </a:r>
        </a:p>
      </dsp:txBody>
      <dsp:txXfrm>
        <a:off x="0" y="1359"/>
        <a:ext cx="2103120" cy="1393787"/>
      </dsp:txXfrm>
    </dsp:sp>
    <dsp:sp modelId="{D79628C3-AAD2-4507-812D-5CA7FF964334}">
      <dsp:nvSpPr>
        <dsp:cNvPr id="0" name=""/>
        <dsp:cNvSpPr/>
      </dsp:nvSpPr>
      <dsp:spPr>
        <a:xfrm>
          <a:off x="2103120" y="1478775"/>
          <a:ext cx="8412480" cy="1393787"/>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354022" rIns="163225" bIns="354022" numCol="1" spcCol="1270" anchor="ctr" anchorCtr="0">
          <a:noAutofit/>
        </a:bodyPr>
        <a:lstStyle/>
        <a:p>
          <a:pPr marL="0" lvl="0" indent="0" algn="l" defTabSz="977900">
            <a:lnSpc>
              <a:spcPct val="90000"/>
            </a:lnSpc>
            <a:spcBef>
              <a:spcPct val="0"/>
            </a:spcBef>
            <a:spcAft>
              <a:spcPct val="35000"/>
            </a:spcAft>
            <a:buNone/>
          </a:pPr>
          <a:r>
            <a:rPr lang="en-US" sz="2200" kern="1200"/>
            <a:t>Engaging in moderate-intensity physical activities for at least 150 minutes per week is recommended.</a:t>
          </a:r>
        </a:p>
      </dsp:txBody>
      <dsp:txXfrm>
        <a:off x="2103120" y="1478775"/>
        <a:ext cx="8412480" cy="1393787"/>
      </dsp:txXfrm>
    </dsp:sp>
    <dsp:sp modelId="{F4E9CFE4-C0DA-41F6-8C83-1CA9B6C72338}">
      <dsp:nvSpPr>
        <dsp:cNvPr id="0" name=""/>
        <dsp:cNvSpPr/>
      </dsp:nvSpPr>
      <dsp:spPr>
        <a:xfrm>
          <a:off x="0" y="1478775"/>
          <a:ext cx="2103120" cy="1393787"/>
        </a:xfrm>
        <a:prstGeom prst="rect">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137675" rIns="111290" bIns="137675" numCol="1" spcCol="1270" anchor="ctr" anchorCtr="0">
          <a:noAutofit/>
        </a:bodyPr>
        <a:lstStyle/>
        <a:p>
          <a:pPr marL="0" lvl="0" indent="0" algn="ctr" defTabSz="1244600">
            <a:lnSpc>
              <a:spcPct val="90000"/>
            </a:lnSpc>
            <a:spcBef>
              <a:spcPct val="0"/>
            </a:spcBef>
            <a:spcAft>
              <a:spcPct val="35000"/>
            </a:spcAft>
            <a:buNone/>
          </a:pPr>
          <a:r>
            <a:rPr lang="en-US" sz="2800" kern="1200"/>
            <a:t>Engaging</a:t>
          </a:r>
        </a:p>
      </dsp:txBody>
      <dsp:txXfrm>
        <a:off x="0" y="1478775"/>
        <a:ext cx="2103120" cy="1393787"/>
      </dsp:txXfrm>
    </dsp:sp>
    <dsp:sp modelId="{48486647-B572-4F68-A0B0-88E69278ABC4}">
      <dsp:nvSpPr>
        <dsp:cNvPr id="0" name=""/>
        <dsp:cNvSpPr/>
      </dsp:nvSpPr>
      <dsp:spPr>
        <a:xfrm>
          <a:off x="2103120" y="2956190"/>
          <a:ext cx="8412480" cy="1393787"/>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354022" rIns="163225" bIns="354022" numCol="1" spcCol="1270" anchor="ctr" anchorCtr="0">
          <a:noAutofit/>
        </a:bodyPr>
        <a:lstStyle/>
        <a:p>
          <a:pPr marL="0" lvl="0" indent="0" algn="l" defTabSz="977900">
            <a:lnSpc>
              <a:spcPct val="90000"/>
            </a:lnSpc>
            <a:spcBef>
              <a:spcPct val="0"/>
            </a:spcBef>
            <a:spcAft>
              <a:spcPct val="35000"/>
            </a:spcAft>
            <a:buNone/>
          </a:pPr>
          <a:r>
            <a:rPr lang="en-US" sz="2200" kern="1200"/>
            <a:t>Managing mental health through relaxation techniques, adequate sleep, and maintaining social connections also plays a role.</a:t>
          </a:r>
        </a:p>
      </dsp:txBody>
      <dsp:txXfrm>
        <a:off x="2103120" y="2956190"/>
        <a:ext cx="8412480" cy="1393787"/>
      </dsp:txXfrm>
    </dsp:sp>
    <dsp:sp modelId="{DC9E2AB0-9F2F-4454-839C-4DF7AB9C0BB5}">
      <dsp:nvSpPr>
        <dsp:cNvPr id="0" name=""/>
        <dsp:cNvSpPr/>
      </dsp:nvSpPr>
      <dsp:spPr>
        <a:xfrm>
          <a:off x="0" y="2956190"/>
          <a:ext cx="2103120" cy="1393787"/>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137675" rIns="111290" bIns="137675" numCol="1" spcCol="1270" anchor="ctr" anchorCtr="0">
          <a:noAutofit/>
        </a:bodyPr>
        <a:lstStyle/>
        <a:p>
          <a:pPr marL="0" lvl="0" indent="0" algn="ctr" defTabSz="1244600">
            <a:lnSpc>
              <a:spcPct val="90000"/>
            </a:lnSpc>
            <a:spcBef>
              <a:spcPct val="0"/>
            </a:spcBef>
            <a:spcAft>
              <a:spcPct val="35000"/>
            </a:spcAft>
            <a:buNone/>
          </a:pPr>
          <a:r>
            <a:rPr lang="en-US" sz="2800" kern="1200"/>
            <a:t>Managing</a:t>
          </a:r>
        </a:p>
      </dsp:txBody>
      <dsp:txXfrm>
        <a:off x="0" y="2956190"/>
        <a:ext cx="2103120" cy="13937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5BDA5C-4249-45D4-A14E-ADA60C001811}">
      <dsp:nvSpPr>
        <dsp:cNvPr id="0" name=""/>
        <dsp:cNvSpPr/>
      </dsp:nvSpPr>
      <dsp:spPr>
        <a:xfrm>
          <a:off x="2103120" y="1359"/>
          <a:ext cx="8412480" cy="1393787"/>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63225" tIns="354022" rIns="163225" bIns="354022" numCol="1" spcCol="1270" anchor="ctr" anchorCtr="0">
          <a:noAutofit/>
        </a:bodyPr>
        <a:lstStyle/>
        <a:p>
          <a:pPr marL="0" lvl="0" indent="0" algn="l" defTabSz="711200">
            <a:lnSpc>
              <a:spcPct val="90000"/>
            </a:lnSpc>
            <a:spcBef>
              <a:spcPct val="0"/>
            </a:spcBef>
            <a:spcAft>
              <a:spcPct val="35000"/>
            </a:spcAft>
            <a:buNone/>
          </a:pPr>
          <a:r>
            <a:rPr lang="en-US" sz="1600" kern="1200"/>
            <a:t>High blood pressure damages the arteries, making them narrower and less flexible, leading to reduced blood flow.</a:t>
          </a:r>
        </a:p>
      </dsp:txBody>
      <dsp:txXfrm>
        <a:off x="2103120" y="1359"/>
        <a:ext cx="8412480" cy="1393787"/>
      </dsp:txXfrm>
    </dsp:sp>
    <dsp:sp modelId="{8BD95B19-4630-4CBB-907D-636A9F6D1C5C}">
      <dsp:nvSpPr>
        <dsp:cNvPr id="0" name=""/>
        <dsp:cNvSpPr/>
      </dsp:nvSpPr>
      <dsp:spPr>
        <a:xfrm>
          <a:off x="0" y="1359"/>
          <a:ext cx="2103120" cy="1393787"/>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1290" tIns="137675" rIns="111290" bIns="137675" numCol="1" spcCol="1270" anchor="ctr" anchorCtr="0">
          <a:noAutofit/>
        </a:bodyPr>
        <a:lstStyle/>
        <a:p>
          <a:pPr marL="0" lvl="0" indent="0" algn="ctr" defTabSz="889000">
            <a:lnSpc>
              <a:spcPct val="90000"/>
            </a:lnSpc>
            <a:spcBef>
              <a:spcPct val="0"/>
            </a:spcBef>
            <a:spcAft>
              <a:spcPct val="35000"/>
            </a:spcAft>
            <a:buNone/>
          </a:pPr>
          <a:r>
            <a:rPr lang="en-US" sz="2000" kern="1200"/>
            <a:t>Blood</a:t>
          </a:r>
        </a:p>
      </dsp:txBody>
      <dsp:txXfrm>
        <a:off x="0" y="1359"/>
        <a:ext cx="2103120" cy="1393787"/>
      </dsp:txXfrm>
    </dsp:sp>
    <dsp:sp modelId="{76FA5C22-076E-47CD-A33C-41EF08546D8A}">
      <dsp:nvSpPr>
        <dsp:cNvPr id="0" name=""/>
        <dsp:cNvSpPr/>
      </dsp:nvSpPr>
      <dsp:spPr>
        <a:xfrm>
          <a:off x="2103120" y="1478775"/>
          <a:ext cx="8412480" cy="1393787"/>
        </a:xfrm>
        <a:prstGeom prst="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w="12700" cap="flat" cmpd="sng" algn="ctr">
          <a:solidFill>
            <a:schemeClr val="accent2">
              <a:hueOff val="3221807"/>
              <a:satOff val="-9246"/>
              <a:lumOff val="-1480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63225" tIns="354022" rIns="163225" bIns="354022" numCol="1" spcCol="1270" anchor="ctr" anchorCtr="0">
          <a:noAutofit/>
        </a:bodyPr>
        <a:lstStyle/>
        <a:p>
          <a:pPr marL="0" lvl="0" indent="0" algn="l" defTabSz="711200">
            <a:lnSpc>
              <a:spcPct val="90000"/>
            </a:lnSpc>
            <a:spcBef>
              <a:spcPct val="0"/>
            </a:spcBef>
            <a:spcAft>
              <a:spcPct val="35000"/>
            </a:spcAft>
            <a:buNone/>
          </a:pPr>
          <a:r>
            <a:rPr lang="en-US" sz="1600" kern="1200"/>
            <a:t>The heart must work harder to overcome the increased resistance, which weakens it over time.</a:t>
          </a:r>
        </a:p>
      </dsp:txBody>
      <dsp:txXfrm>
        <a:off x="2103120" y="1478775"/>
        <a:ext cx="8412480" cy="1393787"/>
      </dsp:txXfrm>
    </dsp:sp>
    <dsp:sp modelId="{C6A8228A-F9E9-4027-8D20-E8B9E54A8DDF}">
      <dsp:nvSpPr>
        <dsp:cNvPr id="0" name=""/>
        <dsp:cNvSpPr/>
      </dsp:nvSpPr>
      <dsp:spPr>
        <a:xfrm>
          <a:off x="0" y="1478775"/>
          <a:ext cx="2103120" cy="1393787"/>
        </a:xfrm>
        <a:prstGeom prst="rect">
          <a:avLst/>
        </a:prstGeom>
        <a:solidFill>
          <a:schemeClr val="lt1">
            <a:hueOff val="0"/>
            <a:satOff val="0"/>
            <a:lumOff val="0"/>
            <a:alphaOff val="0"/>
          </a:schemeClr>
        </a:solidFill>
        <a:ln w="12700" cap="flat" cmpd="sng" algn="ctr">
          <a:solidFill>
            <a:schemeClr val="accent2">
              <a:hueOff val="3221807"/>
              <a:satOff val="-9246"/>
              <a:lumOff val="-14805"/>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1290" tIns="137675" rIns="111290" bIns="137675" numCol="1" spcCol="1270" anchor="ctr" anchorCtr="0">
          <a:noAutofit/>
        </a:bodyPr>
        <a:lstStyle/>
        <a:p>
          <a:pPr marL="0" lvl="0" indent="0" algn="ctr" defTabSz="889000">
            <a:lnSpc>
              <a:spcPct val="90000"/>
            </a:lnSpc>
            <a:spcBef>
              <a:spcPct val="0"/>
            </a:spcBef>
            <a:spcAft>
              <a:spcPct val="35000"/>
            </a:spcAft>
            <a:buNone/>
          </a:pPr>
          <a:r>
            <a:rPr lang="en-US" sz="2000" kern="1200"/>
            <a:t>Work</a:t>
          </a:r>
        </a:p>
      </dsp:txBody>
      <dsp:txXfrm>
        <a:off x="0" y="1478775"/>
        <a:ext cx="2103120" cy="1393787"/>
      </dsp:txXfrm>
    </dsp:sp>
    <dsp:sp modelId="{DB4FF651-9256-4B96-8268-84AB6525EAB9}">
      <dsp:nvSpPr>
        <dsp:cNvPr id="0" name=""/>
        <dsp:cNvSpPr/>
      </dsp:nvSpPr>
      <dsp:spPr>
        <a:xfrm>
          <a:off x="2103120" y="2956190"/>
          <a:ext cx="8412480" cy="1393787"/>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63225" tIns="354022" rIns="163225" bIns="354022" numCol="1" spcCol="1270" anchor="ctr" anchorCtr="0">
          <a:noAutofit/>
        </a:bodyPr>
        <a:lstStyle/>
        <a:p>
          <a:pPr marL="0" lvl="0" indent="0" algn="l" defTabSz="711200">
            <a:lnSpc>
              <a:spcPct val="90000"/>
            </a:lnSpc>
            <a:spcBef>
              <a:spcPct val="0"/>
            </a:spcBef>
            <a:spcAft>
              <a:spcPct val="35000"/>
            </a:spcAft>
            <a:buNone/>
          </a:pPr>
          <a:r>
            <a:rPr lang="en-US" sz="1600" kern="1200"/>
            <a:t>Arterial damage and thickened heart muscles can disrupt normal blood supply and electrical conduction, increasing the risk of arrhythmias, heart attacks, and eventually cardiac arrest.</a:t>
          </a:r>
        </a:p>
      </dsp:txBody>
      <dsp:txXfrm>
        <a:off x="2103120" y="2956190"/>
        <a:ext cx="8412480" cy="1393787"/>
      </dsp:txXfrm>
    </dsp:sp>
    <dsp:sp modelId="{96B60BCC-91D1-4579-886F-312EEB1EED40}">
      <dsp:nvSpPr>
        <dsp:cNvPr id="0" name=""/>
        <dsp:cNvSpPr/>
      </dsp:nvSpPr>
      <dsp:spPr>
        <a:xfrm>
          <a:off x="0" y="2956190"/>
          <a:ext cx="2103120" cy="1393787"/>
        </a:xfrm>
        <a:prstGeom prst="rect">
          <a:avLst/>
        </a:prstGeom>
        <a:solidFill>
          <a:schemeClr val="lt1">
            <a:hueOff val="0"/>
            <a:satOff val="0"/>
            <a:lumOff val="0"/>
            <a:alphaOff val="0"/>
          </a:schemeClr>
        </a:soli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1290" tIns="137675" rIns="111290" bIns="137675" numCol="1" spcCol="1270" anchor="ctr" anchorCtr="0">
          <a:noAutofit/>
        </a:bodyPr>
        <a:lstStyle/>
        <a:p>
          <a:pPr marL="0" lvl="0" indent="0" algn="ctr" defTabSz="889000">
            <a:lnSpc>
              <a:spcPct val="90000"/>
            </a:lnSpc>
            <a:spcBef>
              <a:spcPct val="0"/>
            </a:spcBef>
            <a:spcAft>
              <a:spcPct val="35000"/>
            </a:spcAft>
            <a:buNone/>
          </a:pPr>
          <a:r>
            <a:rPr lang="en-US" sz="2000" kern="1200"/>
            <a:t>Disrupt</a:t>
          </a:r>
        </a:p>
      </dsp:txBody>
      <dsp:txXfrm>
        <a:off x="0" y="2956190"/>
        <a:ext cx="2103120" cy="13937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98172C-B161-44D4-830D-309FDEC66308}">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005CAA71-BFD5-4B71-AFAD-7B3865719D1C}">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b="1" kern="1200"/>
            <a:t>Systolic higher than 180</a:t>
          </a:r>
          <a:r>
            <a:rPr lang="en-US" sz="3400" kern="1200"/>
            <a:t> and/or </a:t>
          </a:r>
          <a:r>
            <a:rPr lang="en-US" sz="3400" b="1" kern="1200"/>
            <a:t>diastolic higher than 120</a:t>
          </a:r>
          <a:r>
            <a:rPr lang="en-US" sz="3400" kern="1200"/>
            <a:t>.</a:t>
          </a:r>
        </a:p>
      </dsp:txBody>
      <dsp:txXfrm>
        <a:off x="585701" y="1066737"/>
        <a:ext cx="4337991" cy="2693452"/>
      </dsp:txXfrm>
    </dsp:sp>
    <dsp:sp modelId="{5FB9BE72-9D80-4C43-A7B0-1E934DC61E7B}">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6028FDA-4E42-4D51-AC23-CE14C3204559}">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This is considered an emergency situation that requires immediate medical care</a:t>
          </a:r>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D8AF7-19B5-E23C-BEBC-7B367CF881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84CC303-A986-A922-9859-888640E67DE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097F722-3492-E6BC-6479-7B62AEA4EDD7}"/>
              </a:ext>
            </a:extLst>
          </p:cNvPr>
          <p:cNvSpPr>
            <a:spLocks noGrp="1"/>
          </p:cNvSpPr>
          <p:nvPr>
            <p:ph type="dt" sz="half" idx="10"/>
          </p:nvPr>
        </p:nvSpPr>
        <p:spPr/>
        <p:txBody>
          <a:bodyPr/>
          <a:lstStyle/>
          <a:p>
            <a:fld id="{B2E1081B-A76C-445F-8B6D-EBF0B8659F0C}" type="datetimeFigureOut">
              <a:rPr lang="en-GB" smtClean="0"/>
              <a:t>10/11/2024</a:t>
            </a:fld>
            <a:endParaRPr lang="en-GB"/>
          </a:p>
        </p:txBody>
      </p:sp>
      <p:sp>
        <p:nvSpPr>
          <p:cNvPr id="5" name="Footer Placeholder 4">
            <a:extLst>
              <a:ext uri="{FF2B5EF4-FFF2-40B4-BE49-F238E27FC236}">
                <a16:creationId xmlns:a16="http://schemas.microsoft.com/office/drawing/2014/main" id="{FD59CE4D-39BF-FE11-9C1C-AA336AE859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5B222A-886C-8F83-BC07-A3B07E3112ED}"/>
              </a:ext>
            </a:extLst>
          </p:cNvPr>
          <p:cNvSpPr>
            <a:spLocks noGrp="1"/>
          </p:cNvSpPr>
          <p:nvPr>
            <p:ph type="sldNum" sz="quarter" idx="12"/>
          </p:nvPr>
        </p:nvSpPr>
        <p:spPr/>
        <p:txBody>
          <a:bodyPr/>
          <a:lstStyle/>
          <a:p>
            <a:fld id="{08007B3B-0D4A-4347-A3C7-EF9F95774FAE}" type="slidenum">
              <a:rPr lang="en-GB" smtClean="0"/>
              <a:t>‹#›</a:t>
            </a:fld>
            <a:endParaRPr lang="en-GB"/>
          </a:p>
        </p:txBody>
      </p:sp>
    </p:spTree>
    <p:extLst>
      <p:ext uri="{BB962C8B-B14F-4D97-AF65-F5344CB8AC3E}">
        <p14:creationId xmlns:p14="http://schemas.microsoft.com/office/powerpoint/2010/main" val="15926803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D2A27-BDBA-8578-5B67-A5D8448675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F7D011-EB00-5F9D-1454-C5EAF65A51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A2AE20-6658-7135-2E6F-ACAD6DEEBAAC}"/>
              </a:ext>
            </a:extLst>
          </p:cNvPr>
          <p:cNvSpPr>
            <a:spLocks noGrp="1"/>
          </p:cNvSpPr>
          <p:nvPr>
            <p:ph type="dt" sz="half" idx="10"/>
          </p:nvPr>
        </p:nvSpPr>
        <p:spPr/>
        <p:txBody>
          <a:bodyPr/>
          <a:lstStyle/>
          <a:p>
            <a:fld id="{B2E1081B-A76C-445F-8B6D-EBF0B8659F0C}" type="datetimeFigureOut">
              <a:rPr lang="en-GB" smtClean="0"/>
              <a:t>10/11/2024</a:t>
            </a:fld>
            <a:endParaRPr lang="en-GB"/>
          </a:p>
        </p:txBody>
      </p:sp>
      <p:sp>
        <p:nvSpPr>
          <p:cNvPr id="5" name="Footer Placeholder 4">
            <a:extLst>
              <a:ext uri="{FF2B5EF4-FFF2-40B4-BE49-F238E27FC236}">
                <a16:creationId xmlns:a16="http://schemas.microsoft.com/office/drawing/2014/main" id="{2C86571B-5937-0E45-9B74-97EDBAC4E4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9CB382-A618-0018-03BF-19E0FB581A0B}"/>
              </a:ext>
            </a:extLst>
          </p:cNvPr>
          <p:cNvSpPr>
            <a:spLocks noGrp="1"/>
          </p:cNvSpPr>
          <p:nvPr>
            <p:ph type="sldNum" sz="quarter" idx="12"/>
          </p:nvPr>
        </p:nvSpPr>
        <p:spPr/>
        <p:txBody>
          <a:bodyPr/>
          <a:lstStyle/>
          <a:p>
            <a:fld id="{08007B3B-0D4A-4347-A3C7-EF9F95774FAE}" type="slidenum">
              <a:rPr lang="en-GB" smtClean="0"/>
              <a:t>‹#›</a:t>
            </a:fld>
            <a:endParaRPr lang="en-GB"/>
          </a:p>
        </p:txBody>
      </p:sp>
    </p:spTree>
    <p:extLst>
      <p:ext uri="{BB962C8B-B14F-4D97-AF65-F5344CB8AC3E}">
        <p14:creationId xmlns:p14="http://schemas.microsoft.com/office/powerpoint/2010/main" val="1355073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390A2-5F39-A0A5-AFEC-D622A5D2AC1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C4111D-A075-0D9C-D964-78CBBFF3CFF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813B0E-CFD9-1058-D3AA-08ADBBE7F67A}"/>
              </a:ext>
            </a:extLst>
          </p:cNvPr>
          <p:cNvSpPr>
            <a:spLocks noGrp="1"/>
          </p:cNvSpPr>
          <p:nvPr>
            <p:ph type="dt" sz="half" idx="10"/>
          </p:nvPr>
        </p:nvSpPr>
        <p:spPr/>
        <p:txBody>
          <a:bodyPr/>
          <a:lstStyle/>
          <a:p>
            <a:fld id="{B2E1081B-A76C-445F-8B6D-EBF0B8659F0C}" type="datetimeFigureOut">
              <a:rPr lang="en-GB" smtClean="0"/>
              <a:t>10/11/2024</a:t>
            </a:fld>
            <a:endParaRPr lang="en-GB"/>
          </a:p>
        </p:txBody>
      </p:sp>
      <p:sp>
        <p:nvSpPr>
          <p:cNvPr id="5" name="Footer Placeholder 4">
            <a:extLst>
              <a:ext uri="{FF2B5EF4-FFF2-40B4-BE49-F238E27FC236}">
                <a16:creationId xmlns:a16="http://schemas.microsoft.com/office/drawing/2014/main" id="{A5806B46-A406-92F6-A8B2-5A3E5C2F15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045BAE-8210-ACB3-27B3-C88D2506B91D}"/>
              </a:ext>
            </a:extLst>
          </p:cNvPr>
          <p:cNvSpPr>
            <a:spLocks noGrp="1"/>
          </p:cNvSpPr>
          <p:nvPr>
            <p:ph type="sldNum" sz="quarter" idx="12"/>
          </p:nvPr>
        </p:nvSpPr>
        <p:spPr/>
        <p:txBody>
          <a:bodyPr/>
          <a:lstStyle/>
          <a:p>
            <a:fld id="{08007B3B-0D4A-4347-A3C7-EF9F95774FAE}" type="slidenum">
              <a:rPr lang="en-GB" smtClean="0"/>
              <a:t>‹#›</a:t>
            </a:fld>
            <a:endParaRPr lang="en-GB"/>
          </a:p>
        </p:txBody>
      </p:sp>
    </p:spTree>
    <p:extLst>
      <p:ext uri="{BB962C8B-B14F-4D97-AF65-F5344CB8AC3E}">
        <p14:creationId xmlns:p14="http://schemas.microsoft.com/office/powerpoint/2010/main" val="506543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BD0DC-7BBF-CDFD-723D-27F0C37FBE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75D693-5126-9BE4-AF77-5BA8DFB6EE5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3AF6976-8C2C-1E43-1FD2-3C85448B9B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9EB1E7-6290-5703-BA7B-52A9A251BE87}"/>
              </a:ext>
            </a:extLst>
          </p:cNvPr>
          <p:cNvSpPr>
            <a:spLocks noGrp="1"/>
          </p:cNvSpPr>
          <p:nvPr>
            <p:ph type="dt" sz="half" idx="10"/>
          </p:nvPr>
        </p:nvSpPr>
        <p:spPr/>
        <p:txBody>
          <a:bodyPr/>
          <a:lstStyle/>
          <a:p>
            <a:fld id="{B2E1081B-A76C-445F-8B6D-EBF0B8659F0C}" type="datetimeFigureOut">
              <a:rPr lang="en-GB" smtClean="0"/>
              <a:t>10/11/2024</a:t>
            </a:fld>
            <a:endParaRPr lang="en-GB"/>
          </a:p>
        </p:txBody>
      </p:sp>
      <p:sp>
        <p:nvSpPr>
          <p:cNvPr id="6" name="Footer Placeholder 5">
            <a:extLst>
              <a:ext uri="{FF2B5EF4-FFF2-40B4-BE49-F238E27FC236}">
                <a16:creationId xmlns:a16="http://schemas.microsoft.com/office/drawing/2014/main" id="{DA2E8403-8AB3-F246-DF1B-F3A6754632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9ACB96-5A3A-DE0F-C167-54CC91DA646D}"/>
              </a:ext>
            </a:extLst>
          </p:cNvPr>
          <p:cNvSpPr>
            <a:spLocks noGrp="1"/>
          </p:cNvSpPr>
          <p:nvPr>
            <p:ph type="sldNum" sz="quarter" idx="12"/>
          </p:nvPr>
        </p:nvSpPr>
        <p:spPr/>
        <p:txBody>
          <a:bodyPr/>
          <a:lstStyle/>
          <a:p>
            <a:fld id="{08007B3B-0D4A-4347-A3C7-EF9F95774FAE}" type="slidenum">
              <a:rPr lang="en-GB" smtClean="0"/>
              <a:t>‹#›</a:t>
            </a:fld>
            <a:endParaRPr lang="en-GB"/>
          </a:p>
        </p:txBody>
      </p:sp>
    </p:spTree>
    <p:extLst>
      <p:ext uri="{BB962C8B-B14F-4D97-AF65-F5344CB8AC3E}">
        <p14:creationId xmlns:p14="http://schemas.microsoft.com/office/powerpoint/2010/main" val="2336447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1885C-8C09-5B11-F1CC-482DE1CFB29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00482F-15BF-1B69-7B36-536D519F2C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46DDAC-8D08-DBD6-3ECF-40DA71A1DB0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CB198D-08A6-7B89-4562-99400FDEC5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3B984C-2DD9-965D-4B2C-3E085C908AC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FAEF634-8325-93F1-265B-8C95B767643B}"/>
              </a:ext>
            </a:extLst>
          </p:cNvPr>
          <p:cNvSpPr>
            <a:spLocks noGrp="1"/>
          </p:cNvSpPr>
          <p:nvPr>
            <p:ph type="dt" sz="half" idx="10"/>
          </p:nvPr>
        </p:nvSpPr>
        <p:spPr/>
        <p:txBody>
          <a:bodyPr/>
          <a:lstStyle/>
          <a:p>
            <a:fld id="{B2E1081B-A76C-445F-8B6D-EBF0B8659F0C}" type="datetimeFigureOut">
              <a:rPr lang="en-GB" smtClean="0"/>
              <a:t>10/11/2024</a:t>
            </a:fld>
            <a:endParaRPr lang="en-GB"/>
          </a:p>
        </p:txBody>
      </p:sp>
      <p:sp>
        <p:nvSpPr>
          <p:cNvPr id="8" name="Footer Placeholder 7">
            <a:extLst>
              <a:ext uri="{FF2B5EF4-FFF2-40B4-BE49-F238E27FC236}">
                <a16:creationId xmlns:a16="http://schemas.microsoft.com/office/drawing/2014/main" id="{69E3C83E-2337-820D-BA93-46DE2D342E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27BA72-1E9A-4B5C-12D6-BA9A7D54E0D1}"/>
              </a:ext>
            </a:extLst>
          </p:cNvPr>
          <p:cNvSpPr>
            <a:spLocks noGrp="1"/>
          </p:cNvSpPr>
          <p:nvPr>
            <p:ph type="sldNum" sz="quarter" idx="12"/>
          </p:nvPr>
        </p:nvSpPr>
        <p:spPr/>
        <p:txBody>
          <a:bodyPr/>
          <a:lstStyle/>
          <a:p>
            <a:fld id="{08007B3B-0D4A-4347-A3C7-EF9F95774FAE}" type="slidenum">
              <a:rPr lang="en-GB" smtClean="0"/>
              <a:t>‹#›</a:t>
            </a:fld>
            <a:endParaRPr lang="en-GB"/>
          </a:p>
        </p:txBody>
      </p:sp>
    </p:spTree>
    <p:extLst>
      <p:ext uri="{BB962C8B-B14F-4D97-AF65-F5344CB8AC3E}">
        <p14:creationId xmlns:p14="http://schemas.microsoft.com/office/powerpoint/2010/main" val="38274945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FD02B-E446-4BFE-6741-73800316F2C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E3B3019-2DBA-52A7-C1B9-A077C7A80771}"/>
              </a:ext>
            </a:extLst>
          </p:cNvPr>
          <p:cNvSpPr>
            <a:spLocks noGrp="1"/>
          </p:cNvSpPr>
          <p:nvPr>
            <p:ph type="dt" sz="half" idx="10"/>
          </p:nvPr>
        </p:nvSpPr>
        <p:spPr/>
        <p:txBody>
          <a:bodyPr/>
          <a:lstStyle/>
          <a:p>
            <a:fld id="{B2E1081B-A76C-445F-8B6D-EBF0B8659F0C}" type="datetimeFigureOut">
              <a:rPr lang="en-GB" smtClean="0"/>
              <a:t>10/11/2024</a:t>
            </a:fld>
            <a:endParaRPr lang="en-GB"/>
          </a:p>
        </p:txBody>
      </p:sp>
      <p:sp>
        <p:nvSpPr>
          <p:cNvPr id="4" name="Footer Placeholder 3">
            <a:extLst>
              <a:ext uri="{FF2B5EF4-FFF2-40B4-BE49-F238E27FC236}">
                <a16:creationId xmlns:a16="http://schemas.microsoft.com/office/drawing/2014/main" id="{59E22EED-543C-FFF5-E72D-883DF1AEEEF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43495A-C913-AFB2-68AD-1999C3B2D7CE}"/>
              </a:ext>
            </a:extLst>
          </p:cNvPr>
          <p:cNvSpPr>
            <a:spLocks noGrp="1"/>
          </p:cNvSpPr>
          <p:nvPr>
            <p:ph type="sldNum" sz="quarter" idx="12"/>
          </p:nvPr>
        </p:nvSpPr>
        <p:spPr/>
        <p:txBody>
          <a:bodyPr/>
          <a:lstStyle/>
          <a:p>
            <a:fld id="{08007B3B-0D4A-4347-A3C7-EF9F95774FAE}" type="slidenum">
              <a:rPr lang="en-GB" smtClean="0"/>
              <a:t>‹#›</a:t>
            </a:fld>
            <a:endParaRPr lang="en-GB"/>
          </a:p>
        </p:txBody>
      </p:sp>
    </p:spTree>
    <p:extLst>
      <p:ext uri="{BB962C8B-B14F-4D97-AF65-F5344CB8AC3E}">
        <p14:creationId xmlns:p14="http://schemas.microsoft.com/office/powerpoint/2010/main" val="17645901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EC757D-F1A3-85A1-5F52-22EDF97E4985}"/>
              </a:ext>
            </a:extLst>
          </p:cNvPr>
          <p:cNvSpPr>
            <a:spLocks noGrp="1"/>
          </p:cNvSpPr>
          <p:nvPr>
            <p:ph type="dt" sz="half" idx="10"/>
          </p:nvPr>
        </p:nvSpPr>
        <p:spPr/>
        <p:txBody>
          <a:bodyPr/>
          <a:lstStyle/>
          <a:p>
            <a:fld id="{B2E1081B-A76C-445F-8B6D-EBF0B8659F0C}" type="datetimeFigureOut">
              <a:rPr lang="en-GB" smtClean="0"/>
              <a:t>10/11/2024</a:t>
            </a:fld>
            <a:endParaRPr lang="en-GB"/>
          </a:p>
        </p:txBody>
      </p:sp>
      <p:sp>
        <p:nvSpPr>
          <p:cNvPr id="3" name="Footer Placeholder 2">
            <a:extLst>
              <a:ext uri="{FF2B5EF4-FFF2-40B4-BE49-F238E27FC236}">
                <a16:creationId xmlns:a16="http://schemas.microsoft.com/office/drawing/2014/main" id="{D3B1A97B-DE0E-0B60-9A86-0ED4F33DCC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29EB665-7823-810E-7D5B-6AFF024B977B}"/>
              </a:ext>
            </a:extLst>
          </p:cNvPr>
          <p:cNvSpPr>
            <a:spLocks noGrp="1"/>
          </p:cNvSpPr>
          <p:nvPr>
            <p:ph type="sldNum" sz="quarter" idx="12"/>
          </p:nvPr>
        </p:nvSpPr>
        <p:spPr/>
        <p:txBody>
          <a:bodyPr/>
          <a:lstStyle/>
          <a:p>
            <a:fld id="{08007B3B-0D4A-4347-A3C7-EF9F95774FAE}" type="slidenum">
              <a:rPr lang="en-GB" smtClean="0"/>
              <a:t>‹#›</a:t>
            </a:fld>
            <a:endParaRPr lang="en-GB"/>
          </a:p>
        </p:txBody>
      </p:sp>
    </p:spTree>
    <p:extLst>
      <p:ext uri="{BB962C8B-B14F-4D97-AF65-F5344CB8AC3E}">
        <p14:creationId xmlns:p14="http://schemas.microsoft.com/office/powerpoint/2010/main" val="13490697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75141-1F21-F5A3-C2EC-176FEAEB20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CE88480-8352-F6A8-FA37-59AB6871134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510C7E3-996C-CA87-F085-16CB8235EA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8D48FB-6108-999F-DC0E-30F150C68F75}"/>
              </a:ext>
            </a:extLst>
          </p:cNvPr>
          <p:cNvSpPr>
            <a:spLocks noGrp="1"/>
          </p:cNvSpPr>
          <p:nvPr>
            <p:ph type="dt" sz="half" idx="10"/>
          </p:nvPr>
        </p:nvSpPr>
        <p:spPr/>
        <p:txBody>
          <a:bodyPr/>
          <a:lstStyle/>
          <a:p>
            <a:fld id="{B2E1081B-A76C-445F-8B6D-EBF0B8659F0C}" type="datetimeFigureOut">
              <a:rPr lang="en-GB" smtClean="0"/>
              <a:t>10/11/2024</a:t>
            </a:fld>
            <a:endParaRPr lang="en-GB"/>
          </a:p>
        </p:txBody>
      </p:sp>
      <p:sp>
        <p:nvSpPr>
          <p:cNvPr id="6" name="Footer Placeholder 5">
            <a:extLst>
              <a:ext uri="{FF2B5EF4-FFF2-40B4-BE49-F238E27FC236}">
                <a16:creationId xmlns:a16="http://schemas.microsoft.com/office/drawing/2014/main" id="{3C9156A6-606E-361D-BBD4-573EDC2A4B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A9A52-DDC7-FAD1-2564-293FD3FA4D01}"/>
              </a:ext>
            </a:extLst>
          </p:cNvPr>
          <p:cNvSpPr>
            <a:spLocks noGrp="1"/>
          </p:cNvSpPr>
          <p:nvPr>
            <p:ph type="sldNum" sz="quarter" idx="12"/>
          </p:nvPr>
        </p:nvSpPr>
        <p:spPr/>
        <p:txBody>
          <a:bodyPr/>
          <a:lstStyle/>
          <a:p>
            <a:fld id="{08007B3B-0D4A-4347-A3C7-EF9F95774FAE}" type="slidenum">
              <a:rPr lang="en-GB" smtClean="0"/>
              <a:t>‹#›</a:t>
            </a:fld>
            <a:endParaRPr lang="en-GB"/>
          </a:p>
        </p:txBody>
      </p:sp>
    </p:spTree>
    <p:extLst>
      <p:ext uri="{BB962C8B-B14F-4D97-AF65-F5344CB8AC3E}">
        <p14:creationId xmlns:p14="http://schemas.microsoft.com/office/powerpoint/2010/main" val="2920173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2DF28-2E2E-8B4E-8751-5B003CC42F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90A0F8D-5B91-6F8B-C938-D33458D26E7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43C813B-C68F-3BA9-A168-ABD0D0E33F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BFC89F-BD3C-C422-51A3-0323EDCC0474}"/>
              </a:ext>
            </a:extLst>
          </p:cNvPr>
          <p:cNvSpPr>
            <a:spLocks noGrp="1"/>
          </p:cNvSpPr>
          <p:nvPr>
            <p:ph type="dt" sz="half" idx="10"/>
          </p:nvPr>
        </p:nvSpPr>
        <p:spPr/>
        <p:txBody>
          <a:bodyPr/>
          <a:lstStyle/>
          <a:p>
            <a:fld id="{B2E1081B-A76C-445F-8B6D-EBF0B8659F0C}" type="datetimeFigureOut">
              <a:rPr lang="en-GB" smtClean="0"/>
              <a:t>10/11/2024</a:t>
            </a:fld>
            <a:endParaRPr lang="en-GB"/>
          </a:p>
        </p:txBody>
      </p:sp>
      <p:sp>
        <p:nvSpPr>
          <p:cNvPr id="6" name="Footer Placeholder 5">
            <a:extLst>
              <a:ext uri="{FF2B5EF4-FFF2-40B4-BE49-F238E27FC236}">
                <a16:creationId xmlns:a16="http://schemas.microsoft.com/office/drawing/2014/main" id="{5D0631E5-E812-C4BB-804A-54C2770339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CDE300-DA52-6526-20F1-430EDA2D7F54}"/>
              </a:ext>
            </a:extLst>
          </p:cNvPr>
          <p:cNvSpPr>
            <a:spLocks noGrp="1"/>
          </p:cNvSpPr>
          <p:nvPr>
            <p:ph type="sldNum" sz="quarter" idx="12"/>
          </p:nvPr>
        </p:nvSpPr>
        <p:spPr/>
        <p:txBody>
          <a:bodyPr/>
          <a:lstStyle/>
          <a:p>
            <a:fld id="{08007B3B-0D4A-4347-A3C7-EF9F95774FAE}" type="slidenum">
              <a:rPr lang="en-GB" smtClean="0"/>
              <a:t>‹#›</a:t>
            </a:fld>
            <a:endParaRPr lang="en-GB"/>
          </a:p>
        </p:txBody>
      </p:sp>
    </p:spTree>
    <p:extLst>
      <p:ext uri="{BB962C8B-B14F-4D97-AF65-F5344CB8AC3E}">
        <p14:creationId xmlns:p14="http://schemas.microsoft.com/office/powerpoint/2010/main" val="1213691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E8585-5569-3E50-1CFA-085F7DDDE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AF0763-35CE-D1DA-4153-0DB85EE5553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0244F8-A307-E55B-8405-314A1F9DDE8B}"/>
              </a:ext>
            </a:extLst>
          </p:cNvPr>
          <p:cNvSpPr>
            <a:spLocks noGrp="1"/>
          </p:cNvSpPr>
          <p:nvPr>
            <p:ph type="dt" sz="half" idx="10"/>
          </p:nvPr>
        </p:nvSpPr>
        <p:spPr/>
        <p:txBody>
          <a:bodyPr/>
          <a:lstStyle/>
          <a:p>
            <a:fld id="{B2E1081B-A76C-445F-8B6D-EBF0B8659F0C}" type="datetimeFigureOut">
              <a:rPr lang="en-GB" smtClean="0"/>
              <a:t>10/11/2024</a:t>
            </a:fld>
            <a:endParaRPr lang="en-GB"/>
          </a:p>
        </p:txBody>
      </p:sp>
      <p:sp>
        <p:nvSpPr>
          <p:cNvPr id="5" name="Footer Placeholder 4">
            <a:extLst>
              <a:ext uri="{FF2B5EF4-FFF2-40B4-BE49-F238E27FC236}">
                <a16:creationId xmlns:a16="http://schemas.microsoft.com/office/drawing/2014/main" id="{B8B1B3B4-BE3F-A402-B067-89C00E5FA0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FFFECF-4B61-03F6-1929-B2125D81709F}"/>
              </a:ext>
            </a:extLst>
          </p:cNvPr>
          <p:cNvSpPr>
            <a:spLocks noGrp="1"/>
          </p:cNvSpPr>
          <p:nvPr>
            <p:ph type="sldNum" sz="quarter" idx="12"/>
          </p:nvPr>
        </p:nvSpPr>
        <p:spPr/>
        <p:txBody>
          <a:bodyPr/>
          <a:lstStyle/>
          <a:p>
            <a:fld id="{08007B3B-0D4A-4347-A3C7-EF9F95774FAE}" type="slidenum">
              <a:rPr lang="en-GB" smtClean="0"/>
              <a:t>‹#›</a:t>
            </a:fld>
            <a:endParaRPr lang="en-GB"/>
          </a:p>
        </p:txBody>
      </p:sp>
    </p:spTree>
    <p:extLst>
      <p:ext uri="{BB962C8B-B14F-4D97-AF65-F5344CB8AC3E}">
        <p14:creationId xmlns:p14="http://schemas.microsoft.com/office/powerpoint/2010/main" val="19282920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B59688-6B6A-D23A-DE76-55D04485686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6CF660-77EF-D59E-6A67-7856963D969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229BE4-ED81-6322-A786-FA18D74AF16B}"/>
              </a:ext>
            </a:extLst>
          </p:cNvPr>
          <p:cNvSpPr>
            <a:spLocks noGrp="1"/>
          </p:cNvSpPr>
          <p:nvPr>
            <p:ph type="dt" sz="half" idx="10"/>
          </p:nvPr>
        </p:nvSpPr>
        <p:spPr/>
        <p:txBody>
          <a:bodyPr/>
          <a:lstStyle/>
          <a:p>
            <a:fld id="{B2E1081B-A76C-445F-8B6D-EBF0B8659F0C}" type="datetimeFigureOut">
              <a:rPr lang="en-GB" smtClean="0"/>
              <a:t>10/11/2024</a:t>
            </a:fld>
            <a:endParaRPr lang="en-GB"/>
          </a:p>
        </p:txBody>
      </p:sp>
      <p:sp>
        <p:nvSpPr>
          <p:cNvPr id="5" name="Footer Placeholder 4">
            <a:extLst>
              <a:ext uri="{FF2B5EF4-FFF2-40B4-BE49-F238E27FC236}">
                <a16:creationId xmlns:a16="http://schemas.microsoft.com/office/drawing/2014/main" id="{AA5AD2F3-141A-38F2-EC72-4AD95DC2D7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90FCF8-1450-498D-469E-988553C977E4}"/>
              </a:ext>
            </a:extLst>
          </p:cNvPr>
          <p:cNvSpPr>
            <a:spLocks noGrp="1"/>
          </p:cNvSpPr>
          <p:nvPr>
            <p:ph type="sldNum" sz="quarter" idx="12"/>
          </p:nvPr>
        </p:nvSpPr>
        <p:spPr/>
        <p:txBody>
          <a:bodyPr/>
          <a:lstStyle/>
          <a:p>
            <a:fld id="{08007B3B-0D4A-4347-A3C7-EF9F95774FAE}" type="slidenum">
              <a:rPr lang="en-GB" smtClean="0"/>
              <a:t>‹#›</a:t>
            </a:fld>
            <a:endParaRPr lang="en-GB"/>
          </a:p>
        </p:txBody>
      </p:sp>
    </p:spTree>
    <p:extLst>
      <p:ext uri="{BB962C8B-B14F-4D97-AF65-F5344CB8AC3E}">
        <p14:creationId xmlns:p14="http://schemas.microsoft.com/office/powerpoint/2010/main" val="20320397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6F1C61-C959-3B11-0667-B2902E3D28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A7449B-03C3-7982-3BAD-C545E0BCD67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C0CB94-0300-8B9D-98A3-431F8E308AF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2E1081B-A76C-445F-8B6D-EBF0B8659F0C}" type="datetimeFigureOut">
              <a:rPr lang="en-GB" smtClean="0"/>
              <a:t>10/11/2024</a:t>
            </a:fld>
            <a:endParaRPr lang="en-GB"/>
          </a:p>
        </p:txBody>
      </p:sp>
      <p:sp>
        <p:nvSpPr>
          <p:cNvPr id="5" name="Footer Placeholder 4">
            <a:extLst>
              <a:ext uri="{FF2B5EF4-FFF2-40B4-BE49-F238E27FC236}">
                <a16:creationId xmlns:a16="http://schemas.microsoft.com/office/drawing/2014/main" id="{8C7CEDB3-1BE3-2BA9-A863-694C750FDF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9D9E85F-1000-E2A3-B5CB-A6A202CCF9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8007B3B-0D4A-4347-A3C7-EF9F95774FAE}" type="slidenum">
              <a:rPr lang="en-GB" smtClean="0"/>
              <a:t>‹#›</a:t>
            </a:fld>
            <a:endParaRPr lang="en-GB"/>
          </a:p>
        </p:txBody>
      </p:sp>
    </p:spTree>
    <p:extLst>
      <p:ext uri="{BB962C8B-B14F-4D97-AF65-F5344CB8AC3E}">
        <p14:creationId xmlns:p14="http://schemas.microsoft.com/office/powerpoint/2010/main" val="18876230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9676825-99C4-139F-CACE-DA638BFF6200}"/>
              </a:ext>
            </a:extLst>
          </p:cNvPr>
          <p:cNvSpPr>
            <a:spLocks noGrp="1"/>
          </p:cNvSpPr>
          <p:nvPr>
            <p:ph type="title"/>
          </p:nvPr>
        </p:nvSpPr>
        <p:spPr>
          <a:xfrm>
            <a:off x="589560" y="856180"/>
            <a:ext cx="4560584" cy="1128068"/>
          </a:xfrm>
        </p:spPr>
        <p:txBody>
          <a:bodyPr anchor="ctr">
            <a:normAutofit/>
          </a:bodyPr>
          <a:lstStyle/>
          <a:p>
            <a:r>
              <a:rPr lang="en-GB" sz="3700" b="1"/>
              <a:t>The Heart</a:t>
            </a:r>
            <a:br>
              <a:rPr lang="en-GB" sz="3700"/>
            </a:br>
            <a:endParaRPr lang="en-GB" sz="3700"/>
          </a:p>
        </p:txBody>
      </p:sp>
      <p:grpSp>
        <p:nvGrpSpPr>
          <p:cNvPr id="27" name="Group 2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8" name="Rectangle 2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Rectangle 3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809F2C66-12C2-8C92-AB01-2E75C5C86E01}"/>
              </a:ext>
            </a:extLst>
          </p:cNvPr>
          <p:cNvSpPr>
            <a:spLocks noGrp="1"/>
          </p:cNvSpPr>
          <p:nvPr>
            <p:ph idx="1"/>
          </p:nvPr>
        </p:nvSpPr>
        <p:spPr>
          <a:xfrm>
            <a:off x="590719" y="2330505"/>
            <a:ext cx="4559425" cy="3979585"/>
          </a:xfrm>
        </p:spPr>
        <p:txBody>
          <a:bodyPr anchor="ctr">
            <a:normAutofit/>
          </a:bodyPr>
          <a:lstStyle/>
          <a:p>
            <a:pPr>
              <a:buFont typeface="Arial" panose="020B0604020202020204" pitchFamily="34" charset="0"/>
              <a:buChar char="•"/>
            </a:pPr>
            <a:r>
              <a:rPr lang="en-US" sz="2000"/>
              <a:t>The heart is a muscular organ responsible for pumping blood throughout the body, supplying oxygen and nutrients, and removing waste products.</a:t>
            </a:r>
          </a:p>
          <a:p>
            <a:pPr>
              <a:buFont typeface="Arial" panose="020B0604020202020204" pitchFamily="34" charset="0"/>
              <a:buChar char="•"/>
            </a:pPr>
            <a:r>
              <a:rPr lang="en-US" sz="2000"/>
              <a:t>It plays a central role in the circulatory system, working continuously to maintain life.</a:t>
            </a:r>
          </a:p>
          <a:p>
            <a:pPr>
              <a:buFont typeface="Arial" panose="020B0604020202020204" pitchFamily="34" charset="0"/>
              <a:buChar char="•"/>
            </a:pPr>
            <a:r>
              <a:rPr lang="en-US" sz="2000"/>
              <a:t>Maintaining heart health is crucial to prevent life-threatening conditions</a:t>
            </a:r>
          </a:p>
          <a:p>
            <a:endParaRPr lang="en-GB" sz="2000"/>
          </a:p>
        </p:txBody>
      </p:sp>
      <p:sp>
        <p:nvSpPr>
          <p:cNvPr id="33" name="Rectangle 3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diagram of the heart">
            <a:extLst>
              <a:ext uri="{FF2B5EF4-FFF2-40B4-BE49-F238E27FC236}">
                <a16:creationId xmlns:a16="http://schemas.microsoft.com/office/drawing/2014/main" id="{35A7142C-844C-E0BB-1AF0-3BD3A8A5D7FC}"/>
              </a:ext>
            </a:extLst>
          </p:cNvPr>
          <p:cNvPicPr>
            <a:picLocks noChangeAspect="1"/>
          </p:cNvPicPr>
          <p:nvPr/>
        </p:nvPicPr>
        <p:blipFill>
          <a:blip r:embed="rId2">
            <a:extLst>
              <a:ext uri="{28A0092B-C50C-407E-A947-70E740481C1C}">
                <a14:useLocalDpi xmlns:a14="http://schemas.microsoft.com/office/drawing/2010/main" val="0"/>
              </a:ext>
            </a:extLst>
          </a:blip>
          <a:srcRect l="3035" r="2832"/>
          <a:stretch/>
        </p:blipFill>
        <p:spPr>
          <a:xfrm>
            <a:off x="5977788" y="799352"/>
            <a:ext cx="5425410" cy="5259296"/>
          </a:xfrm>
          <a:prstGeom prst="rect">
            <a:avLst/>
          </a:prstGeom>
        </p:spPr>
      </p:pic>
    </p:spTree>
    <p:extLst>
      <p:ext uri="{BB962C8B-B14F-4D97-AF65-F5344CB8AC3E}">
        <p14:creationId xmlns:p14="http://schemas.microsoft.com/office/powerpoint/2010/main" val="4177417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77330-447B-F93D-7E9D-E77FC847B197}"/>
              </a:ext>
            </a:extLst>
          </p:cNvPr>
          <p:cNvSpPr>
            <a:spLocks noGrp="1"/>
          </p:cNvSpPr>
          <p:nvPr>
            <p:ph type="title"/>
          </p:nvPr>
        </p:nvSpPr>
        <p:spPr>
          <a:xfrm>
            <a:off x="589560" y="856180"/>
            <a:ext cx="4560584" cy="1128068"/>
          </a:xfrm>
        </p:spPr>
        <p:txBody>
          <a:bodyPr anchor="ctr">
            <a:normAutofit/>
          </a:bodyPr>
          <a:lstStyle/>
          <a:p>
            <a:r>
              <a:rPr lang="en-GB" sz="3700" b="1"/>
              <a:t>Anatomy of the Heart</a:t>
            </a:r>
            <a:br>
              <a:rPr lang="en-GB" sz="3700"/>
            </a:br>
            <a:endParaRPr lang="en-GB" sz="3700"/>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CAF5C1-589D-B09A-8683-88FD306DFB45}"/>
              </a:ext>
            </a:extLst>
          </p:cNvPr>
          <p:cNvSpPr>
            <a:spLocks noGrp="1"/>
          </p:cNvSpPr>
          <p:nvPr>
            <p:ph idx="1"/>
          </p:nvPr>
        </p:nvSpPr>
        <p:spPr>
          <a:xfrm>
            <a:off x="590719" y="2330505"/>
            <a:ext cx="4559425" cy="3979585"/>
          </a:xfrm>
        </p:spPr>
        <p:txBody>
          <a:bodyPr anchor="ctr">
            <a:normAutofit/>
          </a:bodyPr>
          <a:lstStyle/>
          <a:p>
            <a:pPr>
              <a:buFont typeface="Arial" panose="020B0604020202020204" pitchFamily="34" charset="0"/>
              <a:buChar char="•"/>
            </a:pPr>
            <a:r>
              <a:rPr lang="en-US" sz="2000"/>
              <a:t>The heart consists of four chambers: two atria (upper chambers) and two ventricles (lower chambers).</a:t>
            </a:r>
          </a:p>
          <a:p>
            <a:pPr>
              <a:buFont typeface="Arial" panose="020B0604020202020204" pitchFamily="34" charset="0"/>
              <a:buChar char="•"/>
            </a:pPr>
            <a:r>
              <a:rPr lang="en-US" sz="2000"/>
              <a:t>Valves ensure blood flows in one direction, preventing backflow.</a:t>
            </a:r>
          </a:p>
          <a:p>
            <a:pPr>
              <a:buFont typeface="Arial" panose="020B0604020202020204" pitchFamily="34" charset="0"/>
              <a:buChar char="•"/>
            </a:pPr>
            <a:r>
              <a:rPr lang="en-US" sz="2000"/>
              <a:t>The major arteries (aorta, pulmonary arteries) and veins (vena cava, pulmonary veins) support blood circulation.</a:t>
            </a:r>
          </a:p>
          <a:p>
            <a:endParaRPr lang="en-GB" sz="200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gram of a heart showing the heart's ventricular valve&#10;&#10;Description automatically generated">
            <a:extLst>
              <a:ext uri="{FF2B5EF4-FFF2-40B4-BE49-F238E27FC236}">
                <a16:creationId xmlns:a16="http://schemas.microsoft.com/office/drawing/2014/main" id="{C35067D5-8D58-BE70-8CE4-4ED523A6BC13}"/>
              </a:ext>
            </a:extLst>
          </p:cNvPr>
          <p:cNvPicPr>
            <a:picLocks noChangeAspect="1"/>
          </p:cNvPicPr>
          <p:nvPr/>
        </p:nvPicPr>
        <p:blipFill>
          <a:blip r:embed="rId2">
            <a:extLst>
              <a:ext uri="{28A0092B-C50C-407E-A947-70E740481C1C}">
                <a14:useLocalDpi xmlns:a14="http://schemas.microsoft.com/office/drawing/2010/main" val="0"/>
              </a:ext>
            </a:extLst>
          </a:blip>
          <a:srcRect r="2770" b="-3"/>
          <a:stretch/>
        </p:blipFill>
        <p:spPr>
          <a:xfrm>
            <a:off x="5977788" y="799352"/>
            <a:ext cx="5425410" cy="5259296"/>
          </a:xfrm>
          <a:prstGeom prst="rect">
            <a:avLst/>
          </a:prstGeom>
        </p:spPr>
      </p:pic>
    </p:spTree>
    <p:extLst>
      <p:ext uri="{BB962C8B-B14F-4D97-AF65-F5344CB8AC3E}">
        <p14:creationId xmlns:p14="http://schemas.microsoft.com/office/powerpoint/2010/main" val="33313523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5A3582-EC26-826A-AC7A-EB404FDF56CF}"/>
              </a:ext>
            </a:extLst>
          </p:cNvPr>
          <p:cNvSpPr>
            <a:spLocks noGrp="1"/>
          </p:cNvSpPr>
          <p:nvPr>
            <p:ph type="title"/>
          </p:nvPr>
        </p:nvSpPr>
        <p:spPr>
          <a:xfrm>
            <a:off x="645064" y="525982"/>
            <a:ext cx="4282983" cy="1200361"/>
          </a:xfrm>
        </p:spPr>
        <p:txBody>
          <a:bodyPr anchor="b">
            <a:normAutofit/>
          </a:bodyPr>
          <a:lstStyle/>
          <a:p>
            <a:r>
              <a:rPr lang="en-US" sz="2500" b="1"/>
              <a:t>The Electrical System of the Heart</a:t>
            </a:r>
            <a:br>
              <a:rPr lang="en-US" sz="2500"/>
            </a:br>
            <a:endParaRPr lang="en-GB" sz="2500"/>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4B7A6F-1A93-EE70-7002-B6ED1D6FDE61}"/>
              </a:ext>
            </a:extLst>
          </p:cNvPr>
          <p:cNvSpPr>
            <a:spLocks noGrp="1"/>
          </p:cNvSpPr>
          <p:nvPr>
            <p:ph idx="1"/>
          </p:nvPr>
        </p:nvSpPr>
        <p:spPr>
          <a:xfrm>
            <a:off x="645066" y="2031101"/>
            <a:ext cx="4282984" cy="3511943"/>
          </a:xfrm>
        </p:spPr>
        <p:txBody>
          <a:bodyPr anchor="ctr">
            <a:normAutofit/>
          </a:bodyPr>
          <a:lstStyle/>
          <a:p>
            <a:pPr>
              <a:buFont typeface="Arial" panose="020B0604020202020204" pitchFamily="34" charset="0"/>
              <a:buChar char="•"/>
            </a:pPr>
            <a:endParaRPr lang="en-US" sz="1800"/>
          </a:p>
          <a:p>
            <a:pPr marL="742950" lvl="1" indent="-285750">
              <a:buFont typeface="Arial" panose="020B0604020202020204" pitchFamily="34" charset="0"/>
              <a:buChar char="•"/>
            </a:pPr>
            <a:r>
              <a:rPr lang="en-US" sz="1800"/>
              <a:t>The heart's electrical system generates and transmits signals that regulate the heartbeat.</a:t>
            </a:r>
          </a:p>
          <a:p>
            <a:pPr marL="742950" lvl="1" indent="-285750">
              <a:buFont typeface="Arial" panose="020B0604020202020204" pitchFamily="34" charset="0"/>
              <a:buChar char="•"/>
            </a:pPr>
            <a:r>
              <a:rPr lang="en-US" sz="1800"/>
              <a:t>The sinoatrial (SA) node, often called the heart's natural pacemaker, initiates these signals.</a:t>
            </a:r>
          </a:p>
          <a:p>
            <a:pPr marL="742950" lvl="1" indent="-285750">
              <a:buFont typeface="Arial" panose="020B0604020202020204" pitchFamily="34" charset="0"/>
              <a:buChar char="•"/>
            </a:pPr>
            <a:r>
              <a:rPr lang="en-US" sz="1800"/>
              <a:t>The atrioventricular (AV) node and His-Purkinje system transmit the signals, coordinating contraction.</a:t>
            </a:r>
          </a:p>
          <a:p>
            <a:endParaRPr lang="en-GB" sz="1800"/>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gram of a heart diagram&#10;&#10;Description automatically generated">
            <a:extLst>
              <a:ext uri="{FF2B5EF4-FFF2-40B4-BE49-F238E27FC236}">
                <a16:creationId xmlns:a16="http://schemas.microsoft.com/office/drawing/2014/main" id="{B700A392-06FB-DD10-257B-3BD742FCB9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87738" y="892517"/>
            <a:ext cx="5628018" cy="4840095"/>
          </a:xfrm>
          <a:prstGeom prst="rect">
            <a:avLst/>
          </a:prstGeom>
        </p:spPr>
      </p:pic>
    </p:spTree>
    <p:extLst>
      <p:ext uri="{BB962C8B-B14F-4D97-AF65-F5344CB8AC3E}">
        <p14:creationId xmlns:p14="http://schemas.microsoft.com/office/powerpoint/2010/main" val="25618059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7C1D44-C33A-F305-2CB3-86904697AE34}"/>
              </a:ext>
            </a:extLst>
          </p:cNvPr>
          <p:cNvSpPr>
            <a:spLocks noGrp="1"/>
          </p:cNvSpPr>
          <p:nvPr>
            <p:ph type="title"/>
          </p:nvPr>
        </p:nvSpPr>
        <p:spPr>
          <a:xfrm>
            <a:off x="841248" y="256032"/>
            <a:ext cx="10506456" cy="1014984"/>
          </a:xfrm>
        </p:spPr>
        <p:txBody>
          <a:bodyPr anchor="b">
            <a:normAutofit/>
          </a:bodyPr>
          <a:lstStyle/>
          <a:p>
            <a:r>
              <a:rPr lang="en-GB" sz="3100" b="1"/>
              <a:t>The Electrical Impulse Pathway</a:t>
            </a:r>
            <a:br>
              <a:rPr lang="en-GB" sz="3100"/>
            </a:br>
            <a:endParaRPr lang="en-GB" sz="310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A8D730D-EA91-7A80-2ED8-276A6279900A}"/>
              </a:ext>
            </a:extLst>
          </p:cNvPr>
          <p:cNvGraphicFramePr>
            <a:graphicFrameLocks noGrp="1"/>
          </p:cNvGraphicFramePr>
          <p:nvPr>
            <p:ph idx="1"/>
            <p:extLst>
              <p:ext uri="{D42A27DB-BD31-4B8C-83A1-F6EECF244321}">
                <p14:modId xmlns:p14="http://schemas.microsoft.com/office/powerpoint/2010/main" val="407190466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58433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D8ED89-BD83-A8CB-9380-E17A5B841322}"/>
              </a:ext>
            </a:extLst>
          </p:cNvPr>
          <p:cNvSpPr>
            <a:spLocks noGrp="1"/>
          </p:cNvSpPr>
          <p:nvPr>
            <p:ph type="title"/>
          </p:nvPr>
        </p:nvSpPr>
        <p:spPr>
          <a:xfrm>
            <a:off x="645064" y="525982"/>
            <a:ext cx="4282983" cy="1200361"/>
          </a:xfrm>
        </p:spPr>
        <p:txBody>
          <a:bodyPr anchor="b">
            <a:normAutofit/>
          </a:bodyPr>
          <a:lstStyle/>
          <a:p>
            <a:r>
              <a:rPr lang="en-GB" sz="2500" b="1"/>
              <a:t>Understanding ECG (Electrocardiogram)</a:t>
            </a:r>
            <a:br>
              <a:rPr lang="en-GB" sz="2500"/>
            </a:br>
            <a:endParaRPr lang="en-GB" sz="2500"/>
          </a:p>
        </p:txBody>
      </p:sp>
      <p:sp>
        <p:nvSpPr>
          <p:cNvPr id="25" name="Rectangle 2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6A2E36-3EA1-1B58-138C-06E50F68F43C}"/>
              </a:ext>
            </a:extLst>
          </p:cNvPr>
          <p:cNvSpPr>
            <a:spLocks noGrp="1"/>
          </p:cNvSpPr>
          <p:nvPr>
            <p:ph idx="1"/>
          </p:nvPr>
        </p:nvSpPr>
        <p:spPr>
          <a:xfrm>
            <a:off x="645066" y="2031101"/>
            <a:ext cx="4282984" cy="3511943"/>
          </a:xfrm>
        </p:spPr>
        <p:txBody>
          <a:bodyPr anchor="ctr">
            <a:normAutofit/>
          </a:bodyPr>
          <a:lstStyle/>
          <a:p>
            <a:pPr>
              <a:buFont typeface="Arial" panose="020B0604020202020204" pitchFamily="34" charset="0"/>
              <a:buChar char="•"/>
            </a:pPr>
            <a:r>
              <a:rPr lang="en-US" sz="1800"/>
              <a:t>An ECG (Electrocardiogram) measures the electrical activity of the heart over time.</a:t>
            </a:r>
          </a:p>
          <a:p>
            <a:pPr>
              <a:buFont typeface="Arial" panose="020B0604020202020204" pitchFamily="34" charset="0"/>
              <a:buChar char="•"/>
            </a:pPr>
            <a:r>
              <a:rPr lang="en-US" sz="1800"/>
              <a:t>It consists of different waves, such as the P wave, QRS complex, and T wave, which correspond to various parts of the heartbeat cycle.</a:t>
            </a:r>
          </a:p>
          <a:p>
            <a:pPr>
              <a:buFont typeface="Arial" panose="020B0604020202020204" pitchFamily="34" charset="0"/>
              <a:buChar char="•"/>
            </a:pPr>
            <a:r>
              <a:rPr lang="en-US" sz="1800"/>
              <a:t>ECG helps detect abnormalities in the heart's rhythm and electrical conduction</a:t>
            </a:r>
          </a:p>
          <a:p>
            <a:endParaRPr lang="en-GB" sz="1800"/>
          </a:p>
        </p:txBody>
      </p:sp>
      <p:sp>
        <p:nvSpPr>
          <p:cNvPr id="27" name="Rectangle 2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iagram of electrocardiograms&#10;&#10;Description automatically generated">
            <a:extLst>
              <a:ext uri="{FF2B5EF4-FFF2-40B4-BE49-F238E27FC236}">
                <a16:creationId xmlns:a16="http://schemas.microsoft.com/office/drawing/2014/main" id="{1F463A75-305B-9EB5-CE67-63B171C00A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87738" y="695537"/>
            <a:ext cx="5628018" cy="5234056"/>
          </a:xfrm>
          <a:prstGeom prst="rect">
            <a:avLst/>
          </a:prstGeom>
        </p:spPr>
      </p:pic>
    </p:spTree>
    <p:extLst>
      <p:ext uri="{BB962C8B-B14F-4D97-AF65-F5344CB8AC3E}">
        <p14:creationId xmlns:p14="http://schemas.microsoft.com/office/powerpoint/2010/main" val="4097825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5A1320-3CB6-968C-6ABA-1852153BA187}"/>
              </a:ext>
            </a:extLst>
          </p:cNvPr>
          <p:cNvSpPr>
            <a:spLocks noGrp="1"/>
          </p:cNvSpPr>
          <p:nvPr>
            <p:ph type="title"/>
          </p:nvPr>
        </p:nvSpPr>
        <p:spPr>
          <a:xfrm>
            <a:off x="645064" y="525982"/>
            <a:ext cx="4282983" cy="1200361"/>
          </a:xfrm>
        </p:spPr>
        <p:txBody>
          <a:bodyPr anchor="b">
            <a:normAutofit/>
          </a:bodyPr>
          <a:lstStyle/>
          <a:p>
            <a:r>
              <a:rPr lang="en-GB" sz="3600" b="1"/>
              <a:t>Reading an ECG</a:t>
            </a:r>
            <a:br>
              <a:rPr lang="en-GB" sz="3600"/>
            </a:br>
            <a:endParaRPr lang="en-GB" sz="3600"/>
          </a:p>
        </p:txBody>
      </p:sp>
      <p:sp>
        <p:nvSpPr>
          <p:cNvPr id="45" name="Rectangle 4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2CE285-40DD-8AC1-B73C-479471E47548}"/>
              </a:ext>
            </a:extLst>
          </p:cNvPr>
          <p:cNvSpPr>
            <a:spLocks noGrp="1"/>
          </p:cNvSpPr>
          <p:nvPr>
            <p:ph idx="1"/>
          </p:nvPr>
        </p:nvSpPr>
        <p:spPr>
          <a:xfrm>
            <a:off x="645066" y="2031101"/>
            <a:ext cx="4282984" cy="3511943"/>
          </a:xfrm>
        </p:spPr>
        <p:txBody>
          <a:bodyPr anchor="ctr">
            <a:normAutofit/>
          </a:bodyPr>
          <a:lstStyle/>
          <a:p>
            <a:pPr>
              <a:buFont typeface="Arial" panose="020B0604020202020204" pitchFamily="34" charset="0"/>
              <a:buChar char="•"/>
            </a:pPr>
            <a:r>
              <a:rPr lang="en-US" sz="1800"/>
              <a:t>The P wave represents atrial depolarization, the QRS complex represents ventricular depolarization, and the T wave indicates ventricular repolarization.</a:t>
            </a:r>
          </a:p>
          <a:p>
            <a:pPr>
              <a:buFont typeface="Arial" panose="020B0604020202020204" pitchFamily="34" charset="0"/>
              <a:buChar char="•"/>
            </a:pPr>
            <a:r>
              <a:rPr lang="en-US" sz="1800"/>
              <a:t>A normal ECG pattern indicates a healthy heart rhythm, whereas irregularities may signal issues like arrhythmias or blockages.</a:t>
            </a:r>
          </a:p>
          <a:p>
            <a:pPr>
              <a:buFont typeface="Arial" panose="020B0604020202020204" pitchFamily="34" charset="0"/>
              <a:buChar char="•"/>
            </a:pPr>
            <a:r>
              <a:rPr lang="en-US" sz="1800"/>
              <a:t>Medical professionals use ECG to assess heart health and guide treatment decisions.</a:t>
            </a:r>
          </a:p>
          <a:p>
            <a:endParaRPr lang="en-GB" sz="1800"/>
          </a:p>
        </p:txBody>
      </p:sp>
      <p:sp>
        <p:nvSpPr>
          <p:cNvPr id="46" name="Rectangle 4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diagram of a heart">
            <a:extLst>
              <a:ext uri="{FF2B5EF4-FFF2-40B4-BE49-F238E27FC236}">
                <a16:creationId xmlns:a16="http://schemas.microsoft.com/office/drawing/2014/main" id="{7D731419-5264-BAB6-32C9-B7FEEC85FB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86560" y="1729685"/>
            <a:ext cx="5940003" cy="3341252"/>
          </a:xfrm>
          <a:prstGeom prst="rect">
            <a:avLst/>
          </a:prstGeom>
        </p:spPr>
      </p:pic>
    </p:spTree>
    <p:extLst>
      <p:ext uri="{BB962C8B-B14F-4D97-AF65-F5344CB8AC3E}">
        <p14:creationId xmlns:p14="http://schemas.microsoft.com/office/powerpoint/2010/main" val="2431955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158232-234D-7CBC-CDB5-3C34704180F7}"/>
              </a:ext>
            </a:extLst>
          </p:cNvPr>
          <p:cNvSpPr>
            <a:spLocks noGrp="1"/>
          </p:cNvSpPr>
          <p:nvPr>
            <p:ph type="title"/>
          </p:nvPr>
        </p:nvSpPr>
        <p:spPr>
          <a:xfrm>
            <a:off x="808638" y="386930"/>
            <a:ext cx="9236700" cy="1188950"/>
          </a:xfrm>
        </p:spPr>
        <p:txBody>
          <a:bodyPr anchor="b">
            <a:normAutofit/>
          </a:bodyPr>
          <a:lstStyle/>
          <a:p>
            <a:r>
              <a:rPr lang="en-GB" sz="3800" b="1"/>
              <a:t>Causes of Heart Disease</a:t>
            </a:r>
            <a:br>
              <a:rPr lang="en-GB" sz="3800"/>
            </a:br>
            <a:endParaRPr lang="en-GB" sz="38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598EB0-24C3-A071-9457-BFD7E0035D5F}"/>
              </a:ext>
            </a:extLst>
          </p:cNvPr>
          <p:cNvSpPr>
            <a:spLocks noGrp="1"/>
          </p:cNvSpPr>
          <p:nvPr>
            <p:ph idx="1"/>
          </p:nvPr>
        </p:nvSpPr>
        <p:spPr>
          <a:xfrm>
            <a:off x="793660" y="2599509"/>
            <a:ext cx="10143668" cy="3435531"/>
          </a:xfrm>
        </p:spPr>
        <p:txBody>
          <a:bodyPr anchor="ctr">
            <a:normAutofit/>
          </a:bodyPr>
          <a:lstStyle/>
          <a:p>
            <a:pPr>
              <a:buFont typeface="Arial" panose="020B0604020202020204" pitchFamily="34" charset="0"/>
              <a:buChar char="•"/>
            </a:pPr>
            <a:r>
              <a:rPr lang="en-US" sz="2400"/>
              <a:t>Heart disease can result from several factors, including high blood pressure, high cholesterol, and atherosclerosis (plaque build-up in the arteries).</a:t>
            </a:r>
          </a:p>
          <a:p>
            <a:pPr>
              <a:buFont typeface="Arial" panose="020B0604020202020204" pitchFamily="34" charset="0"/>
              <a:buChar char="•"/>
            </a:pPr>
            <a:r>
              <a:rPr lang="en-US" sz="2400"/>
              <a:t>Lifestyle factors such as smoking, an unhealthy diet, and lack of physical activity increase the risk.</a:t>
            </a:r>
          </a:p>
          <a:p>
            <a:pPr>
              <a:buFont typeface="Arial" panose="020B0604020202020204" pitchFamily="34" charset="0"/>
              <a:buChar char="•"/>
            </a:pPr>
            <a:r>
              <a:rPr lang="en-US" sz="2400"/>
              <a:t>Age, genetics, and pre-existing health conditions can also contribute to heart disease.</a:t>
            </a:r>
          </a:p>
          <a:p>
            <a:endParaRPr lang="en-GB" sz="2400"/>
          </a:p>
        </p:txBody>
      </p:sp>
    </p:spTree>
    <p:extLst>
      <p:ext uri="{BB962C8B-B14F-4D97-AF65-F5344CB8AC3E}">
        <p14:creationId xmlns:p14="http://schemas.microsoft.com/office/powerpoint/2010/main" val="14134477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65A886-39CF-F309-AD14-56C8442C74FF}"/>
              </a:ext>
            </a:extLst>
          </p:cNvPr>
          <p:cNvSpPr>
            <a:spLocks noGrp="1"/>
          </p:cNvSpPr>
          <p:nvPr>
            <p:ph type="title"/>
          </p:nvPr>
        </p:nvSpPr>
        <p:spPr>
          <a:xfrm>
            <a:off x="808638" y="386930"/>
            <a:ext cx="9236700" cy="1188950"/>
          </a:xfrm>
        </p:spPr>
        <p:txBody>
          <a:bodyPr anchor="b">
            <a:normAutofit/>
          </a:bodyPr>
          <a:lstStyle/>
          <a:p>
            <a:r>
              <a:rPr lang="en-US" sz="5400"/>
              <a:t>P Wave</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D14C51-1640-1AD3-2616-2811BABDD5AC}"/>
              </a:ext>
            </a:extLst>
          </p:cNvPr>
          <p:cNvSpPr>
            <a:spLocks noGrp="1"/>
          </p:cNvSpPr>
          <p:nvPr>
            <p:ph idx="1"/>
          </p:nvPr>
        </p:nvSpPr>
        <p:spPr>
          <a:xfrm>
            <a:off x="793660" y="2599509"/>
            <a:ext cx="10143668" cy="3435531"/>
          </a:xfrm>
        </p:spPr>
        <p:txBody>
          <a:bodyPr anchor="ctr">
            <a:normAutofit/>
          </a:bodyPr>
          <a:lstStyle/>
          <a:p>
            <a:r>
              <a:rPr lang="en-US" sz="2400" b="1"/>
              <a:t>What it means</a:t>
            </a:r>
            <a:r>
              <a:rPr lang="en-US" sz="2400"/>
              <a:t>: The P wave represents </a:t>
            </a:r>
            <a:r>
              <a:rPr lang="en-US" sz="2400" b="1"/>
              <a:t>atrial depolarization</a:t>
            </a:r>
            <a:r>
              <a:rPr lang="en-US" sz="2400"/>
              <a:t>, which means the upper chambers of the heart (atria) are getting an electrical signal that makes them </a:t>
            </a:r>
            <a:r>
              <a:rPr lang="en-US" sz="2400" b="1"/>
              <a:t>contract</a:t>
            </a:r>
            <a:r>
              <a:rPr lang="en-US" sz="2400"/>
              <a:t> and push blood into the lower chambers (ventricles).</a:t>
            </a:r>
          </a:p>
          <a:p>
            <a:r>
              <a:rPr lang="en-US" sz="2400" b="1"/>
              <a:t>In simple terms</a:t>
            </a:r>
            <a:r>
              <a:rPr lang="en-US" sz="2400"/>
              <a:t>: It shows the start of a heartbeat, where the top part of your heart is squeezing to push blood down</a:t>
            </a:r>
            <a:endParaRPr lang="en-GB" sz="2400"/>
          </a:p>
        </p:txBody>
      </p:sp>
    </p:spTree>
    <p:extLst>
      <p:ext uri="{BB962C8B-B14F-4D97-AF65-F5344CB8AC3E}">
        <p14:creationId xmlns:p14="http://schemas.microsoft.com/office/powerpoint/2010/main" val="3758492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21BB2-5DA8-777F-92D6-2E57590E5810}"/>
              </a:ext>
            </a:extLst>
          </p:cNvPr>
          <p:cNvSpPr>
            <a:spLocks noGrp="1"/>
          </p:cNvSpPr>
          <p:nvPr>
            <p:ph type="title"/>
          </p:nvPr>
        </p:nvSpPr>
        <p:spPr>
          <a:xfrm>
            <a:off x="808638" y="386930"/>
            <a:ext cx="9236700" cy="1188950"/>
          </a:xfrm>
        </p:spPr>
        <p:txBody>
          <a:bodyPr anchor="b">
            <a:normAutofit/>
          </a:bodyPr>
          <a:lstStyle/>
          <a:p>
            <a:r>
              <a:rPr lang="en-GB" sz="3800" b="1"/>
              <a:t>Types of Heart Disease</a:t>
            </a:r>
            <a:br>
              <a:rPr lang="en-GB" sz="3800"/>
            </a:br>
            <a:endParaRPr lang="en-GB" sz="38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A0B738-3CDB-B289-9562-725A22834022}"/>
              </a:ext>
            </a:extLst>
          </p:cNvPr>
          <p:cNvSpPr>
            <a:spLocks noGrp="1"/>
          </p:cNvSpPr>
          <p:nvPr>
            <p:ph idx="1"/>
          </p:nvPr>
        </p:nvSpPr>
        <p:spPr>
          <a:xfrm>
            <a:off x="793660" y="2599509"/>
            <a:ext cx="10143668" cy="3435531"/>
          </a:xfrm>
        </p:spPr>
        <p:txBody>
          <a:bodyPr anchor="ctr">
            <a:normAutofit/>
          </a:bodyPr>
          <a:lstStyle/>
          <a:p>
            <a:pPr>
              <a:buFont typeface="Arial" panose="020B0604020202020204" pitchFamily="34" charset="0"/>
              <a:buChar char="•"/>
            </a:pPr>
            <a:r>
              <a:rPr lang="en-US" sz="2400"/>
              <a:t>Coronary artery disease (CAD): Narrowing of arteries due to plaque build-up, reducing blood flow to the heart muscle.</a:t>
            </a:r>
          </a:p>
          <a:p>
            <a:pPr>
              <a:buFont typeface="Arial" panose="020B0604020202020204" pitchFamily="34" charset="0"/>
              <a:buChar char="•"/>
            </a:pPr>
            <a:r>
              <a:rPr lang="en-US" sz="2400"/>
              <a:t>Arrhythmias: Irregular heartbeats caused by issues in the heart's electrical system.</a:t>
            </a:r>
          </a:p>
          <a:p>
            <a:pPr>
              <a:buFont typeface="Arial" panose="020B0604020202020204" pitchFamily="34" charset="0"/>
              <a:buChar char="•"/>
            </a:pPr>
            <a:r>
              <a:rPr lang="en-US" sz="2400"/>
              <a:t>Cardiomyopathy: Diseases of the heart muscle, making it harder for the heart to pump blood.</a:t>
            </a:r>
          </a:p>
          <a:p>
            <a:pPr>
              <a:buFont typeface="Arial" panose="020B0604020202020204" pitchFamily="34" charset="0"/>
              <a:buChar char="•"/>
            </a:pPr>
            <a:r>
              <a:rPr lang="en-US" sz="2400"/>
              <a:t>Heart failure: When the heart cannot pump blood efficiently to meet the body's needs</a:t>
            </a:r>
          </a:p>
          <a:p>
            <a:endParaRPr lang="en-GB" sz="2400"/>
          </a:p>
        </p:txBody>
      </p:sp>
    </p:spTree>
    <p:extLst>
      <p:ext uri="{BB962C8B-B14F-4D97-AF65-F5344CB8AC3E}">
        <p14:creationId xmlns:p14="http://schemas.microsoft.com/office/powerpoint/2010/main" val="3171761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D60FDB-FADB-7F60-3756-5A9D33F5A09F}"/>
              </a:ext>
            </a:extLst>
          </p:cNvPr>
          <p:cNvSpPr>
            <a:spLocks noGrp="1"/>
          </p:cNvSpPr>
          <p:nvPr>
            <p:ph type="title"/>
          </p:nvPr>
        </p:nvSpPr>
        <p:spPr>
          <a:xfrm>
            <a:off x="808638" y="386930"/>
            <a:ext cx="9236700" cy="1188950"/>
          </a:xfrm>
        </p:spPr>
        <p:txBody>
          <a:bodyPr anchor="b">
            <a:normAutofit/>
          </a:bodyPr>
          <a:lstStyle/>
          <a:p>
            <a:r>
              <a:rPr lang="en-GB" sz="5400" b="1"/>
              <a:t>QRS Complex</a:t>
            </a:r>
            <a:r>
              <a:rPr lang="en-GB" sz="5400"/>
              <a:t>:</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F254ED-6620-C994-FC06-712C751DEF57}"/>
              </a:ext>
            </a:extLst>
          </p:cNvPr>
          <p:cNvSpPr>
            <a:spLocks noGrp="1"/>
          </p:cNvSpPr>
          <p:nvPr>
            <p:ph idx="1"/>
          </p:nvPr>
        </p:nvSpPr>
        <p:spPr>
          <a:xfrm>
            <a:off x="793660" y="2599509"/>
            <a:ext cx="10143668" cy="3435531"/>
          </a:xfrm>
        </p:spPr>
        <p:txBody>
          <a:bodyPr anchor="ctr">
            <a:normAutofit/>
          </a:bodyPr>
          <a:lstStyle/>
          <a:p>
            <a:r>
              <a:rPr lang="en-US" sz="2400" b="1"/>
              <a:t>What it means</a:t>
            </a:r>
            <a:r>
              <a:rPr lang="en-US" sz="2400"/>
              <a:t>: The QRS complex represents </a:t>
            </a:r>
            <a:r>
              <a:rPr lang="en-US" sz="2400" b="1"/>
              <a:t>ventricular depolarization</a:t>
            </a:r>
            <a:r>
              <a:rPr lang="en-US" sz="2400"/>
              <a:t>, which means the electrical signal is making the lower chambers of the heart (ventricles) </a:t>
            </a:r>
            <a:r>
              <a:rPr lang="en-US" sz="2400" b="1"/>
              <a:t>contract</a:t>
            </a:r>
            <a:r>
              <a:rPr lang="en-US" sz="2400"/>
              <a:t>. This is the most powerful part of the heartbeat, as it pumps blood to the rest of the body.</a:t>
            </a:r>
          </a:p>
          <a:p>
            <a:r>
              <a:rPr lang="en-US" sz="2400" b="1"/>
              <a:t>In simple terms</a:t>
            </a:r>
            <a:r>
              <a:rPr lang="en-US" sz="2400"/>
              <a:t>: It’s the main part of your heartbeat when the bottom part of the heart squeezes hard to send blood everywhere it needs to go.</a:t>
            </a:r>
            <a:endParaRPr lang="en-GB" sz="2400"/>
          </a:p>
        </p:txBody>
      </p:sp>
    </p:spTree>
    <p:extLst>
      <p:ext uri="{BB962C8B-B14F-4D97-AF65-F5344CB8AC3E}">
        <p14:creationId xmlns:p14="http://schemas.microsoft.com/office/powerpoint/2010/main" val="23490948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9" name="Rectangle 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67F5F-C0F3-B4F2-9B87-AC5C659A02DB}"/>
              </a:ext>
            </a:extLst>
          </p:cNvPr>
          <p:cNvSpPr>
            <a:spLocks noGrp="1"/>
          </p:cNvSpPr>
          <p:nvPr>
            <p:ph type="title"/>
          </p:nvPr>
        </p:nvSpPr>
        <p:spPr>
          <a:xfrm>
            <a:off x="1043631" y="809898"/>
            <a:ext cx="10173010" cy="1554480"/>
          </a:xfrm>
        </p:spPr>
        <p:txBody>
          <a:bodyPr anchor="ctr">
            <a:normAutofit/>
          </a:bodyPr>
          <a:lstStyle/>
          <a:p>
            <a:r>
              <a:rPr lang="en-US" sz="4800"/>
              <a:t>T Waves</a:t>
            </a:r>
            <a:endParaRPr lang="en-GB" sz="48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7CD58FC-84D4-C40D-7A72-BA57DA1F3ADD}"/>
              </a:ext>
            </a:extLst>
          </p:cNvPr>
          <p:cNvGraphicFramePr>
            <a:graphicFrameLocks noGrp="1"/>
          </p:cNvGraphicFramePr>
          <p:nvPr>
            <p:ph idx="1"/>
            <p:extLst>
              <p:ext uri="{D42A27DB-BD31-4B8C-83A1-F6EECF244321}">
                <p14:modId xmlns:p14="http://schemas.microsoft.com/office/powerpoint/2010/main" val="1432667656"/>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32776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8C8324-06AE-3B95-1794-0AA59EDD1700}"/>
              </a:ext>
            </a:extLst>
          </p:cNvPr>
          <p:cNvSpPr>
            <a:spLocks noGrp="1"/>
          </p:cNvSpPr>
          <p:nvPr>
            <p:ph type="title"/>
          </p:nvPr>
        </p:nvSpPr>
        <p:spPr>
          <a:xfrm>
            <a:off x="1043631" y="809898"/>
            <a:ext cx="10173010" cy="1554480"/>
          </a:xfrm>
        </p:spPr>
        <p:txBody>
          <a:bodyPr anchor="ctr">
            <a:normAutofit/>
          </a:bodyPr>
          <a:lstStyle/>
          <a:p>
            <a:r>
              <a:rPr lang="en-GB" sz="4800"/>
              <a:t>Overall:</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84FF552-C245-375C-C3EC-D2ACBECAA328}"/>
              </a:ext>
            </a:extLst>
          </p:cNvPr>
          <p:cNvGraphicFramePr>
            <a:graphicFrameLocks noGrp="1"/>
          </p:cNvGraphicFramePr>
          <p:nvPr>
            <p:ph idx="1"/>
            <p:extLst>
              <p:ext uri="{D42A27DB-BD31-4B8C-83A1-F6EECF244321}">
                <p14:modId xmlns:p14="http://schemas.microsoft.com/office/powerpoint/2010/main" val="3049406759"/>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89123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926A8-3EEB-FD58-0BE1-FCC1944F1469}"/>
              </a:ext>
            </a:extLst>
          </p:cNvPr>
          <p:cNvSpPr>
            <a:spLocks noGrp="1"/>
          </p:cNvSpPr>
          <p:nvPr>
            <p:ph type="title"/>
          </p:nvPr>
        </p:nvSpPr>
        <p:spPr>
          <a:xfrm>
            <a:off x="5868557" y="1138036"/>
            <a:ext cx="5444382" cy="1402470"/>
          </a:xfrm>
        </p:spPr>
        <p:txBody>
          <a:bodyPr anchor="t">
            <a:normAutofit/>
          </a:bodyPr>
          <a:lstStyle/>
          <a:p>
            <a:r>
              <a:rPr lang="en-GB" sz="3200"/>
              <a:t>Why It's Important:</a:t>
            </a:r>
          </a:p>
        </p:txBody>
      </p:sp>
      <p:pic>
        <p:nvPicPr>
          <p:cNvPr id="5" name="Picture 4">
            <a:extLst>
              <a:ext uri="{FF2B5EF4-FFF2-40B4-BE49-F238E27FC236}">
                <a16:creationId xmlns:a16="http://schemas.microsoft.com/office/drawing/2014/main" id="{5EC8E7A3-999E-D49A-FB3D-C88D9F0AC9BF}"/>
              </a:ext>
            </a:extLst>
          </p:cNvPr>
          <p:cNvPicPr>
            <a:picLocks noChangeAspect="1"/>
          </p:cNvPicPr>
          <p:nvPr/>
        </p:nvPicPr>
        <p:blipFill>
          <a:blip r:embed="rId2"/>
          <a:srcRect l="11670" r="46080"/>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64D1F25-1C55-9F3C-E287-D799DDF65B95}"/>
              </a:ext>
            </a:extLst>
          </p:cNvPr>
          <p:cNvSpPr>
            <a:spLocks noGrp="1"/>
          </p:cNvSpPr>
          <p:nvPr>
            <p:ph idx="1"/>
          </p:nvPr>
        </p:nvSpPr>
        <p:spPr>
          <a:xfrm>
            <a:off x="5868557" y="2551176"/>
            <a:ext cx="5444382" cy="3591207"/>
          </a:xfrm>
        </p:spPr>
        <p:txBody>
          <a:bodyPr>
            <a:normAutofit/>
          </a:bodyPr>
          <a:lstStyle/>
          <a:p>
            <a:r>
              <a:rPr lang="en-US" sz="2000"/>
              <a:t>Medical professionals use an ECG to </a:t>
            </a:r>
            <a:r>
              <a:rPr lang="en-US" sz="2000" b="1"/>
              <a:t>detect problems</a:t>
            </a:r>
            <a:r>
              <a:rPr lang="en-US" sz="2000"/>
              <a:t> like irregular heartbeats or blocked arteries. By understanding how each part of the wave looks, they can figure out if the heart is functioning correctly or if there are issues that need attention.</a:t>
            </a:r>
            <a:endParaRPr lang="en-GB" sz="2000"/>
          </a:p>
        </p:txBody>
      </p:sp>
    </p:spTree>
    <p:extLst>
      <p:ext uri="{BB962C8B-B14F-4D97-AF65-F5344CB8AC3E}">
        <p14:creationId xmlns:p14="http://schemas.microsoft.com/office/powerpoint/2010/main" val="2388825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23818-A045-3604-D940-95F4739F5600}"/>
              </a:ext>
            </a:extLst>
          </p:cNvPr>
          <p:cNvSpPr>
            <a:spLocks noGrp="1"/>
          </p:cNvSpPr>
          <p:nvPr>
            <p:ph type="title"/>
          </p:nvPr>
        </p:nvSpPr>
        <p:spPr>
          <a:xfrm>
            <a:off x="5868557" y="1138036"/>
            <a:ext cx="5444382" cy="1402470"/>
          </a:xfrm>
        </p:spPr>
        <p:txBody>
          <a:bodyPr anchor="t">
            <a:normAutofit/>
          </a:bodyPr>
          <a:lstStyle/>
          <a:p>
            <a:r>
              <a:rPr lang="en-GB" sz="3200" b="1"/>
              <a:t>Preventing Heart Disease</a:t>
            </a:r>
            <a:br>
              <a:rPr lang="en-GB" sz="3200"/>
            </a:br>
            <a:endParaRPr lang="en-GB" sz="3200"/>
          </a:p>
        </p:txBody>
      </p:sp>
      <p:pic>
        <p:nvPicPr>
          <p:cNvPr id="5" name="Picture 4" descr="Assorted vegetables and fruits">
            <a:extLst>
              <a:ext uri="{FF2B5EF4-FFF2-40B4-BE49-F238E27FC236}">
                <a16:creationId xmlns:a16="http://schemas.microsoft.com/office/drawing/2014/main" id="{E02E12AF-803B-785F-E5B3-AE5A8568D9E1}"/>
              </a:ext>
            </a:extLst>
          </p:cNvPr>
          <p:cNvPicPr>
            <a:picLocks noChangeAspect="1"/>
          </p:cNvPicPr>
          <p:nvPr/>
        </p:nvPicPr>
        <p:blipFill>
          <a:blip r:embed="rId2"/>
          <a:srcRect l="31072" r="18790"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3EE0F0-3066-F3A4-CC02-8F272D22BBCF}"/>
              </a:ext>
            </a:extLst>
          </p:cNvPr>
          <p:cNvSpPr>
            <a:spLocks noGrp="1"/>
          </p:cNvSpPr>
          <p:nvPr>
            <p:ph idx="1"/>
          </p:nvPr>
        </p:nvSpPr>
        <p:spPr>
          <a:xfrm>
            <a:off x="5868557" y="2551176"/>
            <a:ext cx="5444382" cy="3591207"/>
          </a:xfrm>
        </p:spPr>
        <p:txBody>
          <a:bodyPr>
            <a:normAutofit/>
          </a:bodyPr>
          <a:lstStyle/>
          <a:p>
            <a:pPr>
              <a:buFont typeface="Arial" panose="020B0604020202020204" pitchFamily="34" charset="0"/>
              <a:buChar char="•"/>
            </a:pPr>
            <a:r>
              <a:rPr lang="en-US" sz="2000"/>
              <a:t>A heart-healthy diet includes fruits, vegetables, whole grains, and lean proteins while minimizing salt, sugar, and unhealthy fats.</a:t>
            </a:r>
          </a:p>
          <a:p>
            <a:pPr>
              <a:buFont typeface="Arial" panose="020B0604020202020204" pitchFamily="34" charset="0"/>
              <a:buChar char="•"/>
            </a:pPr>
            <a:r>
              <a:rPr lang="en-US" sz="2000"/>
              <a:t>Regular physical activity, such as brisk walking or cycling, strengthens the heart and improves overall health.</a:t>
            </a:r>
          </a:p>
          <a:p>
            <a:pPr>
              <a:buFont typeface="Arial" panose="020B0604020202020204" pitchFamily="34" charset="0"/>
              <a:buChar char="•"/>
            </a:pPr>
            <a:r>
              <a:rPr lang="en-US" sz="2000"/>
              <a:t>Avoid smoking, limit alcohol intake, and manage stress through relaxation techniques.</a:t>
            </a:r>
          </a:p>
          <a:p>
            <a:endParaRPr lang="en-GB" sz="2000"/>
          </a:p>
        </p:txBody>
      </p:sp>
    </p:spTree>
    <p:extLst>
      <p:ext uri="{BB962C8B-B14F-4D97-AF65-F5344CB8AC3E}">
        <p14:creationId xmlns:p14="http://schemas.microsoft.com/office/powerpoint/2010/main" val="3326575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60538-F106-BDC8-7F18-DE10376F21C9}"/>
              </a:ext>
            </a:extLst>
          </p:cNvPr>
          <p:cNvSpPr>
            <a:spLocks noGrp="1"/>
          </p:cNvSpPr>
          <p:nvPr>
            <p:ph type="title"/>
          </p:nvPr>
        </p:nvSpPr>
        <p:spPr>
          <a:xfrm>
            <a:off x="5868557" y="1138036"/>
            <a:ext cx="5444382" cy="1402470"/>
          </a:xfrm>
        </p:spPr>
        <p:txBody>
          <a:bodyPr anchor="t">
            <a:normAutofit/>
          </a:bodyPr>
          <a:lstStyle/>
          <a:p>
            <a:r>
              <a:rPr lang="en-GB" sz="3200"/>
              <a:t>Heart-Healthy Diet</a:t>
            </a:r>
          </a:p>
        </p:txBody>
      </p:sp>
      <p:pic>
        <p:nvPicPr>
          <p:cNvPr id="12" name="Picture 11" descr="Assorted vegetables and fruits">
            <a:extLst>
              <a:ext uri="{FF2B5EF4-FFF2-40B4-BE49-F238E27FC236}">
                <a16:creationId xmlns:a16="http://schemas.microsoft.com/office/drawing/2014/main" id="{91148E5B-C034-136C-5290-C3E8F4BD4D0B}"/>
              </a:ext>
            </a:extLst>
          </p:cNvPr>
          <p:cNvPicPr>
            <a:picLocks noChangeAspect="1"/>
          </p:cNvPicPr>
          <p:nvPr/>
        </p:nvPicPr>
        <p:blipFill>
          <a:blip r:embed="rId2"/>
          <a:srcRect l="31072" r="18790"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FCCE98D-6E7F-B29A-3FD4-EF16F24AD1C0}"/>
              </a:ext>
            </a:extLst>
          </p:cNvPr>
          <p:cNvSpPr>
            <a:spLocks noGrp="1"/>
          </p:cNvSpPr>
          <p:nvPr>
            <p:ph idx="1"/>
          </p:nvPr>
        </p:nvSpPr>
        <p:spPr>
          <a:xfrm>
            <a:off x="5868557" y="2551176"/>
            <a:ext cx="5444382" cy="3591207"/>
          </a:xfrm>
        </p:spPr>
        <p:txBody>
          <a:bodyPr>
            <a:normAutofit/>
          </a:bodyPr>
          <a:lstStyle/>
          <a:p>
            <a:pPr>
              <a:buFont typeface="Arial" panose="020B0604020202020204" pitchFamily="34" charset="0"/>
              <a:buChar char="•"/>
            </a:pPr>
            <a:r>
              <a:rPr lang="en-US" sz="2000" b="1"/>
              <a:t>Fruits and Vegetables</a:t>
            </a:r>
            <a:r>
              <a:rPr lang="en-US" sz="2000"/>
              <a:t>:Aim for </a:t>
            </a:r>
            <a:r>
              <a:rPr lang="en-US" sz="2000" b="1"/>
              <a:t>at least 5 servings per day</a:t>
            </a:r>
            <a:r>
              <a:rPr lang="en-US" sz="2000"/>
              <a:t>. This could include fresh, frozen, or canned options.</a:t>
            </a:r>
          </a:p>
          <a:p>
            <a:pPr>
              <a:buFont typeface="Arial" panose="020B0604020202020204" pitchFamily="34" charset="0"/>
              <a:buChar char="•"/>
            </a:pPr>
            <a:r>
              <a:rPr lang="en-US" sz="2000"/>
              <a:t>Include a variety of colors for a good range of nutrients (e.g., leafy greens, berries, citrus fruits).</a:t>
            </a:r>
          </a:p>
          <a:p>
            <a:pPr>
              <a:buFont typeface="Arial" panose="020B0604020202020204" pitchFamily="34" charset="0"/>
              <a:buChar char="•"/>
            </a:pPr>
            <a:r>
              <a:rPr lang="en-US" sz="2000" b="1"/>
              <a:t>Whole Grains</a:t>
            </a:r>
            <a:r>
              <a:rPr lang="en-US" sz="2000"/>
              <a:t>:Replace refined grains with </a:t>
            </a:r>
            <a:r>
              <a:rPr lang="en-US" sz="2000" b="1"/>
              <a:t>whole grains</a:t>
            </a:r>
            <a:r>
              <a:rPr lang="en-US" sz="2000"/>
              <a:t>. Good examples are oatmeal, whole wheat bread, brown rice, and quinoa.</a:t>
            </a:r>
          </a:p>
          <a:p>
            <a:pPr>
              <a:buFont typeface="Arial" panose="020B0604020202020204" pitchFamily="34" charset="0"/>
              <a:buChar char="•"/>
            </a:pPr>
            <a:r>
              <a:rPr lang="en-US" sz="2000"/>
              <a:t>Aim for </a:t>
            </a:r>
            <a:r>
              <a:rPr lang="en-US" sz="2000" b="1"/>
              <a:t>at least half</a:t>
            </a:r>
            <a:r>
              <a:rPr lang="en-US" sz="2000"/>
              <a:t> of your daily grains to be whole grains.</a:t>
            </a:r>
          </a:p>
          <a:p>
            <a:pPr>
              <a:buFont typeface="Arial" panose="020B0604020202020204" pitchFamily="34" charset="0"/>
              <a:buChar char="•"/>
            </a:pPr>
            <a:endParaRPr lang="en-US" sz="2000"/>
          </a:p>
          <a:p>
            <a:endParaRPr lang="en-GB" sz="2000"/>
          </a:p>
        </p:txBody>
      </p:sp>
    </p:spTree>
    <p:extLst>
      <p:ext uri="{BB962C8B-B14F-4D97-AF65-F5344CB8AC3E}">
        <p14:creationId xmlns:p14="http://schemas.microsoft.com/office/powerpoint/2010/main" val="30429984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DE6367-E558-85EB-212B-2D22A7CEF9C2}"/>
              </a:ext>
            </a:extLst>
          </p:cNvPr>
          <p:cNvSpPr>
            <a:spLocks noGrp="1"/>
          </p:cNvSpPr>
          <p:nvPr>
            <p:ph type="title"/>
          </p:nvPr>
        </p:nvSpPr>
        <p:spPr>
          <a:xfrm>
            <a:off x="761803" y="350196"/>
            <a:ext cx="4646904" cy="1624520"/>
          </a:xfrm>
        </p:spPr>
        <p:txBody>
          <a:bodyPr anchor="ctr">
            <a:normAutofit/>
          </a:bodyPr>
          <a:lstStyle/>
          <a:p>
            <a:r>
              <a:rPr lang="en-US" sz="3700" b="1"/>
              <a:t>Early Detection and Medical Interventions</a:t>
            </a:r>
            <a:br>
              <a:rPr lang="en-US" sz="3700"/>
            </a:br>
            <a:endParaRPr lang="en-GB" sz="3700"/>
          </a:p>
        </p:txBody>
      </p:sp>
      <p:sp>
        <p:nvSpPr>
          <p:cNvPr id="3" name="Content Placeholder 2">
            <a:extLst>
              <a:ext uri="{FF2B5EF4-FFF2-40B4-BE49-F238E27FC236}">
                <a16:creationId xmlns:a16="http://schemas.microsoft.com/office/drawing/2014/main" id="{51A4B7D8-7052-F02D-87B3-05BB82FB3D60}"/>
              </a:ext>
            </a:extLst>
          </p:cNvPr>
          <p:cNvSpPr>
            <a:spLocks noGrp="1"/>
          </p:cNvSpPr>
          <p:nvPr>
            <p:ph idx="1"/>
          </p:nvPr>
        </p:nvSpPr>
        <p:spPr>
          <a:xfrm>
            <a:off x="761802" y="2743200"/>
            <a:ext cx="4646905" cy="3613149"/>
          </a:xfrm>
        </p:spPr>
        <p:txBody>
          <a:bodyPr anchor="ctr">
            <a:normAutofit/>
          </a:bodyPr>
          <a:lstStyle/>
          <a:p>
            <a:pPr>
              <a:buFont typeface="Arial" panose="020B0604020202020204" pitchFamily="34" charset="0"/>
              <a:buChar char="•"/>
            </a:pPr>
            <a:r>
              <a:rPr lang="en-US" sz="2000"/>
              <a:t>Regular health check-ups, including blood pressure, cholesterol, and blood sugar tests, can detect early signs of heart disease.</a:t>
            </a:r>
          </a:p>
          <a:p>
            <a:pPr>
              <a:buFont typeface="Arial" panose="020B0604020202020204" pitchFamily="34" charset="0"/>
              <a:buChar char="•"/>
            </a:pPr>
            <a:r>
              <a:rPr lang="en-US" sz="2000"/>
              <a:t>Medical interventions may include medications (e.g., statins, beta-blockers) or procedures like angioplasty to restore blood flow.</a:t>
            </a:r>
          </a:p>
          <a:p>
            <a:pPr>
              <a:buFont typeface="Arial" panose="020B0604020202020204" pitchFamily="34" charset="0"/>
              <a:buChar char="•"/>
            </a:pPr>
            <a:r>
              <a:rPr lang="en-US" sz="2000"/>
              <a:t>Early diagnosis is key to preventing serious complications and improving quality of life.</a:t>
            </a:r>
          </a:p>
          <a:p>
            <a:endParaRPr lang="en-GB" sz="2000"/>
          </a:p>
        </p:txBody>
      </p:sp>
      <p:pic>
        <p:nvPicPr>
          <p:cNvPr id="5" name="Picture 4" descr="A picture of an electromagnetic radiation">
            <a:extLst>
              <a:ext uri="{FF2B5EF4-FFF2-40B4-BE49-F238E27FC236}">
                <a16:creationId xmlns:a16="http://schemas.microsoft.com/office/drawing/2014/main" id="{A1565DF4-5837-DD21-C6B2-6218D584231A}"/>
              </a:ext>
            </a:extLst>
          </p:cNvPr>
          <p:cNvPicPr>
            <a:picLocks noChangeAspect="1"/>
          </p:cNvPicPr>
          <p:nvPr/>
        </p:nvPicPr>
        <p:blipFill>
          <a:blip r:embed="rId2"/>
          <a:srcRect l="20745" r="19634" b="2"/>
          <a:stretch/>
        </p:blipFill>
        <p:spPr>
          <a:xfrm>
            <a:off x="6096000" y="1"/>
            <a:ext cx="6102825" cy="6858000"/>
          </a:xfrm>
          <a:prstGeom prst="rect">
            <a:avLst/>
          </a:prstGeom>
        </p:spPr>
      </p:pic>
    </p:spTree>
    <p:extLst>
      <p:ext uri="{BB962C8B-B14F-4D97-AF65-F5344CB8AC3E}">
        <p14:creationId xmlns:p14="http://schemas.microsoft.com/office/powerpoint/2010/main" val="17661310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6B0A6D-0253-05DA-2CBF-3A935F0562A9}"/>
              </a:ext>
            </a:extLst>
          </p:cNvPr>
          <p:cNvSpPr>
            <a:spLocks noGrp="1"/>
          </p:cNvSpPr>
          <p:nvPr>
            <p:ph type="title"/>
          </p:nvPr>
        </p:nvSpPr>
        <p:spPr>
          <a:xfrm>
            <a:off x="808638" y="386930"/>
            <a:ext cx="9236700" cy="1188950"/>
          </a:xfrm>
        </p:spPr>
        <p:txBody>
          <a:bodyPr anchor="b">
            <a:normAutofit/>
          </a:bodyPr>
          <a:lstStyle/>
          <a:p>
            <a:r>
              <a:rPr lang="en-US" sz="5400"/>
              <a:t>Healthy Diet </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C6C031-37E0-6C36-1585-F1C053E65999}"/>
              </a:ext>
            </a:extLst>
          </p:cNvPr>
          <p:cNvSpPr>
            <a:spLocks noGrp="1"/>
          </p:cNvSpPr>
          <p:nvPr>
            <p:ph idx="1"/>
          </p:nvPr>
        </p:nvSpPr>
        <p:spPr>
          <a:xfrm>
            <a:off x="793660" y="2599509"/>
            <a:ext cx="10143668" cy="3435531"/>
          </a:xfrm>
        </p:spPr>
        <p:txBody>
          <a:bodyPr anchor="ctr">
            <a:normAutofit/>
          </a:bodyPr>
          <a:lstStyle/>
          <a:p>
            <a:pPr>
              <a:buFont typeface="Arial" panose="020B0604020202020204" pitchFamily="34" charset="0"/>
              <a:buChar char="•"/>
            </a:pPr>
            <a:r>
              <a:rPr lang="en-US" sz="2400" b="1"/>
              <a:t>Lean Proteins</a:t>
            </a:r>
            <a:r>
              <a:rPr lang="en-US" sz="2400"/>
              <a:t>:Include sources like </a:t>
            </a:r>
            <a:r>
              <a:rPr lang="en-US" sz="2400" b="1"/>
              <a:t>fish (especially fatty fish like salmon, which is rich in Omega-3s), chicken, turkey, tofu, and legumes</a:t>
            </a:r>
            <a:r>
              <a:rPr lang="en-US" sz="2400"/>
              <a:t>.</a:t>
            </a:r>
          </a:p>
          <a:p>
            <a:pPr>
              <a:buFont typeface="Arial" panose="020B0604020202020204" pitchFamily="34" charset="0"/>
              <a:buChar char="•"/>
            </a:pPr>
            <a:r>
              <a:rPr lang="en-US" sz="2400"/>
              <a:t>Try to include </a:t>
            </a:r>
            <a:r>
              <a:rPr lang="en-US" sz="2400" b="1"/>
              <a:t>fish twice a week</a:t>
            </a:r>
            <a:r>
              <a:rPr lang="en-US" sz="2400"/>
              <a:t>, particularly fatty fish for the heart benefits.</a:t>
            </a:r>
          </a:p>
          <a:p>
            <a:pPr>
              <a:buFont typeface="Arial" panose="020B0604020202020204" pitchFamily="34" charset="0"/>
              <a:buChar char="•"/>
            </a:pPr>
            <a:r>
              <a:rPr lang="en-US" sz="2400" b="1"/>
              <a:t>Healthy Fats</a:t>
            </a:r>
            <a:r>
              <a:rPr lang="en-US" sz="2400"/>
              <a:t>:Choose unsaturated fats, such as those found in </a:t>
            </a:r>
            <a:r>
              <a:rPr lang="en-US" sz="2400" b="1"/>
              <a:t>olive oil, avocados, nuts, and seeds</a:t>
            </a:r>
            <a:r>
              <a:rPr lang="en-US" sz="2400"/>
              <a:t>.</a:t>
            </a:r>
          </a:p>
          <a:p>
            <a:pPr>
              <a:buFont typeface="Arial" panose="020B0604020202020204" pitchFamily="34" charset="0"/>
              <a:buChar char="•"/>
            </a:pPr>
            <a:r>
              <a:rPr lang="en-US" sz="2400"/>
              <a:t>Limit saturated fats (found in butter, fatty meats) and avoid trans fats (often found in processed foods).</a:t>
            </a:r>
          </a:p>
          <a:p>
            <a:pPr>
              <a:buFont typeface="Arial" panose="020B0604020202020204" pitchFamily="34" charset="0"/>
              <a:buChar char="•"/>
            </a:pPr>
            <a:endParaRPr lang="en-US" sz="2400"/>
          </a:p>
          <a:p>
            <a:endParaRPr lang="en-GB" sz="2400"/>
          </a:p>
        </p:txBody>
      </p:sp>
    </p:spTree>
    <p:extLst>
      <p:ext uri="{BB962C8B-B14F-4D97-AF65-F5344CB8AC3E}">
        <p14:creationId xmlns:p14="http://schemas.microsoft.com/office/powerpoint/2010/main" val="21322595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B8C44-AAC4-1F9F-CD8A-1D64732B8496}"/>
              </a:ext>
            </a:extLst>
          </p:cNvPr>
          <p:cNvSpPr>
            <a:spLocks noGrp="1"/>
          </p:cNvSpPr>
          <p:nvPr>
            <p:ph type="title"/>
          </p:nvPr>
        </p:nvSpPr>
        <p:spPr>
          <a:xfrm>
            <a:off x="1043631" y="809898"/>
            <a:ext cx="9942716" cy="1554480"/>
          </a:xfrm>
        </p:spPr>
        <p:txBody>
          <a:bodyPr anchor="ctr">
            <a:normAutofit/>
          </a:bodyPr>
          <a:lstStyle/>
          <a:p>
            <a:r>
              <a:rPr lang="en-GB" sz="4800" b="1"/>
              <a:t>Minimize Salt and Sugar</a:t>
            </a:r>
            <a:r>
              <a:rPr lang="en-GB" sz="4800"/>
              <a:t>:</a:t>
            </a:r>
          </a:p>
        </p:txBody>
      </p:sp>
      <p:sp>
        <p:nvSpPr>
          <p:cNvPr id="3" name="Content Placeholder 2">
            <a:extLst>
              <a:ext uri="{FF2B5EF4-FFF2-40B4-BE49-F238E27FC236}">
                <a16:creationId xmlns:a16="http://schemas.microsoft.com/office/drawing/2014/main" id="{9A7086B2-9F17-7152-34F5-8D4AAEE93582}"/>
              </a:ext>
            </a:extLst>
          </p:cNvPr>
          <p:cNvSpPr>
            <a:spLocks noGrp="1"/>
          </p:cNvSpPr>
          <p:nvPr>
            <p:ph idx="1"/>
          </p:nvPr>
        </p:nvSpPr>
        <p:spPr>
          <a:xfrm>
            <a:off x="1045028" y="3017522"/>
            <a:ext cx="9941319" cy="3124658"/>
          </a:xfrm>
        </p:spPr>
        <p:txBody>
          <a:bodyPr anchor="ctr">
            <a:normAutofit/>
          </a:bodyPr>
          <a:lstStyle/>
          <a:p>
            <a:r>
              <a:rPr lang="en-US" sz="2400"/>
              <a:t>Aim for </a:t>
            </a:r>
            <a:r>
              <a:rPr lang="en-US" sz="2400" b="1"/>
              <a:t>less than 6 grams of salt per day</a:t>
            </a:r>
            <a:r>
              <a:rPr lang="en-US" sz="2400"/>
              <a:t> (about one teaspoon) to maintain healthy blood pressure.</a:t>
            </a:r>
          </a:p>
          <a:p>
            <a:pPr>
              <a:buFont typeface="Arial" panose="020B0604020202020204" pitchFamily="34" charset="0"/>
              <a:buChar char="•"/>
            </a:pPr>
            <a:endParaRPr lang="en-US" sz="2400"/>
          </a:p>
          <a:p>
            <a:pPr marL="742950" lvl="1" indent="-285750">
              <a:buFont typeface="Arial" panose="020B0604020202020204" pitchFamily="34" charset="0"/>
              <a:buChar char="•"/>
            </a:pPr>
            <a:r>
              <a:rPr lang="en-US" dirty="0"/>
              <a:t>Limit added sugars, especially from sugary drinks and desserts, to </a:t>
            </a:r>
            <a:r>
              <a:rPr lang="en-US" b="1" dirty="0"/>
              <a:t>less than 10%</a:t>
            </a:r>
            <a:r>
              <a:rPr lang="en-US" dirty="0"/>
              <a:t> of your daily caloric intake.</a:t>
            </a:r>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4971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678966-A3F7-64A7-14AB-6EE7EF87C11C}"/>
              </a:ext>
            </a:extLst>
          </p:cNvPr>
          <p:cNvSpPr>
            <a:spLocks noGrp="1"/>
          </p:cNvSpPr>
          <p:nvPr>
            <p:ph type="title"/>
          </p:nvPr>
        </p:nvSpPr>
        <p:spPr>
          <a:xfrm>
            <a:off x="1043631" y="809898"/>
            <a:ext cx="9942716" cy="1554480"/>
          </a:xfrm>
        </p:spPr>
        <p:txBody>
          <a:bodyPr anchor="ctr">
            <a:normAutofit/>
          </a:bodyPr>
          <a:lstStyle/>
          <a:p>
            <a:r>
              <a:rPr lang="en-GB" sz="4800"/>
              <a:t>. Regular Physical Activity</a:t>
            </a:r>
          </a:p>
        </p:txBody>
      </p:sp>
      <p:sp>
        <p:nvSpPr>
          <p:cNvPr id="3" name="Content Placeholder 2">
            <a:extLst>
              <a:ext uri="{FF2B5EF4-FFF2-40B4-BE49-F238E27FC236}">
                <a16:creationId xmlns:a16="http://schemas.microsoft.com/office/drawing/2014/main" id="{AFC82DA8-FE77-87D9-696D-E7751DD8F82F}"/>
              </a:ext>
            </a:extLst>
          </p:cNvPr>
          <p:cNvSpPr>
            <a:spLocks noGrp="1"/>
          </p:cNvSpPr>
          <p:nvPr>
            <p:ph idx="1"/>
          </p:nvPr>
        </p:nvSpPr>
        <p:spPr>
          <a:xfrm>
            <a:off x="1045028" y="3017522"/>
            <a:ext cx="9941319" cy="3124658"/>
          </a:xfrm>
        </p:spPr>
        <p:txBody>
          <a:bodyPr anchor="ctr">
            <a:normAutofit/>
          </a:bodyPr>
          <a:lstStyle/>
          <a:p>
            <a:r>
              <a:rPr lang="en-US" sz="2000"/>
              <a:t>Engage in </a:t>
            </a:r>
            <a:r>
              <a:rPr lang="en-US" sz="2000" b="1"/>
              <a:t>at least 150 minutes</a:t>
            </a:r>
            <a:r>
              <a:rPr lang="en-US" sz="2000"/>
              <a:t> of </a:t>
            </a:r>
            <a:r>
              <a:rPr lang="en-US" sz="2000" b="1"/>
              <a:t>moderate-intensity aerobic exercise</a:t>
            </a:r>
            <a:r>
              <a:rPr lang="en-US" sz="2000"/>
              <a:t> per week, or </a:t>
            </a:r>
            <a:r>
              <a:rPr lang="en-US" sz="2000" b="1"/>
              <a:t>75 minutes of vigorous exercise</a:t>
            </a:r>
            <a:r>
              <a:rPr lang="en-US" sz="2000"/>
              <a:t>.</a:t>
            </a:r>
          </a:p>
          <a:p>
            <a:r>
              <a:rPr lang="en-US" sz="2000" b="1"/>
              <a:t>Examples of moderate-intensity exercise</a:t>
            </a:r>
            <a:r>
              <a:rPr lang="en-US" sz="2000"/>
              <a:t> include brisk walking, cycling, swimming, or dancing.</a:t>
            </a:r>
          </a:p>
          <a:p>
            <a:r>
              <a:rPr lang="en-US" sz="2000"/>
              <a:t>Include </a:t>
            </a:r>
            <a:r>
              <a:rPr lang="en-US" sz="2000" b="1"/>
              <a:t>strength training exercises</a:t>
            </a:r>
            <a:r>
              <a:rPr lang="en-US" sz="2000"/>
              <a:t> at least </a:t>
            </a:r>
            <a:r>
              <a:rPr lang="en-US" sz="2000" b="1"/>
              <a:t>two days a week</a:t>
            </a:r>
            <a:r>
              <a:rPr lang="en-US" sz="2000"/>
              <a:t>. This can include lifting weights, using resistance bands, or body-weight exercises like push-ups and squats.</a:t>
            </a:r>
          </a:p>
          <a:p>
            <a:r>
              <a:rPr lang="en-US" sz="2000"/>
              <a:t>Even simple activities, like </a:t>
            </a:r>
            <a:r>
              <a:rPr lang="en-US" sz="2000" b="1"/>
              <a:t>taking the stairs instead of the elevator</a:t>
            </a:r>
            <a:r>
              <a:rPr lang="en-US" sz="2000"/>
              <a:t>, doing </a:t>
            </a:r>
            <a:r>
              <a:rPr lang="en-US" sz="2000" b="1"/>
              <a:t>household chores</a:t>
            </a:r>
            <a:r>
              <a:rPr lang="en-US" sz="2000"/>
              <a:t>, or </a:t>
            </a:r>
            <a:r>
              <a:rPr lang="en-US" sz="2000" b="1"/>
              <a:t>walking during breaks</a:t>
            </a:r>
            <a:r>
              <a:rPr lang="en-US" sz="2000"/>
              <a:t>, can help improve heart health by keeping you active throughout the day.</a:t>
            </a:r>
          </a:p>
          <a:p>
            <a:endParaRPr lang="en-GB" sz="20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54539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5B811B-A204-E2D9-8F54-37FF14B002B5}"/>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Alcohol Consumption</a:t>
            </a:r>
          </a:p>
        </p:txBody>
      </p:sp>
      <p:sp>
        <p:nvSpPr>
          <p:cNvPr id="3" name="Content Placeholder 2">
            <a:extLst>
              <a:ext uri="{FF2B5EF4-FFF2-40B4-BE49-F238E27FC236}">
                <a16:creationId xmlns:a16="http://schemas.microsoft.com/office/drawing/2014/main" id="{514EA954-687F-2F7F-C962-094E22A11F06}"/>
              </a:ext>
            </a:extLst>
          </p:cNvPr>
          <p:cNvSpPr>
            <a:spLocks noGrp="1"/>
          </p:cNvSpPr>
          <p:nvPr>
            <p:ph idx="1"/>
          </p:nvPr>
        </p:nvSpPr>
        <p:spPr>
          <a:xfrm>
            <a:off x="804672" y="2421682"/>
            <a:ext cx="4977578" cy="3639289"/>
          </a:xfrm>
        </p:spPr>
        <p:txBody>
          <a:bodyPr anchor="ctr">
            <a:normAutofit/>
          </a:bodyPr>
          <a:lstStyle/>
          <a:p>
            <a:r>
              <a:rPr lang="en-GB" sz="1800" b="1">
                <a:solidFill>
                  <a:schemeClr val="tx2"/>
                </a:solidFill>
              </a:rPr>
              <a:t>Moderation is Key</a:t>
            </a:r>
            <a:r>
              <a:rPr lang="en-GB" sz="1800">
                <a:solidFill>
                  <a:schemeClr val="tx2"/>
                </a:solidFill>
              </a:rPr>
              <a:t>:</a:t>
            </a:r>
            <a:r>
              <a:rPr lang="en-US" sz="1800">
                <a:solidFill>
                  <a:schemeClr val="tx2"/>
                </a:solidFill>
              </a:rPr>
              <a:t>Limit alcohol to </a:t>
            </a:r>
            <a:r>
              <a:rPr lang="en-US" sz="1800" b="1">
                <a:solidFill>
                  <a:schemeClr val="tx2"/>
                </a:solidFill>
              </a:rPr>
              <a:t>no more than 1 drink per day</a:t>
            </a:r>
            <a:r>
              <a:rPr lang="en-US" sz="1800">
                <a:solidFill>
                  <a:schemeClr val="tx2"/>
                </a:solidFill>
              </a:rPr>
              <a:t> for women and </a:t>
            </a:r>
            <a:r>
              <a:rPr lang="en-US" sz="1800" b="1">
                <a:solidFill>
                  <a:schemeClr val="tx2"/>
                </a:solidFill>
              </a:rPr>
              <a:t>no more than 2 drinks per day</a:t>
            </a:r>
            <a:r>
              <a:rPr lang="en-US" sz="1800">
                <a:solidFill>
                  <a:schemeClr val="tx2"/>
                </a:solidFill>
              </a:rPr>
              <a:t> for men.</a:t>
            </a:r>
          </a:p>
          <a:p>
            <a:pPr>
              <a:buFont typeface="Arial" panose="020B0604020202020204" pitchFamily="34" charset="0"/>
              <a:buChar char="•"/>
            </a:pPr>
            <a:r>
              <a:rPr lang="en-US" sz="1800">
                <a:solidFill>
                  <a:schemeClr val="tx2"/>
                </a:solidFill>
              </a:rPr>
              <a:t>One drink is typically considered:</a:t>
            </a:r>
            <a:r>
              <a:rPr lang="en-US" sz="1800" b="1">
                <a:solidFill>
                  <a:schemeClr val="tx2"/>
                </a:solidFill>
              </a:rPr>
              <a:t>12 ounces of beer</a:t>
            </a:r>
            <a:r>
              <a:rPr lang="en-US" sz="1800">
                <a:solidFill>
                  <a:schemeClr val="tx2"/>
                </a:solidFill>
              </a:rPr>
              <a:t> (5% alcohol content)</a:t>
            </a:r>
          </a:p>
          <a:p>
            <a:pPr>
              <a:buFont typeface="Arial" panose="020B0604020202020204" pitchFamily="34" charset="0"/>
              <a:buChar char="•"/>
            </a:pPr>
            <a:r>
              <a:rPr lang="en-US" sz="1800" b="1">
                <a:solidFill>
                  <a:schemeClr val="tx2"/>
                </a:solidFill>
              </a:rPr>
              <a:t>5 ounces of wine</a:t>
            </a:r>
            <a:r>
              <a:rPr lang="en-US" sz="1800">
                <a:solidFill>
                  <a:schemeClr val="tx2"/>
                </a:solidFill>
              </a:rPr>
              <a:t> (12% alcohol content)</a:t>
            </a:r>
          </a:p>
          <a:p>
            <a:pPr>
              <a:buFont typeface="Arial" panose="020B0604020202020204" pitchFamily="34" charset="0"/>
              <a:buChar char="•"/>
            </a:pPr>
            <a:r>
              <a:rPr lang="en-US" sz="1800" b="1">
                <a:solidFill>
                  <a:schemeClr val="tx2"/>
                </a:solidFill>
              </a:rPr>
              <a:t>1.5 ounces of distilled spirits</a:t>
            </a:r>
            <a:r>
              <a:rPr lang="en-US" sz="1800">
                <a:solidFill>
                  <a:schemeClr val="tx2"/>
                </a:solidFill>
              </a:rPr>
              <a:t> (40% alcohol content)</a:t>
            </a:r>
          </a:p>
          <a:p>
            <a:r>
              <a:rPr lang="en-US" sz="1800">
                <a:solidFill>
                  <a:schemeClr val="tx2"/>
                </a:solidFill>
              </a:rPr>
              <a:t>Avoid binge drinking, as it can cause spikes in blood pressure and lead to heart rhythm problems.</a:t>
            </a:r>
            <a:endParaRPr lang="en-GB" sz="180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Bottle">
            <a:extLst>
              <a:ext uri="{FF2B5EF4-FFF2-40B4-BE49-F238E27FC236}">
                <a16:creationId xmlns:a16="http://schemas.microsoft.com/office/drawing/2014/main" id="{2F376B25-5E80-C821-FC13-F30997A6258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32279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D8B294-82D1-8005-02C8-594C2162EADC}"/>
              </a:ext>
            </a:extLst>
          </p:cNvPr>
          <p:cNvSpPr>
            <a:spLocks noGrp="1"/>
          </p:cNvSpPr>
          <p:nvPr>
            <p:ph type="title"/>
          </p:nvPr>
        </p:nvSpPr>
        <p:spPr>
          <a:xfrm>
            <a:off x="808638" y="386930"/>
            <a:ext cx="9236700" cy="1188950"/>
          </a:xfrm>
        </p:spPr>
        <p:txBody>
          <a:bodyPr anchor="b">
            <a:normAutofit/>
          </a:bodyPr>
          <a:lstStyle/>
          <a:p>
            <a:r>
              <a:rPr lang="en-GB" sz="5400"/>
              <a:t>Managing Stress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00F5A0-50E2-DC07-016E-8AD4D7EC6E01}"/>
              </a:ext>
            </a:extLst>
          </p:cNvPr>
          <p:cNvSpPr>
            <a:spLocks noGrp="1"/>
          </p:cNvSpPr>
          <p:nvPr>
            <p:ph idx="1"/>
          </p:nvPr>
        </p:nvSpPr>
        <p:spPr>
          <a:xfrm>
            <a:off x="793660" y="2599509"/>
            <a:ext cx="10143668" cy="3435531"/>
          </a:xfrm>
        </p:spPr>
        <p:txBody>
          <a:bodyPr anchor="ctr">
            <a:normAutofit/>
          </a:bodyPr>
          <a:lstStyle/>
          <a:p>
            <a:r>
              <a:rPr lang="en-GB" sz="2400" b="1"/>
              <a:t>Relaxation Techniques</a:t>
            </a:r>
            <a:r>
              <a:rPr lang="en-GB" sz="2400"/>
              <a:t>:</a:t>
            </a:r>
            <a:r>
              <a:rPr lang="en-US" sz="2400"/>
              <a:t>Practice </a:t>
            </a:r>
            <a:r>
              <a:rPr lang="en-US" sz="2400" b="1"/>
              <a:t>deep breathing exercises</a:t>
            </a:r>
            <a:r>
              <a:rPr lang="en-US" sz="2400"/>
              <a:t>: Spend a few minutes each day focusing on slow, deep breaths to help calm the nervous system.</a:t>
            </a:r>
          </a:p>
          <a:p>
            <a:r>
              <a:rPr lang="en-US" sz="2400" b="1"/>
              <a:t>Meditation</a:t>
            </a:r>
            <a:r>
              <a:rPr lang="en-US" sz="2400"/>
              <a:t>: Spend </a:t>
            </a:r>
            <a:r>
              <a:rPr lang="en-US" sz="2400" b="1"/>
              <a:t>10-20 minutes daily</a:t>
            </a:r>
            <a:r>
              <a:rPr lang="en-US" sz="2400"/>
              <a:t> in mindfulness meditation, focusing on your breath or a positive mantra to reduce stress.</a:t>
            </a:r>
          </a:p>
          <a:p>
            <a:r>
              <a:rPr lang="en-US" sz="2400" b="1"/>
              <a:t>Yoga</a:t>
            </a:r>
            <a:r>
              <a:rPr lang="en-US" sz="2400"/>
              <a:t> can also be a great practice to reduce stress, combining movement with breathing exercises.</a:t>
            </a:r>
            <a:endParaRPr lang="en-GB" sz="2400"/>
          </a:p>
        </p:txBody>
      </p:sp>
    </p:spTree>
    <p:extLst>
      <p:ext uri="{BB962C8B-B14F-4D97-AF65-F5344CB8AC3E}">
        <p14:creationId xmlns:p14="http://schemas.microsoft.com/office/powerpoint/2010/main" val="39624070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F7445FB-16F3-194F-BEC6-4A28851D98F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B8B183-E4EF-D03E-72F1-47FE2CFFA009}"/>
              </a:ext>
            </a:extLst>
          </p:cNvPr>
          <p:cNvSpPr>
            <a:spLocks noGrp="1"/>
          </p:cNvSpPr>
          <p:nvPr>
            <p:ph type="title"/>
          </p:nvPr>
        </p:nvSpPr>
        <p:spPr>
          <a:xfrm>
            <a:off x="808638" y="386930"/>
            <a:ext cx="9236700" cy="1188950"/>
          </a:xfrm>
        </p:spPr>
        <p:txBody>
          <a:bodyPr anchor="b">
            <a:normAutofit/>
          </a:bodyPr>
          <a:lstStyle/>
          <a:p>
            <a:r>
              <a:rPr lang="en-US" sz="3800" b="1"/>
              <a:t>HPA Axis, Stress, and Heart Disease</a:t>
            </a:r>
            <a:br>
              <a:rPr lang="en-US" sz="3800"/>
            </a:br>
            <a:endParaRPr lang="en-GB" sz="38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0FCDEC-D799-0CD3-6D3D-D6F783948F50}"/>
              </a:ext>
            </a:extLst>
          </p:cNvPr>
          <p:cNvSpPr>
            <a:spLocks noGrp="1"/>
          </p:cNvSpPr>
          <p:nvPr>
            <p:ph idx="1"/>
          </p:nvPr>
        </p:nvSpPr>
        <p:spPr>
          <a:xfrm>
            <a:off x="793660" y="2599509"/>
            <a:ext cx="10143668" cy="3435531"/>
          </a:xfrm>
        </p:spPr>
        <p:txBody>
          <a:bodyPr anchor="ctr">
            <a:normAutofit/>
          </a:bodyPr>
          <a:lstStyle/>
          <a:p>
            <a:r>
              <a:rPr lang="en-GB" sz="2400" b="1"/>
              <a:t>HPA Axis (Hypothalamic-Pituitary-Adrenal Axis)</a:t>
            </a:r>
            <a:r>
              <a:rPr lang="en-GB" sz="2400"/>
              <a:t>: The HPA axis is the body’s central stress response system. It involves interactions between the hypothalamus, pituitary gland, and adrenal glands to release stress hormones like cortisol.</a:t>
            </a:r>
          </a:p>
          <a:p>
            <a:r>
              <a:rPr lang="en-US" sz="2400" b="1"/>
              <a:t>Impact of Chronic Stress</a:t>
            </a:r>
            <a:r>
              <a:rPr lang="en-US" sz="2400"/>
              <a:t>: Chronic stress leads to overactivation of the HPA axis, resulting in prolonged release of cortisol. High cortisol levels can increase blood pressure, lead to inflammation, and contribute to plaque buildup in arteries</a:t>
            </a:r>
          </a:p>
          <a:p>
            <a:endParaRPr lang="en-GB" sz="2400"/>
          </a:p>
          <a:p>
            <a:endParaRPr lang="en-GB" sz="2400"/>
          </a:p>
        </p:txBody>
      </p:sp>
    </p:spTree>
    <p:extLst>
      <p:ext uri="{BB962C8B-B14F-4D97-AF65-F5344CB8AC3E}">
        <p14:creationId xmlns:p14="http://schemas.microsoft.com/office/powerpoint/2010/main" val="21045736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833B33-FE57-A41F-744C-EC793A755FF5}"/>
              </a:ext>
            </a:extLst>
          </p:cNvPr>
          <p:cNvSpPr>
            <a:spLocks noGrp="1"/>
          </p:cNvSpPr>
          <p:nvPr>
            <p:ph type="title"/>
          </p:nvPr>
        </p:nvSpPr>
        <p:spPr>
          <a:xfrm>
            <a:off x="808638" y="386930"/>
            <a:ext cx="9236700" cy="1188950"/>
          </a:xfrm>
        </p:spPr>
        <p:txBody>
          <a:bodyPr anchor="b">
            <a:normAutofit/>
          </a:bodyPr>
          <a:lstStyle/>
          <a:p>
            <a:r>
              <a:rPr lang="en-US" sz="3800" b="1"/>
              <a:t>HPA Axis, Stress, and Heart Disease</a:t>
            </a:r>
            <a:br>
              <a:rPr lang="en-US" sz="3800"/>
            </a:br>
            <a:endParaRPr lang="en-GB" sz="38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B8C1DA-C618-BB78-8518-01097113379B}"/>
              </a:ext>
            </a:extLst>
          </p:cNvPr>
          <p:cNvSpPr>
            <a:spLocks noGrp="1"/>
          </p:cNvSpPr>
          <p:nvPr>
            <p:ph idx="1"/>
          </p:nvPr>
        </p:nvSpPr>
        <p:spPr>
          <a:xfrm>
            <a:off x="793660" y="2599509"/>
            <a:ext cx="10143668" cy="3435531"/>
          </a:xfrm>
        </p:spPr>
        <p:txBody>
          <a:bodyPr anchor="ctr">
            <a:normAutofit/>
          </a:bodyPr>
          <a:lstStyle/>
          <a:p>
            <a:r>
              <a:rPr lang="en-US" sz="2400" b="1"/>
              <a:t>Stress and Heart Disease</a:t>
            </a:r>
            <a:r>
              <a:rPr lang="en-US" sz="2400"/>
              <a:t>: Prolonged activation of the HPA axis contributes to increased risk of heart disease by promoting high blood pressure, inflammation, and unhealthy coping behaviors (e.g., smoking or overeating).</a:t>
            </a:r>
          </a:p>
          <a:p>
            <a:r>
              <a:rPr lang="en-US" sz="2400" b="1"/>
              <a:t>Managing Stress</a:t>
            </a:r>
            <a:r>
              <a:rPr lang="en-US" sz="2400"/>
              <a:t>: Techniques like meditation, exercise, and therapy can help regulate the HPA axis, reduce cortisol levels, and protect heart health.</a:t>
            </a:r>
          </a:p>
          <a:p>
            <a:endParaRPr lang="en-US" sz="2400"/>
          </a:p>
          <a:p>
            <a:endParaRPr lang="en-GB" sz="2400"/>
          </a:p>
        </p:txBody>
      </p:sp>
    </p:spTree>
    <p:extLst>
      <p:ext uri="{BB962C8B-B14F-4D97-AF65-F5344CB8AC3E}">
        <p14:creationId xmlns:p14="http://schemas.microsoft.com/office/powerpoint/2010/main" val="13435429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97477A-CFBA-50B8-12DA-343C1CB7FFD3}"/>
              </a:ext>
            </a:extLst>
          </p:cNvPr>
          <p:cNvSpPr>
            <a:spLocks noGrp="1"/>
          </p:cNvSpPr>
          <p:nvPr>
            <p:ph type="title"/>
          </p:nvPr>
        </p:nvSpPr>
        <p:spPr>
          <a:xfrm>
            <a:off x="808638" y="386930"/>
            <a:ext cx="9236700" cy="1188950"/>
          </a:xfrm>
        </p:spPr>
        <p:txBody>
          <a:bodyPr anchor="b">
            <a:normAutofit/>
          </a:bodyPr>
          <a:lstStyle/>
          <a:p>
            <a:r>
              <a:rPr lang="en-GB" sz="5400" b="1"/>
              <a:t>Hobbies and Leisure Activities</a:t>
            </a:r>
            <a:r>
              <a:rPr lang="en-GB" sz="5400"/>
              <a:t>:</a:t>
            </a:r>
          </a:p>
        </p:txBody>
      </p:sp>
      <p:grpSp>
        <p:nvGrpSpPr>
          <p:cNvPr id="20" name="Group 1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1" name="Rectangle 2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C06487-3B17-E9A2-9F57-25DF82EFFDC9}"/>
              </a:ext>
            </a:extLst>
          </p:cNvPr>
          <p:cNvSpPr>
            <a:spLocks noGrp="1"/>
          </p:cNvSpPr>
          <p:nvPr>
            <p:ph idx="1"/>
          </p:nvPr>
        </p:nvSpPr>
        <p:spPr>
          <a:xfrm>
            <a:off x="793660" y="2599509"/>
            <a:ext cx="10143668" cy="3435531"/>
          </a:xfrm>
        </p:spPr>
        <p:txBody>
          <a:bodyPr anchor="ctr">
            <a:normAutofit/>
          </a:bodyPr>
          <a:lstStyle/>
          <a:p>
            <a:r>
              <a:rPr lang="en-US" sz="2400"/>
              <a:t>Engage in activities you enjoy, such as </a:t>
            </a:r>
            <a:r>
              <a:rPr lang="en-US" sz="2400" b="1"/>
              <a:t>gardening, painting, reading, or playing an instrument</a:t>
            </a:r>
            <a:r>
              <a:rPr lang="en-US" sz="2400"/>
              <a:t>. These activities help shift focus away from stressors.</a:t>
            </a:r>
          </a:p>
          <a:p>
            <a:pPr>
              <a:buFont typeface="Arial" panose="020B0604020202020204" pitchFamily="34" charset="0"/>
              <a:buChar char="•"/>
            </a:pPr>
            <a:r>
              <a:rPr lang="en-US" sz="2400"/>
              <a:t>Exercise is a proven stress reliever because it triggers the release of endorphins, which are natural mood boosters.</a:t>
            </a:r>
          </a:p>
          <a:p>
            <a:pPr>
              <a:buFont typeface="Arial" panose="020B0604020202020204" pitchFamily="34" charset="0"/>
              <a:buChar char="•"/>
            </a:pPr>
            <a:r>
              <a:rPr lang="en-US" sz="2400" b="1"/>
              <a:t>Social Connections</a:t>
            </a:r>
            <a:r>
              <a:rPr lang="en-US" sz="2400"/>
              <a:t>: Maintain strong connections with </a:t>
            </a:r>
            <a:r>
              <a:rPr lang="en-US" sz="2400" b="1"/>
              <a:t>friends and family</a:t>
            </a:r>
            <a:r>
              <a:rPr lang="en-US" sz="2400"/>
              <a:t>, or consider joining clubs, groups, or social activities.</a:t>
            </a:r>
          </a:p>
          <a:p>
            <a:pPr>
              <a:buFont typeface="Arial" panose="020B0604020202020204" pitchFamily="34" charset="0"/>
              <a:buChar char="•"/>
            </a:pPr>
            <a:r>
              <a:rPr lang="en-US" sz="2400"/>
              <a:t>Talking about your worries with people you trust can significantly reduce your stress levels.</a:t>
            </a:r>
          </a:p>
          <a:p>
            <a:endParaRPr lang="en-GB" sz="2400"/>
          </a:p>
        </p:txBody>
      </p:sp>
    </p:spTree>
    <p:extLst>
      <p:ext uri="{BB962C8B-B14F-4D97-AF65-F5344CB8AC3E}">
        <p14:creationId xmlns:p14="http://schemas.microsoft.com/office/powerpoint/2010/main" val="35363443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AE09CB-678A-6AE4-C20F-B9E7B39E28A6}"/>
              </a:ext>
            </a:extLst>
          </p:cNvPr>
          <p:cNvSpPr>
            <a:spLocks noGrp="1"/>
          </p:cNvSpPr>
          <p:nvPr>
            <p:ph type="title"/>
          </p:nvPr>
        </p:nvSpPr>
        <p:spPr>
          <a:xfrm>
            <a:off x="1043631" y="809898"/>
            <a:ext cx="9942716" cy="1554480"/>
          </a:xfrm>
        </p:spPr>
        <p:txBody>
          <a:bodyPr anchor="ctr">
            <a:normAutofit/>
          </a:bodyPr>
          <a:lstStyle/>
          <a:p>
            <a:r>
              <a:rPr lang="en-GB" sz="4800"/>
              <a:t>Sleep</a:t>
            </a:r>
          </a:p>
        </p:txBody>
      </p:sp>
      <p:sp>
        <p:nvSpPr>
          <p:cNvPr id="3" name="Content Placeholder 2">
            <a:extLst>
              <a:ext uri="{FF2B5EF4-FFF2-40B4-BE49-F238E27FC236}">
                <a16:creationId xmlns:a16="http://schemas.microsoft.com/office/drawing/2014/main" id="{A6C0B305-E0A9-55BC-68C8-E6D947907763}"/>
              </a:ext>
            </a:extLst>
          </p:cNvPr>
          <p:cNvSpPr>
            <a:spLocks noGrp="1"/>
          </p:cNvSpPr>
          <p:nvPr>
            <p:ph idx="1"/>
          </p:nvPr>
        </p:nvSpPr>
        <p:spPr>
          <a:xfrm>
            <a:off x="1045028" y="3017522"/>
            <a:ext cx="9941319" cy="3124658"/>
          </a:xfrm>
        </p:spPr>
        <p:txBody>
          <a:bodyPr anchor="ctr">
            <a:normAutofit/>
          </a:bodyPr>
          <a:lstStyle/>
          <a:p>
            <a:r>
              <a:rPr lang="en-US" sz="2400"/>
              <a:t>Good quality sleep is important for stress management. Aim for </a:t>
            </a:r>
            <a:r>
              <a:rPr lang="en-US" sz="2400" b="1"/>
              <a:t>7-9 hours</a:t>
            </a:r>
            <a:r>
              <a:rPr lang="en-US" sz="2400"/>
              <a:t> of sleep per night, and try to maintain a consistent sleep schedule.</a:t>
            </a:r>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33062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1FA467F-BB16-58DE-B371-965EE60F9CE4}"/>
              </a:ext>
            </a:extLst>
          </p:cNvPr>
          <p:cNvPicPr>
            <a:picLocks noChangeAspect="1"/>
          </p:cNvPicPr>
          <p:nvPr/>
        </p:nvPicPr>
        <p:blipFill>
          <a:blip r:embed="rId2">
            <a:duotone>
              <a:schemeClr val="bg2">
                <a:shade val="45000"/>
                <a:satMod val="135000"/>
              </a:schemeClr>
              <a:prstClr val="white"/>
            </a:duotone>
          </a:blip>
          <a:srcRect t="16045"/>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3D2348-621C-0A21-CFBD-05EEE897ABE6}"/>
              </a:ext>
            </a:extLst>
          </p:cNvPr>
          <p:cNvSpPr>
            <a:spLocks noGrp="1"/>
          </p:cNvSpPr>
          <p:nvPr>
            <p:ph type="title"/>
          </p:nvPr>
        </p:nvSpPr>
        <p:spPr>
          <a:xfrm>
            <a:off x="838200" y="365125"/>
            <a:ext cx="10515600" cy="1325563"/>
          </a:xfrm>
        </p:spPr>
        <p:txBody>
          <a:bodyPr>
            <a:normAutofit/>
          </a:bodyPr>
          <a:lstStyle/>
          <a:p>
            <a:r>
              <a:rPr lang="en-US" b="1" dirty="0"/>
              <a:t>Lifestyle Changes for a Healthy Heart</a:t>
            </a:r>
            <a:br>
              <a:rPr lang="en-US" dirty="0"/>
            </a:br>
            <a:endParaRPr lang="en-GB" dirty="0"/>
          </a:p>
        </p:txBody>
      </p:sp>
      <p:graphicFrame>
        <p:nvGraphicFramePr>
          <p:cNvPr id="5" name="Content Placeholder 2">
            <a:extLst>
              <a:ext uri="{FF2B5EF4-FFF2-40B4-BE49-F238E27FC236}">
                <a16:creationId xmlns:a16="http://schemas.microsoft.com/office/drawing/2014/main" id="{A30391E7-8007-7766-37C7-053ECFDADF12}"/>
              </a:ext>
            </a:extLst>
          </p:cNvPr>
          <p:cNvGraphicFramePr>
            <a:graphicFrameLocks noGrp="1"/>
          </p:cNvGraphicFramePr>
          <p:nvPr>
            <p:ph idx="1"/>
            <p:extLst>
              <p:ext uri="{D42A27DB-BD31-4B8C-83A1-F6EECF244321}">
                <p14:modId xmlns:p14="http://schemas.microsoft.com/office/powerpoint/2010/main" val="28123105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30160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4B4FA1-E1CD-3179-3B47-9664A6F87FFE}"/>
              </a:ext>
            </a:extLst>
          </p:cNvPr>
          <p:cNvSpPr>
            <a:spLocks noGrp="1"/>
          </p:cNvSpPr>
          <p:nvPr>
            <p:ph type="title"/>
          </p:nvPr>
        </p:nvSpPr>
        <p:spPr>
          <a:xfrm>
            <a:off x="808638" y="386930"/>
            <a:ext cx="9236700" cy="1188950"/>
          </a:xfrm>
        </p:spPr>
        <p:txBody>
          <a:bodyPr anchor="b">
            <a:normAutofit/>
          </a:bodyPr>
          <a:lstStyle/>
          <a:p>
            <a:r>
              <a:rPr lang="en-GB" sz="5400"/>
              <a:t>What is CPR?</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409602-7CA7-61F7-47B8-CDB8A4CFA3FC}"/>
              </a:ext>
            </a:extLst>
          </p:cNvPr>
          <p:cNvSpPr>
            <a:spLocks noGrp="1"/>
          </p:cNvSpPr>
          <p:nvPr>
            <p:ph idx="1"/>
          </p:nvPr>
        </p:nvSpPr>
        <p:spPr>
          <a:xfrm>
            <a:off x="793660" y="2599509"/>
            <a:ext cx="10143668" cy="3435531"/>
          </a:xfrm>
        </p:spPr>
        <p:txBody>
          <a:bodyPr anchor="ctr">
            <a:normAutofit/>
          </a:bodyPr>
          <a:lstStyle/>
          <a:p>
            <a:r>
              <a:rPr lang="en-US" sz="2400"/>
              <a:t>CPR stands for </a:t>
            </a:r>
            <a:r>
              <a:rPr lang="en-US" sz="2400" b="1"/>
              <a:t>Cardiopulmonary Resuscitation</a:t>
            </a:r>
            <a:r>
              <a:rPr lang="en-US" sz="2400"/>
              <a:t>. It's an emergency procedure used when someone's heart stops beating (cardiac arrest) or if they stop breathing.</a:t>
            </a:r>
            <a:endParaRPr lang="en-GB" sz="2400"/>
          </a:p>
        </p:txBody>
      </p:sp>
    </p:spTree>
    <p:extLst>
      <p:ext uri="{BB962C8B-B14F-4D97-AF65-F5344CB8AC3E}">
        <p14:creationId xmlns:p14="http://schemas.microsoft.com/office/powerpoint/2010/main" val="11854506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22A33B-C684-512D-B5F7-7D84A52E3646}"/>
              </a:ext>
            </a:extLst>
          </p:cNvPr>
          <p:cNvSpPr>
            <a:spLocks noGrp="1"/>
          </p:cNvSpPr>
          <p:nvPr>
            <p:ph type="title"/>
          </p:nvPr>
        </p:nvSpPr>
        <p:spPr>
          <a:xfrm>
            <a:off x="808638" y="386930"/>
            <a:ext cx="9236700" cy="1188950"/>
          </a:xfrm>
        </p:spPr>
        <p:txBody>
          <a:bodyPr anchor="b">
            <a:normAutofit/>
          </a:bodyPr>
          <a:lstStyle/>
          <a:p>
            <a:r>
              <a:rPr lang="en-GB" sz="5400"/>
              <a:t>What CPR Does: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60BF9D-BFCE-9096-F7A0-5CC8C7DEC3DE}"/>
              </a:ext>
            </a:extLst>
          </p:cNvPr>
          <p:cNvSpPr>
            <a:spLocks noGrp="1"/>
          </p:cNvSpPr>
          <p:nvPr>
            <p:ph idx="1"/>
          </p:nvPr>
        </p:nvSpPr>
        <p:spPr>
          <a:xfrm>
            <a:off x="793660" y="2599509"/>
            <a:ext cx="10143668" cy="3435531"/>
          </a:xfrm>
        </p:spPr>
        <p:txBody>
          <a:bodyPr anchor="ctr">
            <a:normAutofit/>
          </a:bodyPr>
          <a:lstStyle/>
          <a:p>
            <a:r>
              <a:rPr lang="en-US" sz="2400" b="1"/>
              <a:t>Maintains Blood Flow</a:t>
            </a:r>
            <a:r>
              <a:rPr lang="en-US" sz="2400"/>
              <a:t>:When the heart stops, CPR involves chest compressions that manually pump blood through the body. This helps keep </a:t>
            </a:r>
            <a:r>
              <a:rPr lang="en-US" sz="2400" b="1"/>
              <a:t>oxygenated blood flowing</a:t>
            </a:r>
            <a:r>
              <a:rPr lang="en-US" sz="2400"/>
              <a:t> to vital organs, especially the brain and heart.</a:t>
            </a:r>
          </a:p>
          <a:p>
            <a:r>
              <a:rPr lang="en-US" sz="2400" b="1"/>
              <a:t>Delivers Oxygen</a:t>
            </a:r>
            <a:r>
              <a:rPr lang="en-US" sz="2400"/>
              <a:t>:CPR often includes </a:t>
            </a:r>
            <a:r>
              <a:rPr lang="en-US" sz="2400" b="1"/>
              <a:t>rescue breaths</a:t>
            </a:r>
            <a:r>
              <a:rPr lang="en-US" sz="2400"/>
              <a:t> in addition to chest compressions, which helps supply </a:t>
            </a:r>
            <a:r>
              <a:rPr lang="en-US" sz="2400" b="1"/>
              <a:t>oxygen to the lungs</a:t>
            </a:r>
            <a:r>
              <a:rPr lang="en-US" sz="2400"/>
              <a:t>. This is especially important because the organs need oxygen to function properly.</a:t>
            </a:r>
          </a:p>
          <a:p>
            <a:endParaRPr lang="en-US" sz="2400"/>
          </a:p>
          <a:p>
            <a:endParaRPr lang="en-GB" sz="2400"/>
          </a:p>
        </p:txBody>
      </p:sp>
    </p:spTree>
    <p:extLst>
      <p:ext uri="{BB962C8B-B14F-4D97-AF65-F5344CB8AC3E}">
        <p14:creationId xmlns:p14="http://schemas.microsoft.com/office/powerpoint/2010/main" val="40117011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B87A19-8BBA-7527-29C3-B39A8F702420}"/>
              </a:ext>
            </a:extLst>
          </p:cNvPr>
          <p:cNvSpPr>
            <a:spLocks noGrp="1"/>
          </p:cNvSpPr>
          <p:nvPr>
            <p:ph type="title"/>
          </p:nvPr>
        </p:nvSpPr>
        <p:spPr>
          <a:xfrm>
            <a:off x="1043631" y="809898"/>
            <a:ext cx="9942716" cy="1554480"/>
          </a:xfrm>
        </p:spPr>
        <p:txBody>
          <a:bodyPr anchor="ctr">
            <a:normAutofit/>
          </a:bodyPr>
          <a:lstStyle/>
          <a:p>
            <a:r>
              <a:rPr lang="en-US" sz="4800"/>
              <a:t>What CPR Does</a:t>
            </a:r>
            <a:endParaRPr lang="en-GB" sz="4800"/>
          </a:p>
        </p:txBody>
      </p:sp>
      <p:sp>
        <p:nvSpPr>
          <p:cNvPr id="3" name="Content Placeholder 2">
            <a:extLst>
              <a:ext uri="{FF2B5EF4-FFF2-40B4-BE49-F238E27FC236}">
                <a16:creationId xmlns:a16="http://schemas.microsoft.com/office/drawing/2014/main" id="{C7A0A07D-EF07-5C04-1BDB-20EFA9331820}"/>
              </a:ext>
            </a:extLst>
          </p:cNvPr>
          <p:cNvSpPr>
            <a:spLocks noGrp="1"/>
          </p:cNvSpPr>
          <p:nvPr>
            <p:ph idx="1"/>
          </p:nvPr>
        </p:nvSpPr>
        <p:spPr>
          <a:xfrm>
            <a:off x="1045028" y="3017522"/>
            <a:ext cx="9941319" cy="3124658"/>
          </a:xfrm>
        </p:spPr>
        <p:txBody>
          <a:bodyPr anchor="ctr">
            <a:normAutofit/>
          </a:bodyPr>
          <a:lstStyle/>
          <a:p>
            <a:r>
              <a:rPr lang="en-US" sz="2400" b="1"/>
              <a:t>Buys Time</a:t>
            </a:r>
            <a:r>
              <a:rPr lang="en-US" sz="2400"/>
              <a:t>:CPR doesn’t usually restart the heart on its own. Instead, it buys time by keeping some circulation going until emergency medical responders can arrive with a </a:t>
            </a:r>
            <a:r>
              <a:rPr lang="en-US" sz="2400" b="1"/>
              <a:t>defibrillator</a:t>
            </a:r>
            <a:r>
              <a:rPr lang="en-US" sz="2400"/>
              <a:t>, which may restart the heart.</a:t>
            </a:r>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2188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654D0A-2B7D-0157-5994-6D0FD1B7A03B}"/>
              </a:ext>
            </a:extLst>
          </p:cNvPr>
          <p:cNvSpPr>
            <a:spLocks noGrp="1"/>
          </p:cNvSpPr>
          <p:nvPr>
            <p:ph type="title"/>
          </p:nvPr>
        </p:nvSpPr>
        <p:spPr>
          <a:xfrm>
            <a:off x="1043631" y="809898"/>
            <a:ext cx="9942716" cy="1554480"/>
          </a:xfrm>
        </p:spPr>
        <p:txBody>
          <a:bodyPr anchor="ctr">
            <a:normAutofit/>
          </a:bodyPr>
          <a:lstStyle/>
          <a:p>
            <a:r>
              <a:rPr lang="en-GB" sz="4800"/>
              <a:t>Why Do We Perform CPR?</a:t>
            </a:r>
          </a:p>
        </p:txBody>
      </p:sp>
      <p:sp>
        <p:nvSpPr>
          <p:cNvPr id="3" name="Content Placeholder 2">
            <a:extLst>
              <a:ext uri="{FF2B5EF4-FFF2-40B4-BE49-F238E27FC236}">
                <a16:creationId xmlns:a16="http://schemas.microsoft.com/office/drawing/2014/main" id="{9850B711-CE5E-EE1B-6311-19E7C30C0040}"/>
              </a:ext>
            </a:extLst>
          </p:cNvPr>
          <p:cNvSpPr>
            <a:spLocks noGrp="1"/>
          </p:cNvSpPr>
          <p:nvPr>
            <p:ph idx="1"/>
          </p:nvPr>
        </p:nvSpPr>
        <p:spPr>
          <a:xfrm>
            <a:off x="1045028" y="3017522"/>
            <a:ext cx="9941319" cy="3124658"/>
          </a:xfrm>
        </p:spPr>
        <p:txBody>
          <a:bodyPr anchor="ctr">
            <a:normAutofit/>
          </a:bodyPr>
          <a:lstStyle/>
          <a:p>
            <a:r>
              <a:rPr lang="en-US" sz="2400" b="1"/>
              <a:t>Prevent Brain Damage</a:t>
            </a:r>
            <a:r>
              <a:rPr lang="en-US" sz="2400"/>
              <a:t>:Without oxygen, the brain starts to suffer damage within </a:t>
            </a:r>
            <a:r>
              <a:rPr lang="en-US" sz="2400" b="1"/>
              <a:t>4 to 6 minutes</a:t>
            </a:r>
            <a:r>
              <a:rPr lang="en-US" sz="2400"/>
              <a:t>, and permanent damage can happen within </a:t>
            </a:r>
            <a:r>
              <a:rPr lang="en-US" sz="2400" b="1"/>
              <a:t>8-10 minutes</a:t>
            </a:r>
            <a:r>
              <a:rPr lang="en-US" sz="2400"/>
              <a:t>. CPR helps maintain blood flow to the brain, preventing severe damage.</a:t>
            </a:r>
          </a:p>
          <a:p>
            <a:r>
              <a:rPr lang="en-US" sz="2400" b="1"/>
              <a:t>ncreases Survival Chances</a:t>
            </a:r>
            <a:r>
              <a:rPr lang="en-US" sz="2400"/>
              <a:t>:The chances of survival for someone in cardiac arrest decrease rapidly without intervention. </a:t>
            </a:r>
            <a:r>
              <a:rPr lang="en-US" sz="2400" b="1"/>
              <a:t>Every minute without CPR</a:t>
            </a:r>
            <a:r>
              <a:rPr lang="en-US" sz="2400"/>
              <a:t> reduces survival rates by about </a:t>
            </a:r>
            <a:r>
              <a:rPr lang="en-US" sz="2400" b="1"/>
              <a:t>10%</a:t>
            </a:r>
            <a:r>
              <a:rPr lang="en-US" sz="2400"/>
              <a:t>. Performing CPR immediately can </a:t>
            </a:r>
            <a:r>
              <a:rPr lang="en-US" sz="2400" b="1"/>
              <a:t>double or even triple</a:t>
            </a:r>
            <a:r>
              <a:rPr lang="en-US" sz="2400"/>
              <a:t> a person's chances of survival.</a:t>
            </a:r>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11427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5BED53-E228-E1AB-B210-BFA39316643F}"/>
              </a:ext>
            </a:extLst>
          </p:cNvPr>
          <p:cNvSpPr>
            <a:spLocks noGrp="1"/>
          </p:cNvSpPr>
          <p:nvPr>
            <p:ph type="title"/>
          </p:nvPr>
        </p:nvSpPr>
        <p:spPr>
          <a:xfrm>
            <a:off x="808638" y="386930"/>
            <a:ext cx="9236700" cy="1188950"/>
          </a:xfrm>
        </p:spPr>
        <p:txBody>
          <a:bodyPr anchor="b">
            <a:normAutofit/>
          </a:bodyPr>
          <a:lstStyle/>
          <a:p>
            <a:r>
              <a:rPr lang="en-US" sz="5400"/>
              <a:t>Statistics </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6D505D-756E-9C66-AB0D-F9A7209F7570}"/>
              </a:ext>
            </a:extLst>
          </p:cNvPr>
          <p:cNvSpPr>
            <a:spLocks noGrp="1"/>
          </p:cNvSpPr>
          <p:nvPr>
            <p:ph idx="1"/>
          </p:nvPr>
        </p:nvSpPr>
        <p:spPr>
          <a:xfrm>
            <a:off x="793660" y="2599509"/>
            <a:ext cx="10143668" cy="3435531"/>
          </a:xfrm>
        </p:spPr>
        <p:txBody>
          <a:bodyPr anchor="ctr">
            <a:normAutofit/>
          </a:bodyPr>
          <a:lstStyle/>
          <a:p>
            <a:r>
              <a:rPr lang="en-US" sz="2400"/>
              <a:t>In the UK, approximately </a:t>
            </a:r>
            <a:r>
              <a:rPr lang="en-US" sz="2400" b="1"/>
              <a:t>30,000</a:t>
            </a:r>
            <a:r>
              <a:rPr lang="en-US" sz="2400"/>
              <a:t> people experience an out-of-hospital cardiac arrest each year. Cardiac arrest is a serious medical emergency, and survival rates depend heavily on immediate intervention, such as </a:t>
            </a:r>
            <a:r>
              <a:rPr lang="en-US" sz="2400" b="1"/>
              <a:t>bystander CPR</a:t>
            </a:r>
            <a:r>
              <a:rPr lang="en-US" sz="2400"/>
              <a:t> and access to a </a:t>
            </a:r>
            <a:r>
              <a:rPr lang="en-US" sz="2400" b="1"/>
              <a:t>defibrillator</a:t>
            </a:r>
            <a:r>
              <a:rPr lang="en-US" sz="2400"/>
              <a:t>.</a:t>
            </a:r>
          </a:p>
          <a:p>
            <a:r>
              <a:rPr lang="en-US" sz="2400"/>
              <a:t>Sadly, the survival rate for out-of-hospital cardiac arrests is quite low, with fewer than </a:t>
            </a:r>
            <a:r>
              <a:rPr lang="en-US" sz="2400" b="1"/>
              <a:t>1 in 10 people</a:t>
            </a:r>
            <a:r>
              <a:rPr lang="en-US" sz="2400"/>
              <a:t> surviving.</a:t>
            </a:r>
            <a:endParaRPr lang="en-GB" sz="2400"/>
          </a:p>
        </p:txBody>
      </p:sp>
    </p:spTree>
    <p:extLst>
      <p:ext uri="{BB962C8B-B14F-4D97-AF65-F5344CB8AC3E}">
        <p14:creationId xmlns:p14="http://schemas.microsoft.com/office/powerpoint/2010/main" val="12362508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C7EC88-117F-0DEE-9F01-087A6F154C2F}"/>
              </a:ext>
            </a:extLst>
          </p:cNvPr>
          <p:cNvSpPr>
            <a:spLocks noGrp="1"/>
          </p:cNvSpPr>
          <p:nvPr>
            <p:ph type="title"/>
          </p:nvPr>
        </p:nvSpPr>
        <p:spPr>
          <a:xfrm>
            <a:off x="808638" y="386930"/>
            <a:ext cx="9236700" cy="1188950"/>
          </a:xfrm>
        </p:spPr>
        <p:txBody>
          <a:bodyPr anchor="b">
            <a:normAutofit/>
          </a:bodyPr>
          <a:lstStyle/>
          <a:p>
            <a:r>
              <a:rPr lang="en-US" sz="5400"/>
              <a:t>Bystander CPR</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B7CAD4-7FDE-4962-FAE4-E78A011175F9}"/>
              </a:ext>
            </a:extLst>
          </p:cNvPr>
          <p:cNvSpPr>
            <a:spLocks noGrp="1"/>
          </p:cNvSpPr>
          <p:nvPr>
            <p:ph idx="1"/>
          </p:nvPr>
        </p:nvSpPr>
        <p:spPr>
          <a:xfrm>
            <a:off x="793660" y="2599509"/>
            <a:ext cx="10143668" cy="3435531"/>
          </a:xfrm>
        </p:spPr>
        <p:txBody>
          <a:bodyPr anchor="ctr">
            <a:normAutofit/>
          </a:bodyPr>
          <a:lstStyle/>
          <a:p>
            <a:r>
              <a:rPr lang="en-US" sz="2400" b="1"/>
              <a:t>Bystander CPR</a:t>
            </a:r>
            <a:r>
              <a:rPr lang="en-US" sz="2400"/>
              <a:t> significantly improves the chances of survival. Studies have shown that if CPR is started by a bystander before emergency services arrive, survival rates can </a:t>
            </a:r>
            <a:r>
              <a:rPr lang="en-US" sz="2400" b="1"/>
              <a:t>double or triple</a:t>
            </a:r>
            <a:r>
              <a:rPr lang="en-US" sz="2400"/>
              <a:t>.</a:t>
            </a:r>
          </a:p>
          <a:p>
            <a:r>
              <a:rPr lang="en-US" sz="2400"/>
              <a:t>It's important to note that prompt action by bystanders is often the difference between life and death. This is why learning CPR and having accessible defibrillators in public areas is so crucial.</a:t>
            </a:r>
            <a:endParaRPr lang="en-GB" sz="2400"/>
          </a:p>
        </p:txBody>
      </p:sp>
    </p:spTree>
    <p:extLst>
      <p:ext uri="{BB962C8B-B14F-4D97-AF65-F5344CB8AC3E}">
        <p14:creationId xmlns:p14="http://schemas.microsoft.com/office/powerpoint/2010/main" val="25004512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194069-5B3B-A4BE-1CEB-5A469C59E099}"/>
              </a:ext>
            </a:extLst>
          </p:cNvPr>
          <p:cNvSpPr>
            <a:spLocks noGrp="1"/>
          </p:cNvSpPr>
          <p:nvPr>
            <p:ph type="title"/>
          </p:nvPr>
        </p:nvSpPr>
        <p:spPr>
          <a:xfrm>
            <a:off x="1043631" y="809898"/>
            <a:ext cx="9942716" cy="1554480"/>
          </a:xfrm>
        </p:spPr>
        <p:txBody>
          <a:bodyPr anchor="ctr">
            <a:normAutofit/>
          </a:bodyPr>
          <a:lstStyle/>
          <a:p>
            <a:r>
              <a:rPr lang="en-US" sz="4800"/>
              <a:t>Is prevention better than cure </a:t>
            </a:r>
            <a:endParaRPr lang="en-GB" sz="4800"/>
          </a:p>
        </p:txBody>
      </p:sp>
      <p:sp>
        <p:nvSpPr>
          <p:cNvPr id="3" name="Content Placeholder 2">
            <a:extLst>
              <a:ext uri="{FF2B5EF4-FFF2-40B4-BE49-F238E27FC236}">
                <a16:creationId xmlns:a16="http://schemas.microsoft.com/office/drawing/2014/main" id="{E5815C41-EE1F-738B-A13E-71375ABBAD2E}"/>
              </a:ext>
            </a:extLst>
          </p:cNvPr>
          <p:cNvSpPr>
            <a:spLocks noGrp="1"/>
          </p:cNvSpPr>
          <p:nvPr>
            <p:ph idx="1"/>
          </p:nvPr>
        </p:nvSpPr>
        <p:spPr>
          <a:xfrm>
            <a:off x="1045028" y="3017522"/>
            <a:ext cx="9941319" cy="3124658"/>
          </a:xfrm>
        </p:spPr>
        <p:txBody>
          <a:bodyPr anchor="ctr">
            <a:normAutofit/>
          </a:bodyPr>
          <a:lstStyle/>
          <a:p>
            <a:r>
              <a:rPr lang="en-US" sz="2400"/>
              <a:t>The exact number of cardiac arrests that could be prevented with a good diet and regular exercise is difficult to quantify precisely, but </a:t>
            </a:r>
            <a:r>
              <a:rPr lang="en-US" sz="2400" b="1"/>
              <a:t>evidence suggests that a significant portion of cardiac arrests can be prevented through lifestyle changes</a:t>
            </a:r>
            <a:r>
              <a:rPr lang="en-US" sz="2400"/>
              <a:t>.</a:t>
            </a:r>
          </a:p>
          <a:p>
            <a:r>
              <a:rPr lang="en-US" sz="2400" b="1"/>
              <a:t>Coronary Artery Disease (CAD)</a:t>
            </a:r>
            <a:r>
              <a:rPr lang="en-US" sz="2400"/>
              <a:t> is one of the main causes of cardiac arrest. It accounts for about </a:t>
            </a:r>
            <a:r>
              <a:rPr lang="en-US" sz="2400" b="1"/>
              <a:t>80%</a:t>
            </a:r>
            <a:r>
              <a:rPr lang="en-US" sz="2400"/>
              <a:t> of sudden cardiac deaths. The risk of CAD and subsequent cardiac arrest can be </a:t>
            </a:r>
            <a:r>
              <a:rPr lang="en-US" sz="2400" b="1"/>
              <a:t>significantly reduced</a:t>
            </a:r>
            <a:r>
              <a:rPr lang="en-US" sz="2400"/>
              <a:t> by leading a heart-healthy lifestyle,</a:t>
            </a:r>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4806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7C886E-BFBE-972D-EC7A-A94712B20CA3}"/>
              </a:ext>
            </a:extLst>
          </p:cNvPr>
          <p:cNvSpPr>
            <a:spLocks noGrp="1"/>
          </p:cNvSpPr>
          <p:nvPr>
            <p:ph type="title"/>
          </p:nvPr>
        </p:nvSpPr>
        <p:spPr>
          <a:xfrm>
            <a:off x="808638" y="386930"/>
            <a:ext cx="9236700" cy="1188950"/>
          </a:xfrm>
        </p:spPr>
        <p:txBody>
          <a:bodyPr anchor="b">
            <a:normAutofit/>
          </a:bodyPr>
          <a:lstStyle/>
          <a:p>
            <a:r>
              <a:rPr lang="en-US" sz="4200"/>
              <a:t>Potential Impact on Cardiac Arrest Rates</a:t>
            </a:r>
            <a:endParaRPr lang="en-GB" sz="42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6FDF4A-1EB5-EA8A-0C09-7F6A48FD6E80}"/>
              </a:ext>
            </a:extLst>
          </p:cNvPr>
          <p:cNvSpPr>
            <a:spLocks noGrp="1"/>
          </p:cNvSpPr>
          <p:nvPr>
            <p:ph idx="1"/>
          </p:nvPr>
        </p:nvSpPr>
        <p:spPr>
          <a:xfrm>
            <a:off x="793660" y="2599509"/>
            <a:ext cx="10143668" cy="3435531"/>
          </a:xfrm>
        </p:spPr>
        <p:txBody>
          <a:bodyPr anchor="ctr">
            <a:normAutofit/>
          </a:bodyPr>
          <a:lstStyle/>
          <a:p>
            <a:r>
              <a:rPr lang="en-US" sz="2400"/>
              <a:t>Studies suggest that </a:t>
            </a:r>
            <a:r>
              <a:rPr lang="en-US" sz="2400" b="1"/>
              <a:t>up to 50-70% of cardiovascular diseases</a:t>
            </a:r>
            <a:r>
              <a:rPr lang="en-US" sz="2400"/>
              <a:t> could be prevented with proper lifestyle changes, including a balanced diet and physical activity.</a:t>
            </a:r>
          </a:p>
          <a:p>
            <a:r>
              <a:rPr lang="en-US" sz="2400"/>
              <a:t>By reducing risk factors like </a:t>
            </a:r>
            <a:r>
              <a:rPr lang="en-US" sz="2400" b="1"/>
              <a:t>obesity, high blood pressure, and high cholesterol</a:t>
            </a:r>
            <a:r>
              <a:rPr lang="en-US" sz="2400"/>
              <a:t>, which are significant contributors to heart disease, we can prevent a large number of cardiac arrests.</a:t>
            </a:r>
            <a:endParaRPr lang="en-GB" sz="2400"/>
          </a:p>
        </p:txBody>
      </p:sp>
    </p:spTree>
    <p:extLst>
      <p:ext uri="{BB962C8B-B14F-4D97-AF65-F5344CB8AC3E}">
        <p14:creationId xmlns:p14="http://schemas.microsoft.com/office/powerpoint/2010/main" val="32134945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33CA49-4395-1C89-0B9F-1387FEEF8666}"/>
              </a:ext>
            </a:extLst>
          </p:cNvPr>
          <p:cNvSpPr>
            <a:spLocks noGrp="1"/>
          </p:cNvSpPr>
          <p:nvPr>
            <p:ph type="title"/>
          </p:nvPr>
        </p:nvSpPr>
        <p:spPr>
          <a:xfrm>
            <a:off x="808638" y="386930"/>
            <a:ext cx="9236700" cy="1188950"/>
          </a:xfrm>
        </p:spPr>
        <p:txBody>
          <a:bodyPr anchor="b">
            <a:normAutofit/>
          </a:bodyPr>
          <a:lstStyle/>
          <a:p>
            <a:r>
              <a:rPr lang="en-GB" sz="5400"/>
              <a:t>Examples of Impact</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DA4D78-404D-BDAB-2403-5F30C5E7932F}"/>
              </a:ext>
            </a:extLst>
          </p:cNvPr>
          <p:cNvSpPr>
            <a:spLocks noGrp="1"/>
          </p:cNvSpPr>
          <p:nvPr>
            <p:ph idx="1"/>
          </p:nvPr>
        </p:nvSpPr>
        <p:spPr>
          <a:xfrm>
            <a:off x="793660" y="2599509"/>
            <a:ext cx="10143668" cy="3435531"/>
          </a:xfrm>
        </p:spPr>
        <p:txBody>
          <a:bodyPr anchor="ctr">
            <a:normAutofit/>
          </a:bodyPr>
          <a:lstStyle/>
          <a:p>
            <a:r>
              <a:rPr lang="en-US" sz="2400" b="1"/>
              <a:t>High Blood Pressure</a:t>
            </a:r>
            <a:r>
              <a:rPr lang="en-US" sz="2400"/>
              <a:t>: About </a:t>
            </a:r>
            <a:r>
              <a:rPr lang="en-US" sz="2400" b="1"/>
              <a:t>30% of adults in the UK</a:t>
            </a:r>
            <a:r>
              <a:rPr lang="en-US" sz="2400"/>
              <a:t> have high blood pressure, which is a major risk factor for cardiac arrest. Diet and exercise can reduce high blood pressure and significantly reduce the risk.</a:t>
            </a:r>
          </a:p>
          <a:p>
            <a:r>
              <a:rPr lang="en-US" sz="2400" b="1"/>
              <a:t>Physical Inactivity</a:t>
            </a:r>
            <a:r>
              <a:rPr lang="en-US" sz="2400"/>
              <a:t>: Approximately </a:t>
            </a:r>
            <a:r>
              <a:rPr lang="en-US" sz="2400" b="1"/>
              <a:t>39% of UK adults</a:t>
            </a:r>
            <a:r>
              <a:rPr lang="en-US" sz="2400"/>
              <a:t> are not physically active enough, contributing to the risk of heart disease and cardiac arrest. Regular exercise strengthens the heart and helps keep arteries clear, reducing the likelihood of cardiac events.</a:t>
            </a:r>
            <a:endParaRPr lang="en-GB" sz="2400"/>
          </a:p>
        </p:txBody>
      </p:sp>
    </p:spTree>
    <p:extLst>
      <p:ext uri="{BB962C8B-B14F-4D97-AF65-F5344CB8AC3E}">
        <p14:creationId xmlns:p14="http://schemas.microsoft.com/office/powerpoint/2010/main" val="312782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E7D1A4-EA65-6B47-9866-24FD8D6568B6}"/>
              </a:ext>
            </a:extLst>
          </p:cNvPr>
          <p:cNvSpPr>
            <a:spLocks noGrp="1"/>
          </p:cNvSpPr>
          <p:nvPr>
            <p:ph type="title"/>
          </p:nvPr>
        </p:nvSpPr>
        <p:spPr>
          <a:xfrm>
            <a:off x="1043631" y="809898"/>
            <a:ext cx="9942716" cy="1554480"/>
          </a:xfrm>
        </p:spPr>
        <p:txBody>
          <a:bodyPr anchor="ctr">
            <a:normAutofit/>
          </a:bodyPr>
          <a:lstStyle/>
          <a:p>
            <a:r>
              <a:rPr lang="en-GB" sz="4800"/>
              <a:t>Prevention Estimate</a:t>
            </a:r>
          </a:p>
        </p:txBody>
      </p:sp>
      <p:sp>
        <p:nvSpPr>
          <p:cNvPr id="3" name="Content Placeholder 2">
            <a:extLst>
              <a:ext uri="{FF2B5EF4-FFF2-40B4-BE49-F238E27FC236}">
                <a16:creationId xmlns:a16="http://schemas.microsoft.com/office/drawing/2014/main" id="{205AF9F6-D9F9-BD83-E514-6AD234D8BF8D}"/>
              </a:ext>
            </a:extLst>
          </p:cNvPr>
          <p:cNvSpPr>
            <a:spLocks noGrp="1"/>
          </p:cNvSpPr>
          <p:nvPr>
            <p:ph idx="1"/>
          </p:nvPr>
        </p:nvSpPr>
        <p:spPr>
          <a:xfrm>
            <a:off x="1045028" y="3017522"/>
            <a:ext cx="9941319" cy="3124658"/>
          </a:xfrm>
        </p:spPr>
        <p:txBody>
          <a:bodyPr anchor="ctr">
            <a:normAutofit/>
          </a:bodyPr>
          <a:lstStyle/>
          <a:p>
            <a:r>
              <a:rPr lang="en-US" sz="2400"/>
              <a:t>It is estimated that </a:t>
            </a:r>
            <a:r>
              <a:rPr lang="en-US" sz="2400" b="1"/>
              <a:t>nearly half</a:t>
            </a:r>
            <a:r>
              <a:rPr lang="en-US" sz="2400"/>
              <a:t> of cardiac arrest cases could be </a:t>
            </a:r>
            <a:r>
              <a:rPr lang="en-US" sz="2400" b="1"/>
              <a:t>prevented</a:t>
            </a:r>
            <a:r>
              <a:rPr lang="en-US" sz="2400"/>
              <a:t> if individuals maintained a </a:t>
            </a:r>
            <a:r>
              <a:rPr lang="en-US" sz="2400" b="1"/>
              <a:t>healthy weight</a:t>
            </a:r>
            <a:r>
              <a:rPr lang="en-US" sz="2400"/>
              <a:t>, </a:t>
            </a:r>
            <a:r>
              <a:rPr lang="en-US" sz="2400" b="1"/>
              <a:t>ate a balanced diet</a:t>
            </a:r>
            <a:r>
              <a:rPr lang="en-US" sz="2400"/>
              <a:t>, exercised regularly, and avoided smoking.</a:t>
            </a:r>
          </a:p>
          <a:p>
            <a:r>
              <a:rPr lang="en-US" sz="2400"/>
              <a:t>While it's impossible to prevent every cardiac arrest (since some are due to genetic or sudden unexpected causes), taking proactive measures through a good diet and regular exercise can </a:t>
            </a:r>
            <a:r>
              <a:rPr lang="en-US" sz="2400" b="1"/>
              <a:t>greatly reduce the overall incidence</a:t>
            </a:r>
            <a:r>
              <a:rPr lang="en-US" sz="2400"/>
              <a:t> of cardiac arrests and improve public health outcomes significantly</a:t>
            </a:r>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52079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D5E1C6-46D1-3510-2C21-4D7FF4E85B04}"/>
              </a:ext>
            </a:extLst>
          </p:cNvPr>
          <p:cNvSpPr>
            <a:spLocks noGrp="1"/>
          </p:cNvSpPr>
          <p:nvPr>
            <p:ph type="title"/>
          </p:nvPr>
        </p:nvSpPr>
        <p:spPr>
          <a:xfrm>
            <a:off x="1043631" y="809898"/>
            <a:ext cx="9942716" cy="1554480"/>
          </a:xfrm>
        </p:spPr>
        <p:txBody>
          <a:bodyPr anchor="ctr">
            <a:normAutofit/>
          </a:bodyPr>
          <a:lstStyle/>
          <a:p>
            <a:r>
              <a:rPr lang="en-US" sz="4800"/>
              <a:t>Hypertension the silent killer</a:t>
            </a:r>
            <a:endParaRPr lang="en-GB" sz="4800"/>
          </a:p>
        </p:txBody>
      </p:sp>
      <p:sp>
        <p:nvSpPr>
          <p:cNvPr id="3" name="Content Placeholder 2">
            <a:extLst>
              <a:ext uri="{FF2B5EF4-FFF2-40B4-BE49-F238E27FC236}">
                <a16:creationId xmlns:a16="http://schemas.microsoft.com/office/drawing/2014/main" id="{F660E019-7098-10CF-EAFC-BB27DB6471BE}"/>
              </a:ext>
            </a:extLst>
          </p:cNvPr>
          <p:cNvSpPr>
            <a:spLocks noGrp="1"/>
          </p:cNvSpPr>
          <p:nvPr>
            <p:ph idx="1"/>
          </p:nvPr>
        </p:nvSpPr>
        <p:spPr>
          <a:xfrm>
            <a:off x="1045028" y="3017522"/>
            <a:ext cx="9941319" cy="3124658"/>
          </a:xfrm>
        </p:spPr>
        <p:txBody>
          <a:bodyPr anchor="ctr">
            <a:normAutofit/>
          </a:bodyPr>
          <a:lstStyle/>
          <a:p>
            <a:r>
              <a:rPr lang="en-US" sz="2200"/>
              <a:t>High blood pressure, also known as </a:t>
            </a:r>
            <a:r>
              <a:rPr lang="en-US" sz="2200" b="1"/>
              <a:t>hypertension</a:t>
            </a:r>
            <a:r>
              <a:rPr lang="en-US" sz="2200"/>
              <a:t>, contributes to cardiac arrest and heart disease in several ways because of the stress and damage it causes to the cardiovascular system. Here’s how it leads to these conditions:</a:t>
            </a:r>
          </a:p>
          <a:p>
            <a:r>
              <a:rPr lang="en-US" sz="2200" b="1"/>
              <a:t>Increased Pressure</a:t>
            </a:r>
            <a:r>
              <a:rPr lang="en-US" sz="2200"/>
              <a:t>: High blood pressure puts </a:t>
            </a:r>
            <a:r>
              <a:rPr lang="en-US" sz="2200" b="1"/>
              <a:t>excessive force</a:t>
            </a:r>
            <a:r>
              <a:rPr lang="en-US" sz="2200"/>
              <a:t> on the walls of arteries. Over time, this constant force causes the inner lining of the arteries to become </a:t>
            </a:r>
            <a:r>
              <a:rPr lang="en-US" sz="2200" b="1"/>
              <a:t>damaged</a:t>
            </a:r>
            <a:r>
              <a:rPr lang="en-US" sz="2200"/>
              <a:t>.</a:t>
            </a:r>
          </a:p>
          <a:p>
            <a:r>
              <a:rPr lang="en-US" sz="2200" b="1"/>
              <a:t>Arterial Stiffening and Narrowing</a:t>
            </a:r>
            <a:r>
              <a:rPr lang="en-US" sz="2200"/>
              <a:t>: The damage makes the artery walls </a:t>
            </a:r>
            <a:r>
              <a:rPr lang="en-US" sz="2200" b="1"/>
              <a:t>stiffer and thicker</a:t>
            </a:r>
            <a:r>
              <a:rPr lang="en-US" sz="2200"/>
              <a:t>, and can lead to the buildup of </a:t>
            </a:r>
            <a:r>
              <a:rPr lang="en-US" sz="2200" b="1"/>
              <a:t>plaque</a:t>
            </a:r>
            <a:r>
              <a:rPr lang="en-US" sz="2200"/>
              <a:t> (a combination of fat, cholesterol, and other substances). This process is known as </a:t>
            </a:r>
            <a:r>
              <a:rPr lang="en-US" sz="2200" b="1"/>
              <a:t>atherosclerosis</a:t>
            </a:r>
            <a:r>
              <a:rPr lang="en-US" sz="2200"/>
              <a:t>.</a:t>
            </a:r>
            <a:endParaRPr lang="en-GB"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14545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6B5A6B-1C77-B728-7222-1BA4773A58A9}"/>
              </a:ext>
            </a:extLst>
          </p:cNvPr>
          <p:cNvSpPr>
            <a:spLocks noGrp="1"/>
          </p:cNvSpPr>
          <p:nvPr>
            <p:ph type="title"/>
          </p:nvPr>
        </p:nvSpPr>
        <p:spPr>
          <a:xfrm>
            <a:off x="808638" y="386930"/>
            <a:ext cx="9236700" cy="1188950"/>
          </a:xfrm>
        </p:spPr>
        <p:txBody>
          <a:bodyPr anchor="b">
            <a:normAutofit/>
          </a:bodyPr>
          <a:lstStyle/>
          <a:p>
            <a:r>
              <a:rPr lang="en-US" sz="5400"/>
              <a:t>Hypertension the silent killer</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72D936-9CCF-E4E3-0C61-B7361314C78F}"/>
              </a:ext>
            </a:extLst>
          </p:cNvPr>
          <p:cNvSpPr>
            <a:spLocks noGrp="1"/>
          </p:cNvSpPr>
          <p:nvPr>
            <p:ph idx="1"/>
          </p:nvPr>
        </p:nvSpPr>
        <p:spPr>
          <a:xfrm>
            <a:off x="793660" y="2599509"/>
            <a:ext cx="10143668" cy="3435531"/>
          </a:xfrm>
        </p:spPr>
        <p:txBody>
          <a:bodyPr anchor="ctr">
            <a:normAutofit/>
          </a:bodyPr>
          <a:lstStyle/>
          <a:p>
            <a:r>
              <a:rPr lang="en-US" sz="2400" b="1"/>
              <a:t>Reduced Blood Flow</a:t>
            </a:r>
            <a:r>
              <a:rPr lang="en-US" sz="2400"/>
              <a:t>: Plaque buildup narrows the arteries and restricts blood flow. Reduced blood flow to the heart makes it work harder and can cause </a:t>
            </a:r>
            <a:r>
              <a:rPr lang="en-US" sz="2400" b="1"/>
              <a:t>angina</a:t>
            </a:r>
            <a:r>
              <a:rPr lang="en-US" sz="2400"/>
              <a:t> (chest pain), increase the risk of </a:t>
            </a:r>
            <a:r>
              <a:rPr lang="en-US" sz="2400" b="1"/>
              <a:t>heart attack</a:t>
            </a:r>
            <a:r>
              <a:rPr lang="en-US" sz="2400"/>
              <a:t>, and also lead to </a:t>
            </a:r>
            <a:r>
              <a:rPr lang="en-US" sz="2400" b="1"/>
              <a:t>cardiac arrest</a:t>
            </a:r>
            <a:r>
              <a:rPr lang="en-US" sz="2400"/>
              <a:t>.</a:t>
            </a:r>
            <a:endParaRPr lang="en-GB" sz="2400"/>
          </a:p>
        </p:txBody>
      </p:sp>
    </p:spTree>
    <p:extLst>
      <p:ext uri="{BB962C8B-B14F-4D97-AF65-F5344CB8AC3E}">
        <p14:creationId xmlns:p14="http://schemas.microsoft.com/office/powerpoint/2010/main" val="11504362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2101A0-CB25-1422-87C6-63D533AE680C}"/>
              </a:ext>
            </a:extLst>
          </p:cNvPr>
          <p:cNvSpPr>
            <a:spLocks noGrp="1"/>
          </p:cNvSpPr>
          <p:nvPr>
            <p:ph type="title"/>
          </p:nvPr>
        </p:nvSpPr>
        <p:spPr>
          <a:xfrm>
            <a:off x="808638" y="386930"/>
            <a:ext cx="9236700" cy="1188950"/>
          </a:xfrm>
        </p:spPr>
        <p:txBody>
          <a:bodyPr anchor="b">
            <a:normAutofit/>
          </a:bodyPr>
          <a:lstStyle/>
          <a:p>
            <a:r>
              <a:rPr lang="en-US" sz="5000"/>
              <a:t>Increased Workload on the Heart</a:t>
            </a:r>
            <a:endParaRPr lang="en-GB" sz="50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0" name="Rectangle 19">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ntent Placeholder 2">
            <a:extLst>
              <a:ext uri="{FF2B5EF4-FFF2-40B4-BE49-F238E27FC236}">
                <a16:creationId xmlns:a16="http://schemas.microsoft.com/office/drawing/2014/main" id="{6781D6BE-2976-500C-3FBD-F9E5F6371486}"/>
              </a:ext>
            </a:extLst>
          </p:cNvPr>
          <p:cNvSpPr>
            <a:spLocks noGrp="1"/>
          </p:cNvSpPr>
          <p:nvPr>
            <p:ph idx="1"/>
          </p:nvPr>
        </p:nvSpPr>
        <p:spPr>
          <a:xfrm>
            <a:off x="793660" y="2599509"/>
            <a:ext cx="10143668" cy="3435531"/>
          </a:xfrm>
        </p:spPr>
        <p:txBody>
          <a:bodyPr anchor="ctr">
            <a:normAutofit/>
          </a:bodyPr>
          <a:lstStyle/>
          <a:p>
            <a:r>
              <a:rPr lang="en-US" sz="2400" b="1"/>
              <a:t>Heart Enlargement</a:t>
            </a:r>
            <a:r>
              <a:rPr lang="en-US" sz="2400"/>
              <a:t>: With high blood pressure, the heart has to work harder to pump blood against the increased resistance in the arteries. This extra workload can cause the heart's </a:t>
            </a:r>
            <a:r>
              <a:rPr lang="en-US" sz="2400" b="1"/>
              <a:t>left ventricle</a:t>
            </a:r>
            <a:r>
              <a:rPr lang="en-US" sz="2400"/>
              <a:t> (the main pumping chamber) to </a:t>
            </a:r>
            <a:r>
              <a:rPr lang="en-US" sz="2400" b="1"/>
              <a:t>enlarge and thicken</a:t>
            </a:r>
            <a:r>
              <a:rPr lang="en-US" sz="2400"/>
              <a:t> (a condition known as </a:t>
            </a:r>
            <a:r>
              <a:rPr lang="en-US" sz="2400" b="1"/>
              <a:t>left ventricular hypertrophy</a:t>
            </a:r>
            <a:r>
              <a:rPr lang="en-US" sz="2400"/>
              <a:t>).</a:t>
            </a:r>
          </a:p>
          <a:p>
            <a:r>
              <a:rPr lang="en-US" sz="2400" b="1"/>
              <a:t>Weakened Heart Muscle</a:t>
            </a:r>
            <a:r>
              <a:rPr lang="en-US" sz="2400"/>
              <a:t>: Over time, the heart muscle can become </a:t>
            </a:r>
            <a:r>
              <a:rPr lang="en-US" sz="2400" b="1"/>
              <a:t>weaker</a:t>
            </a:r>
            <a:r>
              <a:rPr lang="en-US" sz="2400"/>
              <a:t> and less efficient, leading to </a:t>
            </a:r>
            <a:r>
              <a:rPr lang="en-US" sz="2400" b="1"/>
              <a:t>heart failure</a:t>
            </a:r>
            <a:r>
              <a:rPr lang="en-US" sz="2400"/>
              <a:t>. This means the heart cannot pump blood effectively, causing fluid buildup in the lungs and other parts of the body, which further increases the risk of </a:t>
            </a:r>
            <a:r>
              <a:rPr lang="en-US" sz="2400" b="1"/>
              <a:t>cardiac events</a:t>
            </a:r>
            <a:r>
              <a:rPr lang="en-US" sz="2400"/>
              <a:t>.</a:t>
            </a:r>
            <a:endParaRPr lang="en-GB" sz="2400"/>
          </a:p>
        </p:txBody>
      </p:sp>
    </p:spTree>
    <p:extLst>
      <p:ext uri="{BB962C8B-B14F-4D97-AF65-F5344CB8AC3E}">
        <p14:creationId xmlns:p14="http://schemas.microsoft.com/office/powerpoint/2010/main" val="23490476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EFC5B1-FD3C-D669-2CEF-0AC94AFBB9D1}"/>
              </a:ext>
            </a:extLst>
          </p:cNvPr>
          <p:cNvSpPr>
            <a:spLocks noGrp="1"/>
          </p:cNvSpPr>
          <p:nvPr>
            <p:ph type="title"/>
          </p:nvPr>
        </p:nvSpPr>
        <p:spPr>
          <a:xfrm>
            <a:off x="808638" y="386930"/>
            <a:ext cx="9236700" cy="1188950"/>
          </a:xfrm>
        </p:spPr>
        <p:txBody>
          <a:bodyPr anchor="b">
            <a:normAutofit/>
          </a:bodyPr>
          <a:lstStyle/>
          <a:p>
            <a:r>
              <a:rPr lang="en-GB" sz="5400"/>
              <a:t>Risk of Heart Disease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629DF5-A1D6-B344-A257-CE1A25664578}"/>
              </a:ext>
            </a:extLst>
          </p:cNvPr>
          <p:cNvSpPr>
            <a:spLocks noGrp="1"/>
          </p:cNvSpPr>
          <p:nvPr>
            <p:ph idx="1"/>
          </p:nvPr>
        </p:nvSpPr>
        <p:spPr>
          <a:xfrm>
            <a:off x="793660" y="2599509"/>
            <a:ext cx="10143668" cy="3435531"/>
          </a:xfrm>
        </p:spPr>
        <p:txBody>
          <a:bodyPr anchor="ctr">
            <a:normAutofit/>
          </a:bodyPr>
          <a:lstStyle/>
          <a:p>
            <a:r>
              <a:rPr lang="en-US" sz="2400" b="1"/>
              <a:t>Coronary Artery Disease (CAD)</a:t>
            </a:r>
            <a:r>
              <a:rPr lang="en-US" sz="2400"/>
              <a:t>: High blood pressure is a major risk factor for </a:t>
            </a:r>
            <a:r>
              <a:rPr lang="en-US" sz="2400" b="1"/>
              <a:t>coronary artery disease</a:t>
            </a:r>
            <a:r>
              <a:rPr lang="en-US" sz="2400"/>
              <a:t>, which occurs when the coronary arteries (the blood vessels supplying the heart) are damaged or blocked by plaque. When blood flow to parts of the heart is blocked, it can lead to a </a:t>
            </a:r>
            <a:r>
              <a:rPr lang="en-US" sz="2400" b="1"/>
              <a:t>heart attack</a:t>
            </a:r>
            <a:r>
              <a:rPr lang="en-US" sz="2400"/>
              <a:t> and increase the risk of sudden </a:t>
            </a:r>
            <a:r>
              <a:rPr lang="en-US" sz="2400" b="1"/>
              <a:t>cardiac arrest</a:t>
            </a:r>
            <a:r>
              <a:rPr lang="en-US" sz="2400"/>
              <a:t>.</a:t>
            </a:r>
          </a:p>
          <a:p>
            <a:r>
              <a:rPr lang="en-US" sz="2400" b="1"/>
              <a:t>Aneurysm</a:t>
            </a:r>
            <a:r>
              <a:rPr lang="en-US" sz="2400"/>
              <a:t>: The increased pressure can also cause an artery to </a:t>
            </a:r>
            <a:r>
              <a:rPr lang="en-US" sz="2400" b="1"/>
              <a:t>weaken and bulge</a:t>
            </a:r>
            <a:r>
              <a:rPr lang="en-US" sz="2400"/>
              <a:t>, forming an </a:t>
            </a:r>
            <a:r>
              <a:rPr lang="en-US" sz="2400" b="1"/>
              <a:t>aneurysm</a:t>
            </a:r>
            <a:r>
              <a:rPr lang="en-US" sz="2400"/>
              <a:t>. If an aneurysm ruptures, it can lead to severe internal bleeding and life-threatening complications.</a:t>
            </a:r>
            <a:endParaRPr lang="en-GB" sz="2400"/>
          </a:p>
        </p:txBody>
      </p:sp>
    </p:spTree>
    <p:extLst>
      <p:ext uri="{BB962C8B-B14F-4D97-AF65-F5344CB8AC3E}">
        <p14:creationId xmlns:p14="http://schemas.microsoft.com/office/powerpoint/2010/main" val="6947190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DEB2E-BDA5-7855-DE06-C50F10E07A09}"/>
              </a:ext>
            </a:extLst>
          </p:cNvPr>
          <p:cNvSpPr>
            <a:spLocks noGrp="1"/>
          </p:cNvSpPr>
          <p:nvPr>
            <p:ph type="title"/>
          </p:nvPr>
        </p:nvSpPr>
        <p:spPr/>
        <p:txBody>
          <a:bodyPr/>
          <a:lstStyle/>
          <a:p>
            <a:r>
              <a:rPr lang="en-US" dirty="0"/>
              <a:t>Disruption of Electrical Signals (Cardiac Arrhythmias)</a:t>
            </a:r>
            <a:endParaRPr lang="en-GB" dirty="0"/>
          </a:p>
        </p:txBody>
      </p:sp>
      <p:sp>
        <p:nvSpPr>
          <p:cNvPr id="3" name="Content Placeholder 2">
            <a:extLst>
              <a:ext uri="{FF2B5EF4-FFF2-40B4-BE49-F238E27FC236}">
                <a16:creationId xmlns:a16="http://schemas.microsoft.com/office/drawing/2014/main" id="{956175AC-291D-8062-9922-A949DA3FF128}"/>
              </a:ext>
            </a:extLst>
          </p:cNvPr>
          <p:cNvSpPr>
            <a:spLocks noGrp="1"/>
          </p:cNvSpPr>
          <p:nvPr>
            <p:ph idx="1"/>
          </p:nvPr>
        </p:nvSpPr>
        <p:spPr/>
        <p:txBody>
          <a:bodyPr/>
          <a:lstStyle/>
          <a:p>
            <a:r>
              <a:rPr lang="en-US" b="1" dirty="0"/>
              <a:t>Changes in Heart Structure</a:t>
            </a:r>
            <a:r>
              <a:rPr lang="en-US" dirty="0"/>
              <a:t>: The stress on the heart from high blood pressure can lead to changes in the </a:t>
            </a:r>
            <a:r>
              <a:rPr lang="en-US" b="1" dirty="0"/>
              <a:t>heart's structure</a:t>
            </a:r>
            <a:r>
              <a:rPr lang="en-US" dirty="0"/>
              <a:t>, such as thickening of the heart muscle or scarring. These structural changes can </a:t>
            </a:r>
            <a:r>
              <a:rPr lang="en-US" b="1" dirty="0"/>
              <a:t>disrupt the heart's electrical system</a:t>
            </a:r>
            <a:r>
              <a:rPr lang="en-US" dirty="0"/>
              <a:t>, leading to </a:t>
            </a:r>
            <a:r>
              <a:rPr lang="en-US" b="1" dirty="0"/>
              <a:t>arrhythmias</a:t>
            </a:r>
            <a:r>
              <a:rPr lang="en-US" dirty="0"/>
              <a:t> (irregular heartbeats).</a:t>
            </a:r>
          </a:p>
          <a:p>
            <a:r>
              <a:rPr lang="en-US" b="1" dirty="0"/>
              <a:t>Ischemia</a:t>
            </a:r>
            <a:r>
              <a:rPr lang="en-US" dirty="0"/>
              <a:t>: The reduced blood flow caused by narrowed arteries can also lead to </a:t>
            </a:r>
            <a:r>
              <a:rPr lang="en-US" b="1" dirty="0"/>
              <a:t>ischemia</a:t>
            </a:r>
            <a:r>
              <a:rPr lang="en-US" dirty="0"/>
              <a:t> (insufficient oxygen supply to the heart muscle). Ischemia can trigger dangerous arrhythmias, which may cause </a:t>
            </a:r>
            <a:r>
              <a:rPr lang="en-US" b="1" dirty="0"/>
              <a:t>cardiac arrest</a:t>
            </a:r>
            <a:r>
              <a:rPr lang="en-US" dirty="0"/>
              <a:t>.</a:t>
            </a:r>
            <a:endParaRPr lang="en-GB" dirty="0"/>
          </a:p>
        </p:txBody>
      </p:sp>
    </p:spTree>
    <p:extLst>
      <p:ext uri="{BB962C8B-B14F-4D97-AF65-F5344CB8AC3E}">
        <p14:creationId xmlns:p14="http://schemas.microsoft.com/office/powerpoint/2010/main" val="18376943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5C73952-B1D6-BA26-4EBA-08D1F56A37E3}"/>
              </a:ext>
            </a:extLst>
          </p:cNvPr>
          <p:cNvPicPr>
            <a:picLocks noChangeAspect="1"/>
          </p:cNvPicPr>
          <p:nvPr/>
        </p:nvPicPr>
        <p:blipFill>
          <a:blip r:embed="rId2">
            <a:duotone>
              <a:schemeClr val="bg2">
                <a:shade val="45000"/>
                <a:satMod val="135000"/>
              </a:schemeClr>
              <a:prstClr val="white"/>
            </a:duotone>
          </a:blip>
          <a:srcRect t="1573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95A6E8-3E6B-4313-DE6D-D1C444154E64}"/>
              </a:ext>
            </a:extLst>
          </p:cNvPr>
          <p:cNvSpPr>
            <a:spLocks noGrp="1"/>
          </p:cNvSpPr>
          <p:nvPr>
            <p:ph type="title"/>
          </p:nvPr>
        </p:nvSpPr>
        <p:spPr>
          <a:xfrm>
            <a:off x="838200" y="365125"/>
            <a:ext cx="10515600" cy="1325563"/>
          </a:xfrm>
        </p:spPr>
        <p:txBody>
          <a:bodyPr>
            <a:normAutofit/>
          </a:bodyPr>
          <a:lstStyle/>
          <a:p>
            <a:r>
              <a:rPr lang="en-US" dirty="0"/>
              <a:t>How Hypertension Contributes to Cardiac Arrest and Heart Disease:</a:t>
            </a:r>
            <a:endParaRPr lang="en-GB" dirty="0"/>
          </a:p>
        </p:txBody>
      </p:sp>
      <p:graphicFrame>
        <p:nvGraphicFramePr>
          <p:cNvPr id="5" name="Content Placeholder 2">
            <a:extLst>
              <a:ext uri="{FF2B5EF4-FFF2-40B4-BE49-F238E27FC236}">
                <a16:creationId xmlns:a16="http://schemas.microsoft.com/office/drawing/2014/main" id="{4C2DE05F-37D3-F38C-686D-8479133C6171}"/>
              </a:ext>
            </a:extLst>
          </p:cNvPr>
          <p:cNvGraphicFramePr>
            <a:graphicFrameLocks noGrp="1"/>
          </p:cNvGraphicFramePr>
          <p:nvPr>
            <p:ph idx="1"/>
            <p:extLst>
              <p:ext uri="{D42A27DB-BD31-4B8C-83A1-F6EECF244321}">
                <p14:modId xmlns:p14="http://schemas.microsoft.com/office/powerpoint/2010/main" val="5849642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32181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of an electromagnetic radiation">
            <a:extLst>
              <a:ext uri="{FF2B5EF4-FFF2-40B4-BE49-F238E27FC236}">
                <a16:creationId xmlns:a16="http://schemas.microsoft.com/office/drawing/2014/main" id="{5E868422-1764-2D58-4A0C-E42273088A0C}"/>
              </a:ext>
            </a:extLst>
          </p:cNvPr>
          <p:cNvPicPr>
            <a:picLocks noChangeAspect="1"/>
          </p:cNvPicPr>
          <p:nvPr/>
        </p:nvPicPr>
        <p:blipFill>
          <a:blip r:embed="rId2">
            <a:duotone>
              <a:schemeClr val="bg2">
                <a:shade val="45000"/>
                <a:satMod val="135000"/>
              </a:schemeClr>
              <a:prstClr val="white"/>
            </a:duotone>
          </a:blip>
          <a:srcRect t="14138" b="1907"/>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CC24FE-2323-BABC-4DA5-D49BF4446656}"/>
              </a:ext>
            </a:extLst>
          </p:cNvPr>
          <p:cNvSpPr>
            <a:spLocks noGrp="1"/>
          </p:cNvSpPr>
          <p:nvPr>
            <p:ph type="title"/>
          </p:nvPr>
        </p:nvSpPr>
        <p:spPr>
          <a:xfrm>
            <a:off x="838200" y="365125"/>
            <a:ext cx="10515600" cy="1325563"/>
          </a:xfrm>
        </p:spPr>
        <p:txBody>
          <a:bodyPr>
            <a:normAutofit/>
          </a:bodyPr>
          <a:lstStyle/>
          <a:p>
            <a:r>
              <a:rPr lang="en-GB" dirty="0"/>
              <a:t>Blood Pressure Readings</a:t>
            </a:r>
          </a:p>
        </p:txBody>
      </p:sp>
      <p:sp>
        <p:nvSpPr>
          <p:cNvPr id="3" name="Content Placeholder 2">
            <a:extLst>
              <a:ext uri="{FF2B5EF4-FFF2-40B4-BE49-F238E27FC236}">
                <a16:creationId xmlns:a16="http://schemas.microsoft.com/office/drawing/2014/main" id="{CCE97894-E777-E430-753E-B955186F4671}"/>
              </a:ext>
            </a:extLst>
          </p:cNvPr>
          <p:cNvSpPr>
            <a:spLocks noGrp="1"/>
          </p:cNvSpPr>
          <p:nvPr>
            <p:ph idx="1"/>
          </p:nvPr>
        </p:nvSpPr>
        <p:spPr>
          <a:xfrm>
            <a:off x="838200" y="1825625"/>
            <a:ext cx="10515600" cy="4351338"/>
          </a:xfrm>
        </p:spPr>
        <p:txBody>
          <a:bodyPr>
            <a:normAutofit/>
          </a:bodyPr>
          <a:lstStyle/>
          <a:p>
            <a:r>
              <a:rPr lang="en-US" dirty="0"/>
              <a:t>Blood pressure is measured as </a:t>
            </a:r>
            <a:r>
              <a:rPr lang="en-US" b="1" dirty="0"/>
              <a:t>two numbers</a:t>
            </a:r>
            <a:r>
              <a:rPr lang="en-US" dirty="0"/>
              <a:t>: </a:t>
            </a:r>
            <a:r>
              <a:rPr lang="en-US" b="1" dirty="0"/>
              <a:t>systolic</a:t>
            </a:r>
            <a:r>
              <a:rPr lang="en-US" dirty="0"/>
              <a:t> and </a:t>
            </a:r>
            <a:r>
              <a:rPr lang="en-US" b="1" dirty="0"/>
              <a:t>diastolic</a:t>
            </a:r>
          </a:p>
          <a:p>
            <a:r>
              <a:rPr lang="en-US" b="1" dirty="0"/>
              <a:t>Systolic (Top Number)</a:t>
            </a:r>
            <a:r>
              <a:rPr lang="en-US" dirty="0"/>
              <a:t>: This is the pressure in your arteries when your heart </a:t>
            </a:r>
            <a:r>
              <a:rPr lang="en-US" b="1" dirty="0"/>
              <a:t>beats</a:t>
            </a:r>
            <a:r>
              <a:rPr lang="en-US" dirty="0"/>
              <a:t>.</a:t>
            </a:r>
          </a:p>
          <a:p>
            <a:r>
              <a:rPr lang="en-US" b="1" dirty="0"/>
              <a:t>Diastolic (Bottom Number)</a:t>
            </a:r>
            <a:r>
              <a:rPr lang="en-US" dirty="0"/>
              <a:t>: This is the pressure in your arteries when your heart is </a:t>
            </a:r>
            <a:r>
              <a:rPr lang="en-US" b="1" dirty="0"/>
              <a:t>resting between beats</a:t>
            </a:r>
            <a:r>
              <a:rPr lang="en-US" dirty="0"/>
              <a:t>.</a:t>
            </a:r>
            <a:endParaRPr lang="en-GB" dirty="0"/>
          </a:p>
        </p:txBody>
      </p:sp>
    </p:spTree>
    <p:extLst>
      <p:ext uri="{BB962C8B-B14F-4D97-AF65-F5344CB8AC3E}">
        <p14:creationId xmlns:p14="http://schemas.microsoft.com/office/powerpoint/2010/main" val="36269942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EEA15C8-85C9-146D-AC03-6493DC2409D4}"/>
              </a:ext>
            </a:extLst>
          </p:cNvPr>
          <p:cNvPicPr>
            <a:picLocks noChangeAspect="1"/>
          </p:cNvPicPr>
          <p:nvPr/>
        </p:nvPicPr>
        <p:blipFill>
          <a:blip r:embed="rId2">
            <a:duotone>
              <a:schemeClr val="bg2">
                <a:shade val="45000"/>
                <a:satMod val="135000"/>
              </a:schemeClr>
              <a:prstClr val="white"/>
            </a:duotone>
          </a:blip>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AC19B8-8115-67B5-FFC8-7C73A5DF2085}"/>
              </a:ext>
            </a:extLst>
          </p:cNvPr>
          <p:cNvSpPr>
            <a:spLocks noGrp="1"/>
          </p:cNvSpPr>
          <p:nvPr>
            <p:ph type="title"/>
          </p:nvPr>
        </p:nvSpPr>
        <p:spPr>
          <a:xfrm>
            <a:off x="838200" y="365125"/>
            <a:ext cx="10515600" cy="1325563"/>
          </a:xfrm>
        </p:spPr>
        <p:txBody>
          <a:bodyPr>
            <a:normAutofit/>
          </a:bodyPr>
          <a:lstStyle/>
          <a:p>
            <a:r>
              <a:rPr lang="en-GB" dirty="0"/>
              <a:t>Blood Pressure Categories</a:t>
            </a:r>
          </a:p>
        </p:txBody>
      </p:sp>
      <p:sp>
        <p:nvSpPr>
          <p:cNvPr id="3" name="Content Placeholder 2">
            <a:extLst>
              <a:ext uri="{FF2B5EF4-FFF2-40B4-BE49-F238E27FC236}">
                <a16:creationId xmlns:a16="http://schemas.microsoft.com/office/drawing/2014/main" id="{5A945922-6904-FAE0-96AF-37E867CDF5DD}"/>
              </a:ext>
            </a:extLst>
          </p:cNvPr>
          <p:cNvSpPr>
            <a:spLocks noGrp="1"/>
          </p:cNvSpPr>
          <p:nvPr>
            <p:ph idx="1"/>
          </p:nvPr>
        </p:nvSpPr>
        <p:spPr>
          <a:xfrm>
            <a:off x="838200" y="1825625"/>
            <a:ext cx="10515600" cy="4351338"/>
          </a:xfrm>
        </p:spPr>
        <p:txBody>
          <a:bodyPr>
            <a:normAutofit/>
          </a:bodyPr>
          <a:lstStyle/>
          <a:p>
            <a:r>
              <a:rPr lang="en-GB" dirty="0"/>
              <a:t>Normal Blood Pressure</a:t>
            </a:r>
          </a:p>
          <a:p>
            <a:r>
              <a:rPr lang="en-GB" b="1" dirty="0"/>
              <a:t>Less than 120/80 mmHg</a:t>
            </a:r>
            <a:r>
              <a:rPr lang="en-GB" dirty="0"/>
              <a:t>.</a:t>
            </a:r>
          </a:p>
          <a:p>
            <a:r>
              <a:rPr lang="en-US" dirty="0"/>
              <a:t>This is considered the ideal blood pressure range for healthy adults.</a:t>
            </a:r>
            <a:endParaRPr lang="en-GB" dirty="0"/>
          </a:p>
          <a:p>
            <a:r>
              <a:rPr lang="en-GB" b="1" dirty="0"/>
              <a:t>Elevated Blood Pressure (Prehypertension)</a:t>
            </a:r>
            <a:r>
              <a:rPr lang="en-GB" dirty="0"/>
              <a:t>:</a:t>
            </a:r>
            <a:r>
              <a:rPr lang="en-US" b="1" dirty="0"/>
              <a:t>Systolic between 120-129</a:t>
            </a:r>
            <a:r>
              <a:rPr lang="en-US" dirty="0"/>
              <a:t> and </a:t>
            </a:r>
            <a:r>
              <a:rPr lang="en-US" b="1" dirty="0"/>
              <a:t>diastolic less than 80</a:t>
            </a:r>
            <a:r>
              <a:rPr lang="en-US" dirty="0"/>
              <a:t>.</a:t>
            </a:r>
            <a:endParaRPr lang="en-GB" dirty="0"/>
          </a:p>
        </p:txBody>
      </p:sp>
    </p:spTree>
    <p:extLst>
      <p:ext uri="{BB962C8B-B14F-4D97-AF65-F5344CB8AC3E}">
        <p14:creationId xmlns:p14="http://schemas.microsoft.com/office/powerpoint/2010/main" val="19938014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of an electromagnetic radiation">
            <a:extLst>
              <a:ext uri="{FF2B5EF4-FFF2-40B4-BE49-F238E27FC236}">
                <a16:creationId xmlns:a16="http://schemas.microsoft.com/office/drawing/2014/main" id="{2532F533-E4E0-DAE2-3423-042A85CE1B21}"/>
              </a:ext>
            </a:extLst>
          </p:cNvPr>
          <p:cNvPicPr>
            <a:picLocks noChangeAspect="1"/>
          </p:cNvPicPr>
          <p:nvPr/>
        </p:nvPicPr>
        <p:blipFill>
          <a:blip r:embed="rId2">
            <a:duotone>
              <a:schemeClr val="bg2">
                <a:shade val="45000"/>
                <a:satMod val="135000"/>
              </a:schemeClr>
              <a:prstClr val="white"/>
            </a:duotone>
          </a:blip>
          <a:srcRect t="14138" b="1907"/>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ABD34D-3E47-9567-40EA-B29A1A0735A2}"/>
              </a:ext>
            </a:extLst>
          </p:cNvPr>
          <p:cNvSpPr>
            <a:spLocks noGrp="1"/>
          </p:cNvSpPr>
          <p:nvPr>
            <p:ph type="title"/>
          </p:nvPr>
        </p:nvSpPr>
        <p:spPr>
          <a:xfrm>
            <a:off x="838200" y="365125"/>
            <a:ext cx="10515600" cy="1325563"/>
          </a:xfrm>
        </p:spPr>
        <p:txBody>
          <a:bodyPr>
            <a:normAutofit/>
          </a:bodyPr>
          <a:lstStyle/>
          <a:p>
            <a:r>
              <a:rPr lang="en-GB" b="1" dirty="0"/>
              <a:t>Hypertension Stage 1</a:t>
            </a:r>
            <a:r>
              <a:rPr lang="en-GB" dirty="0"/>
              <a:t>:</a:t>
            </a:r>
          </a:p>
        </p:txBody>
      </p:sp>
      <p:sp>
        <p:nvSpPr>
          <p:cNvPr id="3" name="Content Placeholder 2">
            <a:extLst>
              <a:ext uri="{FF2B5EF4-FFF2-40B4-BE49-F238E27FC236}">
                <a16:creationId xmlns:a16="http://schemas.microsoft.com/office/drawing/2014/main" id="{C7938AD1-3C94-7E5F-3FC6-DA465A2EE0F9}"/>
              </a:ext>
            </a:extLst>
          </p:cNvPr>
          <p:cNvSpPr>
            <a:spLocks noGrp="1"/>
          </p:cNvSpPr>
          <p:nvPr>
            <p:ph idx="1"/>
          </p:nvPr>
        </p:nvSpPr>
        <p:spPr>
          <a:xfrm>
            <a:off x="838200" y="1825625"/>
            <a:ext cx="10515600" cy="4351338"/>
          </a:xfrm>
        </p:spPr>
        <p:txBody>
          <a:bodyPr>
            <a:normAutofit/>
          </a:bodyPr>
          <a:lstStyle/>
          <a:p>
            <a:r>
              <a:rPr lang="en-US" b="1" dirty="0"/>
              <a:t>Systolic between 130-139</a:t>
            </a:r>
            <a:r>
              <a:rPr lang="en-US" dirty="0"/>
              <a:t> or </a:t>
            </a:r>
            <a:r>
              <a:rPr lang="en-US" b="1" dirty="0"/>
              <a:t>diastolic between 80-89</a:t>
            </a:r>
            <a:r>
              <a:rPr lang="en-US" dirty="0"/>
              <a:t>.</a:t>
            </a:r>
          </a:p>
          <a:p>
            <a:r>
              <a:rPr lang="en-US" dirty="0"/>
              <a:t> This is the early stage of high blood pressure, which can be managed with lifestyle changes and, sometimes, medication.</a:t>
            </a:r>
          </a:p>
          <a:p>
            <a:r>
              <a:rPr lang="en-GB" b="1" dirty="0"/>
              <a:t>Hypertension Stage 2</a:t>
            </a:r>
            <a:r>
              <a:rPr lang="en-GB" dirty="0"/>
              <a:t>:</a:t>
            </a:r>
          </a:p>
          <a:p>
            <a:r>
              <a:rPr lang="en-US" b="1" dirty="0"/>
              <a:t>Systolic 140 or higher</a:t>
            </a:r>
            <a:r>
              <a:rPr lang="en-US" dirty="0"/>
              <a:t> or </a:t>
            </a:r>
            <a:r>
              <a:rPr lang="en-US" b="1" dirty="0"/>
              <a:t>diastolic 90 or higher</a:t>
            </a:r>
            <a:r>
              <a:rPr lang="en-US" dirty="0"/>
              <a:t>.</a:t>
            </a:r>
          </a:p>
          <a:p>
            <a:r>
              <a:rPr lang="en-US" dirty="0"/>
              <a:t>At this level, doctors will likely recommend medication and more aggressive lifestyle changes to bring blood pressure under control.</a:t>
            </a:r>
            <a:endParaRPr lang="en-GB" dirty="0"/>
          </a:p>
        </p:txBody>
      </p:sp>
    </p:spTree>
    <p:extLst>
      <p:ext uri="{BB962C8B-B14F-4D97-AF65-F5344CB8AC3E}">
        <p14:creationId xmlns:p14="http://schemas.microsoft.com/office/powerpoint/2010/main" val="11931080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FDF4EA0-BDB8-9189-2652-D36513257BAB}"/>
              </a:ext>
            </a:extLst>
          </p:cNvPr>
          <p:cNvPicPr>
            <a:picLocks noChangeAspect="1"/>
          </p:cNvPicPr>
          <p:nvPr/>
        </p:nvPicPr>
        <p:blipFill>
          <a:blip r:embed="rId2">
            <a:duotone>
              <a:schemeClr val="bg2">
                <a:shade val="45000"/>
                <a:satMod val="135000"/>
              </a:schemeClr>
              <a:prstClr val="white"/>
            </a:duotone>
          </a:blip>
          <a:srcRect t="853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94FE29-6FB3-399F-BF1E-9B289B9F4A46}"/>
              </a:ext>
            </a:extLst>
          </p:cNvPr>
          <p:cNvSpPr>
            <a:spLocks noGrp="1"/>
          </p:cNvSpPr>
          <p:nvPr>
            <p:ph type="title"/>
          </p:nvPr>
        </p:nvSpPr>
        <p:spPr>
          <a:xfrm>
            <a:off x="838200" y="365125"/>
            <a:ext cx="10515600" cy="1325563"/>
          </a:xfrm>
        </p:spPr>
        <p:txBody>
          <a:bodyPr>
            <a:normAutofit/>
          </a:bodyPr>
          <a:lstStyle/>
          <a:p>
            <a:r>
              <a:rPr lang="en-US" b="1" dirty="0"/>
              <a:t>Hypertensive Crisis</a:t>
            </a:r>
            <a:r>
              <a:rPr lang="en-US" dirty="0"/>
              <a:t> (Seek immediate medical attention):</a:t>
            </a:r>
            <a:endParaRPr lang="en-GB" dirty="0"/>
          </a:p>
        </p:txBody>
      </p:sp>
      <p:graphicFrame>
        <p:nvGraphicFramePr>
          <p:cNvPr id="5" name="Content Placeholder 2">
            <a:extLst>
              <a:ext uri="{FF2B5EF4-FFF2-40B4-BE49-F238E27FC236}">
                <a16:creationId xmlns:a16="http://schemas.microsoft.com/office/drawing/2014/main" id="{7FB32D72-E687-FB4B-BA39-D1010E150FC7}"/>
              </a:ext>
            </a:extLst>
          </p:cNvPr>
          <p:cNvGraphicFramePr>
            <a:graphicFrameLocks noGrp="1"/>
          </p:cNvGraphicFramePr>
          <p:nvPr>
            <p:ph idx="1"/>
            <p:extLst>
              <p:ext uri="{D42A27DB-BD31-4B8C-83A1-F6EECF244321}">
                <p14:modId xmlns:p14="http://schemas.microsoft.com/office/powerpoint/2010/main" val="317458175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733543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descr="Stethoscope">
            <a:extLst>
              <a:ext uri="{FF2B5EF4-FFF2-40B4-BE49-F238E27FC236}">
                <a16:creationId xmlns:a16="http://schemas.microsoft.com/office/drawing/2014/main" id="{71A28850-C170-1B4E-8786-B707AB12412C}"/>
              </a:ext>
            </a:extLst>
          </p:cNvPr>
          <p:cNvPicPr>
            <a:picLocks noChangeAspect="1"/>
          </p:cNvPicPr>
          <p:nvPr/>
        </p:nvPicPr>
        <p:blipFill>
          <a:blip r:embed="rId2">
            <a:duotone>
              <a:schemeClr val="bg2">
                <a:shade val="45000"/>
                <a:satMod val="135000"/>
              </a:schemeClr>
              <a:prstClr val="white"/>
            </a:duotone>
          </a:blip>
          <a:srcRect t="1573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E2AA1D-12E2-DE67-4283-DD25503B8988}"/>
              </a:ext>
            </a:extLst>
          </p:cNvPr>
          <p:cNvSpPr>
            <a:spLocks noGrp="1"/>
          </p:cNvSpPr>
          <p:nvPr>
            <p:ph type="title"/>
          </p:nvPr>
        </p:nvSpPr>
        <p:spPr>
          <a:xfrm>
            <a:off x="838200" y="365125"/>
            <a:ext cx="10515600" cy="1325563"/>
          </a:xfrm>
        </p:spPr>
        <p:txBody>
          <a:bodyPr>
            <a:normAutofit/>
          </a:bodyPr>
          <a:lstStyle/>
          <a:p>
            <a:r>
              <a:rPr lang="en-US" b="1" dirty="0"/>
              <a:t>Target Blood Pressure for Specific Groups</a:t>
            </a:r>
            <a:r>
              <a:rPr lang="en-US" dirty="0"/>
              <a:t>:</a:t>
            </a:r>
            <a:endParaRPr lang="en-GB" dirty="0"/>
          </a:p>
        </p:txBody>
      </p:sp>
      <p:sp>
        <p:nvSpPr>
          <p:cNvPr id="3" name="Content Placeholder 2">
            <a:extLst>
              <a:ext uri="{FF2B5EF4-FFF2-40B4-BE49-F238E27FC236}">
                <a16:creationId xmlns:a16="http://schemas.microsoft.com/office/drawing/2014/main" id="{BFB555F6-497E-5CE7-E8BB-18B8EEE9E62C}"/>
              </a:ext>
            </a:extLst>
          </p:cNvPr>
          <p:cNvSpPr>
            <a:spLocks noGrp="1"/>
          </p:cNvSpPr>
          <p:nvPr>
            <p:ph idx="1"/>
          </p:nvPr>
        </p:nvSpPr>
        <p:spPr>
          <a:xfrm>
            <a:off x="838200" y="1825625"/>
            <a:ext cx="10515600" cy="4351338"/>
          </a:xfrm>
        </p:spPr>
        <p:txBody>
          <a:bodyPr>
            <a:normAutofit/>
          </a:bodyPr>
          <a:lstStyle/>
          <a:p>
            <a:r>
              <a:rPr lang="en-US" b="1" dirty="0"/>
              <a:t>Older Adults</a:t>
            </a:r>
            <a:r>
              <a:rPr lang="en-US" dirty="0"/>
              <a:t>: For people aged 65 or older, a target systolic blood pressure of </a:t>
            </a:r>
            <a:r>
              <a:rPr lang="en-US" b="1" dirty="0"/>
              <a:t>less than 140-150</a:t>
            </a:r>
            <a:r>
              <a:rPr lang="en-US" dirty="0"/>
              <a:t> is often considered acceptable, depending on overall health and recommendations from a healthcare provider.</a:t>
            </a:r>
          </a:p>
          <a:p>
            <a:r>
              <a:rPr lang="en-US" b="1" dirty="0"/>
              <a:t>People with Medical Conditions</a:t>
            </a:r>
            <a:r>
              <a:rPr lang="en-US" dirty="0"/>
              <a:t>: For individuals with </a:t>
            </a:r>
            <a:r>
              <a:rPr lang="en-US" b="1" dirty="0"/>
              <a:t>diabetes</a:t>
            </a:r>
            <a:r>
              <a:rPr lang="en-US" dirty="0"/>
              <a:t>, </a:t>
            </a:r>
            <a:r>
              <a:rPr lang="en-US" b="1" dirty="0"/>
              <a:t>kidney disease</a:t>
            </a:r>
            <a:r>
              <a:rPr lang="en-US" dirty="0"/>
              <a:t>, or a history of </a:t>
            </a:r>
            <a:r>
              <a:rPr lang="en-US" b="1" dirty="0"/>
              <a:t>cardiovascular issues</a:t>
            </a:r>
            <a:r>
              <a:rPr lang="en-US" dirty="0"/>
              <a:t>, doctors may set more specific targets, such as </a:t>
            </a:r>
            <a:r>
              <a:rPr lang="en-US" b="1" dirty="0"/>
              <a:t>less than 130/80</a:t>
            </a:r>
            <a:r>
              <a:rPr lang="en-US" dirty="0"/>
              <a:t>.</a:t>
            </a:r>
            <a:endParaRPr lang="en-GB" dirty="0"/>
          </a:p>
        </p:txBody>
      </p:sp>
    </p:spTree>
    <p:extLst>
      <p:ext uri="{BB962C8B-B14F-4D97-AF65-F5344CB8AC3E}">
        <p14:creationId xmlns:p14="http://schemas.microsoft.com/office/powerpoint/2010/main" val="161146571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stethoscope formed in a heart">
            <a:extLst>
              <a:ext uri="{FF2B5EF4-FFF2-40B4-BE49-F238E27FC236}">
                <a16:creationId xmlns:a16="http://schemas.microsoft.com/office/drawing/2014/main" id="{1AB8C4AB-45F8-7E15-1051-D673E2B7365A}"/>
              </a:ext>
            </a:extLst>
          </p:cNvPr>
          <p:cNvPicPr>
            <a:picLocks noChangeAspect="1"/>
          </p:cNvPicPr>
          <p:nvPr/>
        </p:nvPicPr>
        <p:blipFill>
          <a:blip r:embed="rId2">
            <a:duotone>
              <a:schemeClr val="bg2">
                <a:shade val="45000"/>
                <a:satMod val="135000"/>
              </a:schemeClr>
              <a:prstClr val="white"/>
            </a:duotone>
          </a:blip>
          <a:srcRect t="4752" b="8038"/>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34AAD1-5559-0356-AA5F-348F673D968F}"/>
              </a:ext>
            </a:extLst>
          </p:cNvPr>
          <p:cNvSpPr>
            <a:spLocks noGrp="1"/>
          </p:cNvSpPr>
          <p:nvPr>
            <p:ph type="title"/>
          </p:nvPr>
        </p:nvSpPr>
        <p:spPr>
          <a:xfrm>
            <a:off x="838200" y="365125"/>
            <a:ext cx="10515600" cy="1325563"/>
          </a:xfrm>
        </p:spPr>
        <p:txBody>
          <a:bodyPr>
            <a:normAutofit/>
          </a:bodyPr>
          <a:lstStyle/>
          <a:p>
            <a:r>
              <a:rPr lang="en-US" dirty="0"/>
              <a:t>Why It’s Important to Keep Blood Pressure Normal</a:t>
            </a:r>
            <a:endParaRPr lang="en-GB" dirty="0"/>
          </a:p>
        </p:txBody>
      </p:sp>
      <p:sp>
        <p:nvSpPr>
          <p:cNvPr id="3" name="Content Placeholder 2">
            <a:extLst>
              <a:ext uri="{FF2B5EF4-FFF2-40B4-BE49-F238E27FC236}">
                <a16:creationId xmlns:a16="http://schemas.microsoft.com/office/drawing/2014/main" id="{228F5E6A-B70E-E168-FF52-933290A650B7}"/>
              </a:ext>
            </a:extLst>
          </p:cNvPr>
          <p:cNvSpPr>
            <a:spLocks noGrp="1"/>
          </p:cNvSpPr>
          <p:nvPr>
            <p:ph idx="1"/>
          </p:nvPr>
        </p:nvSpPr>
        <p:spPr>
          <a:xfrm>
            <a:off x="838200" y="1825625"/>
            <a:ext cx="10515600" cy="4351338"/>
          </a:xfrm>
        </p:spPr>
        <p:txBody>
          <a:bodyPr>
            <a:normAutofit/>
          </a:bodyPr>
          <a:lstStyle/>
          <a:p>
            <a:r>
              <a:rPr lang="en-US" dirty="0"/>
              <a:t>Maintaining a blood pressure below </a:t>
            </a:r>
            <a:r>
              <a:rPr lang="en-US" b="1" dirty="0"/>
              <a:t>120/80 mmHg</a:t>
            </a:r>
            <a:r>
              <a:rPr lang="en-US" dirty="0"/>
              <a:t> helps to:</a:t>
            </a:r>
          </a:p>
          <a:p>
            <a:r>
              <a:rPr lang="en-US" dirty="0"/>
              <a:t>Reduce stress on the heart and arteries.</a:t>
            </a:r>
          </a:p>
          <a:p>
            <a:r>
              <a:rPr lang="en-US" b="1" dirty="0"/>
              <a:t>Lower the risk of heart attack</a:t>
            </a:r>
            <a:r>
              <a:rPr lang="en-US" dirty="0"/>
              <a:t>, </a:t>
            </a:r>
            <a:r>
              <a:rPr lang="en-US" b="1" dirty="0"/>
              <a:t>stroke</a:t>
            </a:r>
            <a:r>
              <a:rPr lang="en-US" dirty="0"/>
              <a:t>, and </a:t>
            </a:r>
            <a:r>
              <a:rPr lang="en-US" b="1" dirty="0"/>
              <a:t>kidney disease</a:t>
            </a:r>
            <a:r>
              <a:rPr lang="en-US" dirty="0"/>
              <a:t>.</a:t>
            </a:r>
          </a:p>
          <a:p>
            <a:r>
              <a:rPr lang="en-US" b="1" dirty="0"/>
              <a:t>Prevent damage to blood vessels</a:t>
            </a:r>
            <a:r>
              <a:rPr lang="en-US" dirty="0"/>
              <a:t>, reducing the chances of developing complications such as aneurysms and heart disease.</a:t>
            </a:r>
            <a:endParaRPr lang="en-GB" dirty="0"/>
          </a:p>
        </p:txBody>
      </p:sp>
    </p:spTree>
    <p:extLst>
      <p:ext uri="{BB962C8B-B14F-4D97-AF65-F5344CB8AC3E}">
        <p14:creationId xmlns:p14="http://schemas.microsoft.com/office/powerpoint/2010/main" val="17273925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438"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9966DC4B-9396-4CB9-BFA4-A298087F41DD}">
  <we:reference id="wa200005566" version="3.0.0.2" store="en-US" storeType="OMEX"/>
  <we:alternateReferences>
    <we:reference id="wa200005566" version="3.0.0.2" store="wa200005566"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55</TotalTime>
  <Words>3345</Words>
  <Application>Microsoft Office PowerPoint</Application>
  <PresentationFormat>Widescreen</PresentationFormat>
  <Paragraphs>181</Paragraphs>
  <Slides>48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Aptos</vt:lpstr>
      <vt:lpstr>Aptos Display</vt:lpstr>
      <vt:lpstr>Arial</vt:lpstr>
      <vt:lpstr>Calibri</vt:lpstr>
      <vt:lpstr>Office Theme</vt:lpstr>
      <vt:lpstr>The Heart </vt:lpstr>
      <vt:lpstr>Anatomy of the Heart </vt:lpstr>
      <vt:lpstr>The Electrical System of the Heart </vt:lpstr>
      <vt:lpstr>The Electrical Impulse Pathway </vt:lpstr>
      <vt:lpstr>Understanding ECG (Electrocardiogram) </vt:lpstr>
      <vt:lpstr>Reading an ECG </vt:lpstr>
      <vt:lpstr>Causes of Heart Disease </vt:lpstr>
      <vt:lpstr>P Wave</vt:lpstr>
      <vt:lpstr>Types of Heart Disease </vt:lpstr>
      <vt:lpstr>QRS Complex:</vt:lpstr>
      <vt:lpstr>T Waves</vt:lpstr>
      <vt:lpstr>Overall:</vt:lpstr>
      <vt:lpstr>Why It's Important:</vt:lpstr>
      <vt:lpstr>Preventing Heart Disease </vt:lpstr>
      <vt:lpstr>Heart-Healthy Diet</vt:lpstr>
      <vt:lpstr>Early Detection and Medical Interventions </vt:lpstr>
      <vt:lpstr>Healthy Diet </vt:lpstr>
      <vt:lpstr>Minimize Salt and Sugar:</vt:lpstr>
      <vt:lpstr>. Regular Physical Activity</vt:lpstr>
      <vt:lpstr>Alcohol Consumption</vt:lpstr>
      <vt:lpstr>Managing Stress</vt:lpstr>
      <vt:lpstr>HPA Axis, Stress, and Heart Disease </vt:lpstr>
      <vt:lpstr>HPA Axis, Stress, and Heart Disease </vt:lpstr>
      <vt:lpstr>Hobbies and Leisure Activities:</vt:lpstr>
      <vt:lpstr>Sleep</vt:lpstr>
      <vt:lpstr>Lifestyle Changes for a Healthy Heart </vt:lpstr>
      <vt:lpstr>What is CPR?</vt:lpstr>
      <vt:lpstr>What CPR Does:</vt:lpstr>
      <vt:lpstr>What CPR Does</vt:lpstr>
      <vt:lpstr>Why Do We Perform CPR?</vt:lpstr>
      <vt:lpstr>Statistics </vt:lpstr>
      <vt:lpstr>Bystander CPR</vt:lpstr>
      <vt:lpstr>Is prevention better than cure </vt:lpstr>
      <vt:lpstr>Potential Impact on Cardiac Arrest Rates</vt:lpstr>
      <vt:lpstr>Examples of Impact</vt:lpstr>
      <vt:lpstr>Prevention Estimate</vt:lpstr>
      <vt:lpstr>Hypertension the silent killer</vt:lpstr>
      <vt:lpstr>Hypertension the silent killer</vt:lpstr>
      <vt:lpstr>Increased Workload on the Heart</vt:lpstr>
      <vt:lpstr>Risk of Heart Disease</vt:lpstr>
      <vt:lpstr>Disruption of Electrical Signals (Cardiac Arrhythmias)</vt:lpstr>
      <vt:lpstr>How Hypertension Contributes to Cardiac Arrest and Heart Disease:</vt:lpstr>
      <vt:lpstr>Blood Pressure Readings</vt:lpstr>
      <vt:lpstr>Blood Pressure Categories</vt:lpstr>
      <vt:lpstr>Hypertension Stage 1:</vt:lpstr>
      <vt:lpstr>Hypertensive Crisis (Seek immediate medical attention):</vt:lpstr>
      <vt:lpstr>Target Blood Pressure for Specific Groups:</vt:lpstr>
      <vt:lpstr>Why It’s Important to Keep Blood Pressure Normal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Felicity Peacock (1651216)</dc:creator>
  <cp:lastModifiedBy>Felicity Peacock (1651216)</cp:lastModifiedBy>
  <cp:revision>2</cp:revision>
  <dcterms:created xsi:type="dcterms:W3CDTF">2024-11-10T15:23:47Z</dcterms:created>
  <dcterms:modified xsi:type="dcterms:W3CDTF">2024-11-10T16:18:54Z</dcterms:modified>
</cp:coreProperties>
</file>