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1" r:id="rId2"/>
    <p:sldId id="272" r:id="rId3"/>
    <p:sldId id="258" r:id="rId4"/>
    <p:sldId id="259" r:id="rId5"/>
    <p:sldId id="260" r:id="rId6"/>
    <p:sldId id="261" r:id="rId7"/>
    <p:sldId id="262" r:id="rId8"/>
    <p:sldId id="263" r:id="rId9"/>
    <p:sldId id="264" r:id="rId10"/>
    <p:sldId id="267" r:id="rId11"/>
    <p:sldId id="268" r:id="rId12"/>
    <p:sldId id="273"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showAnimation="0">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62" autoAdjust="0"/>
    <p:restoredTop sz="93792" autoAdjust="0"/>
  </p:normalViewPr>
  <p:slideViewPr>
    <p:cSldViewPr snapToGrid="0">
      <p:cViewPr varScale="1">
        <p:scale>
          <a:sx n="67" d="100"/>
          <a:sy n="67" d="100"/>
        </p:scale>
        <p:origin x="552" y="52"/>
      </p:cViewPr>
      <p:guideLst/>
    </p:cSldViewPr>
  </p:slideViewPr>
  <p:outlineViewPr>
    <p:cViewPr>
      <p:scale>
        <a:sx n="33" d="100"/>
        <a:sy n="33" d="100"/>
      </p:scale>
      <p:origin x="0" y="-7876"/>
    </p:cViewPr>
  </p:outlineViewPr>
  <p:notesTextViewPr>
    <p:cViewPr>
      <p:scale>
        <a:sx n="1" d="1"/>
        <a:sy n="1" d="1"/>
      </p:scale>
      <p:origin x="0" y="0"/>
    </p:cViewPr>
  </p:notesTextViewPr>
  <p:sorterViewPr>
    <p:cViewPr>
      <p:scale>
        <a:sx n="100" d="100"/>
        <a:sy n="100" d="100"/>
      </p:scale>
      <p:origin x="0" y="-772"/>
    </p:cViewPr>
  </p:sorterViewPr>
  <p:notesViewPr>
    <p:cSldViewPr snapToGrid="0">
      <p:cViewPr varScale="1">
        <p:scale>
          <a:sx n="51" d="100"/>
          <a:sy n="51" d="100"/>
        </p:scale>
        <p:origin x="1836"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8917DF-C909-4984-B0F9-029611DEFB73}" type="datetimeFigureOut">
              <a:rPr lang="en-GB" smtClean="0"/>
              <a:t>01/05/2020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34B2-AD9F-4C8F-80CF-BDC3FC72A29C}" type="slidenum">
              <a:rPr lang="en-GB" smtClean="0"/>
              <a:t>‹#›</a:t>
            </a:fld>
            <a:endParaRPr lang="en-GB"/>
          </a:p>
        </p:txBody>
      </p:sp>
    </p:spTree>
    <p:extLst>
      <p:ext uri="{BB962C8B-B14F-4D97-AF65-F5344CB8AC3E}">
        <p14:creationId xmlns:p14="http://schemas.microsoft.com/office/powerpoint/2010/main" val="2100378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935E34B2-AD9F-4C8F-80CF-BDC3FC72A29C}" type="slidenum">
              <a:rPr lang="en-GB" smtClean="0"/>
              <a:t>1</a:t>
            </a:fld>
            <a:endParaRPr lang="en-GB"/>
          </a:p>
        </p:txBody>
      </p:sp>
    </p:spTree>
    <p:extLst>
      <p:ext uri="{BB962C8B-B14F-4D97-AF65-F5344CB8AC3E}">
        <p14:creationId xmlns:p14="http://schemas.microsoft.com/office/powerpoint/2010/main" val="372068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935E34B2-AD9F-4C8F-80CF-BDC3FC72A29C}" type="slidenum">
              <a:rPr lang="en-GB" smtClean="0"/>
              <a:t>2</a:t>
            </a:fld>
            <a:endParaRPr lang="en-GB"/>
          </a:p>
        </p:txBody>
      </p:sp>
    </p:spTree>
    <p:extLst>
      <p:ext uri="{BB962C8B-B14F-4D97-AF65-F5344CB8AC3E}">
        <p14:creationId xmlns:p14="http://schemas.microsoft.com/office/powerpoint/2010/main" val="91643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935E34B2-AD9F-4C8F-80CF-BDC3FC72A29C}" type="slidenum">
              <a:rPr lang="en-GB" smtClean="0"/>
              <a:t>3</a:t>
            </a:fld>
            <a:endParaRPr lang="en-GB"/>
          </a:p>
        </p:txBody>
      </p:sp>
    </p:spTree>
    <p:extLst>
      <p:ext uri="{BB962C8B-B14F-4D97-AF65-F5344CB8AC3E}">
        <p14:creationId xmlns:p14="http://schemas.microsoft.com/office/powerpoint/2010/main" val="265614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935E34B2-AD9F-4C8F-80CF-BDC3FC72A29C}" type="slidenum">
              <a:rPr lang="en-GB" smtClean="0"/>
              <a:t>5</a:t>
            </a:fld>
            <a:endParaRPr lang="en-GB"/>
          </a:p>
        </p:txBody>
      </p:sp>
    </p:spTree>
    <p:extLst>
      <p:ext uri="{BB962C8B-B14F-4D97-AF65-F5344CB8AC3E}">
        <p14:creationId xmlns:p14="http://schemas.microsoft.com/office/powerpoint/2010/main" val="659478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900" b="1" dirty="0">
                <a:effectLst/>
                <a:latin typeface="+mn-lt"/>
                <a:ea typeface="Calibri" panose="020F0502020204030204" pitchFamily="34" charset="0"/>
                <a:cs typeface="Calibri" panose="020F0502020204030204" pitchFamily="34" charset="0"/>
              </a:rPr>
              <a:t>The benefit of a team working:</a:t>
            </a:r>
            <a:r>
              <a:rPr lang="en-GB" sz="900" dirty="0">
                <a:effectLst/>
                <a:latin typeface="+mn-lt"/>
                <a:ea typeface="Calibri" panose="020F0502020204030204" pitchFamily="34" charset="0"/>
                <a:cs typeface="Calibri" panose="020F0502020204030204" pitchFamily="34" charset="0"/>
              </a:rPr>
              <a:t> There are several benefits of teamwork such as idea creation, workload sharing, creativity fostering, supporting each other, strength weakness detection, diversity generation, conflict resolve, productivity-increasing, etc. When different people work together idea creation becomes easy because not all think alike. As different people look at the same things with a different perspective, idea generation and evaluation become easy. As several people are involved in a team, they can detect each other strengths and weaknesses and provide guidance and mentoring. Helping each other is a common phenomenon for an effective team and thus team members share each other’s load. Diversity is also ensured when people from different backgrounds work together for common goal attainment.</a:t>
            </a:r>
            <a:endParaRPr lang="en-GB" sz="900" dirty="0">
              <a:effectLst/>
              <a:latin typeface="+mn-lt"/>
              <a:ea typeface="Calibri" panose="020F0502020204030204" pitchFamily="34" charset="0"/>
              <a:cs typeface="Times New Roman" panose="02020603050405020304" pitchFamily="18" charset="0"/>
            </a:endParaRPr>
          </a:p>
          <a:p>
            <a:pPr algn="just">
              <a:lnSpc>
                <a:spcPct val="150000"/>
              </a:lnSpc>
              <a:spcAft>
                <a:spcPts val="800"/>
              </a:spcAft>
            </a:pPr>
            <a:endParaRPr lang="en-GB" sz="900" dirty="0">
              <a:effectLst/>
              <a:latin typeface="+mn-lt"/>
              <a:ea typeface="Calibri" panose="020F0502020204030204" pitchFamily="34" charset="0"/>
              <a:cs typeface="Calibri" panose="020F0502020204030204" pitchFamily="34" charset="0"/>
            </a:endParaRPr>
          </a:p>
          <a:p>
            <a:pPr algn="just">
              <a:lnSpc>
                <a:spcPct val="150000"/>
              </a:lnSpc>
              <a:spcAft>
                <a:spcPts val="800"/>
              </a:spcAft>
            </a:pPr>
            <a:r>
              <a:rPr lang="en-GB" sz="900" dirty="0">
                <a:effectLst/>
                <a:latin typeface="+mn-lt"/>
                <a:ea typeface="Calibri" panose="020F0502020204030204" pitchFamily="34" charset="0"/>
                <a:cs typeface="Calibri" panose="020F0502020204030204" pitchFamily="34" charset="0"/>
              </a:rPr>
              <a:t>The Red Cross disaster management team often involves volunteers to support emergency responses. As it involves volunteer with a professional team, it not only widens the scope of diversity but also the area of idea generation because local residents can offer better insights about the region and Red cross professionals can capitalize on the idea. Besides volunteers ensure more shoulders for the workload. When the donations are surplus Red cross donates the surplus donations to local non-profit organizations and thus overcomes the conflict of what to do with the surplus.</a:t>
            </a:r>
            <a:endParaRPr lang="en-GB" sz="900" dirty="0">
              <a:effectLst/>
              <a:latin typeface="+mn-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5E34B2-AD9F-4C8F-80CF-BDC3FC72A29C}" type="slidenum">
              <a:rPr lang="en-GB" smtClean="0"/>
              <a:t>6</a:t>
            </a:fld>
            <a:endParaRPr lang="en-GB"/>
          </a:p>
        </p:txBody>
      </p:sp>
    </p:spTree>
    <p:extLst>
      <p:ext uri="{BB962C8B-B14F-4D97-AF65-F5344CB8AC3E}">
        <p14:creationId xmlns:p14="http://schemas.microsoft.com/office/powerpoint/2010/main" val="1781303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900" b="1" kern="1200" dirty="0">
                <a:solidFill>
                  <a:schemeClr val="tx1"/>
                </a:solidFill>
                <a:effectLst/>
                <a:latin typeface="+mn-lt"/>
                <a:ea typeface="+mn-ea"/>
                <a:cs typeface="+mn-cs"/>
              </a:rPr>
              <a:t>  </a:t>
            </a:r>
            <a:r>
              <a:rPr lang="en-GB" sz="900" b="1" dirty="0">
                <a:effectLst/>
                <a:latin typeface="+mn-lt"/>
                <a:ea typeface="Calibri" panose="020F0502020204030204" pitchFamily="34" charset="0"/>
                <a:cs typeface="Calibri" panose="020F0502020204030204" pitchFamily="34" charset="0"/>
              </a:rPr>
              <a:t>High-performance Teamwork:</a:t>
            </a:r>
            <a:r>
              <a:rPr lang="en-GB" sz="900" dirty="0">
                <a:effectLst/>
                <a:latin typeface="+mn-lt"/>
                <a:ea typeface="Calibri" panose="020F0502020204030204" pitchFamily="34" charset="0"/>
                <a:cs typeface="Calibri" panose="020F0502020204030204" pitchFamily="34" charset="0"/>
              </a:rPr>
              <a:t> Organization in these days are flooded with disparate works. These works need to be executed effectively and efficiently. A high-performance team not only executes tasks quickly but also does the right task at the right time. High-performance teamwork is not just about the formation of the team but also the willingness of the team members to work with each other. A high-performance team believes in the Value that the company fosters and shows attitude to accomplish the goal through its performance and behaviour. So simply put A High-performance team is a coterie that works cohesively for common goal attainment. </a:t>
            </a:r>
            <a:endParaRPr lang="en-GB" sz="900" dirty="0">
              <a:effectLst/>
              <a:latin typeface="+mn-lt"/>
              <a:ea typeface="Calibri" panose="020F0502020204030204" pitchFamily="34" charset="0"/>
              <a:cs typeface="Times New Roman" panose="02020603050405020304" pitchFamily="18" charset="0"/>
            </a:endParaRPr>
          </a:p>
          <a:p>
            <a:pPr algn="just">
              <a:lnSpc>
                <a:spcPct val="150000"/>
              </a:lnSpc>
              <a:spcAft>
                <a:spcPts val="800"/>
              </a:spcAft>
            </a:pPr>
            <a:endParaRPr lang="en-GB" sz="900" dirty="0">
              <a:effectLst/>
              <a:latin typeface="+mn-lt"/>
              <a:ea typeface="Calibri" panose="020F0502020204030204" pitchFamily="34" charset="0"/>
              <a:cs typeface="Calibri" panose="020F0502020204030204" pitchFamily="34" charset="0"/>
            </a:endParaRPr>
          </a:p>
          <a:p>
            <a:pPr algn="just">
              <a:lnSpc>
                <a:spcPct val="150000"/>
              </a:lnSpc>
              <a:spcAft>
                <a:spcPts val="800"/>
              </a:spcAft>
            </a:pPr>
            <a:r>
              <a:rPr lang="en-GB" sz="900" dirty="0">
                <a:effectLst/>
                <a:latin typeface="+mn-lt"/>
                <a:ea typeface="Calibri" panose="020F0502020204030204" pitchFamily="34" charset="0"/>
                <a:cs typeface="Calibri" panose="020F0502020204030204" pitchFamily="34" charset="0"/>
              </a:rPr>
              <a:t>An example of High-performance teamwork is the Red Cross Disaster Action Team. The team supports victims of the disaster. The Disaster Action team is a High-performance team because it offers a quick response to manmade accidents or natural devastation. The team during any disaster shows the response in four phases being Mitigation, Readiness, Response, and Retrieval. The team not only consists of Red cross’s personnel but also with local volunteers who provide free humanitarian support to the victims by providing emergency clothing, food, and accommodation. Coordination of volunteers and professionals to tackle emergencies</a:t>
            </a:r>
            <a:endParaRPr lang="en-GB" sz="900" dirty="0">
              <a:effectLst/>
              <a:latin typeface="+mn-lt"/>
              <a:ea typeface="Calibri" panose="020F0502020204030204" pitchFamily="34" charset="0"/>
              <a:cs typeface="Times New Roman" panose="02020603050405020304" pitchFamily="18" charset="0"/>
            </a:endParaRPr>
          </a:p>
          <a:p>
            <a:r>
              <a:rPr lang="en-GB" sz="900" b="1"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935E34B2-AD9F-4C8F-80CF-BDC3FC72A29C}" type="slidenum">
              <a:rPr lang="en-GB" smtClean="0"/>
              <a:t>7</a:t>
            </a:fld>
            <a:endParaRPr lang="en-GB"/>
          </a:p>
        </p:txBody>
      </p:sp>
    </p:spTree>
    <p:extLst>
      <p:ext uri="{BB962C8B-B14F-4D97-AF65-F5344CB8AC3E}">
        <p14:creationId xmlns:p14="http://schemas.microsoft.com/office/powerpoint/2010/main" val="32290746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900" dirty="0">
                <a:effectLst/>
                <a:latin typeface="Calibri" panose="020F0502020204030204" pitchFamily="34" charset="0"/>
                <a:ea typeface="Calibri" panose="020F0502020204030204" pitchFamily="34" charset="0"/>
                <a:cs typeface="Times New Roman" panose="02020603050405020304" pitchFamily="18" charset="0"/>
              </a:rPr>
              <a:t>Figure 1: Team development Theory of Tuckman</a:t>
            </a: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(Source: Wang et al. 2015, p. 17)</a:t>
            </a: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r>
              <a:rPr lang="en-GB" sz="900" b="1" dirty="0">
                <a:effectLst/>
                <a:latin typeface="Calibri" panose="020F0502020204030204" pitchFamily="34" charset="0"/>
                <a:ea typeface="Calibri" panose="020F0502020204030204" pitchFamily="34" charset="0"/>
                <a:cs typeface="Times New Roman" panose="02020603050405020304" pitchFamily="18" charset="0"/>
              </a:rPr>
              <a:t>FORMING STAGE  </a:t>
            </a:r>
            <a:r>
              <a:rPr lang="en-GB" sz="900" dirty="0">
                <a:effectLst/>
                <a:latin typeface="Calibri" panose="020F0502020204030204" pitchFamily="34" charset="0"/>
                <a:ea typeface="Calibri" panose="020F0502020204030204" pitchFamily="34" charset="0"/>
                <a:cs typeface="Times New Roman" panose="02020603050405020304" pitchFamily="18" charset="0"/>
              </a:rPr>
              <a:t> help to provide direction and guideline to the team. This stage is the period of positioning and alignment. Getting to familiarize.  Leader need to be clear about the   goals and objective. The leader need to determined team role and responsibility. The team depend on team leader.</a:t>
            </a:r>
          </a:p>
          <a:p>
            <a:pPr>
              <a:lnSpc>
                <a:spcPct val="107000"/>
              </a:lnSpc>
              <a:spcAft>
                <a:spcPts val="80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STORMING STAGE   </a:t>
            </a:r>
            <a:r>
              <a:rPr lang="en-GB" sz="900" dirty="0">
                <a:effectLst/>
                <a:latin typeface="Calibri" panose="020F0502020204030204" pitchFamily="34" charset="0"/>
                <a:ea typeface="Calibri" panose="020F0502020204030204" pitchFamily="34" charset="0"/>
                <a:cs typeface="Times New Roman" panose="02020603050405020304" pitchFamily="18" charset="0"/>
              </a:rPr>
              <a:t>this is the most difficult and crucial stage because it is a period of conflict and competition. It is unavoidable for a team that never work   together, there is some disagreement between members. The leader needed to learn how to solve problem independently and together as a team. Leader need to coach the team, to be assertive and to be effective listener. Individual need to work together and learn how to valid each other strength and weakness. Any disagreement between members might hinder productivity if not address the problem.</a:t>
            </a:r>
          </a:p>
          <a:p>
            <a:pPr>
              <a:lnSpc>
                <a:spcPct val="107000"/>
              </a:lnSpc>
              <a:spcAft>
                <a:spcPts val="80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NORMING STAGE  </a:t>
            </a:r>
            <a:r>
              <a:rPr lang="en-GB" sz="900" dirty="0">
                <a:effectLst/>
                <a:latin typeface="Calibri" panose="020F0502020204030204" pitchFamily="34" charset="0"/>
                <a:ea typeface="Calibri" panose="020F0502020204030204" pitchFamily="34" charset="0"/>
                <a:cs typeface="Times New Roman" panose="02020603050405020304" pitchFamily="18" charset="0"/>
              </a:rPr>
              <a:t> team have overcome their conflict, can now work together. Recognized   each other strength and weaknesses. Members Focus on team goals and developing ways to work together and seek each other advice or support. Team are more efficient here. There is a consensus, who is going to be the leader. The leader has less work to do but can step in when team get stuck in their role.</a:t>
            </a: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r>
              <a:rPr lang="en-GB" sz="900" b="1" dirty="0">
                <a:effectLst/>
                <a:latin typeface="Calibri" panose="020F0502020204030204" pitchFamily="34" charset="0"/>
                <a:ea typeface="Calibri" panose="020F0502020204030204" pitchFamily="34" charset="0"/>
                <a:cs typeface="Times New Roman" panose="02020603050405020304" pitchFamily="18" charset="0"/>
              </a:rPr>
              <a:t>PERFORMING STAGE   </a:t>
            </a:r>
            <a:r>
              <a:rPr lang="en-GB" sz="900" dirty="0">
                <a:effectLst/>
                <a:latin typeface="Calibri" panose="020F0502020204030204" pitchFamily="34" charset="0"/>
                <a:ea typeface="Calibri" panose="020F0502020204030204" pitchFamily="34" charset="0"/>
                <a:cs typeface="Times New Roman" panose="02020603050405020304" pitchFamily="18" charset="0"/>
              </a:rPr>
              <a:t>  team are settle and   are more mature, organize and able to perform well. Member are committed and have a standard structure. The team   can deal with problem and conflict resolution. The team focus on the goals and problem solving. The team leader keeping monitoring their progressed and build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camarade</a:t>
            </a:r>
            <a:r>
              <a:rPr lang="en-GB" sz="900" dirty="0">
                <a:effectLst/>
                <a:latin typeface="Calibri" panose="020F0502020204030204" pitchFamily="34" charset="0"/>
                <a:ea typeface="Calibri" panose="020F0502020204030204" pitchFamily="34" charset="0"/>
                <a:cs typeface="Times New Roman" panose="02020603050405020304" pitchFamily="18" charset="0"/>
              </a:rPr>
              <a:t>   as  gate-way.  Disagreement can involve consensus. Decision reached at the higher level within the organization.  New member can resolve the team to a storming stage here.</a:t>
            </a:r>
          </a:p>
          <a:p>
            <a:pPr>
              <a:lnSpc>
                <a:spcPct val="107000"/>
              </a:lnSpc>
              <a:spcAft>
                <a:spcPts val="80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ADJOURNING STAGE </a:t>
            </a:r>
            <a:r>
              <a:rPr lang="en-GB" sz="900" dirty="0">
                <a:effectLst/>
                <a:latin typeface="Calibri" panose="020F0502020204030204" pitchFamily="34" charset="0"/>
                <a:ea typeface="Calibri" panose="020F0502020204030204" pitchFamily="34" charset="0"/>
                <a:cs typeface="Times New Roman" panose="02020603050405020304" pitchFamily="18" charset="0"/>
              </a:rPr>
              <a:t>  team’s goals are accomplished.  Team celebrate the success at the end of the task. Evaluation is carried on for further project while some members may be reassigned to other teams. They may be a replacement of new member in the team and the team can go back to the forming and storming stage.</a:t>
            </a: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endParaRPr lang="en-GB" sz="900" dirty="0"/>
          </a:p>
        </p:txBody>
      </p:sp>
      <p:sp>
        <p:nvSpPr>
          <p:cNvPr id="4" name="Slide Number Placeholder 3"/>
          <p:cNvSpPr>
            <a:spLocks noGrp="1"/>
          </p:cNvSpPr>
          <p:nvPr>
            <p:ph type="sldNum" sz="quarter" idx="5"/>
          </p:nvPr>
        </p:nvSpPr>
        <p:spPr/>
        <p:txBody>
          <a:bodyPr/>
          <a:lstStyle/>
          <a:p>
            <a:fld id="{935E34B2-AD9F-4C8F-80CF-BDC3FC72A29C}" type="slidenum">
              <a:rPr lang="en-GB" smtClean="0"/>
              <a:t>8</a:t>
            </a:fld>
            <a:endParaRPr lang="en-GB"/>
          </a:p>
        </p:txBody>
      </p:sp>
    </p:spTree>
    <p:extLst>
      <p:ext uri="{BB962C8B-B14F-4D97-AF65-F5344CB8AC3E}">
        <p14:creationId xmlns:p14="http://schemas.microsoft.com/office/powerpoint/2010/main" val="3781868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0"/>
              </a:spcAft>
            </a:pPr>
            <a:r>
              <a:rPr lang="en-GB" sz="900" kern="1200" dirty="0">
                <a:solidFill>
                  <a:srgbClr val="000000"/>
                </a:solidFill>
                <a:effectLst/>
                <a:latin typeface="+mn-lt"/>
                <a:ea typeface="Calibri" panose="020F0502020204030204" pitchFamily="34" charset="0"/>
                <a:cs typeface="Times New Roman" panose="02020603050405020304" pitchFamily="18" charset="0"/>
              </a:rPr>
              <a:t>Team roles helps staffs or workers to be successful in fulfilling the organization aims to establish expert on types of projects and responsibility in order to make profits, examples of team roles and responsibilities are as follows:</a:t>
            </a:r>
            <a:endParaRPr lang="en-GB" sz="900" dirty="0">
              <a:effectLst/>
              <a:latin typeface="+mn-lt"/>
              <a:ea typeface="Times New Roman" panose="02020603050405020304" pitchFamily="18" charset="0"/>
            </a:endParaRPr>
          </a:p>
          <a:p>
            <a:pPr>
              <a:spcAft>
                <a:spcPts val="0"/>
              </a:spcAft>
            </a:pPr>
            <a:endParaRPr lang="en-GB" sz="900" b="1" kern="1200" dirty="0">
              <a:solidFill>
                <a:srgbClr val="000000"/>
              </a:solidFill>
              <a:effectLst/>
              <a:latin typeface="+mn-lt"/>
              <a:ea typeface="Calibri" panose="020F0502020204030204" pitchFamily="34" charset="0"/>
              <a:cs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Executive officers</a:t>
            </a:r>
            <a:r>
              <a:rPr lang="en-GB" sz="900" kern="1200" dirty="0">
                <a:solidFill>
                  <a:srgbClr val="000000"/>
                </a:solidFill>
                <a:effectLst/>
                <a:latin typeface="+mn-lt"/>
                <a:ea typeface="Calibri" panose="020F0502020204030204" pitchFamily="34" charset="0"/>
                <a:cs typeface="Times New Roman" panose="02020603050405020304" pitchFamily="18" charset="0"/>
              </a:rPr>
              <a:t>, their duties or responsibilities is to keep the organization functioning, focused, work together to help build the organization.</a:t>
            </a:r>
            <a:endParaRPr lang="en-GB" sz="900" dirty="0">
              <a:effectLst/>
              <a:latin typeface="+mn-lt"/>
              <a:ea typeface="Times New Roman" panose="02020603050405020304" pitchFamily="18" charset="0"/>
            </a:endParaRPr>
          </a:p>
          <a:p>
            <a:pPr>
              <a:spcAft>
                <a:spcPts val="0"/>
              </a:spcAft>
            </a:pPr>
            <a:r>
              <a:rPr lang="en-GB" sz="900" kern="1200" dirty="0">
                <a:solidFill>
                  <a:srgbClr val="000000"/>
                </a:solidFill>
                <a:effectLst/>
                <a:latin typeface="+mn-lt"/>
                <a:ea typeface="Calibri" panose="020F0502020204030204" pitchFamily="34" charset="0"/>
                <a:cs typeface="Times New Roman" panose="02020603050405020304" pitchFamily="18" charset="0"/>
              </a:rPr>
              <a:t>Research and development team is responsible for innovating or creating, producing latest brands for the organization to grow successful.</a:t>
            </a:r>
            <a:endParaRPr lang="en-GB" sz="900" dirty="0">
              <a:effectLst/>
              <a:latin typeface="+mn-lt"/>
              <a:ea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The operations and production team</a:t>
            </a:r>
            <a:r>
              <a:rPr lang="en-GB" sz="900" kern="1200" dirty="0">
                <a:solidFill>
                  <a:srgbClr val="000000"/>
                </a:solidFill>
                <a:effectLst/>
                <a:latin typeface="+mn-lt"/>
                <a:ea typeface="Calibri" panose="020F0502020204030204" pitchFamily="34" charset="0"/>
                <a:cs typeface="Times New Roman" panose="02020603050405020304" pitchFamily="18" charset="0"/>
              </a:rPr>
              <a:t>: aims is to bring in new faces or different types of product to the public through team work of researchers, they get information and bring an end to the finished product.</a:t>
            </a:r>
            <a:endParaRPr lang="en-GB" sz="900" dirty="0">
              <a:effectLst/>
              <a:latin typeface="+mn-lt"/>
              <a:ea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Sales and Marketing team</a:t>
            </a:r>
            <a:r>
              <a:rPr lang="en-GB" sz="900" kern="1200" dirty="0">
                <a:solidFill>
                  <a:srgbClr val="000000"/>
                </a:solidFill>
                <a:effectLst/>
                <a:latin typeface="+mn-lt"/>
                <a:ea typeface="Calibri" panose="020F0502020204030204" pitchFamily="34" charset="0"/>
                <a:cs typeface="Times New Roman" panose="02020603050405020304" pitchFamily="18" charset="0"/>
              </a:rPr>
              <a:t> are responsible for marketing the product also advertising the product into the market. They use advertisements for example Tv, Internet and Radio and uses printed mails to reach out to the public.</a:t>
            </a:r>
            <a:endParaRPr lang="en-GB" sz="900" dirty="0">
              <a:effectLst/>
              <a:latin typeface="+mn-lt"/>
              <a:ea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Accounting and Finance</a:t>
            </a:r>
            <a:r>
              <a:rPr lang="en-GB" sz="900" kern="1200" dirty="0">
                <a:solidFill>
                  <a:srgbClr val="000000"/>
                </a:solidFill>
                <a:effectLst/>
                <a:latin typeface="+mn-lt"/>
                <a:ea typeface="Calibri" panose="020F0502020204030204" pitchFamily="34" charset="0"/>
                <a:cs typeface="Times New Roman" panose="02020603050405020304" pitchFamily="18" charset="0"/>
              </a:rPr>
              <a:t> is the team that checks to know whether they will increase production or decrease production, depending on the information they receive from sales and marketing department.</a:t>
            </a:r>
            <a:endParaRPr lang="en-GB" sz="900" dirty="0">
              <a:effectLst/>
              <a:latin typeface="+mn-lt"/>
              <a:ea typeface="Times New Roman" panose="02020603050405020304" pitchFamily="18" charset="0"/>
            </a:endParaRPr>
          </a:p>
          <a:p>
            <a:pPr>
              <a:spcAft>
                <a:spcPts val="0"/>
              </a:spcAft>
            </a:pPr>
            <a:endParaRPr lang="en-GB" sz="900" b="1" kern="1200" dirty="0">
              <a:solidFill>
                <a:srgbClr val="000000"/>
              </a:solidFill>
              <a:effectLst/>
              <a:latin typeface="+mn-lt"/>
              <a:ea typeface="Calibri" panose="020F0502020204030204" pitchFamily="34" charset="0"/>
              <a:cs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The Team Roles Of an Effective Team.</a:t>
            </a:r>
            <a:endParaRPr lang="en-GB" sz="900" dirty="0">
              <a:effectLst/>
              <a:latin typeface="+mn-lt"/>
              <a:ea typeface="Times New Roman" panose="02020603050405020304" pitchFamily="18" charset="0"/>
            </a:endParaRPr>
          </a:p>
          <a:p>
            <a:pPr>
              <a:spcAft>
                <a:spcPts val="0"/>
              </a:spcAft>
            </a:pPr>
            <a:r>
              <a:rPr lang="en-GB" sz="900" kern="1200" dirty="0">
                <a:solidFill>
                  <a:srgbClr val="000000"/>
                </a:solidFill>
                <a:effectLst/>
                <a:latin typeface="+mn-lt"/>
                <a:ea typeface="Calibri" panose="020F0502020204030204" pitchFamily="34" charset="0"/>
                <a:cs typeface="Times New Roman" panose="02020603050405020304" pitchFamily="18" charset="0"/>
              </a:rPr>
              <a:t>According to Ken Huey, the five effectiveness of a team roles is:</a:t>
            </a:r>
            <a:endParaRPr lang="en-GB" sz="900" dirty="0">
              <a:effectLst/>
              <a:latin typeface="+mn-lt"/>
              <a:ea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 Trust</a:t>
            </a:r>
            <a:r>
              <a:rPr lang="en-GB" sz="900" kern="1200" dirty="0">
                <a:solidFill>
                  <a:srgbClr val="000000"/>
                </a:solidFill>
                <a:effectLst/>
                <a:latin typeface="+mn-lt"/>
                <a:ea typeface="Calibri" panose="020F0502020204030204" pitchFamily="34" charset="0"/>
                <a:cs typeface="Times New Roman" panose="02020603050405020304" pitchFamily="18" charset="0"/>
              </a:rPr>
              <a:t>: trust is a bedrock of any team in an organization, without trust, the teams cannot work together to achieve success or growth of the company.</a:t>
            </a:r>
            <a:endParaRPr lang="en-GB" sz="900" dirty="0">
              <a:effectLst/>
              <a:latin typeface="+mn-lt"/>
              <a:ea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Conflict Management</a:t>
            </a:r>
            <a:r>
              <a:rPr lang="en-GB" sz="900" kern="1200" dirty="0">
                <a:solidFill>
                  <a:srgbClr val="000000"/>
                </a:solidFill>
                <a:effectLst/>
                <a:latin typeface="+mn-lt"/>
                <a:ea typeface="Calibri" panose="020F0502020204030204" pitchFamily="34" charset="0"/>
                <a:cs typeface="Times New Roman" panose="02020603050405020304" pitchFamily="18" charset="0"/>
              </a:rPr>
              <a:t>: In an organization, conflict may arise, and this depend on how the organization handles it. If it handled properly it will bring a great changes and success to the organization.</a:t>
            </a:r>
            <a:endParaRPr lang="en-GB" sz="900" dirty="0">
              <a:effectLst/>
              <a:latin typeface="+mn-lt"/>
              <a:ea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Commitment</a:t>
            </a:r>
            <a:r>
              <a:rPr lang="en-GB" sz="900" kern="1200" dirty="0">
                <a:solidFill>
                  <a:srgbClr val="000000"/>
                </a:solidFill>
                <a:effectLst/>
                <a:latin typeface="+mn-lt"/>
                <a:ea typeface="Calibri" panose="020F0502020204030204" pitchFamily="34" charset="0"/>
                <a:cs typeface="Times New Roman" panose="02020603050405020304" pitchFamily="18" charset="0"/>
              </a:rPr>
              <a:t> as a team is a task or the vision of an organization should be their goals. It is a concern or vision for great achievement the team has to pay the price of commitment for the company to progress and move forward</a:t>
            </a:r>
            <a:endParaRPr lang="en-GB" sz="900" dirty="0">
              <a:effectLst/>
              <a:latin typeface="+mn-lt"/>
              <a:ea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Accountability</a:t>
            </a:r>
            <a:r>
              <a:rPr lang="en-GB" sz="900" kern="1200" dirty="0">
                <a:solidFill>
                  <a:srgbClr val="000000"/>
                </a:solidFill>
                <a:effectLst/>
                <a:latin typeface="+mn-lt"/>
                <a:ea typeface="Calibri" panose="020F0502020204030204" pitchFamily="34" charset="0"/>
                <a:cs typeface="Times New Roman" panose="02020603050405020304" pitchFamily="18" charset="0"/>
              </a:rPr>
              <a:t> in any organization is to bring integrity of an organization to growth, without integrity accountability can not be achieved in any organization. A good accountability help the organisation to grow faster.</a:t>
            </a:r>
            <a:endParaRPr lang="en-GB" sz="900" dirty="0">
              <a:effectLst/>
              <a:latin typeface="+mn-lt"/>
              <a:ea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Focusing on results</a:t>
            </a:r>
            <a:r>
              <a:rPr lang="en-GB" sz="900" kern="1200" dirty="0">
                <a:solidFill>
                  <a:srgbClr val="000000"/>
                </a:solidFill>
                <a:effectLst/>
                <a:latin typeface="+mn-lt"/>
                <a:ea typeface="Calibri" panose="020F0502020204030204" pitchFamily="34" charset="0"/>
                <a:cs typeface="Times New Roman" panose="02020603050405020304" pitchFamily="18" charset="0"/>
              </a:rPr>
              <a:t>, every team needs to put their hands together to bring result for the organization that is, the basic of teamwork. Without teamwork the company will not function properly and the company cannot move forward.</a:t>
            </a:r>
            <a:endParaRPr lang="en-GB" sz="900" dirty="0">
              <a:effectLst/>
              <a:latin typeface="+mn-lt"/>
              <a:ea typeface="Times New Roman" panose="02020603050405020304" pitchFamily="18" charset="0"/>
            </a:endParaRPr>
          </a:p>
          <a:p>
            <a:pPr>
              <a:spcAft>
                <a:spcPts val="0"/>
              </a:spcAft>
            </a:pPr>
            <a:endParaRPr lang="en-GB" sz="900" b="1" kern="1200" dirty="0">
              <a:solidFill>
                <a:srgbClr val="000000"/>
              </a:solidFill>
              <a:effectLst/>
              <a:latin typeface="+mn-lt"/>
              <a:ea typeface="Calibri" panose="020F0502020204030204" pitchFamily="34" charset="0"/>
              <a:cs typeface="Times New Roman" panose="02020603050405020304" pitchFamily="18" charset="0"/>
            </a:endParaRPr>
          </a:p>
          <a:p>
            <a:pPr>
              <a:spcAft>
                <a:spcPts val="0"/>
              </a:spcAft>
            </a:pPr>
            <a:r>
              <a:rPr lang="en-GB" sz="900" b="1" kern="1200" dirty="0">
                <a:solidFill>
                  <a:srgbClr val="000000"/>
                </a:solidFill>
                <a:effectLst/>
                <a:latin typeface="+mn-lt"/>
                <a:ea typeface="Calibri" panose="020F0502020204030204" pitchFamily="34" charset="0"/>
                <a:cs typeface="Times New Roman" panose="02020603050405020304" pitchFamily="18" charset="0"/>
              </a:rPr>
              <a:t>Why Team Roles Are Important.</a:t>
            </a:r>
            <a:endParaRPr lang="en-GB" sz="900" dirty="0">
              <a:effectLst/>
              <a:latin typeface="+mn-lt"/>
              <a:ea typeface="Times New Roman" panose="02020603050405020304" pitchFamily="18" charset="0"/>
            </a:endParaRPr>
          </a:p>
          <a:p>
            <a:pPr>
              <a:spcAft>
                <a:spcPts val="0"/>
              </a:spcAft>
            </a:pPr>
            <a:r>
              <a:rPr lang="en-GB" sz="900" kern="1200" dirty="0">
                <a:solidFill>
                  <a:srgbClr val="000000"/>
                </a:solidFill>
                <a:effectLst/>
                <a:latin typeface="+mn-lt"/>
                <a:ea typeface="Calibri" panose="020F0502020204030204" pitchFamily="34" charset="0"/>
                <a:cs typeface="Times New Roman" panose="02020603050405020304" pitchFamily="18" charset="0"/>
              </a:rPr>
              <a:t>According to Belbin ( 2013 ) , team roles is important because it is the easiest way to achieve greater things than individual, effectiveness and efficiency brings a great understanding in different range of behaviour, skills, potential and is able to achieve massive and complex projects.</a:t>
            </a:r>
            <a:endParaRPr lang="en-GB" sz="900" dirty="0">
              <a:effectLst/>
              <a:latin typeface="+mn-lt"/>
              <a:ea typeface="Times New Roman" panose="02020603050405020304" pitchFamily="18" charset="0"/>
            </a:endParaRPr>
          </a:p>
          <a:p>
            <a:pPr>
              <a:lnSpc>
                <a:spcPct val="107000"/>
              </a:lnSpc>
              <a:spcAft>
                <a:spcPts val="800"/>
              </a:spcAft>
            </a:pPr>
            <a:r>
              <a:rPr lang="en-GB" sz="900" dirty="0">
                <a:effectLst/>
                <a:latin typeface="+mn-lt"/>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935E34B2-AD9F-4C8F-80CF-BDC3FC72A29C}" type="slidenum">
              <a:rPr lang="en-GB" smtClean="0"/>
              <a:t>9</a:t>
            </a:fld>
            <a:endParaRPr lang="en-GB"/>
          </a:p>
        </p:txBody>
      </p:sp>
    </p:spTree>
    <p:extLst>
      <p:ext uri="{BB962C8B-B14F-4D97-AF65-F5344CB8AC3E}">
        <p14:creationId xmlns:p14="http://schemas.microsoft.com/office/powerpoint/2010/main" val="527831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kern="1200" dirty="0">
                <a:solidFill>
                  <a:schemeClr val="tx1"/>
                </a:solidFill>
                <a:effectLst/>
                <a:latin typeface="+mn-lt"/>
                <a:ea typeface="+mn-ea"/>
                <a:cs typeface="+mn-cs"/>
              </a:rPr>
              <a:t>Team working in an organisation is where by the employers and employees work together to achieve the same goal. Therefore to have a successful organisation, there key elements that have to be put into consideration, i.e. knowing the benefits of team working, stages of team development,team roles, successful team development and managing conflict. </a:t>
            </a:r>
          </a:p>
          <a:p>
            <a:r>
              <a:rPr lang="en-GB" sz="900" kern="1200" dirty="0">
                <a:solidFill>
                  <a:schemeClr val="tx1"/>
                </a:solidFill>
                <a:effectLst/>
                <a:latin typeface="+mn-lt"/>
                <a:ea typeface="+mn-ea"/>
                <a:cs typeface="+mn-cs"/>
              </a:rPr>
              <a:t>The following are the key points an organisation like Red Cross should consider as afar as managing conflict is concerned</a:t>
            </a:r>
          </a:p>
          <a:p>
            <a:r>
              <a:rPr lang="en-GB" sz="900" b="1" kern="1200" dirty="0">
                <a:solidFill>
                  <a:schemeClr val="tx1"/>
                </a:solidFill>
                <a:effectLst/>
                <a:latin typeface="+mn-lt"/>
                <a:ea typeface="+mn-ea"/>
                <a:cs typeface="+mn-cs"/>
              </a:rPr>
              <a:t>1:</a:t>
            </a:r>
            <a:r>
              <a:rPr lang="en-GB" sz="900" kern="1200" dirty="0">
                <a:solidFill>
                  <a:schemeClr val="tx1"/>
                </a:solidFill>
                <a:effectLst/>
                <a:latin typeface="+mn-lt"/>
                <a:ea typeface="+mn-ea"/>
                <a:cs typeface="+mn-cs"/>
              </a:rPr>
              <a:t> </a:t>
            </a:r>
            <a:r>
              <a:rPr lang="en-GB" sz="900" b="1" i="1" kern="1200" dirty="0">
                <a:solidFill>
                  <a:schemeClr val="tx1"/>
                </a:solidFill>
                <a:effectLst/>
                <a:latin typeface="+mn-lt"/>
                <a:ea typeface="+mn-ea"/>
                <a:cs typeface="+mn-cs"/>
              </a:rPr>
              <a:t>Where to Give Support</a:t>
            </a:r>
            <a:endParaRPr lang="en-GB" sz="900" kern="1200" dirty="0">
              <a:solidFill>
                <a:schemeClr val="tx1"/>
              </a:solidFill>
              <a:effectLst/>
              <a:latin typeface="+mn-lt"/>
              <a:ea typeface="+mn-ea"/>
              <a:cs typeface="+mn-cs"/>
            </a:endParaRPr>
          </a:p>
          <a:p>
            <a:r>
              <a:rPr lang="en-GB" sz="900" kern="1200" dirty="0">
                <a:solidFill>
                  <a:schemeClr val="tx1"/>
                </a:solidFill>
                <a:effectLst/>
                <a:latin typeface="+mn-lt"/>
                <a:ea typeface="+mn-ea"/>
                <a:cs typeface="+mn-cs"/>
              </a:rPr>
              <a:t>One of the biggest challenges that can arise when running such an organisation is where and when to give support. The world today can present many cases of people or groups who are under suffering in one way or another, and the Red Cross has to decide where they should intervene (Barton, 2019). The organisation is not capable of being everywhere at once. As such, it becomes prudent to examine where the efforts of the group can have the most significant benefit when it comes to a choice between two candidates. Practicality has to be considered before taking action and intervening in regions.</a:t>
            </a:r>
          </a:p>
          <a:p>
            <a:endParaRPr lang="en-GB" sz="900" b="1" i="1" kern="1200" dirty="0">
              <a:solidFill>
                <a:schemeClr val="tx1"/>
              </a:solidFill>
              <a:effectLst/>
              <a:latin typeface="+mn-lt"/>
              <a:ea typeface="+mn-ea"/>
              <a:cs typeface="+mn-cs"/>
            </a:endParaRPr>
          </a:p>
          <a:p>
            <a:r>
              <a:rPr lang="en-GB" sz="900" b="1" i="1" kern="1200" dirty="0">
                <a:solidFill>
                  <a:schemeClr val="tx1"/>
                </a:solidFill>
                <a:effectLst/>
                <a:latin typeface="+mn-lt"/>
                <a:ea typeface="+mn-ea"/>
                <a:cs typeface="+mn-cs"/>
              </a:rPr>
              <a:t>2: Conflict of Interest</a:t>
            </a:r>
          </a:p>
          <a:p>
            <a:r>
              <a:rPr lang="en-GB" sz="900" kern="1200" dirty="0">
                <a:solidFill>
                  <a:schemeClr val="tx1"/>
                </a:solidFill>
                <a:effectLst/>
                <a:latin typeface="+mn-lt"/>
                <a:ea typeface="+mn-ea"/>
                <a:cs typeface="+mn-cs"/>
              </a:rPr>
              <a:t>Given the large influence and power that the group holds, it can exploit such a position for personal gain, whether it be for financial resources or political power. This is incompatible with the humanitarian goals of the organisation, and it readily acknowledges this position (Red Cross, 2020). The company has an extensive procedure and standard guidelines that are meant to eliminate instances of favouritism and biases in all areas of operation. While this may not be a perfect solution with a fool proof success rate, it is quite better than the alternative of unchecked power exploitation.</a:t>
            </a:r>
          </a:p>
          <a:p>
            <a:endParaRPr lang="en-GB" sz="900" b="1" i="1" kern="1200" dirty="0">
              <a:solidFill>
                <a:schemeClr val="tx1"/>
              </a:solidFill>
              <a:effectLst/>
              <a:latin typeface="+mn-lt"/>
              <a:ea typeface="+mn-ea"/>
              <a:cs typeface="+mn-cs"/>
            </a:endParaRPr>
          </a:p>
          <a:p>
            <a:r>
              <a:rPr lang="en-GB" sz="900" b="1" i="1" kern="1200" dirty="0">
                <a:solidFill>
                  <a:schemeClr val="tx1"/>
                </a:solidFill>
                <a:effectLst/>
                <a:latin typeface="+mn-lt"/>
                <a:ea typeface="+mn-ea"/>
                <a:cs typeface="+mn-cs"/>
              </a:rPr>
              <a:t>3: Helping the Bad Guys?</a:t>
            </a:r>
          </a:p>
          <a:p>
            <a:r>
              <a:rPr lang="en-GB" sz="900" kern="1200" dirty="0">
                <a:solidFill>
                  <a:schemeClr val="tx1"/>
                </a:solidFill>
                <a:effectLst/>
                <a:latin typeface="+mn-lt"/>
                <a:ea typeface="+mn-ea"/>
                <a:cs typeface="+mn-cs"/>
              </a:rPr>
              <a:t>In some regions, simply sending support to the local population can be an arduous task. Local militias and terrorist groups which hold power in the corrupt areas can use their influence to take over aid resources and exploit them for their benefit. Such instances of abuse are common in regions like Africa, where organised crime groups actively try to exploit foreign aid. In cases such as these, the organisation has to look for ways of helping those in need, without empowering the wrongdoers (Polman, 2010). </a:t>
            </a:r>
            <a:r>
              <a:rPr lang="en-GB" sz="900" b="1" i="1" kern="1200" dirty="0">
                <a:solidFill>
                  <a:schemeClr val="tx1"/>
                </a:solidFill>
                <a:effectLst/>
                <a:latin typeface="+mn-lt"/>
                <a:ea typeface="+mn-ea"/>
                <a:cs typeface="+mn-cs"/>
              </a:rPr>
              <a:t> </a:t>
            </a:r>
          </a:p>
          <a:p>
            <a:r>
              <a:rPr lang="en-GB" sz="900" b="1" i="1" kern="1200" dirty="0">
                <a:solidFill>
                  <a:schemeClr val="tx1"/>
                </a:solidFill>
                <a:effectLst/>
                <a:latin typeface="+mn-lt"/>
                <a:ea typeface="+mn-ea"/>
                <a:cs typeface="+mn-cs"/>
              </a:rPr>
              <a:t>4: Allocation of Resources</a:t>
            </a:r>
          </a:p>
          <a:p>
            <a:r>
              <a:rPr lang="en-GB" sz="900" kern="1200" dirty="0">
                <a:solidFill>
                  <a:schemeClr val="tx1"/>
                </a:solidFill>
                <a:effectLst/>
                <a:latin typeface="+mn-lt"/>
                <a:ea typeface="+mn-ea"/>
                <a:cs typeface="+mn-cs"/>
              </a:rPr>
              <a:t>The Red Cross does not possess an unlimited amount of resources; as such, their allocation is an important part of their job because it dictates its capability of taking action across the globe. When deciding to help, the organisation has to use their large range of expertise and knowledge to ascertain how many resources will be required for different cases that present themselves (Akingbola, 2013). Mismanagement in this area could have detriments as serious as crippling the operational capacity of the organisation.</a:t>
            </a:r>
          </a:p>
          <a:p>
            <a:endParaRPr lang="en-GB" sz="900" b="1" i="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a:xfrm>
            <a:off x="3886200" y="9144000"/>
            <a:ext cx="2971800" cy="458787"/>
          </a:xfrm>
        </p:spPr>
        <p:txBody>
          <a:bodyPr/>
          <a:lstStyle/>
          <a:p>
            <a:fld id="{935E34B2-AD9F-4C8F-80CF-BDC3FC72A29C}" type="slidenum">
              <a:rPr lang="en-GB" smtClean="0"/>
              <a:t>10</a:t>
            </a:fld>
            <a:endParaRPr lang="en-GB"/>
          </a:p>
        </p:txBody>
      </p:sp>
    </p:spTree>
    <p:extLst>
      <p:ext uri="{BB962C8B-B14F-4D97-AF65-F5344CB8AC3E}">
        <p14:creationId xmlns:p14="http://schemas.microsoft.com/office/powerpoint/2010/main" val="1172046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Successful team development </a:t>
            </a:r>
          </a:p>
          <a:p>
            <a:pPr>
              <a:lnSpc>
                <a:spcPct val="107000"/>
              </a:lnSpc>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Every successful team have to meet some specific skills. All team members have to be able to work in the organisation. If the group of people and they have made the team work, it is worthy of going with Bruce Tuckman's Team Stages Model. Not everyone is kind to work on the team. If the members of a team go with this model, they will see, who is the best for each position, this model has four stages. The stages are: </a:t>
            </a:r>
          </a:p>
          <a:p>
            <a:pPr>
              <a:lnSpc>
                <a:spcPct val="107000"/>
              </a:lnSpc>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Forming</a:t>
            </a:r>
            <a:r>
              <a:rPr lang="en-GB" sz="900" dirty="0">
                <a:effectLst/>
                <a:latin typeface="Calibri" panose="020F0502020204030204" pitchFamily="34" charset="0"/>
                <a:ea typeface="Calibri" panose="020F0502020204030204" pitchFamily="34" charset="0"/>
                <a:cs typeface="Times New Roman" panose="02020603050405020304" pitchFamily="18" charset="0"/>
              </a:rPr>
              <a:t> – At this point, the team members do not precisely know will be to operate with each other, and they do not know how to work together and what task they will need to do. Many people are excited and positive to work together. They want to see a piece of work which they will need to focus on.</a:t>
            </a:r>
          </a:p>
          <a:p>
            <a:pPr>
              <a:lnSpc>
                <a:spcPct val="107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Storming</a:t>
            </a:r>
            <a:r>
              <a:rPr lang="en-GB" sz="900" dirty="0">
                <a:effectLst/>
                <a:latin typeface="Calibri" panose="020F0502020204030204" pitchFamily="34" charset="0"/>
                <a:ea typeface="Calibri" panose="020F0502020204030204" pitchFamily="34" charset="0"/>
                <a:cs typeface="Times New Roman" panose="02020603050405020304" pitchFamily="18" charset="0"/>
              </a:rPr>
              <a:t> – At this stage, many teams fall apart. The team members are starting a discussion. Sometimes it is a misunderstanding between them, and sometimes people do not agree with each other. Even they may resist doing the work.</a:t>
            </a:r>
          </a:p>
          <a:p>
            <a:pPr>
              <a:lnSpc>
                <a:spcPct val="107000"/>
              </a:lnSpc>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Norming </a:t>
            </a:r>
            <a:r>
              <a:rPr lang="en-GB" sz="900" dirty="0">
                <a:effectLst/>
                <a:latin typeface="Calibri" panose="020F0502020204030204" pitchFamily="34" charset="0"/>
                <a:ea typeface="Calibri" panose="020F0502020204030204" pitchFamily="34" charset="0"/>
                <a:cs typeface="Times New Roman" panose="02020603050405020304" pitchFamily="18" charset="0"/>
              </a:rPr>
              <a:t>– Here, people starting to understand more about each other. They begin to resolve the problems. They begin to be more familiar with each other and see everyone strengths and weaknesses.</a:t>
            </a:r>
          </a:p>
          <a:p>
            <a:pPr>
              <a:lnSpc>
                <a:spcPct val="107000"/>
              </a:lnSpc>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Performing</a:t>
            </a:r>
            <a:r>
              <a:rPr lang="en-GB" sz="900" dirty="0">
                <a:effectLst/>
                <a:latin typeface="Calibri" panose="020F0502020204030204" pitchFamily="34" charset="0"/>
                <a:ea typeface="Calibri" panose="020F0502020204030204" pitchFamily="34" charset="0"/>
                <a:cs typeface="Times New Roman" panose="02020603050405020304" pitchFamily="18" charset="0"/>
              </a:rPr>
              <a:t>-At this stage, every team member knows what to do, and they are about to reach the goal. Even if someone leaves, the task will be good carry on (Mind tools-Content team,n.d).</a:t>
            </a:r>
          </a:p>
          <a:p>
            <a:pPr>
              <a:lnSpc>
                <a:spcPct val="107000"/>
              </a:lnSpc>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For the team to be successful, each team member needs to follow some roles, like communication. It is essential to all team members shared every data what they work on and talk to each other about new ideas or improvement of their goal. Without excellent communication, the team maybe not successful. Can be many misunderstood ideas. They should evaluate each role of a team member for everyone to feel part of the team. It will be easier to communicate with each other. Choose of the team members is also principal for the company because the units are people. If these people maybe not prepared for the job and role, this will be likely for a team to fail the goal. Each member must know their position. Every organisation need a leader how will the best communicate with all of the team members, be able to give them strength and pick the best ideas( Cynthia,2016).</a:t>
            </a:r>
          </a:p>
          <a:p>
            <a:endParaRPr lang="en-GB" dirty="0"/>
          </a:p>
        </p:txBody>
      </p:sp>
      <p:sp>
        <p:nvSpPr>
          <p:cNvPr id="4" name="Slide Number Placeholder 3"/>
          <p:cNvSpPr>
            <a:spLocks noGrp="1"/>
          </p:cNvSpPr>
          <p:nvPr>
            <p:ph type="sldNum" sz="quarter" idx="5"/>
          </p:nvPr>
        </p:nvSpPr>
        <p:spPr/>
        <p:txBody>
          <a:bodyPr/>
          <a:lstStyle/>
          <a:p>
            <a:fld id="{935E34B2-AD9F-4C8F-80CF-BDC3FC72A29C}" type="slidenum">
              <a:rPr lang="en-GB" smtClean="0"/>
              <a:t>11</a:t>
            </a:fld>
            <a:endParaRPr lang="en-GB"/>
          </a:p>
        </p:txBody>
      </p:sp>
    </p:spTree>
    <p:extLst>
      <p:ext uri="{BB962C8B-B14F-4D97-AF65-F5344CB8AC3E}">
        <p14:creationId xmlns:p14="http://schemas.microsoft.com/office/powerpoint/2010/main" val="39071191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5E34B2-AD9F-4C8F-80CF-BDC3FC72A29C}" type="slidenum">
              <a:rPr lang="en-GB" smtClean="0"/>
              <a:t>13</a:t>
            </a:fld>
            <a:endParaRPr lang="en-GB"/>
          </a:p>
        </p:txBody>
      </p:sp>
    </p:spTree>
    <p:extLst>
      <p:ext uri="{BB962C8B-B14F-4D97-AF65-F5344CB8AC3E}">
        <p14:creationId xmlns:p14="http://schemas.microsoft.com/office/powerpoint/2010/main" val="39145229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E34B2-AD9F-4C8F-80CF-BDC3FC72A29C}" type="slidenum">
              <a:rPr lang="en-GB" smtClean="0"/>
              <a:t>14</a:t>
            </a:fld>
            <a:endParaRPr lang="en-GB"/>
          </a:p>
        </p:txBody>
      </p:sp>
    </p:spTree>
    <p:extLst>
      <p:ext uri="{BB962C8B-B14F-4D97-AF65-F5344CB8AC3E}">
        <p14:creationId xmlns:p14="http://schemas.microsoft.com/office/powerpoint/2010/main" val="1393176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F97B7-C042-4671-86A0-72FE7643CD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F43F2A-66B5-46AB-A4AE-AD9C8885BC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D9B448-38DE-4D9C-8D16-8C194B74600C}"/>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5" name="Footer Placeholder 4">
            <a:extLst>
              <a:ext uri="{FF2B5EF4-FFF2-40B4-BE49-F238E27FC236}">
                <a16:creationId xmlns:a16="http://schemas.microsoft.com/office/drawing/2014/main" id="{C1D7373A-1E16-48AE-9378-CC6D22772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B11837-EA7E-4CB4-99F9-7CBCF87127E2}"/>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3234565207"/>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94B7-4D33-42F3-9A4D-069C124C22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0B6278-B77F-4BCC-9642-80CDC32054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0F1BF4-89AD-4FE1-8252-89D117391895}"/>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5" name="Footer Placeholder 4">
            <a:extLst>
              <a:ext uri="{FF2B5EF4-FFF2-40B4-BE49-F238E27FC236}">
                <a16:creationId xmlns:a16="http://schemas.microsoft.com/office/drawing/2014/main" id="{5B7FDE32-2534-49DF-A439-290C62CE67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F09768-AE1B-4F76-BA01-FEBDBFFB3C26}"/>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2911475278"/>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9297-1BB2-4D3D-885E-740A2816C8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70D750-C996-4ECD-9AEC-BBA1F585A3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100BC0-3496-4960-8056-AA60EFDF9B86}"/>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5" name="Footer Placeholder 4">
            <a:extLst>
              <a:ext uri="{FF2B5EF4-FFF2-40B4-BE49-F238E27FC236}">
                <a16:creationId xmlns:a16="http://schemas.microsoft.com/office/drawing/2014/main" id="{FB7FD546-D9B1-44B5-9DCD-BC4FD8935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907BAD-8541-436C-A98F-7FE3B3ACEA81}"/>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963519066"/>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2D84B-8A24-4440-ACDE-4089F34B53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5EBFC-96C4-482D-BDD7-4FA0CC39BE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A65009-49B0-41B6-BCDF-C42F7E4EA9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2D54C7-1DCE-4BF8-BC1E-8C36C85CE0F9}"/>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6" name="Footer Placeholder 5">
            <a:extLst>
              <a:ext uri="{FF2B5EF4-FFF2-40B4-BE49-F238E27FC236}">
                <a16:creationId xmlns:a16="http://schemas.microsoft.com/office/drawing/2014/main" id="{6B0833E1-9114-4D27-A6E1-5DB1E98542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E643C4-C02C-4B2B-A90D-9D389EDB72CE}"/>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1383479374"/>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7DE09-C98D-441A-A474-A1056A3C2F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F1F30E-1D56-4C4D-80C5-A0FEE059AC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01E3B7-03A0-4A28-9566-53E438BDD7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7E23DA-87ED-4C35-A836-73E921E992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EBB034-2256-4942-8B54-429EE4C2A0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815BA3-C18B-431B-995D-B97BD5FFC0A7}"/>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8" name="Footer Placeholder 7">
            <a:extLst>
              <a:ext uri="{FF2B5EF4-FFF2-40B4-BE49-F238E27FC236}">
                <a16:creationId xmlns:a16="http://schemas.microsoft.com/office/drawing/2014/main" id="{1B3CADBE-E8CE-4407-8544-E4B2298945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174224-34C2-4123-8131-D4F99236D760}"/>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2870659762"/>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4C1D-6DA5-4B39-BB7D-3D6CC953CE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F15E6-5CD2-4AAD-ABEF-F8C44E78D694}"/>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4" name="Footer Placeholder 3">
            <a:extLst>
              <a:ext uri="{FF2B5EF4-FFF2-40B4-BE49-F238E27FC236}">
                <a16:creationId xmlns:a16="http://schemas.microsoft.com/office/drawing/2014/main" id="{912B9DD1-8C04-4D6D-B5E2-8BF6545F58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DF7EF1-9084-4179-929C-23C3AFB81140}"/>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628918764"/>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C3E7A7-9F90-4856-AA67-1F9270798963}"/>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3" name="Footer Placeholder 2">
            <a:extLst>
              <a:ext uri="{FF2B5EF4-FFF2-40B4-BE49-F238E27FC236}">
                <a16:creationId xmlns:a16="http://schemas.microsoft.com/office/drawing/2014/main" id="{105EF461-9F4E-43F1-BD47-9F9ABAAC93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7F7A6D-FBD7-4FE2-9930-02D285DD7AFF}"/>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1110362302"/>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7EADF-F045-46A8-8785-5022F30823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F63A8E-7E9F-4362-BA01-7F6F4DF689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07CFCF-7D53-44FB-9729-A3540553A5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525F54-093B-4D7B-8FEE-9937EAC57E16}"/>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6" name="Footer Placeholder 5">
            <a:extLst>
              <a:ext uri="{FF2B5EF4-FFF2-40B4-BE49-F238E27FC236}">
                <a16:creationId xmlns:a16="http://schemas.microsoft.com/office/drawing/2014/main" id="{38C6711A-074C-426B-9478-8BE36E8284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1B7EB6-3269-464B-8CA9-7CFEFA97A650}"/>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211307741"/>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3540C-D3BA-43FB-9616-4E91B483B9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26D879-3A9D-4F77-8410-3304A894CD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EF8CED-43FF-4CE9-AB2D-F751B49F24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5D99F9-227A-4BDB-8460-BBFDAD1B5BED}"/>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6" name="Footer Placeholder 5">
            <a:extLst>
              <a:ext uri="{FF2B5EF4-FFF2-40B4-BE49-F238E27FC236}">
                <a16:creationId xmlns:a16="http://schemas.microsoft.com/office/drawing/2014/main" id="{10C29D3A-EBAF-44D7-B890-FCC39BA179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92D941-9E17-4A50-BAF9-10C804B91322}"/>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2696807225"/>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9A27-E3C8-4F15-89AF-AE45533812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39AED4-FB8E-40C4-942E-C7D67CE442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C1B004-B5F3-49CD-8C7A-D588897E3A82}"/>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5" name="Footer Placeholder 4">
            <a:extLst>
              <a:ext uri="{FF2B5EF4-FFF2-40B4-BE49-F238E27FC236}">
                <a16:creationId xmlns:a16="http://schemas.microsoft.com/office/drawing/2014/main" id="{9F38CCAE-2B67-4451-94C3-E6E5E99CFE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23B54E-F431-4B77-8B70-560BA608145B}"/>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1529026265"/>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2BC462-9E35-4887-9EAA-96FBEE1F45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AD3CCD-72C1-47F7-9250-6D8AD4738D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0977F9-B041-429F-9EAB-1B7E43D49A47}"/>
              </a:ext>
            </a:extLst>
          </p:cNvPr>
          <p:cNvSpPr>
            <a:spLocks noGrp="1"/>
          </p:cNvSpPr>
          <p:nvPr>
            <p:ph type="dt" sz="half" idx="10"/>
          </p:nvPr>
        </p:nvSpPr>
        <p:spPr/>
        <p:txBody>
          <a:bodyPr/>
          <a:lstStyle/>
          <a:p>
            <a:fld id="{4FB56558-063F-4717-A7F1-74C796FEA267}" type="datetimeFigureOut">
              <a:rPr lang="en-GB" smtClean="0"/>
              <a:t>01/05/2020</a:t>
            </a:fld>
            <a:endParaRPr lang="en-GB"/>
          </a:p>
        </p:txBody>
      </p:sp>
      <p:sp>
        <p:nvSpPr>
          <p:cNvPr id="5" name="Footer Placeholder 4">
            <a:extLst>
              <a:ext uri="{FF2B5EF4-FFF2-40B4-BE49-F238E27FC236}">
                <a16:creationId xmlns:a16="http://schemas.microsoft.com/office/drawing/2014/main" id="{67F1EAB5-EC9D-4534-B7B9-EC4C5A4D54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5C39B7-5915-45ED-BACC-FB8C900EC717}"/>
              </a:ext>
            </a:extLst>
          </p:cNvPr>
          <p:cNvSpPr>
            <a:spLocks noGrp="1"/>
          </p:cNvSpPr>
          <p:nvPr>
            <p:ph type="sldNum" sz="quarter" idx="12"/>
          </p:nvPr>
        </p:nvSpPr>
        <p:spPr/>
        <p:txBody>
          <a:bodyPr/>
          <a:lstStyle/>
          <a:p>
            <a:fld id="{7DFB64BD-3420-413E-82DB-0A1757222357}" type="slidenum">
              <a:rPr lang="en-GB" smtClean="0"/>
              <a:t>‹#›</a:t>
            </a:fld>
            <a:endParaRPr lang="en-GB"/>
          </a:p>
        </p:txBody>
      </p:sp>
    </p:spTree>
    <p:extLst>
      <p:ext uri="{BB962C8B-B14F-4D97-AF65-F5344CB8AC3E}">
        <p14:creationId xmlns:p14="http://schemas.microsoft.com/office/powerpoint/2010/main" val="352476417"/>
      </p:ext>
    </p:extLst>
  </p:cSld>
  <p:clrMapOvr>
    <a:masterClrMapping/>
  </p:clrMapOvr>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B3AC4B-FF8E-4B1F-BA28-245A8BFBC7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5C7CAD-4CF5-4C88-8349-B6EF4DAB2C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B69AF-EDE2-4C0E-A647-297F07B462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B56558-063F-4717-A7F1-74C796FEA267}" type="datetimeFigureOut">
              <a:rPr lang="en-GB" smtClean="0"/>
              <a:t>01/05/2020</a:t>
            </a:fld>
            <a:endParaRPr lang="en-GB"/>
          </a:p>
        </p:txBody>
      </p:sp>
      <p:sp>
        <p:nvSpPr>
          <p:cNvPr id="5" name="Footer Placeholder 4">
            <a:extLst>
              <a:ext uri="{FF2B5EF4-FFF2-40B4-BE49-F238E27FC236}">
                <a16:creationId xmlns:a16="http://schemas.microsoft.com/office/drawing/2014/main" id="{E5B89902-1642-42A3-9DD2-2606D1A573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E2EB90-4E76-4613-B317-1514D50FEB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FB64BD-3420-413E-82DB-0A1757222357}" type="slidenum">
              <a:rPr lang="en-GB" smtClean="0"/>
              <a:t>‹#›</a:t>
            </a:fld>
            <a:endParaRPr lang="en-GB"/>
          </a:p>
        </p:txBody>
      </p:sp>
    </p:spTree>
    <p:extLst>
      <p:ext uri="{BB962C8B-B14F-4D97-AF65-F5344CB8AC3E}">
        <p14:creationId xmlns:p14="http://schemas.microsoft.com/office/powerpoint/2010/main" val="254134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advTm="7897"/>
    </mc:Choice>
    <mc:Fallback xmlns="">
      <p:transition spd="slow" advTm="7897"/>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www.coachingcultureatwork.com/"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C69B5F0-9795-4A93-9D0F-CC18C7D5A41D}"/>
              </a:ext>
            </a:extLst>
          </p:cNvPr>
          <p:cNvPicPr/>
          <p:nvPr/>
        </p:nvPicPr>
        <p:blipFill rotWithShape="1">
          <a:blip r:embed="rId3">
            <a:extLst>
              <a:ext uri="{28A0092B-C50C-407E-A947-70E740481C1C}">
                <a14:useLocalDpi xmlns:a14="http://schemas.microsoft.com/office/drawing/2010/main" val="0"/>
              </a:ext>
            </a:extLst>
          </a:blip>
          <a:srcRect r="38695" b="-1"/>
          <a:stretch/>
        </p:blipFill>
        <p:spPr bwMode="auto">
          <a:xfrm>
            <a:off x="0" y="10"/>
            <a:ext cx="12192000" cy="6857990"/>
          </a:xfrm>
          <a:prstGeom prst="rect">
            <a:avLst/>
          </a:prstGeom>
          <a:noFill/>
        </p:spPr>
      </p:pic>
      <p:sp>
        <p:nvSpPr>
          <p:cNvPr id="28"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CA696A-A385-4782-85FC-4538129EBF40}"/>
              </a:ext>
            </a:extLst>
          </p:cNvPr>
          <p:cNvSpPr>
            <a:spLocks noGrp="1"/>
          </p:cNvSpPr>
          <p:nvPr>
            <p:ph type="ctrTitle"/>
          </p:nvPr>
        </p:nvSpPr>
        <p:spPr>
          <a:xfrm>
            <a:off x="0" y="136588"/>
            <a:ext cx="6872287" cy="5192649"/>
          </a:xfrm>
        </p:spPr>
        <p:txBody>
          <a:bodyPr anchor="b">
            <a:normAutofit fontScale="90000"/>
          </a:bodyPr>
          <a:lstStyle/>
          <a:p>
            <a:pPr>
              <a:lnSpc>
                <a:spcPct val="150000"/>
              </a:lnSpc>
              <a:spcAft>
                <a:spcPts val="800"/>
              </a:spcAft>
            </a:pPr>
            <a:br>
              <a:rPr lang="en-GB" sz="3600" b="1" i="1" dirty="0">
                <a:solidFill>
                  <a:srgbClr val="000000"/>
                </a:solidFill>
                <a:latin typeface="Calibri" panose="020F0502020204030204" pitchFamily="34" charset="0"/>
              </a:rPr>
            </a:br>
            <a:r>
              <a:rPr lang="en-GB" sz="3600" b="1" i="1" dirty="0">
                <a:solidFill>
                  <a:srgbClr val="000000"/>
                </a:solidFill>
                <a:latin typeface="Calibri" panose="020F0502020204030204" pitchFamily="34" charset="0"/>
              </a:rPr>
              <a:t>EFFECTIVE TEAM WORKING AND </a:t>
            </a:r>
            <a:br>
              <a:rPr lang="en-GB" sz="3600" b="1" i="1" dirty="0">
                <a:solidFill>
                  <a:srgbClr val="000000"/>
                </a:solidFill>
                <a:latin typeface="Calibri" panose="020F0502020204030204" pitchFamily="34" charset="0"/>
              </a:rPr>
            </a:br>
            <a:r>
              <a:rPr lang="en-GB" sz="3600" b="1" i="1" dirty="0">
                <a:solidFill>
                  <a:srgbClr val="000000"/>
                </a:solidFill>
                <a:latin typeface="Calibri" panose="020F0502020204030204" pitchFamily="34" charset="0"/>
              </a:rPr>
              <a:t>COMMUNICATION</a:t>
            </a:r>
            <a:br>
              <a:rPr lang="en-GB" sz="3600" b="1" i="1" dirty="0">
                <a:solidFill>
                  <a:srgbClr val="000000"/>
                </a:solidFill>
                <a:latin typeface="Calibri" panose="020F0502020204030204" pitchFamily="34" charset="0"/>
              </a:rPr>
            </a:br>
            <a:r>
              <a:rPr lang="en-GB" sz="3600" b="1" i="1" dirty="0">
                <a:solidFill>
                  <a:srgbClr val="000000"/>
                </a:solidFill>
                <a:latin typeface="Calibri" panose="020F0502020204030204" pitchFamily="34" charset="0"/>
              </a:rPr>
              <a:t>(BMSW4002_LON)</a:t>
            </a:r>
            <a:br>
              <a:rPr lang="en-GB" sz="3600" b="1" i="1" dirty="0">
                <a:solidFill>
                  <a:srgbClr val="000000"/>
                </a:solidFill>
                <a:latin typeface="Calibri" panose="020F0502020204030204" pitchFamily="34" charset="0"/>
              </a:rPr>
            </a:br>
            <a:br>
              <a:rPr lang="en-GB" sz="3200" b="1" i="1" dirty="0">
                <a:solidFill>
                  <a:srgbClr val="000000"/>
                </a:solidFill>
                <a:latin typeface="Calibri" panose="020F0502020204030204" pitchFamily="34" charset="0"/>
              </a:rPr>
            </a:br>
            <a:br>
              <a:rPr lang="en-GB" sz="3100" b="1" i="1" dirty="0">
                <a:solidFill>
                  <a:srgbClr val="000000"/>
                </a:solidFill>
                <a:latin typeface="Calibri" panose="020F0502020204030204" pitchFamily="34" charset="0"/>
              </a:rPr>
            </a:br>
            <a:endParaRPr lang="en-GB" sz="4800" dirty="0">
              <a:latin typeface="+mn-lt"/>
            </a:endParaRPr>
          </a:p>
        </p:txBody>
      </p:sp>
      <p:sp>
        <p:nvSpPr>
          <p:cNvPr id="29"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81915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Tm="2069">
        <p15:prstTrans prst="curtains"/>
      </p:transition>
    </mc:Choice>
    <mc:Fallback xmlns="">
      <p:transition spd="slow" advTm="2069">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11A14-2ADF-413B-87F4-E1A6FDFE203F}"/>
              </a:ext>
            </a:extLst>
          </p:cNvPr>
          <p:cNvSpPr>
            <a:spLocks noGrp="1"/>
          </p:cNvSpPr>
          <p:nvPr>
            <p:ph type="ctrTitle"/>
          </p:nvPr>
        </p:nvSpPr>
        <p:spPr>
          <a:xfrm>
            <a:off x="0" y="0"/>
            <a:ext cx="12192000" cy="6857999"/>
          </a:xfrm>
          <a:noFill/>
        </p:spPr>
        <p:txBody>
          <a:bodyPr>
            <a:normAutofit fontScale="90000"/>
          </a:bodyPr>
          <a:lstStyle/>
          <a:p>
            <a:pPr>
              <a:lnSpc>
                <a:spcPct val="150000"/>
              </a:lnSpc>
              <a:spcAft>
                <a:spcPts val="800"/>
              </a:spcAft>
            </a:pPr>
            <a:r>
              <a:rPr lang="en-GB" sz="4400" b="1" dirty="0">
                <a:latin typeface="Calibri" panose="020F0502020204030204" pitchFamily="34" charset="0"/>
              </a:rPr>
              <a:t> </a:t>
            </a:r>
            <a:r>
              <a:rPr lang="en-GB" sz="3200" b="1" i="1" u="sng" dirty="0">
                <a:latin typeface="Calibri" panose="020F0502020204030204" pitchFamily="34" charset="0"/>
              </a:rPr>
              <a:t>Team Working In Red Cross.</a:t>
            </a:r>
            <a:br>
              <a:rPr lang="en-GB" sz="4400" b="1" dirty="0">
                <a:latin typeface="Calibri" panose="020F0502020204030204" pitchFamily="34" charset="0"/>
              </a:rPr>
            </a:br>
            <a:r>
              <a:rPr lang="en-GB" sz="2800" dirty="0">
                <a:latin typeface="Calibri" panose="020F0502020204030204" pitchFamily="34" charset="0"/>
              </a:rPr>
              <a:t>Student names:                                Student ID</a:t>
            </a:r>
            <a:br>
              <a:rPr lang="en-GB" sz="2800" dirty="0">
                <a:latin typeface="Calibri" panose="020F0502020204030204" pitchFamily="34" charset="0"/>
              </a:rPr>
            </a:br>
            <a:r>
              <a:rPr lang="en-GB" sz="2800" dirty="0">
                <a:latin typeface="Calibri" panose="020F0502020204030204" pitchFamily="34" charset="0"/>
              </a:rPr>
              <a:t>Winfred .N. Diane                                 1905864 </a:t>
            </a:r>
            <a:br>
              <a:rPr lang="en-GB" sz="2800" dirty="0">
                <a:latin typeface="Calibri" panose="020F0502020204030204" pitchFamily="34" charset="0"/>
              </a:rPr>
            </a:br>
            <a:r>
              <a:rPr lang="en-GB" sz="2800" dirty="0">
                <a:latin typeface="Calibri" panose="020F0502020204030204" pitchFamily="34" charset="0"/>
              </a:rPr>
              <a:t>Maria Teresa Nsang                            1908391</a:t>
            </a:r>
            <a:br>
              <a:rPr lang="en-GB" sz="2800" dirty="0">
                <a:latin typeface="Calibri" panose="020F0502020204030204" pitchFamily="34" charset="0"/>
              </a:rPr>
            </a:br>
            <a:r>
              <a:rPr lang="en-GB" sz="2800" dirty="0">
                <a:latin typeface="Calibri" panose="020F0502020204030204" pitchFamily="34" charset="0"/>
              </a:rPr>
              <a:t>Amole Lawrence Favour                    1908220</a:t>
            </a:r>
            <a:br>
              <a:rPr lang="en-GB" sz="2800" dirty="0">
                <a:latin typeface="Calibri" panose="020F0502020204030204" pitchFamily="34" charset="0"/>
              </a:rPr>
            </a:br>
            <a:r>
              <a:rPr lang="en-GB" sz="2800" dirty="0">
                <a:latin typeface="Calibri" panose="020F0502020204030204" pitchFamily="34" charset="0"/>
              </a:rPr>
              <a:t>Joanitter Kagoro                                 1905366 </a:t>
            </a:r>
            <a:br>
              <a:rPr lang="en-GB" sz="2800" dirty="0">
                <a:latin typeface="Calibri" panose="020F0502020204030204" pitchFamily="34" charset="0"/>
              </a:rPr>
            </a:br>
            <a:r>
              <a:rPr lang="en-GB" sz="2800" dirty="0">
                <a:latin typeface="Calibri" panose="020F0502020204030204" pitchFamily="34" charset="0"/>
              </a:rPr>
              <a:t>Alicja Wojcik                                        1907766</a:t>
            </a:r>
            <a:br>
              <a:rPr lang="en-GB" sz="2800" dirty="0">
                <a:latin typeface="Calibri" panose="020F0502020204030204" pitchFamily="34" charset="0"/>
                <a:ea typeface="Calibri" panose="020F0502020204030204" pitchFamily="34" charset="0"/>
                <a:cs typeface="Times New Roman" panose="02020603050405020304" pitchFamily="18" charset="0"/>
              </a:rPr>
            </a:br>
            <a:br>
              <a:rPr lang="en-GB" sz="2800" dirty="0">
                <a:latin typeface="Calibri" panose="020F0502020204030204" pitchFamily="34" charset="0"/>
              </a:rPr>
            </a:br>
            <a:r>
              <a:rPr lang="en-GB" sz="2800" dirty="0">
                <a:latin typeface="Calibri" panose="020F0502020204030204" pitchFamily="34" charset="0"/>
              </a:rPr>
              <a:t>Lecturers  Name:                             Isaiah Oino </a:t>
            </a:r>
            <a:br>
              <a:rPr lang="en-GB" sz="2800" b="1" dirty="0">
                <a:latin typeface="Calibri" panose="020F0502020204030204" pitchFamily="34" charset="0"/>
              </a:rPr>
            </a:br>
            <a:r>
              <a:rPr lang="en-GB" sz="2800" dirty="0">
                <a:latin typeface="Calibri" panose="020F0502020204030204" pitchFamily="34" charset="0"/>
              </a:rPr>
              <a:t>Group 5</a:t>
            </a:r>
            <a:br>
              <a:rPr lang="en-GB" sz="2800" b="1" dirty="0">
                <a:latin typeface="Calibri" panose="020F0502020204030204" pitchFamily="34" charset="0"/>
              </a:rPr>
            </a:br>
            <a:endParaRPr lang="en-GB" sz="2800" dirty="0">
              <a:latin typeface="+mn-lt"/>
            </a:endParaRPr>
          </a:p>
        </p:txBody>
      </p:sp>
      <p:pic>
        <p:nvPicPr>
          <p:cNvPr id="5" name="Picture 4">
            <a:extLst>
              <a:ext uri="{FF2B5EF4-FFF2-40B4-BE49-F238E27FC236}">
                <a16:creationId xmlns:a16="http://schemas.microsoft.com/office/drawing/2014/main" id="{36CDDE3A-CA7A-436C-98EB-5ADDD6CA49C5}"/>
              </a:ext>
            </a:extLst>
          </p:cNvPr>
          <p:cNvPicPr/>
          <p:nvPr/>
        </p:nvPicPr>
        <p:blipFill>
          <a:blip r:embed="rId3"/>
          <a:stretch>
            <a:fillRect/>
          </a:stretch>
        </p:blipFill>
        <p:spPr>
          <a:xfrm>
            <a:off x="-17780" y="1628457"/>
            <a:ext cx="2377440" cy="1971675"/>
          </a:xfrm>
          <a:prstGeom prst="rect">
            <a:avLst/>
          </a:prstGeom>
        </p:spPr>
      </p:pic>
      <p:pic>
        <p:nvPicPr>
          <p:cNvPr id="6" name="Graphic 5" descr="Teamwork">
            <a:extLst>
              <a:ext uri="{FF2B5EF4-FFF2-40B4-BE49-F238E27FC236}">
                <a16:creationId xmlns:a16="http://schemas.microsoft.com/office/drawing/2014/main" id="{7C5C9FBB-6C29-482C-9EB0-B43826732C5A}"/>
              </a:ext>
            </a:extLst>
          </p:cNvPr>
          <p:cNvPicPr/>
          <p:nvPr/>
        </p:nvPicPr>
        <p:blipFill>
          <a:blip r:embed="rId4">
            <a:duotone>
              <a:prstClr val="black"/>
              <a:schemeClr val="tx2">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52400" y="0"/>
            <a:ext cx="2646680" cy="210312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56462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Tm="2503">
        <p15:prstTrans prst="curtains"/>
      </p:transition>
    </mc:Choice>
    <mc:Fallback xmlns="">
      <p:transition spd="slow" advTm="2503">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82C25-0A5C-4C3E-AB9C-D8EEAD4AF9B4}"/>
              </a:ext>
            </a:extLst>
          </p:cNvPr>
          <p:cNvSpPr>
            <a:spLocks noGrp="1"/>
          </p:cNvSpPr>
          <p:nvPr>
            <p:ph type="ctrTitle"/>
          </p:nvPr>
        </p:nvSpPr>
        <p:spPr>
          <a:xfrm>
            <a:off x="365760" y="0"/>
            <a:ext cx="5966801" cy="6634480"/>
          </a:xfrm>
        </p:spPr>
        <p:txBody>
          <a:bodyPr anchor="b">
            <a:normAutofit/>
          </a:bodyPr>
          <a:lstStyle/>
          <a:p>
            <a:pPr algn="l">
              <a:lnSpc>
                <a:spcPct val="150000"/>
              </a:lnSpc>
            </a:pPr>
            <a:r>
              <a:rPr lang="en-GB" sz="3200" b="1" i="1" u="sng" dirty="0">
                <a:latin typeface="+mn-lt"/>
              </a:rPr>
              <a:t>Content</a:t>
            </a:r>
            <a:br>
              <a:rPr lang="en-GB" sz="1500" b="1" dirty="0">
                <a:latin typeface="+mn-lt"/>
              </a:rPr>
            </a:br>
            <a:r>
              <a:rPr lang="en-GB" sz="2800" dirty="0">
                <a:latin typeface="+mn-lt"/>
              </a:rPr>
              <a:t>1. Introduction of the Red cross.</a:t>
            </a:r>
            <a:br>
              <a:rPr lang="en-GB" sz="2800" dirty="0">
                <a:latin typeface="+mn-lt"/>
              </a:rPr>
            </a:br>
            <a:r>
              <a:rPr lang="en-GB" sz="2800" dirty="0">
                <a:latin typeface="+mn-lt"/>
              </a:rPr>
              <a:t>2. Background of the red cross.</a:t>
            </a:r>
            <a:br>
              <a:rPr lang="en-GB" sz="2800" dirty="0">
                <a:latin typeface="+mn-lt"/>
              </a:rPr>
            </a:br>
            <a:r>
              <a:rPr lang="en-GB" sz="2800" dirty="0">
                <a:latin typeface="+mn-lt"/>
              </a:rPr>
              <a:t>3. Benefit of team working. </a:t>
            </a:r>
            <a:br>
              <a:rPr lang="en-GB" sz="2800" dirty="0">
                <a:latin typeface="+mn-lt"/>
              </a:rPr>
            </a:br>
            <a:r>
              <a:rPr lang="en-GB" sz="2800" dirty="0">
                <a:latin typeface="+mn-lt"/>
              </a:rPr>
              <a:t>4. Stages of team development.</a:t>
            </a:r>
            <a:br>
              <a:rPr lang="en-GB" sz="2800" dirty="0">
                <a:latin typeface="+mn-lt"/>
              </a:rPr>
            </a:br>
            <a:r>
              <a:rPr lang="en-GB" sz="2800" dirty="0">
                <a:latin typeface="+mn-lt"/>
              </a:rPr>
              <a:t>5. Team roles.</a:t>
            </a:r>
            <a:br>
              <a:rPr lang="en-GB" sz="2800" dirty="0">
                <a:latin typeface="+mn-lt"/>
              </a:rPr>
            </a:br>
            <a:r>
              <a:rPr lang="en-GB" sz="2800" dirty="0">
                <a:latin typeface="+mn-lt"/>
              </a:rPr>
              <a:t>6. Managing conflicts.</a:t>
            </a:r>
            <a:br>
              <a:rPr lang="en-GB" sz="2800" dirty="0">
                <a:latin typeface="+mn-lt"/>
              </a:rPr>
            </a:br>
            <a:r>
              <a:rPr lang="en-GB" sz="2800" dirty="0">
                <a:latin typeface="+mn-lt"/>
              </a:rPr>
              <a:t>7. Successful team development.</a:t>
            </a:r>
            <a:br>
              <a:rPr lang="en-GB" sz="2800" dirty="0">
                <a:latin typeface="+mn-lt"/>
              </a:rPr>
            </a:br>
            <a:r>
              <a:rPr lang="en-GB" sz="2800" dirty="0">
                <a:latin typeface="+mn-lt"/>
              </a:rPr>
              <a:t>8. Conclusion.</a:t>
            </a:r>
            <a:br>
              <a:rPr lang="en-GB" sz="2800" dirty="0">
                <a:latin typeface="+mn-lt"/>
              </a:rPr>
            </a:br>
            <a:r>
              <a:rPr lang="en-GB" sz="2800" dirty="0">
                <a:latin typeface="+mn-lt"/>
              </a:rPr>
              <a:t>9. References.</a:t>
            </a:r>
            <a:endParaRPr lang="en-GB" sz="1500" dirty="0">
              <a:latin typeface="+mn-lt"/>
            </a:endParaRPr>
          </a:p>
        </p:txBody>
      </p:sp>
      <p:sp>
        <p:nvSpPr>
          <p:cNvPr id="11" name="Freeform: Shape 10">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Presentation with Checklist">
            <a:extLst>
              <a:ext uri="{FF2B5EF4-FFF2-40B4-BE49-F238E27FC236}">
                <a16:creationId xmlns:a16="http://schemas.microsoft.com/office/drawing/2014/main" id="{5E1A2E4A-4C25-45F1-87E7-6E8CD6DFD3A6}"/>
              </a:ext>
            </a:extLst>
          </p:cNvPr>
          <p:cNvPicPr>
            <a:picLocks noChangeAspect="1"/>
          </p:cNvPicPr>
          <p:nvPr/>
        </p:nvPicPr>
        <p:blipFill>
          <a:blip r:embed="rId3">
            <a:duotone>
              <a:prstClr val="black"/>
              <a:schemeClr val="tx2">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7603177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6741">
        <p15:prstTrans prst="pageCurlDouble"/>
      </p:transition>
    </mc:Choice>
    <mc:Fallback xmlns="">
      <p:transition spd="slow" advTm="6741">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5ED26-4D10-4524-B5E3-13C30BE09CF9}"/>
              </a:ext>
            </a:extLst>
          </p:cNvPr>
          <p:cNvSpPr>
            <a:spLocks noGrp="1"/>
          </p:cNvSpPr>
          <p:nvPr>
            <p:ph type="ctrTitle"/>
          </p:nvPr>
        </p:nvSpPr>
        <p:spPr>
          <a:xfrm>
            <a:off x="-1" y="0"/>
            <a:ext cx="12192000" cy="7312109"/>
          </a:xfrm>
          <a:solidFill>
            <a:schemeClr val="bg1"/>
          </a:solidFill>
        </p:spPr>
        <p:txBody>
          <a:bodyPr>
            <a:normAutofit/>
          </a:bodyPr>
          <a:lstStyle/>
          <a:p>
            <a:pPr lvl="0" algn="l"/>
            <a:r>
              <a:rPr lang="en-GB" sz="3600" b="1" dirty="0">
                <a:latin typeface="+mn-lt"/>
              </a:rPr>
              <a:t>     </a:t>
            </a:r>
            <a:br>
              <a:rPr lang="en-GB" sz="3600" b="1" dirty="0">
                <a:latin typeface="+mn-lt"/>
              </a:rPr>
            </a:br>
            <a:br>
              <a:rPr lang="en-GB" sz="2400" dirty="0">
                <a:latin typeface="+mn-lt"/>
              </a:rPr>
            </a:br>
            <a:br>
              <a:rPr lang="en-GB" sz="2400" dirty="0">
                <a:latin typeface="+mn-lt"/>
              </a:rPr>
            </a:br>
            <a:endParaRPr lang="en-GB" sz="2400" dirty="0">
              <a:latin typeface="+mn-lt"/>
            </a:endParaRPr>
          </a:p>
        </p:txBody>
      </p:sp>
      <p:pic>
        <p:nvPicPr>
          <p:cNvPr id="21" name="Picture 20">
            <a:extLst>
              <a:ext uri="{FF2B5EF4-FFF2-40B4-BE49-F238E27FC236}">
                <a16:creationId xmlns:a16="http://schemas.microsoft.com/office/drawing/2014/main" id="{8C0E2CC5-62B2-471B-9B0A-0D204ED3733D}"/>
              </a:ext>
            </a:extLst>
          </p:cNvPr>
          <p:cNvPicPr/>
          <p:nvPr/>
        </p:nvPicPr>
        <p:blipFill>
          <a:blip r:embed="rId2">
            <a:alphaModFix amt="13000"/>
            <a:extLst>
              <a:ext uri="{BEBA8EAE-BF5A-486C-A8C5-ECC9F3942E4B}">
                <a14:imgProps xmlns:a14="http://schemas.microsoft.com/office/drawing/2010/main">
                  <a14:imgLayer r:embed="rId3">
                    <a14:imgEffect>
                      <a14:colorTemperature colorTemp="4700"/>
                    </a14:imgEffect>
                    <a14:imgEffect>
                      <a14:saturation sat="0"/>
                    </a14:imgEffect>
                  </a14:imgLayer>
                </a14:imgProps>
              </a:ext>
            </a:extLst>
          </a:blip>
          <a:stretch>
            <a:fillRect/>
          </a:stretch>
        </p:blipFill>
        <p:spPr>
          <a:xfrm>
            <a:off x="-84083" y="103229"/>
            <a:ext cx="12509759" cy="7208880"/>
          </a:xfrm>
          <a:prstGeom prst="rect">
            <a:avLst/>
          </a:prstGeom>
        </p:spPr>
      </p:pic>
      <p:sp>
        <p:nvSpPr>
          <p:cNvPr id="5" name="Rectangle 4">
            <a:extLst>
              <a:ext uri="{FF2B5EF4-FFF2-40B4-BE49-F238E27FC236}">
                <a16:creationId xmlns:a16="http://schemas.microsoft.com/office/drawing/2014/main" id="{975D04E2-5168-4415-9D47-08EAA3284D9D}"/>
              </a:ext>
            </a:extLst>
          </p:cNvPr>
          <p:cNvSpPr/>
          <p:nvPr/>
        </p:nvSpPr>
        <p:spPr>
          <a:xfrm>
            <a:off x="2876551" y="517238"/>
            <a:ext cx="5705474" cy="861774"/>
          </a:xfrm>
          <a:prstGeom prst="rect">
            <a:avLst/>
          </a:prstGeom>
        </p:spPr>
        <p:txBody>
          <a:bodyPr wrap="square">
            <a:spAutoFit/>
          </a:bodyPr>
          <a:lstStyle/>
          <a:p>
            <a:r>
              <a:rPr lang="en-GB" sz="3200" b="1" i="1" u="sng" dirty="0">
                <a:solidFill>
                  <a:srgbClr val="000000"/>
                </a:solidFill>
                <a:latin typeface="Calibri" panose="020F0502020204030204" pitchFamily="34" charset="0"/>
                <a:ea typeface="+mj-ea"/>
                <a:cs typeface="+mj-cs"/>
              </a:rPr>
              <a:t>Introduction of the red cross</a:t>
            </a:r>
            <a:br>
              <a:rPr lang="en-GB" sz="2200" dirty="0">
                <a:solidFill>
                  <a:srgbClr val="000000"/>
                </a:solidFill>
                <a:latin typeface="Calibri" panose="020F0502020204030204" pitchFamily="34" charset="0"/>
                <a:ea typeface="+mj-ea"/>
                <a:cs typeface="+mj-cs"/>
              </a:rPr>
            </a:br>
            <a:endParaRPr lang="en-GB" dirty="0"/>
          </a:p>
        </p:txBody>
      </p:sp>
      <p:sp>
        <p:nvSpPr>
          <p:cNvPr id="23" name="Text Box 1">
            <a:extLst>
              <a:ext uri="{FF2B5EF4-FFF2-40B4-BE49-F238E27FC236}">
                <a16:creationId xmlns:a16="http://schemas.microsoft.com/office/drawing/2014/main" id="{1AEC1D4A-C216-4935-9031-54CE47B6DBF2}"/>
              </a:ext>
            </a:extLst>
          </p:cNvPr>
          <p:cNvSpPr txBox="1"/>
          <p:nvPr/>
        </p:nvSpPr>
        <p:spPr>
          <a:xfrm>
            <a:off x="0" y="0"/>
            <a:ext cx="12191999" cy="7935310"/>
          </a:xfrm>
          <a:prstGeom prst="rect">
            <a:avLst/>
          </a:prstGeom>
          <a:no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400" b="1" kern="1200" dirty="0">
                <a:solidFill>
                  <a:srgbClr val="000000"/>
                </a:solidFill>
                <a:effectLst/>
                <a:latin typeface="Calibri" panose="020F0502020204030204" pitchFamily="34" charset="0"/>
                <a:ea typeface="+mj-ea"/>
                <a:cs typeface="+mj-cs"/>
              </a:rPr>
              <a:t>                               </a:t>
            </a:r>
            <a:br>
              <a:rPr lang="en-GB" sz="2200" kern="1200" dirty="0">
                <a:solidFill>
                  <a:srgbClr val="000000"/>
                </a:solidFill>
                <a:effectLst/>
                <a:latin typeface="Calibri" panose="020F0502020204030204" pitchFamily="34" charset="0"/>
                <a:ea typeface="+mj-ea"/>
                <a:cs typeface="+mj-cs"/>
              </a:rPr>
            </a:br>
            <a:r>
              <a:rPr lang="en-GB" sz="2200" kern="1200" dirty="0">
                <a:solidFill>
                  <a:srgbClr val="000000"/>
                </a:solidFill>
                <a:effectLst/>
                <a:latin typeface="Calibri" panose="020F0502020204030204" pitchFamily="34" charset="0"/>
                <a:ea typeface="+mj-ea"/>
                <a:cs typeface="+mj-cs"/>
              </a:rPr>
              <a:t> </a:t>
            </a:r>
            <a:br>
              <a:rPr lang="en-GB" sz="2200" kern="1200" dirty="0">
                <a:solidFill>
                  <a:srgbClr val="000000"/>
                </a:solidFill>
                <a:effectLst/>
                <a:latin typeface="Calibri" panose="020F0502020204030204" pitchFamily="34" charset="0"/>
                <a:ea typeface="+mj-ea"/>
                <a:cs typeface="+mj-cs"/>
              </a:rPr>
            </a:br>
            <a:endParaRPr lang="en-GB" sz="2800" kern="1200" dirty="0">
              <a:solidFill>
                <a:srgbClr val="000000"/>
              </a:solidFill>
              <a:effectLst/>
              <a:latin typeface="Calibri" panose="020F0502020204030204" pitchFamily="34" charset="0"/>
              <a:ea typeface="+mj-ea"/>
              <a:cs typeface="+mj-cs"/>
            </a:endParaRPr>
          </a:p>
          <a:p>
            <a:pPr>
              <a:lnSpc>
                <a:spcPct val="150000"/>
              </a:lnSpc>
              <a:spcAft>
                <a:spcPts val="800"/>
              </a:spcAft>
            </a:pPr>
            <a:r>
              <a:rPr lang="en-GB" sz="2800" kern="1200" dirty="0">
                <a:solidFill>
                  <a:srgbClr val="000000"/>
                </a:solidFill>
                <a:effectLst/>
                <a:latin typeface="Calibri" panose="020F0502020204030204" pitchFamily="34" charset="0"/>
                <a:ea typeface="+mj-ea"/>
                <a:cs typeface="+mj-cs"/>
              </a:rPr>
              <a:t>. The Red Cross is an international organisation and brainchild of Henry Dunant.</a:t>
            </a:r>
            <a:br>
              <a:rPr lang="en-GB" sz="2800" kern="1200" dirty="0">
                <a:solidFill>
                  <a:srgbClr val="000000"/>
                </a:solidFill>
                <a:effectLst/>
                <a:latin typeface="Calibri" panose="020F0502020204030204" pitchFamily="34" charset="0"/>
                <a:ea typeface="+mj-ea"/>
                <a:cs typeface="+mj-cs"/>
              </a:rPr>
            </a:br>
            <a:r>
              <a:rPr lang="en-GB" sz="2800" kern="1200" dirty="0">
                <a:solidFill>
                  <a:srgbClr val="000000"/>
                </a:solidFill>
                <a:effectLst/>
                <a:latin typeface="Calibri" panose="020F0502020204030204" pitchFamily="34" charset="0"/>
                <a:ea typeface="+mj-ea"/>
                <a:cs typeface="+mj-cs"/>
              </a:rPr>
              <a:t> </a:t>
            </a:r>
            <a:br>
              <a:rPr lang="en-GB" sz="2800" kern="1200" dirty="0">
                <a:solidFill>
                  <a:srgbClr val="000000"/>
                </a:solidFill>
                <a:effectLst/>
                <a:latin typeface="Calibri" panose="020F0502020204030204" pitchFamily="34" charset="0"/>
                <a:ea typeface="+mj-ea"/>
                <a:cs typeface="+mj-cs"/>
              </a:rPr>
            </a:br>
            <a:r>
              <a:rPr lang="en-GB" sz="2800" kern="1200" dirty="0">
                <a:solidFill>
                  <a:srgbClr val="000000"/>
                </a:solidFill>
                <a:effectLst/>
                <a:latin typeface="Calibri" panose="020F0502020204030204" pitchFamily="34" charset="0"/>
                <a:ea typeface="+mj-ea"/>
                <a:cs typeface="+mj-cs"/>
              </a:rPr>
              <a:t>. It was formed to provide humanitarian aid to people around the globe in times of crisis, whether they be from natural disasters, armed conflicts, or health epidemics (Hutchinson, 2018).</a:t>
            </a:r>
            <a:endParaRPr lang="en-GB" sz="2800" dirty="0">
              <a:solidFill>
                <a:srgbClr val="000000"/>
              </a:solidFill>
              <a:latin typeface="Calibri" panose="020F0502020204030204" pitchFamily="34" charset="0"/>
              <a:ea typeface="+mj-ea"/>
              <a:cs typeface="+mj-cs"/>
            </a:endParaRPr>
          </a:p>
          <a:p>
            <a:pPr>
              <a:lnSpc>
                <a:spcPct val="107000"/>
              </a:lnSpc>
              <a:spcAft>
                <a:spcPts val="800"/>
              </a:spcAft>
            </a:pPr>
            <a:r>
              <a:rPr lang="en-GB" sz="2800" kern="1200" dirty="0">
                <a:solidFill>
                  <a:srgbClr val="000000"/>
                </a:solidFill>
                <a:effectLst/>
                <a:latin typeface="Calibri" panose="020F0502020204030204" pitchFamily="34" charset="0"/>
                <a:ea typeface="+mj-ea"/>
                <a:cs typeface="+mj-cs"/>
              </a:rPr>
              <a:t> </a:t>
            </a:r>
            <a:br>
              <a:rPr lang="en-GB" sz="2800" kern="1200" dirty="0">
                <a:solidFill>
                  <a:srgbClr val="000000"/>
                </a:solidFill>
                <a:effectLst/>
                <a:latin typeface="Calibri" panose="020F0502020204030204" pitchFamily="34" charset="0"/>
                <a:ea typeface="+mj-ea"/>
                <a:cs typeface="+mj-cs"/>
              </a:rPr>
            </a:br>
            <a:r>
              <a:rPr lang="en-GB" sz="2800" kern="1200" dirty="0">
                <a:solidFill>
                  <a:srgbClr val="000000"/>
                </a:solidFill>
                <a:effectLst/>
                <a:latin typeface="Calibri" panose="020F0502020204030204" pitchFamily="34" charset="0"/>
                <a:ea typeface="+mj-ea"/>
                <a:cs typeface="+mj-cs"/>
              </a:rPr>
              <a:t>. It has become one of the most well-known groups which seek to help people without prejudice or judgement. </a:t>
            </a:r>
            <a:br>
              <a:rPr lang="en-GB" sz="2800" kern="1200" dirty="0">
                <a:solidFill>
                  <a:srgbClr val="000000"/>
                </a:solidFill>
                <a:effectLst/>
                <a:latin typeface="Calibri" panose="020F0502020204030204" pitchFamily="34" charset="0"/>
                <a:ea typeface="+mj-ea"/>
                <a:cs typeface="+mj-cs"/>
              </a:rPr>
            </a:br>
            <a:r>
              <a:rPr lang="en-GB" sz="2800" kern="1200" dirty="0">
                <a:solidFill>
                  <a:srgbClr val="000000"/>
                </a:solidFill>
                <a:effectLst/>
                <a:latin typeface="Calibri" panose="020F0502020204030204" pitchFamily="34" charset="0"/>
                <a:ea typeface="+mj-ea"/>
                <a:cs typeface="+mj-cs"/>
              </a:rPr>
              <a:t> </a:t>
            </a:r>
            <a:br>
              <a:rPr lang="en-GB" sz="2800" kern="1200" dirty="0">
                <a:solidFill>
                  <a:srgbClr val="000000"/>
                </a:solidFill>
                <a:effectLst/>
                <a:latin typeface="Calibri" panose="020F0502020204030204" pitchFamily="34" charset="0"/>
                <a:ea typeface="+mj-ea"/>
                <a:cs typeface="+mj-cs"/>
              </a:rPr>
            </a:br>
            <a:r>
              <a:rPr lang="en-GB" sz="2800" kern="1200" dirty="0">
                <a:solidFill>
                  <a:srgbClr val="000000"/>
                </a:solidFill>
                <a:effectLst/>
                <a:latin typeface="Calibri" panose="020F0502020204030204" pitchFamily="34" charset="0"/>
                <a:ea typeface="+mj-ea"/>
                <a:cs typeface="+mj-cs"/>
              </a:rPr>
              <a:t>. Red cross has subsidiary organisations within its body, and it provides emergency and rescue aid to many war afflicted countries like Syria, Afghanistan, Southern Sudan, Congo, Somalia, and some European countries at large</a:t>
            </a:r>
            <a:r>
              <a:rPr lang="en-GB" sz="2800" dirty="0">
                <a:solidFill>
                  <a:srgbClr val="000000"/>
                </a:solidFill>
                <a:latin typeface="Calibri" panose="020F0502020204030204" pitchFamily="34" charset="0"/>
                <a:ea typeface="+mj-ea"/>
                <a:cs typeface="+mj-cs"/>
              </a:rPr>
              <a:t>.</a:t>
            </a:r>
          </a:p>
          <a:p>
            <a:pPr>
              <a:lnSpc>
                <a:spcPct val="107000"/>
              </a:lnSpc>
              <a:spcAft>
                <a:spcPts val="800"/>
              </a:spcAft>
            </a:pPr>
            <a:endParaRPr lang="en-GB" sz="2400" kern="1200" dirty="0">
              <a:solidFill>
                <a:srgbClr val="000000"/>
              </a:solidFill>
              <a:effectLst/>
              <a:latin typeface="Calibri" panose="020F0502020204030204" pitchFamily="34" charset="0"/>
              <a:ea typeface="+mj-ea"/>
              <a:cs typeface="+mj-cs"/>
            </a:endParaRPr>
          </a:p>
          <a:p>
            <a:pPr>
              <a:lnSpc>
                <a:spcPct val="107000"/>
              </a:lnSpc>
              <a:spcAft>
                <a:spcPts val="800"/>
              </a:spcAft>
            </a:pPr>
            <a:endParaRPr lang="en-GB" sz="2400" kern="1200" dirty="0">
              <a:solidFill>
                <a:srgbClr val="000000"/>
              </a:solidFill>
              <a:effectLst/>
              <a:latin typeface="Calibri" panose="020F0502020204030204" pitchFamily="34" charset="0"/>
              <a:ea typeface="+mj-ea"/>
              <a:cs typeface="+mj-cs"/>
            </a:endParaRPr>
          </a:p>
          <a:p>
            <a:pPr>
              <a:lnSpc>
                <a:spcPct val="107000"/>
              </a:lnSpc>
              <a:spcAft>
                <a:spcPts val="800"/>
              </a:spcAft>
            </a:pPr>
            <a:endParaRPr lang="en-GB" sz="1400" dirty="0">
              <a:solidFill>
                <a:srgbClr val="000000"/>
              </a:solidFill>
              <a:latin typeface="Calibri" panose="020F0502020204030204" pitchFamily="34" charset="0"/>
              <a:ea typeface="+mj-ea"/>
              <a:cs typeface="+mj-cs"/>
            </a:endParaRPr>
          </a:p>
          <a:p>
            <a:pPr>
              <a:lnSpc>
                <a:spcPct val="107000"/>
              </a:lnSpc>
              <a:spcAft>
                <a:spcPts val="800"/>
              </a:spcAft>
            </a:pPr>
            <a:endParaRPr lang="en-GB" sz="1400" dirty="0">
              <a:solidFill>
                <a:srgbClr val="000000"/>
              </a:solidFill>
              <a:effectLst/>
              <a:latin typeface="Calibri" panose="020F0502020204030204" pitchFamily="34" charset="0"/>
              <a:ea typeface="+mj-ea"/>
              <a:cs typeface="+mj-cs"/>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569648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4802">
        <p15:prstTrans prst="pageCurlDouble"/>
      </p:transition>
    </mc:Choice>
    <mc:Fallback xmlns="">
      <p:transition spd="slow" advTm="4802">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72D5-3D35-433A-A11C-0C23E05C4ECB}"/>
              </a:ext>
            </a:extLst>
          </p:cNvPr>
          <p:cNvSpPr>
            <a:spLocks noGrp="1"/>
          </p:cNvSpPr>
          <p:nvPr>
            <p:ph type="ctrTitle"/>
          </p:nvPr>
        </p:nvSpPr>
        <p:spPr>
          <a:xfrm>
            <a:off x="0" y="-2620296"/>
            <a:ext cx="12192000" cy="9478296"/>
          </a:xfrm>
          <a:noFill/>
        </p:spPr>
        <p:txBody>
          <a:bodyPr>
            <a:normAutofit/>
          </a:bodyPr>
          <a:lstStyle/>
          <a:p>
            <a:pPr algn="l">
              <a:lnSpc>
                <a:spcPct val="150000"/>
              </a:lnSpc>
            </a:pPr>
            <a:r>
              <a:rPr lang="en-GB" sz="2800" b="1" dirty="0">
                <a:solidFill>
                  <a:schemeClr val="bg1"/>
                </a:solidFill>
                <a:latin typeface="+mn-lt"/>
              </a:rPr>
              <a:t>             </a:t>
            </a:r>
            <a:br>
              <a:rPr lang="en-GB" sz="2800" b="1" dirty="0">
                <a:solidFill>
                  <a:schemeClr val="bg1"/>
                </a:solidFill>
                <a:latin typeface="+mn-lt"/>
              </a:rPr>
            </a:br>
            <a:br>
              <a:rPr lang="en-GB" sz="2800" b="1" dirty="0">
                <a:solidFill>
                  <a:schemeClr val="bg1"/>
                </a:solidFill>
                <a:latin typeface="+mn-lt"/>
              </a:rPr>
            </a:br>
            <a:br>
              <a:rPr lang="en-GB" sz="2800" b="1" dirty="0">
                <a:solidFill>
                  <a:schemeClr val="bg1"/>
                </a:solidFill>
                <a:latin typeface="+mn-lt"/>
              </a:rPr>
            </a:br>
            <a:r>
              <a:rPr lang="en-GB" sz="3200" b="1" i="1" u="sng" dirty="0">
                <a:latin typeface="+mn-lt"/>
              </a:rPr>
              <a:t>Background Of The Red Cross. </a:t>
            </a:r>
            <a:br>
              <a:rPr lang="en-GB" sz="3200" dirty="0">
                <a:latin typeface="+mn-lt"/>
              </a:rPr>
            </a:br>
            <a:r>
              <a:rPr lang="en-GB" sz="2400" dirty="0">
                <a:latin typeface="+mn-lt"/>
              </a:rPr>
              <a:t> </a:t>
            </a:r>
            <a:r>
              <a:rPr lang="en-GB" sz="2400" b="1" dirty="0">
                <a:latin typeface="+mn-lt"/>
              </a:rPr>
              <a:t>* </a:t>
            </a:r>
            <a:r>
              <a:rPr lang="en-GB" sz="2400" dirty="0">
                <a:latin typeface="+mn-lt"/>
              </a:rPr>
              <a:t>The Red cross was formed in1863 in Geneva Switzerland,  </a:t>
            </a:r>
            <a:br>
              <a:rPr lang="en-GB" sz="2400" dirty="0">
                <a:latin typeface="+mn-lt"/>
              </a:rPr>
            </a:br>
            <a:r>
              <a:rPr lang="en-GB" sz="2400" dirty="0">
                <a:latin typeface="+mn-lt"/>
              </a:rPr>
              <a:t>  by swiss businessman Henry Dunant. </a:t>
            </a:r>
            <a:br>
              <a:rPr lang="en-GB" sz="2400" dirty="0">
                <a:latin typeface="+mn-lt"/>
              </a:rPr>
            </a:br>
            <a:r>
              <a:rPr lang="en-GB" sz="2400" dirty="0">
                <a:latin typeface="+mn-lt"/>
              </a:rPr>
              <a:t> </a:t>
            </a:r>
            <a:br>
              <a:rPr lang="en-GB" sz="2400" dirty="0">
                <a:latin typeface="+mn-lt"/>
              </a:rPr>
            </a:br>
            <a:r>
              <a:rPr lang="en-GB" sz="2400" dirty="0">
                <a:latin typeface="+mn-lt"/>
              </a:rPr>
              <a:t>*His inspiration was  derived from his experience when he</a:t>
            </a:r>
            <a:br>
              <a:rPr lang="en-GB" sz="2400" dirty="0">
                <a:latin typeface="+mn-lt"/>
              </a:rPr>
            </a:br>
            <a:r>
              <a:rPr lang="en-GB" sz="2400" dirty="0">
                <a:latin typeface="+mn-lt"/>
              </a:rPr>
              <a:t>witnessed a horrific incident in battle  Solferino in 1859</a:t>
            </a:r>
            <a:br>
              <a:rPr lang="en-GB" sz="2400" dirty="0">
                <a:latin typeface="+mn-lt"/>
              </a:rPr>
            </a:br>
            <a:br>
              <a:rPr lang="en-GB" sz="2400" dirty="0">
                <a:latin typeface="+mn-lt"/>
              </a:rPr>
            </a:br>
            <a:r>
              <a:rPr lang="en-GB" sz="2400" dirty="0">
                <a:latin typeface="+mn-lt"/>
              </a:rPr>
              <a:t> </a:t>
            </a:r>
            <a:r>
              <a:rPr lang="en-GB" sz="2400" b="1" dirty="0">
                <a:latin typeface="+mn-lt"/>
              </a:rPr>
              <a:t>* </a:t>
            </a:r>
            <a:r>
              <a:rPr lang="en-GB" sz="2400" dirty="0">
                <a:latin typeface="+mn-lt"/>
              </a:rPr>
              <a:t>He proposed the creation of volunteers and national relief societies who were trained in peace   time to provide neutral and impartial help to relieve suffering in times of war. </a:t>
            </a:r>
            <a:br>
              <a:rPr lang="en-GB" sz="2400" dirty="0">
                <a:latin typeface="+mn-lt"/>
              </a:rPr>
            </a:br>
            <a:br>
              <a:rPr lang="en-GB" sz="2400" dirty="0">
                <a:latin typeface="+mn-lt"/>
              </a:rPr>
            </a:br>
            <a:r>
              <a:rPr lang="en-GB" sz="2400" dirty="0">
                <a:latin typeface="+mn-lt"/>
              </a:rPr>
              <a:t> </a:t>
            </a:r>
            <a:r>
              <a:rPr lang="en-GB" sz="2400" b="1" dirty="0">
                <a:latin typeface="+mn-lt"/>
              </a:rPr>
              <a:t>* </a:t>
            </a:r>
            <a:r>
              <a:rPr lang="en-GB" sz="2400" dirty="0">
                <a:latin typeface="+mn-lt"/>
              </a:rPr>
              <a:t>This resulted into the international committee, which turned out to be the first key event for the Red   cross, as this was the motivation of the founding of the organisation.(Mowbray,2017).</a:t>
            </a:r>
            <a:endParaRPr lang="en-GB" sz="2400" dirty="0">
              <a:solidFill>
                <a:schemeClr val="bg1"/>
              </a:solidFill>
              <a:latin typeface="+mn-lt"/>
            </a:endParaRPr>
          </a:p>
        </p:txBody>
      </p:sp>
      <p:pic>
        <p:nvPicPr>
          <p:cNvPr id="10" name="Picture 9">
            <a:extLst>
              <a:ext uri="{FF2B5EF4-FFF2-40B4-BE49-F238E27FC236}">
                <a16:creationId xmlns:a16="http://schemas.microsoft.com/office/drawing/2014/main" id="{781A2878-E75E-47B7-BE88-7966E9CA9D97}"/>
              </a:ext>
            </a:extLst>
          </p:cNvPr>
          <p:cNvPicPr>
            <a:picLocks noChangeAspect="1"/>
          </p:cNvPicPr>
          <p:nvPr/>
        </p:nvPicPr>
        <p:blipFill>
          <a:blip r:embed="rId3"/>
          <a:stretch>
            <a:fillRect/>
          </a:stretch>
        </p:blipFill>
        <p:spPr>
          <a:xfrm>
            <a:off x="7367751" y="0"/>
            <a:ext cx="4824249" cy="3878316"/>
          </a:xfrm>
          <a:prstGeom prst="rect">
            <a:avLst/>
          </a:prstGeom>
        </p:spPr>
      </p:pic>
    </p:spTree>
    <p:extLst>
      <p:ext uri="{BB962C8B-B14F-4D97-AF65-F5344CB8AC3E}">
        <p14:creationId xmlns:p14="http://schemas.microsoft.com/office/powerpoint/2010/main" val="34760580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4302">
        <p15:prstTrans prst="pageCurlDouble"/>
      </p:transition>
    </mc:Choice>
    <mc:Fallback xmlns="">
      <p:transition spd="slow" advTm="4302">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1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D1987BC-2B8B-4C80-99B6-D422559FF6D8}"/>
              </a:ext>
            </a:extLst>
          </p:cNvPr>
          <p:cNvPicPr/>
          <p:nvPr/>
        </p:nvPicPr>
        <p:blipFill rotWithShape="1">
          <a:blip r:embed="rId3"/>
          <a:srcRect t="4906" r="20971" b="363"/>
          <a:stretch/>
        </p:blipFill>
        <p:spPr>
          <a:xfrm>
            <a:off x="3523488" y="10"/>
            <a:ext cx="8668512" cy="6857990"/>
          </a:xfrm>
          <a:prstGeom prst="rect">
            <a:avLst/>
          </a:prstGeom>
        </p:spPr>
      </p:pic>
      <p:sp>
        <p:nvSpPr>
          <p:cNvPr id="46" name="Rectangle 2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FAD01AB0-B4D0-40E8-ADEC-71F859B33675}"/>
              </a:ext>
            </a:extLst>
          </p:cNvPr>
          <p:cNvSpPr>
            <a:spLocks noGrp="1"/>
          </p:cNvSpPr>
          <p:nvPr>
            <p:ph type="ctrTitle"/>
          </p:nvPr>
        </p:nvSpPr>
        <p:spPr>
          <a:xfrm>
            <a:off x="0" y="-10"/>
            <a:ext cx="6096000" cy="6858000"/>
          </a:xfrm>
        </p:spPr>
        <p:txBody>
          <a:bodyPr anchor="b">
            <a:normAutofit fontScale="90000"/>
          </a:bodyPr>
          <a:lstStyle/>
          <a:p>
            <a:pPr algn="l">
              <a:spcAft>
                <a:spcPts val="800"/>
              </a:spcAft>
            </a:pPr>
            <a:br>
              <a:rPr lang="en-GB" sz="3600" b="1" i="1" u="sng" dirty="0">
                <a:latin typeface="Calibri" panose="020F0502020204030204" pitchFamily="34" charset="0"/>
                <a:ea typeface="Calibri" panose="020F0502020204030204" pitchFamily="34" charset="0"/>
                <a:cs typeface="Calibri" panose="020F0502020204030204" pitchFamily="34" charset="0"/>
              </a:rPr>
            </a:br>
            <a:br>
              <a:rPr lang="en-GB" sz="3600" b="1" i="1" u="sng" dirty="0">
                <a:latin typeface="Calibri" panose="020F0502020204030204" pitchFamily="34" charset="0"/>
                <a:ea typeface="Calibri" panose="020F0502020204030204" pitchFamily="34" charset="0"/>
                <a:cs typeface="Calibri" panose="020F0502020204030204" pitchFamily="34" charset="0"/>
              </a:rPr>
            </a:br>
            <a:r>
              <a:rPr lang="en-GB" sz="3600" b="1" i="1" u="sng" dirty="0">
                <a:latin typeface="Calibri" panose="020F0502020204030204" pitchFamily="34" charset="0"/>
                <a:ea typeface="Calibri" panose="020F0502020204030204" pitchFamily="34" charset="0"/>
                <a:cs typeface="Calibri" panose="020F0502020204030204" pitchFamily="34" charset="0"/>
              </a:rPr>
              <a:t>Benefits Of Team Working In Red Cross</a:t>
            </a:r>
            <a:br>
              <a:rPr lang="en-GB" sz="3600" b="1" i="1" u="sng" dirty="0">
                <a:latin typeface="Calibri" panose="020F0502020204030204" pitchFamily="34" charset="0"/>
                <a:ea typeface="Calibri" panose="020F0502020204030204" pitchFamily="34" charset="0"/>
                <a:cs typeface="Calibri" panose="020F0502020204030204" pitchFamily="34" charset="0"/>
              </a:rPr>
            </a:br>
            <a:br>
              <a:rPr lang="en-GB" sz="1600" dirty="0">
                <a:latin typeface="Calibri" panose="020F0502020204030204" pitchFamily="34" charset="0"/>
                <a:ea typeface="Calibri" panose="020F0502020204030204" pitchFamily="34" charset="0"/>
                <a:cs typeface="Calibri" panose="020F0502020204030204" pitchFamily="34" charset="0"/>
              </a:rPr>
            </a:br>
            <a:r>
              <a:rPr lang="en-GB" sz="3100" dirty="0">
                <a:latin typeface="Calibri" panose="020F0502020204030204" pitchFamily="34" charset="0"/>
                <a:ea typeface="Calibri" panose="020F0502020204030204" pitchFamily="34" charset="0"/>
                <a:cs typeface="Calibri" panose="020F0502020204030204" pitchFamily="34" charset="0"/>
              </a:rPr>
              <a:t>* Mentoring and guiding become easy.</a:t>
            </a:r>
            <a:br>
              <a:rPr lang="en-GB" sz="3100" dirty="0">
                <a:latin typeface="Calibri" panose="020F0502020204030204" pitchFamily="34" charset="0"/>
                <a:ea typeface="Calibri" panose="020F0502020204030204" pitchFamily="34" charset="0"/>
                <a:cs typeface="Calibri" panose="020F0502020204030204" pitchFamily="34" charset="0"/>
              </a:rPr>
            </a:br>
            <a:r>
              <a:rPr lang="en-GB" sz="3100" dirty="0">
                <a:latin typeface="Calibri" panose="020F0502020204030204" pitchFamily="34" charset="0"/>
                <a:ea typeface="Calibri" panose="020F0502020204030204" pitchFamily="34" charset="0"/>
                <a:cs typeface="Calibri" panose="020F0502020204030204" pitchFamily="34" charset="0"/>
              </a:rPr>
              <a:t> </a:t>
            </a:r>
            <a:br>
              <a:rPr lang="en-GB" sz="3100" dirty="0">
                <a:latin typeface="Calibri" panose="020F0502020204030204" pitchFamily="34" charset="0"/>
                <a:ea typeface="Calibri" panose="020F0502020204030204" pitchFamily="34" charset="0"/>
                <a:cs typeface="Calibri" panose="020F0502020204030204" pitchFamily="34" charset="0"/>
              </a:rPr>
            </a:br>
            <a:r>
              <a:rPr lang="en-GB" sz="3100" dirty="0">
                <a:latin typeface="Calibri" panose="020F0502020204030204" pitchFamily="34" charset="0"/>
                <a:ea typeface="Calibri" panose="020F0502020204030204" pitchFamily="34" charset="0"/>
                <a:cs typeface="Times New Roman" panose="02020603050405020304" pitchFamily="18" charset="0"/>
              </a:rPr>
              <a:t>* </a:t>
            </a:r>
            <a:r>
              <a:rPr lang="en-GB" sz="3100" dirty="0">
                <a:latin typeface="Calibri" panose="020F0502020204030204" pitchFamily="34" charset="0"/>
                <a:ea typeface="Calibri" panose="020F0502020204030204" pitchFamily="34" charset="0"/>
                <a:cs typeface="Calibri" panose="020F0502020204030204" pitchFamily="34" charset="0"/>
              </a:rPr>
              <a:t>Strength and weakness become easy</a:t>
            </a:r>
            <a:br>
              <a:rPr lang="en-GB" sz="3100" dirty="0">
                <a:latin typeface="Calibri" panose="020F0502020204030204" pitchFamily="34" charset="0"/>
                <a:ea typeface="Calibri" panose="020F0502020204030204" pitchFamily="34" charset="0"/>
                <a:cs typeface="Calibri" panose="020F0502020204030204" pitchFamily="34" charset="0"/>
              </a:rPr>
            </a:br>
            <a:r>
              <a:rPr lang="en-GB" sz="3100" dirty="0">
                <a:latin typeface="Calibri" panose="020F0502020204030204" pitchFamily="34" charset="0"/>
                <a:ea typeface="Calibri" panose="020F0502020204030204" pitchFamily="34" charset="0"/>
                <a:cs typeface="Calibri" panose="020F0502020204030204" pitchFamily="34" charset="0"/>
              </a:rPr>
              <a:t> </a:t>
            </a:r>
            <a:br>
              <a:rPr lang="en-GB" sz="3100" dirty="0">
                <a:latin typeface="Calibri" panose="020F0502020204030204" pitchFamily="34" charset="0"/>
                <a:ea typeface="Calibri" panose="020F0502020204030204" pitchFamily="34" charset="0"/>
                <a:cs typeface="Times New Roman" panose="02020603050405020304" pitchFamily="18" charset="0"/>
              </a:rPr>
            </a:br>
            <a:r>
              <a:rPr lang="en-GB" sz="3100" dirty="0">
                <a:latin typeface="Calibri" panose="020F0502020204030204" pitchFamily="34" charset="0"/>
                <a:ea typeface="Calibri" panose="020F0502020204030204" pitchFamily="34" charset="0"/>
                <a:cs typeface="Times New Roman" panose="02020603050405020304" pitchFamily="18" charset="0"/>
              </a:rPr>
              <a:t>*Team members can share workload.</a:t>
            </a:r>
            <a:r>
              <a:rPr lang="en-GB" sz="3100" dirty="0">
                <a:latin typeface="Calibri" panose="020F0502020204030204" pitchFamily="34" charset="0"/>
                <a:ea typeface="Calibri" panose="020F0502020204030204" pitchFamily="34" charset="0"/>
                <a:cs typeface="Calibri" panose="020F0502020204030204" pitchFamily="34" charset="0"/>
              </a:rPr>
              <a:t> </a:t>
            </a:r>
            <a:br>
              <a:rPr lang="en-GB" sz="3100" dirty="0">
                <a:latin typeface="Calibri" panose="020F0502020204030204" pitchFamily="34" charset="0"/>
                <a:ea typeface="Calibri" panose="020F0502020204030204" pitchFamily="34" charset="0"/>
                <a:cs typeface="Calibri" panose="020F0502020204030204" pitchFamily="34" charset="0"/>
              </a:rPr>
            </a:br>
            <a:br>
              <a:rPr lang="en-GB" sz="3100" dirty="0">
                <a:latin typeface="Calibri" panose="020F0502020204030204" pitchFamily="34" charset="0"/>
                <a:ea typeface="Calibri" panose="020F0502020204030204" pitchFamily="34" charset="0"/>
                <a:cs typeface="Times New Roman" panose="02020603050405020304" pitchFamily="18" charset="0"/>
              </a:rPr>
            </a:br>
            <a:r>
              <a:rPr lang="en-GB" sz="3100" dirty="0">
                <a:latin typeface="Calibri" panose="020F0502020204030204" pitchFamily="34" charset="0"/>
                <a:ea typeface="Calibri" panose="020F0502020204030204" pitchFamily="34" charset="0"/>
                <a:cs typeface="Times New Roman" panose="02020603050405020304" pitchFamily="18" charset="0"/>
              </a:rPr>
              <a:t>* </a:t>
            </a:r>
            <a:r>
              <a:rPr lang="en-GB" sz="3100" dirty="0">
                <a:latin typeface="Calibri" panose="020F0502020204030204" pitchFamily="34" charset="0"/>
                <a:ea typeface="Calibri" panose="020F0502020204030204" pitchFamily="34" charset="0"/>
                <a:cs typeface="Calibri" panose="020F0502020204030204" pitchFamily="34" charset="0"/>
              </a:rPr>
              <a:t>Red Cross’ professionals’ involvements with volunteers widen the scope of afore </a:t>
            </a:r>
            <a:br>
              <a:rPr lang="en-GB" sz="3100" dirty="0">
                <a:latin typeface="Calibri" panose="020F0502020204030204" pitchFamily="34" charset="0"/>
                <a:ea typeface="Calibri" panose="020F0502020204030204" pitchFamily="34" charset="0"/>
                <a:cs typeface="Calibri" panose="020F0502020204030204" pitchFamily="34" charset="0"/>
              </a:rPr>
            </a:br>
            <a:r>
              <a:rPr lang="en-GB" sz="3100" dirty="0">
                <a:latin typeface="Calibri" panose="020F0502020204030204" pitchFamily="34" charset="0"/>
                <a:ea typeface="Calibri" panose="020F0502020204030204" pitchFamily="34" charset="0"/>
                <a:cs typeface="Calibri" panose="020F0502020204030204" pitchFamily="34" charset="0"/>
              </a:rPr>
              <a:t> mentioned benefits.</a:t>
            </a:r>
            <a:br>
              <a:rPr lang="en-GB" sz="3100" dirty="0">
                <a:latin typeface="Calibri" panose="020F0502020204030204" pitchFamily="34" charset="0"/>
                <a:ea typeface="Calibri" panose="020F0502020204030204" pitchFamily="34" charset="0"/>
                <a:cs typeface="Calibri" panose="020F0502020204030204" pitchFamily="34" charset="0"/>
              </a:rPr>
            </a:br>
            <a:br>
              <a:rPr lang="en-GB" sz="3100" dirty="0">
                <a:latin typeface="Calibri" panose="020F0502020204030204" pitchFamily="34" charset="0"/>
                <a:ea typeface="Calibri" panose="020F0502020204030204" pitchFamily="34" charset="0"/>
                <a:cs typeface="Times New Roman" panose="02020603050405020304" pitchFamily="18" charset="0"/>
              </a:rPr>
            </a:br>
            <a:r>
              <a:rPr lang="en-GB" sz="3100" dirty="0">
                <a:latin typeface="Calibri" panose="020F0502020204030204" pitchFamily="34" charset="0"/>
                <a:ea typeface="Calibri" panose="020F0502020204030204" pitchFamily="34" charset="0"/>
                <a:cs typeface="Times New Roman" panose="02020603050405020304" pitchFamily="18" charset="0"/>
              </a:rPr>
              <a:t>* </a:t>
            </a:r>
            <a:r>
              <a:rPr lang="en-GB" sz="3100" dirty="0">
                <a:latin typeface="Calibri" panose="020F0502020204030204" pitchFamily="34" charset="0"/>
                <a:ea typeface="Calibri" panose="020F0502020204030204" pitchFamily="34" charset="0"/>
                <a:cs typeface="Calibri" panose="020F0502020204030204" pitchFamily="34" charset="0"/>
              </a:rPr>
              <a:t>Idea generation become easy making different perspective more apparent (Frazer and Oswald, 2009).</a:t>
            </a:r>
            <a:br>
              <a:rPr lang="en-GB" sz="3100" dirty="0">
                <a:latin typeface="Calibri" panose="020F0502020204030204" pitchFamily="34" charset="0"/>
                <a:ea typeface="Calibri" panose="020F0502020204030204" pitchFamily="34" charset="0"/>
                <a:cs typeface="Calibri" panose="020F0502020204030204" pitchFamily="34" charset="0"/>
              </a:rPr>
            </a:br>
            <a:br>
              <a:rPr lang="en-GB" sz="3100" dirty="0">
                <a:latin typeface="Calibri" panose="020F0502020204030204" pitchFamily="34" charset="0"/>
                <a:ea typeface="Calibri" panose="020F0502020204030204" pitchFamily="34" charset="0"/>
                <a:cs typeface="Calibri" panose="020F0502020204030204" pitchFamily="34" charset="0"/>
              </a:rPr>
            </a:br>
            <a:endParaRPr lang="en-GB" sz="1600" dirty="0">
              <a:latin typeface="+mn-lt"/>
            </a:endParaRPr>
          </a:p>
        </p:txBody>
      </p:sp>
      <p:sp>
        <p:nvSpPr>
          <p:cNvPr id="47" name="Rectangle 2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2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92209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5644">
        <p15:prstTrans prst="airplane"/>
      </p:transition>
    </mc:Choice>
    <mc:Fallback xmlns="">
      <p:transition spd="slow" advTm="5644">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0568847D-3D3B-496E-AFB4-5A928D590A40}"/>
              </a:ext>
            </a:extLst>
          </p:cNvPr>
          <p:cNvPicPr/>
          <p:nvPr/>
        </p:nvPicPr>
        <p:blipFill rotWithShape="1">
          <a:blip r:embed="rId3">
            <a:extLst>
              <a:ext uri="{28A0092B-C50C-407E-A947-70E740481C1C}">
                <a14:useLocalDpi xmlns:a14="http://schemas.microsoft.com/office/drawing/2010/main" val="0"/>
              </a:ext>
            </a:extLst>
          </a:blip>
          <a:srcRect t="18116" r="-2" b="12910"/>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p:spPr>
      </p:pic>
      <p:pic>
        <p:nvPicPr>
          <p:cNvPr id="4" name="Picture 3" descr="More Than 100 Killed In Yemen Air Strikes, Red Cross Says">
            <a:extLst>
              <a:ext uri="{FF2B5EF4-FFF2-40B4-BE49-F238E27FC236}">
                <a16:creationId xmlns:a16="http://schemas.microsoft.com/office/drawing/2014/main" id="{E889B07F-4248-4110-8BA0-587E6C8964BB}"/>
              </a:ext>
            </a:extLst>
          </p:cNvPr>
          <p:cNvPicPr/>
          <p:nvPr/>
        </p:nvPicPr>
        <p:blipFill rotWithShape="1">
          <a:blip r:embed="rId4">
            <a:extLst>
              <a:ext uri="{28A0092B-C50C-407E-A947-70E740481C1C}">
                <a14:useLocalDpi xmlns:a14="http://schemas.microsoft.com/office/drawing/2010/main" val="0"/>
              </a:ext>
            </a:extLst>
          </a:blip>
          <a:srcRect t="17347" r="-2" b="804"/>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p:spPr>
      </p:pic>
      <p:sp useBgFill="1">
        <p:nvSpPr>
          <p:cNvPr id="37" name="Freeform: Shape 36">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Freeform: Shape 38">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Title 25">
            <a:extLst>
              <a:ext uri="{FF2B5EF4-FFF2-40B4-BE49-F238E27FC236}">
                <a16:creationId xmlns:a16="http://schemas.microsoft.com/office/drawing/2014/main" id="{C5F4832C-E600-43D5-AD91-ACAC26F8824A}"/>
              </a:ext>
            </a:extLst>
          </p:cNvPr>
          <p:cNvSpPr>
            <a:spLocks noGrp="1"/>
          </p:cNvSpPr>
          <p:nvPr>
            <p:ph type="ctrTitle"/>
          </p:nvPr>
        </p:nvSpPr>
        <p:spPr>
          <a:xfrm>
            <a:off x="-90063" y="0"/>
            <a:ext cx="5366546" cy="5422010"/>
          </a:xfrm>
        </p:spPr>
        <p:txBody>
          <a:bodyPr>
            <a:normAutofit fontScale="90000"/>
          </a:bodyPr>
          <a:lstStyle/>
          <a:p>
            <a:pPr>
              <a:lnSpc>
                <a:spcPct val="107000"/>
              </a:lnSpc>
              <a:spcAft>
                <a:spcPts val="800"/>
              </a:spcAft>
            </a:pPr>
            <a:r>
              <a:rPr lang="en-GB" sz="2800" b="1" i="1" dirty="0">
                <a:latin typeface="Calibri" panose="020F0502020204030204" pitchFamily="34" charset="0"/>
                <a:ea typeface="Calibri" panose="020F0502020204030204" pitchFamily="34" charset="0"/>
                <a:cs typeface="Calibri" panose="020F0502020204030204" pitchFamily="34" charset="0"/>
              </a:rPr>
              <a:t>     </a:t>
            </a:r>
            <a:r>
              <a:rPr lang="en-GB" sz="3600" b="1" i="1" u="sng" dirty="0">
                <a:latin typeface="Calibri" panose="020F0502020204030204" pitchFamily="34" charset="0"/>
                <a:ea typeface="Calibri" panose="020F0502020204030204" pitchFamily="34" charset="0"/>
                <a:cs typeface="Calibri" panose="020F0502020204030204" pitchFamily="34" charset="0"/>
              </a:rPr>
              <a:t>High Performance Teamwork ln Red Cross</a:t>
            </a:r>
            <a:br>
              <a:rPr lang="en-GB" sz="2800" b="1" i="1" u="sng" dirty="0">
                <a:latin typeface="Calibri" panose="020F0502020204030204" pitchFamily="34" charset="0"/>
                <a:ea typeface="Calibri" panose="020F0502020204030204" pitchFamily="34" charset="0"/>
                <a:cs typeface="Calibri" panose="020F0502020204030204" pitchFamily="34" charset="0"/>
              </a:rPr>
            </a:br>
            <a:r>
              <a:rPr lang="en-GB" sz="2700" dirty="0">
                <a:latin typeface="Calibri" panose="020F0502020204030204" pitchFamily="34" charset="0"/>
                <a:ea typeface="Calibri" panose="020F0502020204030204" pitchFamily="34" charset="0"/>
                <a:cs typeface="Calibri" panose="020F0502020204030204" pitchFamily="34" charset="0"/>
              </a:rPr>
              <a:t> </a:t>
            </a:r>
            <a:br>
              <a:rPr lang="en-GB" sz="2700" dirty="0">
                <a:latin typeface="Calibri" panose="020F0502020204030204" pitchFamily="34" charset="0"/>
                <a:ea typeface="Calibri" panose="020F0502020204030204" pitchFamily="34" charset="0"/>
                <a:cs typeface="Times New Roman" panose="02020603050405020304" pitchFamily="18" charset="0"/>
              </a:rPr>
            </a:br>
            <a:r>
              <a:rPr lang="en-GB" sz="2700" dirty="0">
                <a:latin typeface="Calibri" panose="020F0502020204030204" pitchFamily="34" charset="0"/>
                <a:ea typeface="Calibri" panose="020F0502020204030204" pitchFamily="34" charset="0"/>
                <a:cs typeface="Times New Roman" panose="02020603050405020304" pitchFamily="18" charset="0"/>
              </a:rPr>
              <a:t>* </a:t>
            </a:r>
            <a:r>
              <a:rPr lang="en-GB" sz="2700" dirty="0">
                <a:latin typeface="Calibri" panose="020F0502020204030204" pitchFamily="34" charset="0"/>
                <a:ea typeface="Calibri" panose="020F0502020204030204" pitchFamily="34" charset="0"/>
              </a:rPr>
              <a:t>Red Cross disasters action team is a </a:t>
            </a:r>
            <a:br>
              <a:rPr lang="en-GB" sz="2700" dirty="0">
                <a:latin typeface="Calibri" panose="020F0502020204030204" pitchFamily="34" charset="0"/>
                <a:ea typeface="Calibri" panose="020F0502020204030204" pitchFamily="34" charset="0"/>
              </a:rPr>
            </a:br>
            <a:r>
              <a:rPr lang="en-GB" sz="2700" dirty="0">
                <a:latin typeface="Calibri" panose="020F0502020204030204" pitchFamily="34" charset="0"/>
                <a:ea typeface="Calibri" panose="020F0502020204030204" pitchFamily="34" charset="0"/>
              </a:rPr>
              <a:t> high-performance team i.e. professionals and</a:t>
            </a:r>
            <a:r>
              <a:rPr lang="en-GB" sz="2800" dirty="0">
                <a:latin typeface="Calibri" panose="020F0502020204030204" pitchFamily="34" charset="0"/>
                <a:ea typeface="Calibri" panose="020F0502020204030204" pitchFamily="34" charset="0"/>
                <a:cs typeface="Calibri" panose="020F0502020204030204" pitchFamily="34" charset="0"/>
              </a:rPr>
              <a:t> volunteers response quickly.</a:t>
            </a:r>
            <a:br>
              <a:rPr lang="en-GB" sz="2800" dirty="0">
                <a:latin typeface="Calibri" panose="020F0502020204030204" pitchFamily="34" charset="0"/>
                <a:ea typeface="Calibri" panose="020F0502020204030204" pitchFamily="34" charset="0"/>
                <a:cs typeface="Calibri" panose="020F0502020204030204" pitchFamily="34" charset="0"/>
              </a:rPr>
            </a:br>
            <a:br>
              <a:rPr lang="en-GB" sz="2800" dirty="0">
                <a:latin typeface="Calibri" panose="020F0502020204030204" pitchFamily="34" charset="0"/>
                <a:ea typeface="Calibri" panose="020F0502020204030204" pitchFamily="34" charset="0"/>
                <a:cs typeface="Calibri" panose="020F0502020204030204" pitchFamily="34" charset="0"/>
              </a:rPr>
            </a:br>
            <a:br>
              <a:rPr lang="en-GB" sz="2800" dirty="0">
                <a:latin typeface="Calibri" panose="020F0502020204030204" pitchFamily="34" charset="0"/>
                <a:ea typeface="Calibri" panose="020F0502020204030204" pitchFamily="34" charset="0"/>
                <a:cs typeface="Calibri" panose="020F0502020204030204" pitchFamily="34" charset="0"/>
              </a:rPr>
            </a:br>
            <a:r>
              <a:rPr lang="en-GB" sz="2800" dirty="0">
                <a:solidFill>
                  <a:prstClr val="black"/>
                </a:solidFill>
                <a:latin typeface="Calibri" panose="020F0502020204030204" pitchFamily="34" charset="0"/>
                <a:ea typeface="Calibri" panose="020F0502020204030204" pitchFamily="34" charset="0"/>
                <a:cs typeface="Calibri" panose="020F0502020204030204" pitchFamily="34" charset="0"/>
              </a:rPr>
              <a:t>*</a:t>
            </a:r>
            <a:r>
              <a:rPr lang="en-GB" sz="2700" dirty="0">
                <a:solidFill>
                  <a:prstClr val="black"/>
                </a:solidFill>
                <a:latin typeface="Calibri" panose="020F0502020204030204" pitchFamily="34" charset="0"/>
                <a:ea typeface="Calibri" panose="020F0502020204030204" pitchFamily="34" charset="0"/>
                <a:cs typeface="Calibri" panose="020F0502020204030204" pitchFamily="34" charset="0"/>
              </a:rPr>
              <a:t>A high-performance team is a clique that work cohesively with right attitude and behaviour for common goal  (Sears, 2007).</a:t>
            </a:r>
            <a:endParaRPr lang="en-GB" sz="2700" dirty="0">
              <a:latin typeface="+mn-lt"/>
            </a:endParaRPr>
          </a:p>
        </p:txBody>
      </p:sp>
      <p:sp>
        <p:nvSpPr>
          <p:cNvPr id="41" name="Rectangle 40">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43" name="Rectangle 42">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30528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6338">
        <p15:prstTrans prst="airplane"/>
      </p:transition>
    </mc:Choice>
    <mc:Fallback xmlns="">
      <p:transition spd="slow" advTm="6338">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1546A-F3A3-4918-A2B7-60A05C8226EC}"/>
              </a:ext>
            </a:extLst>
          </p:cNvPr>
          <p:cNvSpPr>
            <a:spLocks noGrp="1"/>
          </p:cNvSpPr>
          <p:nvPr>
            <p:ph type="ctrTitle"/>
          </p:nvPr>
        </p:nvSpPr>
        <p:spPr>
          <a:xfrm>
            <a:off x="295275" y="-342889"/>
            <a:ext cx="5353049" cy="6857990"/>
          </a:xfrm>
          <a:noFill/>
        </p:spPr>
        <p:txBody>
          <a:bodyPr>
            <a:normAutofit fontScale="90000"/>
          </a:bodyPr>
          <a:lstStyle/>
          <a:p>
            <a:pPr algn="l">
              <a:spcAft>
                <a:spcPts val="800"/>
              </a:spcAft>
            </a:pPr>
            <a:r>
              <a:rPr lang="en-GB" sz="1400" b="1" i="1" dirty="0">
                <a:latin typeface="Calibri" panose="020F0502020204030204" pitchFamily="34" charset="0"/>
                <a:ea typeface="Calibri" panose="020F0502020204030204" pitchFamily="34" charset="0"/>
                <a:cs typeface="Times New Roman" panose="02020603050405020304" pitchFamily="18" charset="0"/>
              </a:rPr>
              <a:t>      </a:t>
            </a:r>
            <a:br>
              <a:rPr lang="en-GB" sz="1400" b="1" i="1" dirty="0">
                <a:latin typeface="Calibri" panose="020F0502020204030204" pitchFamily="34" charset="0"/>
                <a:ea typeface="Calibri" panose="020F0502020204030204" pitchFamily="34" charset="0"/>
                <a:cs typeface="Times New Roman" panose="02020603050405020304" pitchFamily="18" charset="0"/>
              </a:rPr>
            </a:br>
            <a:br>
              <a:rPr lang="en-GB" sz="1400" b="1" i="1" dirty="0">
                <a:latin typeface="Calibri" panose="020F0502020204030204" pitchFamily="34" charset="0"/>
                <a:ea typeface="Calibri" panose="020F0502020204030204" pitchFamily="34" charset="0"/>
                <a:cs typeface="Times New Roman" panose="02020603050405020304" pitchFamily="18" charset="0"/>
              </a:rPr>
            </a:br>
            <a:br>
              <a:rPr lang="en-GB" sz="1400" b="1" i="1" dirty="0">
                <a:latin typeface="Calibri" panose="020F0502020204030204" pitchFamily="34" charset="0"/>
                <a:ea typeface="Calibri" panose="020F0502020204030204" pitchFamily="34" charset="0"/>
                <a:cs typeface="Times New Roman" panose="02020603050405020304" pitchFamily="18" charset="0"/>
              </a:rPr>
            </a:br>
            <a:br>
              <a:rPr lang="en-GB" sz="1400" b="1" i="1" dirty="0">
                <a:latin typeface="Calibri" panose="020F0502020204030204" pitchFamily="34" charset="0"/>
                <a:ea typeface="Calibri" panose="020F0502020204030204" pitchFamily="34" charset="0"/>
                <a:cs typeface="Times New Roman" panose="02020603050405020304" pitchFamily="18" charset="0"/>
              </a:rPr>
            </a:br>
            <a:r>
              <a:rPr lang="en-GB" sz="3100" b="1" i="1" dirty="0">
                <a:latin typeface="Calibri" panose="020F0502020204030204" pitchFamily="34" charset="0"/>
                <a:ea typeface="Calibri" panose="020F0502020204030204" pitchFamily="34" charset="0"/>
                <a:cs typeface="Times New Roman" panose="02020603050405020304" pitchFamily="18" charset="0"/>
              </a:rPr>
              <a:t> </a:t>
            </a:r>
            <a:r>
              <a:rPr lang="en-GB" sz="3100" b="1" i="1" u="sng" dirty="0">
                <a:latin typeface="Calibri" panose="020F0502020204030204" pitchFamily="34" charset="0"/>
                <a:ea typeface="Calibri" panose="020F0502020204030204" pitchFamily="34" charset="0"/>
                <a:cs typeface="Times New Roman" panose="02020603050405020304" pitchFamily="18" charset="0"/>
              </a:rPr>
              <a:t>Stages Of Team Development </a:t>
            </a:r>
            <a:br>
              <a:rPr lang="en-GB" sz="3100" b="1" i="1" u="sng" dirty="0">
                <a:latin typeface="Calibri" panose="020F0502020204030204" pitchFamily="34" charset="0"/>
                <a:ea typeface="Calibri" panose="020F0502020204030204" pitchFamily="34" charset="0"/>
                <a:cs typeface="Times New Roman" panose="02020603050405020304" pitchFamily="18" charset="0"/>
              </a:rPr>
            </a:br>
            <a:r>
              <a:rPr lang="en-GB" sz="3100" b="1" i="1" dirty="0">
                <a:latin typeface="Calibri" panose="020F0502020204030204" pitchFamily="34" charset="0"/>
                <a:ea typeface="Calibri" panose="020F0502020204030204" pitchFamily="34" charset="0"/>
                <a:cs typeface="Times New Roman" panose="02020603050405020304" pitchFamily="18" charset="0"/>
              </a:rPr>
              <a:t>                </a:t>
            </a:r>
            <a:r>
              <a:rPr lang="en-GB" sz="3100" b="1" i="1" u="sng" dirty="0">
                <a:latin typeface="Calibri" panose="020F0502020204030204" pitchFamily="34" charset="0"/>
                <a:ea typeface="Calibri" panose="020F0502020204030204" pitchFamily="34" charset="0"/>
                <a:cs typeface="Times New Roman" panose="02020603050405020304" pitchFamily="18" charset="0"/>
              </a:rPr>
              <a:t>In An   Organisation</a:t>
            </a:r>
            <a:r>
              <a:rPr lang="en-GB" sz="3100" b="1" i="1" dirty="0">
                <a:latin typeface="Calibri" panose="020F0502020204030204" pitchFamily="34" charset="0"/>
                <a:ea typeface="Calibri" panose="020F0502020204030204" pitchFamily="34" charset="0"/>
                <a:cs typeface="Times New Roman" panose="02020603050405020304" pitchFamily="18" charset="0"/>
              </a:rPr>
              <a:t>               </a:t>
            </a:r>
            <a:br>
              <a:rPr lang="en-GB" sz="3100" dirty="0">
                <a:latin typeface="Calibri" panose="020F0502020204030204" pitchFamily="34" charset="0"/>
                <a:ea typeface="Calibri" panose="020F0502020204030204" pitchFamily="34" charset="0"/>
                <a:cs typeface="Times New Roman" panose="02020603050405020304" pitchFamily="18" charset="0"/>
              </a:rPr>
            </a:br>
            <a:br>
              <a:rPr lang="en-GB" sz="1400" dirty="0">
                <a:latin typeface="Calibri" panose="020F0502020204030204" pitchFamily="34" charset="0"/>
                <a:ea typeface="Calibri" panose="020F0502020204030204" pitchFamily="34" charset="0"/>
                <a:cs typeface="Times New Roman" panose="02020603050405020304" pitchFamily="18" charset="0"/>
              </a:rPr>
            </a:br>
            <a:r>
              <a:rPr lang="en-GB" sz="3100" dirty="0">
                <a:latin typeface="Calibri" panose="020F0502020204030204" pitchFamily="34" charset="0"/>
                <a:ea typeface="Calibri" panose="020F0502020204030204" pitchFamily="34" charset="0"/>
                <a:cs typeface="Times New Roman" panose="02020603050405020304" pitchFamily="18" charset="0"/>
              </a:rPr>
              <a:t>* </a:t>
            </a:r>
            <a:r>
              <a:rPr lang="en-GB" sz="2700" dirty="0">
                <a:latin typeface="Calibri" panose="020F0502020204030204" pitchFamily="34" charset="0"/>
                <a:ea typeface="Calibri" panose="020F0502020204030204" pitchFamily="34" charset="0"/>
                <a:cs typeface="Times New Roman" panose="02020603050405020304" pitchFamily="18" charset="0"/>
              </a:rPr>
              <a:t>Forming stage:  Meeting and introducing the team the first time.</a:t>
            </a:r>
            <a:br>
              <a:rPr lang="en-GB" sz="2700" dirty="0">
                <a:latin typeface="Calibri" panose="020F0502020204030204" pitchFamily="34" charset="0"/>
                <a:ea typeface="Calibri" panose="020F0502020204030204" pitchFamily="34" charset="0"/>
                <a:cs typeface="Times New Roman" panose="02020603050405020304" pitchFamily="18" charset="0"/>
              </a:rPr>
            </a:br>
            <a:br>
              <a:rPr lang="en-GB" sz="2700" dirty="0">
                <a:latin typeface="Calibri" panose="020F0502020204030204" pitchFamily="34" charset="0"/>
                <a:ea typeface="Calibri" panose="020F0502020204030204" pitchFamily="34" charset="0"/>
                <a:cs typeface="Times New Roman" panose="02020603050405020304" pitchFamily="18" charset="0"/>
              </a:rPr>
            </a:br>
            <a:r>
              <a:rPr lang="en-GB" sz="2700" dirty="0">
                <a:latin typeface="Calibri" panose="020F0502020204030204" pitchFamily="34" charset="0"/>
                <a:ea typeface="Calibri" panose="020F0502020204030204" pitchFamily="34" charset="0"/>
                <a:cs typeface="Times New Roman" panose="02020603050405020304" pitchFamily="18" charset="0"/>
              </a:rPr>
              <a:t>* Storming stage:  Challenges  among team members</a:t>
            </a:r>
            <a:br>
              <a:rPr lang="en-GB" sz="2700" dirty="0">
                <a:latin typeface="Calibri" panose="020F0502020204030204" pitchFamily="34" charset="0"/>
                <a:ea typeface="Calibri" panose="020F0502020204030204" pitchFamily="34" charset="0"/>
                <a:cs typeface="Times New Roman" panose="02020603050405020304" pitchFamily="18" charset="0"/>
              </a:rPr>
            </a:br>
            <a:br>
              <a:rPr lang="en-GB" sz="2700" dirty="0">
                <a:latin typeface="Calibri" panose="020F0502020204030204" pitchFamily="34" charset="0"/>
                <a:ea typeface="Calibri" panose="020F0502020204030204" pitchFamily="34" charset="0"/>
                <a:cs typeface="Times New Roman" panose="02020603050405020304" pitchFamily="18" charset="0"/>
              </a:rPr>
            </a:br>
            <a:r>
              <a:rPr lang="en-GB" sz="2700" dirty="0">
                <a:latin typeface="Calibri" panose="020F0502020204030204" pitchFamily="34" charset="0"/>
                <a:ea typeface="Calibri" panose="020F0502020204030204" pitchFamily="34" charset="0"/>
                <a:cs typeface="Times New Roman" panose="02020603050405020304" pitchFamily="18" charset="0"/>
              </a:rPr>
              <a:t>* Norming stage : Co-operation , trust sharing and consensus phase</a:t>
            </a:r>
            <a:br>
              <a:rPr lang="en-GB" sz="2700" dirty="0">
                <a:latin typeface="Calibri" panose="020F0502020204030204" pitchFamily="34" charset="0"/>
                <a:ea typeface="Calibri" panose="020F0502020204030204" pitchFamily="34" charset="0"/>
                <a:cs typeface="Times New Roman" panose="02020603050405020304" pitchFamily="18" charset="0"/>
              </a:rPr>
            </a:br>
            <a:br>
              <a:rPr lang="en-GB" sz="2700" dirty="0">
                <a:latin typeface="Calibri" panose="020F0502020204030204" pitchFamily="34" charset="0"/>
                <a:ea typeface="Calibri" panose="020F0502020204030204" pitchFamily="34" charset="0"/>
                <a:cs typeface="Times New Roman" panose="02020603050405020304" pitchFamily="18" charset="0"/>
              </a:rPr>
            </a:br>
            <a:br>
              <a:rPr lang="en-GB" sz="2700" dirty="0">
                <a:latin typeface="Calibri" panose="020F0502020204030204" pitchFamily="34" charset="0"/>
                <a:ea typeface="Calibri" panose="020F0502020204030204" pitchFamily="34" charset="0"/>
                <a:cs typeface="Times New Roman" panose="02020603050405020304" pitchFamily="18" charset="0"/>
              </a:rPr>
            </a:br>
            <a:r>
              <a:rPr lang="en-GB" sz="2700" dirty="0">
                <a:latin typeface="Calibri" panose="020F0502020204030204" pitchFamily="34" charset="0"/>
                <a:ea typeface="Calibri" panose="020F0502020204030204" pitchFamily="34" charset="0"/>
                <a:cs typeface="Times New Roman" panose="02020603050405020304" pitchFamily="18" charset="0"/>
              </a:rPr>
              <a:t>*  Performing stage:  Flexible successful, performance phase </a:t>
            </a:r>
            <a:br>
              <a:rPr lang="en-GB" sz="2700" dirty="0">
                <a:latin typeface="Calibri" panose="020F0502020204030204" pitchFamily="34" charset="0"/>
                <a:ea typeface="Calibri" panose="020F0502020204030204" pitchFamily="34" charset="0"/>
                <a:cs typeface="Times New Roman" panose="02020603050405020304" pitchFamily="18" charset="0"/>
              </a:rPr>
            </a:br>
            <a:br>
              <a:rPr lang="en-GB" sz="2700" dirty="0">
                <a:latin typeface="Calibri" panose="020F0502020204030204" pitchFamily="34" charset="0"/>
                <a:ea typeface="Calibri" panose="020F0502020204030204" pitchFamily="34" charset="0"/>
                <a:cs typeface="Times New Roman" panose="02020603050405020304" pitchFamily="18" charset="0"/>
              </a:rPr>
            </a:br>
            <a:r>
              <a:rPr lang="en-GB" sz="2700" dirty="0">
                <a:latin typeface="Calibri" panose="020F0502020204030204" pitchFamily="34" charset="0"/>
                <a:ea typeface="Calibri" panose="020F0502020204030204" pitchFamily="34" charset="0"/>
                <a:cs typeface="Times New Roman" panose="02020603050405020304" pitchFamily="18" charset="0"/>
              </a:rPr>
              <a:t>* Adjourning stage: Disbanding group ,celebration, positive.</a:t>
            </a:r>
            <a:endParaRPr lang="en-GB" sz="2700" dirty="0">
              <a:latin typeface="+mn-lt"/>
            </a:endParaRPr>
          </a:p>
        </p:txBody>
      </p:sp>
      <p:pic>
        <p:nvPicPr>
          <p:cNvPr id="5" name="Picture 4" descr="A close up of a map&#10;&#10;Description automatically generated">
            <a:extLst>
              <a:ext uri="{FF2B5EF4-FFF2-40B4-BE49-F238E27FC236}">
                <a16:creationId xmlns:a16="http://schemas.microsoft.com/office/drawing/2014/main" id="{09CB2117-A142-49A6-A2FF-E9F2BEF83AFE}"/>
              </a:ext>
            </a:extLst>
          </p:cNvPr>
          <p:cNvPicPr/>
          <p:nvPr/>
        </p:nvPicPr>
        <p:blipFill rotWithShape="1">
          <a:blip r:embed="rId3">
            <a:extLst>
              <a:ext uri="{28A0092B-C50C-407E-A947-70E740481C1C}">
                <a14:useLocalDpi xmlns:a14="http://schemas.microsoft.com/office/drawing/2010/main" val="0"/>
              </a:ext>
            </a:extLst>
          </a:blip>
          <a:srcRect t="606" r="4" b="3782"/>
          <a:stretch/>
        </p:blipFill>
        <p:spPr bwMode="auto">
          <a:xfrm>
            <a:off x="5276850" y="0"/>
            <a:ext cx="7343776" cy="685799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40730582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advTm="5641">
        <p15:prstTrans prst="origami"/>
      </p:transition>
    </mc:Choice>
    <mc:Fallback xmlns="">
      <p:transition spd="slow" advTm="5641">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39DD6-7C38-493A-9297-B4F7440436FD}"/>
              </a:ext>
            </a:extLst>
          </p:cNvPr>
          <p:cNvSpPr>
            <a:spLocks noGrp="1"/>
          </p:cNvSpPr>
          <p:nvPr>
            <p:ph type="ctrTitle"/>
          </p:nvPr>
        </p:nvSpPr>
        <p:spPr>
          <a:xfrm>
            <a:off x="-294640" y="0"/>
            <a:ext cx="12486640" cy="7205132"/>
          </a:xfrm>
          <a:noFill/>
        </p:spPr>
        <p:txBody>
          <a:bodyPr>
            <a:normAutofit fontScale="90000"/>
          </a:bodyPr>
          <a:lstStyle/>
          <a:p>
            <a:pPr algn="l">
              <a:lnSpc>
                <a:spcPct val="150000"/>
              </a:lnSpc>
              <a:spcAft>
                <a:spcPts val="800"/>
              </a:spcAft>
            </a:pPr>
            <a:r>
              <a:rPr lang="en-GB" sz="3600" b="1" i="1" dirty="0">
                <a:latin typeface="+mn-lt"/>
              </a:rPr>
              <a:t>        </a:t>
            </a:r>
            <a:r>
              <a:rPr lang="en-GB" sz="3600" b="1" i="1" u="sng" dirty="0">
                <a:latin typeface="+mn-lt"/>
              </a:rPr>
              <a:t>Team Roles In Red Cross</a:t>
            </a:r>
            <a:br>
              <a:rPr lang="en-GB" sz="2800" b="1" i="1" u="sng" dirty="0">
                <a:latin typeface="+mn-lt"/>
              </a:rPr>
            </a:br>
            <a:br>
              <a:rPr lang="en-GB" sz="2800" b="1" i="1" u="sng" dirty="0">
                <a:latin typeface="+mn-lt"/>
              </a:rPr>
            </a:br>
            <a:r>
              <a:rPr lang="en-GB" sz="3100" b="1" i="1" dirty="0">
                <a:latin typeface="+mn-lt"/>
              </a:rPr>
              <a:t>    </a:t>
            </a:r>
            <a:r>
              <a:rPr lang="en-GB" sz="3100" dirty="0">
                <a:latin typeface="+mn-lt"/>
                <a:ea typeface="Calibri" panose="020F0502020204030204" pitchFamily="34" charset="0"/>
                <a:cs typeface="Times New Roman" panose="02020603050405020304" pitchFamily="18" charset="0"/>
              </a:rPr>
              <a:t>1.  Definition Of Team Roles.</a:t>
            </a:r>
            <a:br>
              <a:rPr lang="en-GB" sz="3100" dirty="0">
                <a:latin typeface="+mn-lt"/>
                <a:ea typeface="Calibri" panose="020F0502020204030204" pitchFamily="34" charset="0"/>
                <a:cs typeface="Times New Roman" panose="02020603050405020304" pitchFamily="18" charset="0"/>
              </a:rPr>
            </a:br>
            <a:br>
              <a:rPr lang="en-GB" sz="3100" dirty="0">
                <a:latin typeface="+mn-lt"/>
                <a:ea typeface="Calibri" panose="020F0502020204030204" pitchFamily="34" charset="0"/>
                <a:cs typeface="Times New Roman" panose="02020603050405020304" pitchFamily="18" charset="0"/>
              </a:rPr>
            </a:br>
            <a:r>
              <a:rPr lang="en-GB" sz="3100" dirty="0">
                <a:latin typeface="+mn-lt"/>
                <a:ea typeface="Calibri" panose="020F0502020204030204" pitchFamily="34" charset="0"/>
                <a:cs typeface="Times New Roman" panose="02020603050405020304" pitchFamily="18" charset="0"/>
              </a:rPr>
              <a:t>    2.  Team Roles and  Responsibilities.</a:t>
            </a:r>
            <a:br>
              <a:rPr lang="en-GB" sz="3100" dirty="0">
                <a:latin typeface="+mn-lt"/>
                <a:ea typeface="Calibri" panose="020F0502020204030204" pitchFamily="34" charset="0"/>
                <a:cs typeface="Times New Roman" panose="02020603050405020304" pitchFamily="18" charset="0"/>
              </a:rPr>
            </a:br>
            <a:br>
              <a:rPr lang="en-GB" sz="3100" dirty="0">
                <a:latin typeface="+mn-lt"/>
                <a:ea typeface="Calibri" panose="020F0502020204030204" pitchFamily="34" charset="0"/>
                <a:cs typeface="Times New Roman" panose="02020603050405020304" pitchFamily="18" charset="0"/>
              </a:rPr>
            </a:br>
            <a:r>
              <a:rPr lang="en-GB" sz="3100" dirty="0">
                <a:latin typeface="+mn-lt"/>
                <a:ea typeface="Calibri" panose="020F0502020204030204" pitchFamily="34" charset="0"/>
                <a:cs typeface="Times New Roman" panose="02020603050405020304" pitchFamily="18" charset="0"/>
              </a:rPr>
              <a:t>    3.  The Team Roles Of an Effective Team.</a:t>
            </a:r>
            <a:br>
              <a:rPr lang="en-GB" sz="3100" dirty="0">
                <a:latin typeface="+mn-lt"/>
                <a:ea typeface="Calibri" panose="020F0502020204030204" pitchFamily="34" charset="0"/>
                <a:cs typeface="Times New Roman" panose="02020603050405020304" pitchFamily="18" charset="0"/>
              </a:rPr>
            </a:br>
            <a:br>
              <a:rPr lang="en-GB" sz="3100" dirty="0">
                <a:latin typeface="+mn-lt"/>
                <a:ea typeface="Calibri" panose="020F0502020204030204" pitchFamily="34" charset="0"/>
                <a:cs typeface="Times New Roman" panose="02020603050405020304" pitchFamily="18" charset="0"/>
              </a:rPr>
            </a:br>
            <a:r>
              <a:rPr lang="en-GB" sz="3100" dirty="0">
                <a:latin typeface="+mn-lt"/>
                <a:ea typeface="Calibri" panose="020F0502020204030204" pitchFamily="34" charset="0"/>
                <a:cs typeface="Times New Roman" panose="02020603050405020304" pitchFamily="18" charset="0"/>
              </a:rPr>
              <a:t>    4.  Why Team Roles are Importance.</a:t>
            </a:r>
            <a:br>
              <a:rPr lang="en-GB" sz="3100" dirty="0">
                <a:latin typeface="+mn-lt"/>
              </a:rPr>
            </a:br>
            <a:br>
              <a:rPr lang="en-GB" sz="2800" dirty="0">
                <a:latin typeface="+mn-lt"/>
              </a:rPr>
            </a:br>
            <a:endParaRPr lang="en-GB" sz="2800" dirty="0">
              <a:latin typeface="+mn-lt"/>
            </a:endParaRPr>
          </a:p>
        </p:txBody>
      </p:sp>
      <p:pic>
        <p:nvPicPr>
          <p:cNvPr id="3" name="Picture 2" descr="caption">
            <a:extLst>
              <a:ext uri="{FF2B5EF4-FFF2-40B4-BE49-F238E27FC236}">
                <a16:creationId xmlns:a16="http://schemas.microsoft.com/office/drawing/2014/main" id="{FD13A26B-A178-4B72-94CF-4587E9915F8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669280" y="71120"/>
            <a:ext cx="6273799" cy="6715760"/>
          </a:xfrm>
          <a:prstGeom prst="rect">
            <a:avLst/>
          </a:prstGeom>
          <a:noFill/>
          <a:ln>
            <a:noFill/>
          </a:ln>
        </p:spPr>
      </p:pic>
    </p:spTree>
    <p:extLst>
      <p:ext uri="{BB962C8B-B14F-4D97-AF65-F5344CB8AC3E}">
        <p14:creationId xmlns:p14="http://schemas.microsoft.com/office/powerpoint/2010/main" val="29538576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5973">
        <p15:prstTrans prst="crush"/>
      </p:transition>
    </mc:Choice>
    <mc:Fallback xmlns="">
      <p:transition spd="slow" advTm="5973">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5">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17">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19">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C4EFDC-278D-4D95-B0A6-D920373E4DED}"/>
              </a:ext>
            </a:extLst>
          </p:cNvPr>
          <p:cNvSpPr>
            <a:spLocks noGrp="1"/>
          </p:cNvSpPr>
          <p:nvPr>
            <p:ph type="ctrTitle"/>
          </p:nvPr>
        </p:nvSpPr>
        <p:spPr>
          <a:xfrm>
            <a:off x="-5316" y="374810"/>
            <a:ext cx="5734050" cy="6368890"/>
          </a:xfrm>
        </p:spPr>
        <p:txBody>
          <a:bodyPr anchor="b">
            <a:normAutofit fontScale="90000"/>
          </a:bodyPr>
          <a:lstStyle/>
          <a:p>
            <a:pPr algn="l">
              <a:lnSpc>
                <a:spcPct val="150000"/>
              </a:lnSpc>
            </a:pPr>
            <a:r>
              <a:rPr lang="en-GB" sz="1800" b="1" i="1" dirty="0">
                <a:latin typeface="+mn-lt"/>
              </a:rPr>
              <a:t>     </a:t>
            </a:r>
            <a:r>
              <a:rPr lang="en-GB" sz="3600" b="1" i="1" u="sng" dirty="0">
                <a:latin typeface="+mn-lt"/>
              </a:rPr>
              <a:t>Managing Conflicts In  Red          Cross</a:t>
            </a:r>
            <a:br>
              <a:rPr lang="en-GB" sz="1800" b="1" i="1" dirty="0">
                <a:latin typeface="+mn-lt"/>
              </a:rPr>
            </a:br>
            <a:br>
              <a:rPr lang="en-GB" sz="1800" dirty="0">
                <a:latin typeface="+mn-lt"/>
              </a:rPr>
            </a:br>
            <a:r>
              <a:rPr lang="en-GB" sz="3100" dirty="0">
                <a:latin typeface="+mn-lt"/>
              </a:rPr>
              <a:t>          *  Where to give support.</a:t>
            </a:r>
            <a:br>
              <a:rPr lang="en-GB" sz="3100" dirty="0">
                <a:latin typeface="+mn-lt"/>
              </a:rPr>
            </a:br>
            <a:br>
              <a:rPr lang="en-GB" sz="3100" dirty="0">
                <a:latin typeface="+mn-lt"/>
              </a:rPr>
            </a:br>
            <a:r>
              <a:rPr lang="en-GB" sz="3100" dirty="0">
                <a:latin typeface="+mn-lt"/>
              </a:rPr>
              <a:t>          *   Conflicts of interest</a:t>
            </a:r>
            <a:br>
              <a:rPr lang="en-GB" sz="3100" dirty="0">
                <a:latin typeface="+mn-lt"/>
              </a:rPr>
            </a:br>
            <a:br>
              <a:rPr lang="en-GB" sz="3100" dirty="0">
                <a:latin typeface="+mn-lt"/>
              </a:rPr>
            </a:br>
            <a:r>
              <a:rPr lang="en-GB" sz="3100" dirty="0">
                <a:latin typeface="+mn-lt"/>
              </a:rPr>
              <a:t>          *  Helping the bad guys</a:t>
            </a:r>
            <a:br>
              <a:rPr lang="en-GB" sz="3100" dirty="0">
                <a:latin typeface="+mn-lt"/>
              </a:rPr>
            </a:br>
            <a:br>
              <a:rPr lang="en-GB" sz="3100" dirty="0">
                <a:latin typeface="+mn-lt"/>
              </a:rPr>
            </a:br>
            <a:r>
              <a:rPr lang="en-GB" sz="3100" dirty="0">
                <a:latin typeface="+mn-lt"/>
              </a:rPr>
              <a:t>           *  Allocation of Resources</a:t>
            </a:r>
          </a:p>
        </p:txBody>
      </p:sp>
      <p:sp>
        <p:nvSpPr>
          <p:cNvPr id="29"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Psychosocial support - IFRC">
            <a:extLst>
              <a:ext uri="{FF2B5EF4-FFF2-40B4-BE49-F238E27FC236}">
                <a16:creationId xmlns:a16="http://schemas.microsoft.com/office/drawing/2014/main" id="{F126558A-773C-467D-84A8-D0006BDD35B2}"/>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6543676" y="625683"/>
            <a:ext cx="5159227" cy="2689073"/>
          </a:xfrm>
          <a:prstGeom prst="rect">
            <a:avLst/>
          </a:prstGeom>
          <a:noFill/>
        </p:spPr>
      </p:pic>
      <p:sp>
        <p:nvSpPr>
          <p:cNvPr id="30"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C454B67C-FD11-4922-A595-A79878E37234}"/>
              </a:ext>
            </a:extLst>
          </p:cNvPr>
          <p:cNvPicPr/>
          <p:nvPr/>
        </p:nvPicPr>
        <p:blipFill>
          <a:blip r:embed="rId4"/>
          <a:stretch>
            <a:fillRect/>
          </a:stretch>
        </p:blipFill>
        <p:spPr>
          <a:xfrm>
            <a:off x="6543675" y="3909922"/>
            <a:ext cx="5159229" cy="2833778"/>
          </a:xfrm>
          <a:prstGeom prst="rect">
            <a:avLst/>
          </a:prstGeom>
          <a:solidFill>
            <a:srgbClr val="C00000"/>
          </a:solidFill>
        </p:spPr>
      </p:pic>
    </p:spTree>
    <p:extLst>
      <p:ext uri="{BB962C8B-B14F-4D97-AF65-F5344CB8AC3E}">
        <p14:creationId xmlns:p14="http://schemas.microsoft.com/office/powerpoint/2010/main" val="3636099714"/>
      </p:ext>
    </p:extLst>
  </p:cSld>
  <p:clrMapOvr>
    <a:masterClrMapping/>
  </p:clrMapOvr>
  <mc:AlternateContent xmlns:mc="http://schemas.openxmlformats.org/markup-compatibility/2006" xmlns:p14="http://schemas.microsoft.com/office/powerpoint/2010/main">
    <mc:Choice Requires="p14">
      <p:transition spd="slow" p14:dur="4000" advTm="3864">
        <p14:vortex dir="r"/>
      </p:transition>
    </mc:Choice>
    <mc:Fallback xmlns="">
      <p:transition spd="slow" advTm="3864">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32A8B-D43D-4115-9E66-3B719D6519C2}"/>
              </a:ext>
            </a:extLst>
          </p:cNvPr>
          <p:cNvSpPr>
            <a:spLocks noGrp="1"/>
          </p:cNvSpPr>
          <p:nvPr>
            <p:ph type="ctrTitle"/>
          </p:nvPr>
        </p:nvSpPr>
        <p:spPr>
          <a:xfrm>
            <a:off x="-1" y="0"/>
            <a:ext cx="12192001" cy="6858000"/>
          </a:xfrm>
          <a:noFill/>
        </p:spPr>
        <p:txBody>
          <a:bodyPr>
            <a:normAutofit/>
          </a:bodyPr>
          <a:lstStyle/>
          <a:p>
            <a:r>
              <a:rPr lang="en-GB" sz="3200" b="1" u="sng" dirty="0">
                <a:latin typeface="+mn-lt"/>
              </a:rPr>
              <a:t>Successful Team Development In Red Cross</a:t>
            </a:r>
            <a:r>
              <a:rPr lang="en-GB" sz="2800" b="1" u="sng" dirty="0">
                <a:solidFill>
                  <a:schemeClr val="bg1"/>
                </a:solidFill>
                <a:latin typeface="+mn-lt"/>
              </a:rPr>
              <a:t>.</a:t>
            </a:r>
            <a:br>
              <a:rPr lang="en-GB" sz="2800" b="1"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br>
              <a:rPr lang="en-GB" sz="2800" u="sng" dirty="0">
                <a:solidFill>
                  <a:schemeClr val="bg1"/>
                </a:solidFill>
                <a:latin typeface="+mn-lt"/>
              </a:rPr>
            </a:br>
            <a:endParaRPr lang="en-GB" sz="2800" u="sng" dirty="0">
              <a:solidFill>
                <a:schemeClr val="bg1"/>
              </a:solidFill>
              <a:latin typeface="+mn-lt"/>
            </a:endParaRPr>
          </a:p>
        </p:txBody>
      </p:sp>
      <p:pic>
        <p:nvPicPr>
          <p:cNvPr id="3" name="Picture 2">
            <a:extLst>
              <a:ext uri="{FF2B5EF4-FFF2-40B4-BE49-F238E27FC236}">
                <a16:creationId xmlns:a16="http://schemas.microsoft.com/office/drawing/2014/main" id="{542AFF6D-2A1F-4F5F-80B9-7CAFB686926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798365" y="753743"/>
            <a:ext cx="5068516" cy="2817693"/>
          </a:xfrm>
          <a:prstGeom prst="rect">
            <a:avLst/>
          </a:prstGeom>
          <a:noFill/>
          <a:ln>
            <a:noFill/>
          </a:ln>
        </p:spPr>
      </p:pic>
      <p:pic>
        <p:nvPicPr>
          <p:cNvPr id="6" name="Picture 5" descr="How to Build a Powerfully Successful Work Team">
            <a:extLst>
              <a:ext uri="{FF2B5EF4-FFF2-40B4-BE49-F238E27FC236}">
                <a16:creationId xmlns:a16="http://schemas.microsoft.com/office/drawing/2014/main" id="{3FCB2535-FE28-4CD6-ACCA-F36B07063C63}"/>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62393" y="753743"/>
            <a:ext cx="4707172" cy="2784587"/>
          </a:xfrm>
          <a:prstGeom prst="rect">
            <a:avLst/>
          </a:prstGeom>
          <a:noFill/>
          <a:ln>
            <a:noFill/>
          </a:ln>
        </p:spPr>
      </p:pic>
      <p:pic>
        <p:nvPicPr>
          <p:cNvPr id="9" name="Picture 8" descr="Lebanese Red Cross Use Location Intelligence to Deliver Aid and ...">
            <a:extLst>
              <a:ext uri="{FF2B5EF4-FFF2-40B4-BE49-F238E27FC236}">
                <a16:creationId xmlns:a16="http://schemas.microsoft.com/office/drawing/2014/main" id="{8936D4E5-8DF0-4A2B-B699-B385C548058C}"/>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203199" y="3920321"/>
            <a:ext cx="4766366" cy="2888925"/>
          </a:xfrm>
          <a:prstGeom prst="rect">
            <a:avLst/>
          </a:prstGeom>
          <a:noFill/>
          <a:ln>
            <a:noFill/>
          </a:ln>
        </p:spPr>
      </p:pic>
      <p:sp>
        <p:nvSpPr>
          <p:cNvPr id="18" name="Text Box 3">
            <a:extLst>
              <a:ext uri="{FF2B5EF4-FFF2-40B4-BE49-F238E27FC236}">
                <a16:creationId xmlns:a16="http://schemas.microsoft.com/office/drawing/2014/main" id="{2F8C409F-DF3B-4C45-B674-09250599D63C}"/>
              </a:ext>
            </a:extLst>
          </p:cNvPr>
          <p:cNvSpPr txBox="1"/>
          <p:nvPr/>
        </p:nvSpPr>
        <p:spPr>
          <a:xfrm>
            <a:off x="2069103" y="704989"/>
            <a:ext cx="1423285" cy="393700"/>
          </a:xfrm>
          <a:prstGeom prst="rect">
            <a:avLst/>
          </a:prstGeom>
          <a:solidFill>
            <a:sysClr val="window" lastClr="FFFFFF"/>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7000"/>
              </a:lnSpc>
              <a:spcBef>
                <a:spcPts val="0"/>
              </a:spcBef>
              <a:spcAft>
                <a:spcPts val="800"/>
              </a:spcAft>
              <a:buClrTx/>
              <a:buSzTx/>
              <a:buFontTx/>
              <a:buNone/>
              <a:tabLst/>
              <a:defRPr/>
            </a:pPr>
            <a:r>
              <a:rPr kumimoji="0" lang="en-GB" sz="1600" b="1" i="1"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Forming stage</a:t>
            </a:r>
            <a:endParaRPr kumimoji="0" lang="en-GB" sz="11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 Box 2">
            <a:extLst>
              <a:ext uri="{FF2B5EF4-FFF2-40B4-BE49-F238E27FC236}">
                <a16:creationId xmlns:a16="http://schemas.microsoft.com/office/drawing/2014/main" id="{4AEB3D5A-70F3-4EA3-A8B2-7D987DDFCA91}"/>
              </a:ext>
            </a:extLst>
          </p:cNvPr>
          <p:cNvSpPr txBox="1"/>
          <p:nvPr/>
        </p:nvSpPr>
        <p:spPr>
          <a:xfrm>
            <a:off x="8326782" y="753743"/>
            <a:ext cx="1526651" cy="393700"/>
          </a:xfrm>
          <a:prstGeom prst="rect">
            <a:avLst/>
          </a:prstGeom>
          <a:solidFill>
            <a:sysClr val="window" lastClr="FFFFFF"/>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7000"/>
              </a:lnSpc>
              <a:spcBef>
                <a:spcPts val="0"/>
              </a:spcBef>
              <a:spcAft>
                <a:spcPts val="800"/>
              </a:spcAft>
              <a:buClrTx/>
              <a:buSzTx/>
              <a:buFontTx/>
              <a:buNone/>
              <a:tabLst/>
              <a:defRPr/>
            </a:pPr>
            <a:r>
              <a:rPr kumimoji="0" lang="en-GB" sz="1600" b="1" i="1"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Storming stage</a:t>
            </a:r>
            <a:endParaRPr kumimoji="0" lang="en-GB" sz="11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20" name="Picture 19">
            <a:extLst>
              <a:ext uri="{FF2B5EF4-FFF2-40B4-BE49-F238E27FC236}">
                <a16:creationId xmlns:a16="http://schemas.microsoft.com/office/drawing/2014/main" id="{FEA8BF39-FD40-4AE3-A229-01BB86E2BB9B}"/>
              </a:ext>
            </a:extLst>
          </p:cNvPr>
          <p:cNvPicPr/>
          <p:nvPr/>
        </p:nvPicPr>
        <p:blipFill>
          <a:blip r:embed="rId6"/>
          <a:stretch>
            <a:fillRect/>
          </a:stretch>
        </p:blipFill>
        <p:spPr>
          <a:xfrm>
            <a:off x="6798365" y="3991555"/>
            <a:ext cx="5012138" cy="2817692"/>
          </a:xfrm>
          <a:prstGeom prst="rect">
            <a:avLst/>
          </a:prstGeom>
        </p:spPr>
      </p:pic>
      <p:sp>
        <p:nvSpPr>
          <p:cNvPr id="21" name="Text Box 2">
            <a:extLst>
              <a:ext uri="{FF2B5EF4-FFF2-40B4-BE49-F238E27FC236}">
                <a16:creationId xmlns:a16="http://schemas.microsoft.com/office/drawing/2014/main" id="{49BB6F0A-128E-4B7A-B20A-00E29F964078}"/>
              </a:ext>
            </a:extLst>
          </p:cNvPr>
          <p:cNvSpPr txBox="1"/>
          <p:nvPr/>
        </p:nvSpPr>
        <p:spPr>
          <a:xfrm>
            <a:off x="1499260" y="3920321"/>
            <a:ext cx="1482479" cy="422823"/>
          </a:xfrm>
          <a:prstGeom prst="rect">
            <a:avLst/>
          </a:prstGeom>
          <a:solidFill>
            <a:sysClr val="window" lastClr="FFFFFF"/>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7000"/>
              </a:lnSpc>
              <a:spcBef>
                <a:spcPts val="0"/>
              </a:spcBef>
              <a:spcAft>
                <a:spcPts val="800"/>
              </a:spcAft>
              <a:buClrTx/>
              <a:buSzTx/>
              <a:buFontTx/>
              <a:buNone/>
              <a:tabLst/>
              <a:defRPr/>
            </a:pPr>
            <a:r>
              <a:rPr kumimoji="0" lang="en-GB" sz="1600" b="1" i="1"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Norming stage</a:t>
            </a:r>
            <a:endParaRPr kumimoji="0" lang="en-GB" sz="11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2" name="Text Box 2">
            <a:extLst>
              <a:ext uri="{FF2B5EF4-FFF2-40B4-BE49-F238E27FC236}">
                <a16:creationId xmlns:a16="http://schemas.microsoft.com/office/drawing/2014/main" id="{795A53A1-B7EA-4C8D-B76E-F7E9A81C36D9}"/>
              </a:ext>
            </a:extLst>
          </p:cNvPr>
          <p:cNvSpPr txBox="1"/>
          <p:nvPr/>
        </p:nvSpPr>
        <p:spPr>
          <a:xfrm>
            <a:off x="8754221" y="3991555"/>
            <a:ext cx="1813063" cy="421419"/>
          </a:xfrm>
          <a:prstGeom prst="rect">
            <a:avLst/>
          </a:prstGeom>
          <a:solidFill>
            <a:sysClr val="window" lastClr="FFFFFF"/>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7000"/>
              </a:lnSpc>
              <a:spcBef>
                <a:spcPts val="0"/>
              </a:spcBef>
              <a:spcAft>
                <a:spcPts val="800"/>
              </a:spcAft>
              <a:buClrTx/>
              <a:buSzTx/>
              <a:buFontTx/>
              <a:buNone/>
              <a:tabLst/>
              <a:defRPr/>
            </a:pPr>
            <a:r>
              <a:rPr kumimoji="0" lang="en-GB" sz="1600" b="1" i="1"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Performing stage</a:t>
            </a:r>
            <a:endParaRPr kumimoji="0" lang="en-GB" sz="11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57046020"/>
      </p:ext>
    </p:extLst>
  </p:cSld>
  <p:clrMapOvr>
    <a:masterClrMapping/>
  </p:clrMapOvr>
  <mc:AlternateContent xmlns:mc="http://schemas.openxmlformats.org/markup-compatibility/2006" xmlns:p14="http://schemas.microsoft.com/office/powerpoint/2010/main">
    <mc:Choice Requires="p14">
      <p:transition spd="slow" p14:dur="4400" advTm="3009">
        <p14:honeycomb/>
      </p:transition>
    </mc:Choice>
    <mc:Fallback xmlns="">
      <p:transition spd="slow" advTm="3009">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malawi quality exercise">
            <a:extLst>
              <a:ext uri="{FF2B5EF4-FFF2-40B4-BE49-F238E27FC236}">
                <a16:creationId xmlns:a16="http://schemas.microsoft.com/office/drawing/2014/main" id="{BD4FF0AE-11A0-4824-A3D0-7AEB40FBCECF}"/>
              </a:ext>
            </a:extLst>
          </p:cNvPr>
          <p:cNvPicPr/>
          <p:nvPr/>
        </p:nvPicPr>
        <p:blipFill rotWithShape="1">
          <a:blip r:embed="rId2">
            <a:extLst>
              <a:ext uri="{28A0092B-C50C-407E-A947-70E740481C1C}">
                <a14:useLocalDpi xmlns:a14="http://schemas.microsoft.com/office/drawing/2010/main" val="0"/>
              </a:ext>
            </a:extLst>
          </a:blip>
          <a:srcRect l="15172" r="14709"/>
          <a:stretch/>
        </p:blipFill>
        <p:spPr bwMode="auto">
          <a:xfrm>
            <a:off x="4110127" y="-210197"/>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noFill/>
        </p:spPr>
      </p:pic>
      <p:sp useBgFill="1">
        <p:nvSpPr>
          <p:cNvPr id="35" name="Freeform: Shape 34">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0B8726-B411-456B-BCBD-D2E55D8884F1}"/>
              </a:ext>
            </a:extLst>
          </p:cNvPr>
          <p:cNvSpPr>
            <a:spLocks noGrp="1"/>
          </p:cNvSpPr>
          <p:nvPr>
            <p:ph type="ctrTitle"/>
          </p:nvPr>
        </p:nvSpPr>
        <p:spPr>
          <a:xfrm>
            <a:off x="10510" y="18288"/>
            <a:ext cx="4267201" cy="6009606"/>
          </a:xfrm>
        </p:spPr>
        <p:txBody>
          <a:bodyPr anchor="b">
            <a:normAutofit/>
          </a:bodyPr>
          <a:lstStyle/>
          <a:p>
            <a:pPr algn="l">
              <a:spcAft>
                <a:spcPts val="800"/>
              </a:spcAft>
            </a:pPr>
            <a:r>
              <a:rPr lang="en-GB" sz="3200" b="1" i="1" u="sng" dirty="0">
                <a:latin typeface="Calibri" panose="020F0502020204030204" pitchFamily="34" charset="0"/>
                <a:ea typeface="Calibri" panose="020F0502020204030204" pitchFamily="34" charset="0"/>
                <a:cs typeface="Times New Roman" panose="02020603050405020304" pitchFamily="18" charset="0"/>
              </a:rPr>
              <a:t>Roles For a Team To Be Successful In Red Cross </a:t>
            </a:r>
            <a:br>
              <a:rPr lang="en-GB" sz="1200" dirty="0">
                <a:latin typeface="Calibri" panose="020F0502020204030204" pitchFamily="34" charset="0"/>
                <a:ea typeface="Calibri" panose="020F0502020204030204" pitchFamily="34" charset="0"/>
                <a:cs typeface="Times New Roman" panose="02020603050405020304" pitchFamily="18" charset="0"/>
              </a:rPr>
            </a:br>
            <a:r>
              <a:rPr lang="en-GB" sz="2400" dirty="0">
                <a:latin typeface="Calibri" panose="020F0502020204030204" pitchFamily="34" charset="0"/>
                <a:ea typeface="Calibri" panose="020F0502020204030204" pitchFamily="34" charset="0"/>
                <a:cs typeface="Times New Roman" panose="02020603050405020304" pitchFamily="18" charset="0"/>
              </a:rPr>
              <a:t> </a:t>
            </a:r>
            <a:r>
              <a:rPr lang="en-GB" sz="3100" dirty="0">
                <a:latin typeface="Calibri" panose="020F0502020204030204" pitchFamily="34" charset="0"/>
                <a:ea typeface="Calibri" panose="020F0502020204030204" pitchFamily="34" charset="0"/>
                <a:cs typeface="Times New Roman" panose="02020603050405020304" pitchFamily="18" charset="0"/>
              </a:rPr>
              <a:t>-  Sharing Data</a:t>
            </a:r>
            <a:br>
              <a:rPr lang="en-GB" sz="3100" dirty="0">
                <a:latin typeface="Calibri" panose="020F0502020204030204" pitchFamily="34" charset="0"/>
                <a:ea typeface="Calibri" panose="020F0502020204030204" pitchFamily="34" charset="0"/>
                <a:cs typeface="Times New Roman" panose="02020603050405020304" pitchFamily="18" charset="0"/>
              </a:rPr>
            </a:br>
            <a:br>
              <a:rPr lang="en-GB" sz="3100" dirty="0">
                <a:latin typeface="Calibri" panose="020F0502020204030204" pitchFamily="34" charset="0"/>
                <a:ea typeface="Calibri" panose="020F0502020204030204" pitchFamily="34" charset="0"/>
                <a:cs typeface="Times New Roman" panose="02020603050405020304" pitchFamily="18" charset="0"/>
              </a:rPr>
            </a:br>
            <a:r>
              <a:rPr lang="en-GB" sz="3100" dirty="0">
                <a:latin typeface="Calibri" panose="020F0502020204030204" pitchFamily="34" charset="0"/>
                <a:ea typeface="Calibri" panose="020F0502020204030204" pitchFamily="34" charset="0"/>
                <a:cs typeface="Times New Roman" panose="02020603050405020304" pitchFamily="18" charset="0"/>
              </a:rPr>
              <a:t>-  Excellent communication skills</a:t>
            </a:r>
            <a:br>
              <a:rPr lang="en-GB" sz="3100" dirty="0">
                <a:latin typeface="Calibri" panose="020F0502020204030204" pitchFamily="34" charset="0"/>
                <a:ea typeface="Calibri" panose="020F0502020204030204" pitchFamily="34" charset="0"/>
                <a:cs typeface="Times New Roman" panose="02020603050405020304" pitchFamily="18" charset="0"/>
              </a:rPr>
            </a:br>
            <a:br>
              <a:rPr lang="en-GB" sz="3100" dirty="0">
                <a:latin typeface="Calibri" panose="020F0502020204030204" pitchFamily="34" charset="0"/>
                <a:ea typeface="Calibri" panose="020F0502020204030204" pitchFamily="34" charset="0"/>
                <a:cs typeface="Times New Roman" panose="02020603050405020304" pitchFamily="18" charset="0"/>
              </a:rPr>
            </a:br>
            <a:r>
              <a:rPr lang="en-GB" sz="3100" dirty="0">
                <a:latin typeface="Calibri" panose="020F0502020204030204" pitchFamily="34" charset="0"/>
                <a:ea typeface="Calibri" panose="020F0502020204030204" pitchFamily="34" charset="0"/>
                <a:cs typeface="Times New Roman" panose="02020603050405020304" pitchFamily="18" charset="0"/>
              </a:rPr>
              <a:t>-  Everyone has role in the team</a:t>
            </a:r>
            <a:br>
              <a:rPr lang="en-GB" sz="3100" dirty="0">
                <a:latin typeface="Calibri" panose="020F0502020204030204" pitchFamily="34" charset="0"/>
                <a:ea typeface="Calibri" panose="020F0502020204030204" pitchFamily="34" charset="0"/>
                <a:cs typeface="Times New Roman" panose="02020603050405020304" pitchFamily="18" charset="0"/>
              </a:rPr>
            </a:br>
            <a:br>
              <a:rPr lang="en-GB" sz="3100" dirty="0">
                <a:latin typeface="Calibri" panose="020F0502020204030204" pitchFamily="34" charset="0"/>
                <a:ea typeface="Calibri" panose="020F0502020204030204" pitchFamily="34" charset="0"/>
                <a:cs typeface="Times New Roman" panose="02020603050405020304" pitchFamily="18" charset="0"/>
              </a:rPr>
            </a:br>
            <a:r>
              <a:rPr lang="en-GB" sz="3100" dirty="0">
                <a:latin typeface="Calibri" panose="020F0502020204030204" pitchFamily="34" charset="0"/>
                <a:ea typeface="Calibri" panose="020F0502020204030204" pitchFamily="34" charset="0"/>
                <a:cs typeface="Times New Roman" panose="02020603050405020304" pitchFamily="18" charset="0"/>
              </a:rPr>
              <a:t>-  Good leadership</a:t>
            </a:r>
            <a:br>
              <a:rPr lang="en-GB" sz="1200" dirty="0">
                <a:latin typeface="Calibri" panose="020F0502020204030204" pitchFamily="34" charset="0"/>
                <a:ea typeface="Calibri" panose="020F0502020204030204" pitchFamily="34" charset="0"/>
                <a:cs typeface="Times New Roman" panose="02020603050405020304" pitchFamily="18" charset="0"/>
              </a:rPr>
            </a:br>
            <a:br>
              <a:rPr lang="en-GB" sz="1200" dirty="0">
                <a:latin typeface="Calibri" panose="020F0502020204030204" pitchFamily="34" charset="0"/>
                <a:ea typeface="Calibri" panose="020F0502020204030204" pitchFamily="34" charset="0"/>
                <a:cs typeface="Times New Roman" panose="02020603050405020304" pitchFamily="18" charset="0"/>
              </a:rPr>
            </a:br>
            <a:br>
              <a:rPr lang="en-GB" sz="1200" dirty="0">
                <a:latin typeface="Calibri" panose="020F0502020204030204" pitchFamily="34" charset="0"/>
                <a:ea typeface="Calibri" panose="020F0502020204030204" pitchFamily="34" charset="0"/>
                <a:cs typeface="Times New Roman" panose="02020603050405020304" pitchFamily="18" charset="0"/>
              </a:rPr>
            </a:br>
            <a:br>
              <a:rPr lang="en-GB" sz="1200" dirty="0">
                <a:latin typeface="Calibri" panose="020F0502020204030204" pitchFamily="34" charset="0"/>
                <a:ea typeface="Calibri" panose="020F0502020204030204" pitchFamily="34" charset="0"/>
                <a:cs typeface="Times New Roman" panose="02020603050405020304" pitchFamily="18" charset="0"/>
              </a:rPr>
            </a:br>
            <a:endParaRPr lang="en-GB" sz="1200" dirty="0">
              <a:latin typeface="+mn-lt"/>
            </a:endParaRPr>
          </a:p>
        </p:txBody>
      </p:sp>
      <p:sp>
        <p:nvSpPr>
          <p:cNvPr id="39" name="Rectangle 3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5468180"/>
      </p:ext>
    </p:extLst>
  </p:cSld>
  <p:clrMapOvr>
    <a:masterClrMapping/>
  </p:clrMapOvr>
  <mc:AlternateContent xmlns:mc="http://schemas.openxmlformats.org/markup-compatibility/2006" xmlns:p14="http://schemas.microsoft.com/office/powerpoint/2010/main">
    <mc:Choice Requires="p14">
      <p:transition spd="slow" p14:dur="4400" advTm="7897">
        <p14:honeycomb/>
      </p:transition>
    </mc:Choice>
    <mc:Fallback xmlns="">
      <p:transition spd="slow" advTm="7897">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59720-7232-4572-BAA8-2B22D87202A5}"/>
              </a:ext>
            </a:extLst>
          </p:cNvPr>
          <p:cNvSpPr>
            <a:spLocks noGrp="1"/>
          </p:cNvSpPr>
          <p:nvPr>
            <p:ph type="ctrTitle"/>
          </p:nvPr>
        </p:nvSpPr>
        <p:spPr>
          <a:xfrm>
            <a:off x="0" y="0"/>
            <a:ext cx="12192000" cy="6968836"/>
          </a:xfrm>
          <a:noFill/>
        </p:spPr>
        <p:txBody>
          <a:bodyPr>
            <a:normAutofit/>
          </a:bodyPr>
          <a:lstStyle/>
          <a:p>
            <a:pPr algn="l">
              <a:lnSpc>
                <a:spcPct val="150000"/>
              </a:lnSpc>
              <a:spcAft>
                <a:spcPts val="800"/>
              </a:spcAft>
            </a:pPr>
            <a:r>
              <a:rPr lang="en-GB" sz="3200" b="1" i="1" dirty="0">
                <a:solidFill>
                  <a:schemeClr val="bg1"/>
                </a:solidFill>
                <a:latin typeface="+mn-lt"/>
              </a:rPr>
              <a:t>                                                            </a:t>
            </a:r>
            <a:r>
              <a:rPr lang="en-GB" sz="3200" b="1" i="1" u="sng" dirty="0">
                <a:latin typeface="+mn-lt"/>
              </a:rPr>
              <a:t>Conclusion.</a:t>
            </a:r>
            <a:br>
              <a:rPr lang="en-GB" sz="3200" b="1" i="1" u="sng" dirty="0">
                <a:latin typeface="+mn-lt"/>
              </a:rPr>
            </a:br>
            <a:br>
              <a:rPr lang="en-GB" sz="2400" dirty="0">
                <a:latin typeface="Calibri" panose="020F0502020204030204" pitchFamily="34" charset="0"/>
                <a:ea typeface="Calibri" panose="020F0502020204030204" pitchFamily="34" charset="0"/>
                <a:cs typeface="Times New Roman" panose="02020603050405020304" pitchFamily="18" charset="0"/>
              </a:rPr>
            </a:br>
            <a:r>
              <a:rPr lang="en-GB" sz="2800" dirty="0">
                <a:latin typeface="Calibri" panose="020F0502020204030204" pitchFamily="34" charset="0"/>
                <a:ea typeface="Calibri" panose="020F0502020204030204" pitchFamily="34" charset="0"/>
                <a:cs typeface="Times New Roman" panose="02020603050405020304" pitchFamily="18" charset="0"/>
              </a:rPr>
              <a:t>The red cross is international organization and was formed in 1863 in Geneva</a:t>
            </a:r>
            <a:br>
              <a:rPr lang="en-GB" sz="2800" dirty="0">
                <a:latin typeface="Calibri" panose="020F0502020204030204" pitchFamily="34" charset="0"/>
                <a:ea typeface="Calibri" panose="020F0502020204030204" pitchFamily="34" charset="0"/>
                <a:cs typeface="Times New Roman" panose="02020603050405020304" pitchFamily="18" charset="0"/>
              </a:rPr>
            </a:br>
            <a:r>
              <a:rPr lang="en-GB" sz="2800" dirty="0">
                <a:latin typeface="Calibri" panose="020F0502020204030204" pitchFamily="34" charset="0"/>
                <a:ea typeface="Calibri" panose="020F0502020204030204" pitchFamily="34" charset="0"/>
                <a:cs typeface="Times New Roman" panose="02020603050405020304" pitchFamily="18" charset="0"/>
              </a:rPr>
              <a:t>Switzerland by Henry Dunant. The pursue of the organization is to safe lives. </a:t>
            </a:r>
            <a:br>
              <a:rPr lang="en-GB" sz="2800" dirty="0">
                <a:latin typeface="Calibri" panose="020F0502020204030204" pitchFamily="34" charset="0"/>
                <a:ea typeface="Calibri" panose="020F0502020204030204" pitchFamily="34" charset="0"/>
                <a:cs typeface="Times New Roman" panose="02020603050405020304" pitchFamily="18" charset="0"/>
              </a:rPr>
            </a:br>
            <a:r>
              <a:rPr lang="en-GB" sz="2800" dirty="0">
                <a:latin typeface="Calibri" panose="020F0502020204030204" pitchFamily="34" charset="0"/>
                <a:ea typeface="Calibri" panose="020F0502020204030204" pitchFamily="34" charset="0"/>
                <a:cs typeface="Times New Roman" panose="02020603050405020304" pitchFamily="18" charset="0"/>
              </a:rPr>
              <a:t>Many volunteers are always ready to help. Team working is important for organization. With the good team working skills the organization can </a:t>
            </a:r>
            <a:br>
              <a:rPr lang="en-GB" sz="2800" dirty="0">
                <a:latin typeface="Calibri" panose="020F0502020204030204" pitchFamily="34" charset="0"/>
                <a:ea typeface="Calibri" panose="020F0502020204030204" pitchFamily="34" charset="0"/>
                <a:cs typeface="Times New Roman" panose="02020603050405020304" pitchFamily="18" charset="0"/>
              </a:rPr>
            </a:br>
            <a:r>
              <a:rPr lang="en-GB" sz="2800" dirty="0">
                <a:latin typeface="Calibri" panose="020F0502020204030204" pitchFamily="34" charset="0"/>
                <a:ea typeface="Calibri" panose="020F0502020204030204" pitchFamily="34" charset="0"/>
                <a:cs typeface="Times New Roman" panose="02020603050405020304" pitchFamily="18" charset="0"/>
              </a:rPr>
              <a:t>grow and the goals can be competed. </a:t>
            </a:r>
            <a:br>
              <a:rPr lang="en-GB" sz="2800" b="1" i="1" u="sng" dirty="0">
                <a:solidFill>
                  <a:schemeClr val="bg1"/>
                </a:solidFill>
                <a:latin typeface="+mn-lt"/>
              </a:rPr>
            </a:br>
            <a:br>
              <a:rPr lang="en-GB" sz="2800" b="1" i="1" u="sng" dirty="0">
                <a:solidFill>
                  <a:schemeClr val="bg1"/>
                </a:solidFill>
                <a:latin typeface="+mn-lt"/>
              </a:rPr>
            </a:br>
            <a:br>
              <a:rPr lang="en-GB" sz="2800" b="1" i="1" u="sng" dirty="0">
                <a:solidFill>
                  <a:schemeClr val="bg1"/>
                </a:solidFill>
                <a:latin typeface="+mn-lt"/>
              </a:rPr>
            </a:br>
            <a:endParaRPr lang="en-GB" sz="2800" b="1" i="1" u="sng" dirty="0">
              <a:solidFill>
                <a:schemeClr val="bg1"/>
              </a:solidFill>
              <a:latin typeface="+mn-lt"/>
            </a:endParaRPr>
          </a:p>
        </p:txBody>
      </p:sp>
    </p:spTree>
    <p:extLst>
      <p:ext uri="{BB962C8B-B14F-4D97-AF65-F5344CB8AC3E}">
        <p14:creationId xmlns:p14="http://schemas.microsoft.com/office/powerpoint/2010/main" val="1152534074"/>
      </p:ext>
    </p:extLst>
  </p:cSld>
  <p:clrMapOvr>
    <a:masterClrMapping/>
  </p:clrMapOvr>
  <mc:AlternateContent xmlns:mc="http://schemas.openxmlformats.org/markup-compatibility/2006" xmlns:p14="http://schemas.microsoft.com/office/powerpoint/2010/main">
    <mc:Choice Requires="p14">
      <p:transition spd="slow" p14:dur="1200" advTm="4896">
        <p:dissolve/>
      </p:transition>
    </mc:Choice>
    <mc:Fallback xmlns="">
      <p:transition spd="slow" advTm="4896">
        <p:dissolv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675D-FC4C-495D-9464-23B744EF95F0}"/>
              </a:ext>
            </a:extLst>
          </p:cNvPr>
          <p:cNvSpPr>
            <a:spLocks noGrp="1"/>
          </p:cNvSpPr>
          <p:nvPr>
            <p:ph type="ctrTitle"/>
          </p:nvPr>
        </p:nvSpPr>
        <p:spPr>
          <a:xfrm>
            <a:off x="0" y="0"/>
            <a:ext cx="12192000" cy="6857999"/>
          </a:xfrm>
          <a:noFill/>
        </p:spPr>
        <p:txBody>
          <a:bodyPr>
            <a:normAutofit fontScale="90000"/>
          </a:bodyPr>
          <a:lstStyle/>
          <a:p>
            <a:pPr algn="l">
              <a:lnSpc>
                <a:spcPct val="107000"/>
              </a:lnSpc>
              <a:spcAft>
                <a:spcPts val="800"/>
              </a:spcAft>
            </a:pPr>
            <a:br>
              <a:rPr lang="en-GB" sz="1200" b="1" i="1" u="sng" dirty="0">
                <a:latin typeface="+mn-lt"/>
              </a:rPr>
            </a:br>
            <a:br>
              <a:rPr lang="en-GB" sz="1200" b="1" i="1" u="sng" dirty="0">
                <a:latin typeface="+mn-lt"/>
              </a:rPr>
            </a:br>
            <a:r>
              <a:rPr lang="en-GB" sz="2000" b="1" i="1" u="sng" dirty="0">
                <a:latin typeface="+mn-lt"/>
              </a:rPr>
              <a:t>References</a:t>
            </a:r>
            <a:br>
              <a:rPr lang="en-GB" sz="1200" b="1" i="1" u="sng" dirty="0">
                <a:latin typeface="+mn-lt"/>
              </a:rPr>
            </a:br>
            <a:r>
              <a:rPr lang="en-GB" sz="1300" dirty="0">
                <a:latin typeface="Calibri" panose="020F0502020204030204" pitchFamily="34" charset="0"/>
                <a:cs typeface="Calibri" panose="020F0502020204030204" pitchFamily="34" charset="0"/>
              </a:rPr>
              <a:t>kingbola, K., 2013. A model of strategic non-profit human resource management. </a:t>
            </a:r>
            <a:r>
              <a:rPr lang="en-GB" sz="1300" i="1" dirty="0">
                <a:latin typeface="Calibri" panose="020F0502020204030204" pitchFamily="34" charset="0"/>
                <a:cs typeface="Calibri" panose="020F0502020204030204" pitchFamily="34" charset="0"/>
              </a:rPr>
              <a:t>Voluntas: International Journal of Voluntary and Non-profits Organizations</a:t>
            </a:r>
            <a:r>
              <a:rPr lang="en-GB" sz="1300" dirty="0">
                <a:latin typeface="Calibri" panose="020F0502020204030204" pitchFamily="34" charset="0"/>
                <a:cs typeface="Calibri" panose="020F0502020204030204" pitchFamily="34" charset="0"/>
              </a:rPr>
              <a:t>, </a:t>
            </a:r>
            <a:r>
              <a:rPr lang="en-GB" sz="1300" i="1" dirty="0">
                <a:latin typeface="Calibri" panose="020F0502020204030204" pitchFamily="34" charset="0"/>
                <a:cs typeface="Calibri" panose="020F0502020204030204" pitchFamily="34" charset="0"/>
              </a:rPr>
              <a:t>24</a:t>
            </a:r>
            <a:r>
              <a:rPr lang="en-GB" sz="1300" dirty="0">
                <a:latin typeface="Calibri" panose="020F0502020204030204" pitchFamily="34" charset="0"/>
                <a:cs typeface="Calibri" panose="020F0502020204030204" pitchFamily="34" charset="0"/>
              </a:rPr>
              <a:t>(1), pp.214-240.</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cs typeface="Calibri" panose="020F0502020204030204" pitchFamily="34" charset="0"/>
              </a:rPr>
            </a:br>
            <a:r>
              <a:rPr lang="en-GB" sz="1300" dirty="0">
                <a:latin typeface="Calibri" panose="020F0502020204030204" pitchFamily="34" charset="0"/>
                <a:cs typeface="Calibri" panose="020F0502020204030204" pitchFamily="34" charset="0"/>
              </a:rPr>
              <a:t>Barton, C., 2019. </a:t>
            </a:r>
            <a:r>
              <a:rPr lang="en-GB" sz="1300" i="1" dirty="0">
                <a:latin typeface="Calibri" panose="020F0502020204030204" pitchFamily="34" charset="0"/>
                <a:cs typeface="Calibri" panose="020F0502020204030204" pitchFamily="34" charset="0"/>
              </a:rPr>
              <a:t>The Red Cross in peace and war</a:t>
            </a:r>
            <a:r>
              <a:rPr lang="en-GB" sz="1300" dirty="0">
                <a:latin typeface="Calibri" panose="020F0502020204030204" pitchFamily="34" charset="0"/>
                <a:cs typeface="Calibri" panose="020F0502020204030204" pitchFamily="34" charset="0"/>
              </a:rPr>
              <a:t>. Good Press.</a:t>
            </a:r>
            <a:br>
              <a:rPr lang="en-GB" sz="1300" dirty="0">
                <a:latin typeface="Calibri" panose="020F0502020204030204" pitchFamily="34" charset="0"/>
                <a:cs typeface="Calibri" panose="020F0502020204030204" pitchFamily="34" charset="0"/>
              </a:rPr>
            </a:br>
            <a:br>
              <a:rPr lang="en-GB" sz="1300" dirty="0">
                <a:latin typeface="Calibri" panose="020F0502020204030204" pitchFamily="34" charset="0"/>
                <a:cs typeface="Calibri" panose="020F0502020204030204" pitchFamily="34" charset="0"/>
              </a:rPr>
            </a:br>
            <a:r>
              <a:rPr lang="en-GB" sz="1300" dirty="0">
                <a:latin typeface="Calibri" panose="020F0502020204030204" pitchFamily="34" charset="0"/>
                <a:cs typeface="Calibri" panose="020F0502020204030204" pitchFamily="34" charset="0"/>
              </a:rPr>
              <a:t>Hutchinson, J., 2018. </a:t>
            </a:r>
            <a:r>
              <a:rPr lang="en-GB" sz="1300" i="1" dirty="0">
                <a:latin typeface="Calibri" panose="020F0502020204030204" pitchFamily="34" charset="0"/>
                <a:cs typeface="Calibri" panose="020F0502020204030204" pitchFamily="34" charset="0"/>
              </a:rPr>
              <a:t>Champions of charity: war and the rise of the Red Cross</a:t>
            </a:r>
            <a:r>
              <a:rPr lang="en-GB" sz="1300" dirty="0">
                <a:latin typeface="Calibri" panose="020F0502020204030204" pitchFamily="34" charset="0"/>
                <a:cs typeface="Calibri" panose="020F0502020204030204" pitchFamily="34" charset="0"/>
              </a:rPr>
              <a:t>. Routledge.</a:t>
            </a:r>
            <a:br>
              <a:rPr lang="en-GB" sz="1300" dirty="0">
                <a:latin typeface="Calibri" panose="020F0502020204030204" pitchFamily="34" charset="0"/>
                <a:cs typeface="Calibri" panose="020F0502020204030204" pitchFamily="34" charset="0"/>
              </a:rPr>
            </a:br>
            <a:br>
              <a:rPr lang="en-GB" sz="1300" dirty="0">
                <a:latin typeface="Calibri" panose="020F0502020204030204" pitchFamily="34" charset="0"/>
                <a:ea typeface="Calibri" panose="020F0502020204030204" pitchFamily="34" charset="0"/>
                <a:cs typeface="Times New Roman" panose="02020603050405020304" pitchFamily="18" charset="0"/>
              </a:rPr>
            </a:br>
            <a:r>
              <a:rPr lang="en-GB" sz="1300" dirty="0">
                <a:latin typeface="Calibri" panose="020F0502020204030204" pitchFamily="34" charset="0"/>
                <a:ea typeface="Calibri" panose="020F0502020204030204" pitchFamily="34" charset="0"/>
                <a:cs typeface="Calibri" panose="020F0502020204030204" pitchFamily="34" charset="0"/>
              </a:rPr>
              <a:t>Belbin, M., 2004. Belbin team roles. </a:t>
            </a:r>
            <a:r>
              <a:rPr lang="en-GB" sz="1300" i="1" dirty="0">
                <a:latin typeface="Calibri" panose="020F0502020204030204" pitchFamily="34" charset="0"/>
                <a:ea typeface="Calibri" panose="020F0502020204030204" pitchFamily="34" charset="0"/>
                <a:cs typeface="Calibri" panose="020F0502020204030204" pitchFamily="34" charset="0"/>
              </a:rPr>
              <a:t>Book Belbin Team Roles</a:t>
            </a:r>
            <a:r>
              <a:rPr lang="en-GB" sz="1300" dirty="0">
                <a:latin typeface="Calibri" panose="020F0502020204030204" pitchFamily="34" charset="0"/>
                <a:ea typeface="Calibri" panose="020F0502020204030204" pitchFamily="34" charset="0"/>
                <a:cs typeface="Calibri" panose="020F0502020204030204" pitchFamily="34" charset="0"/>
              </a:rPr>
              <a:t>.</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ea typeface="Calibri" panose="020F0502020204030204" pitchFamily="34" charset="0"/>
                <a:cs typeface="Calibri" panose="020F0502020204030204" pitchFamily="34" charset="0"/>
              </a:rPr>
            </a:br>
            <a:r>
              <a:rPr lang="en-GB" sz="1300" dirty="0">
                <a:latin typeface="Calibri" panose="020F0502020204030204" pitchFamily="34" charset="0"/>
                <a:ea typeface="Calibri" panose="020F0502020204030204" pitchFamily="34" charset="0"/>
                <a:cs typeface="Calibri" panose="020F0502020204030204" pitchFamily="34" charset="0"/>
              </a:rPr>
              <a:t>Dyer, W.G. (1995). Team building (3</a:t>
            </a:r>
            <a:r>
              <a:rPr lang="en-GB" sz="1300" baseline="30000" dirty="0">
                <a:latin typeface="Calibri" panose="020F0502020204030204" pitchFamily="34" charset="0"/>
                <a:ea typeface="Calibri" panose="020F0502020204030204" pitchFamily="34" charset="0"/>
                <a:cs typeface="Calibri" panose="020F0502020204030204" pitchFamily="34" charset="0"/>
              </a:rPr>
              <a:t>rd.</a:t>
            </a:r>
            <a:r>
              <a:rPr lang="en-GB" sz="1300" dirty="0">
                <a:latin typeface="Calibri" panose="020F0502020204030204" pitchFamily="34" charset="0"/>
                <a:ea typeface="Calibri" panose="020F0502020204030204" pitchFamily="34" charset="0"/>
                <a:cs typeface="Calibri" panose="020F0502020204030204" pitchFamily="34" charset="0"/>
              </a:rPr>
              <a:t> et., OD Series). Reading, MA: Adison Wesley.</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cs typeface="Calibri" panose="020F0502020204030204" pitchFamily="34" charset="0"/>
              </a:rPr>
            </a:br>
            <a:r>
              <a:rPr lang="en-GB" sz="1300" dirty="0">
                <a:latin typeface="Calibri" panose="020F0502020204030204" pitchFamily="34" charset="0"/>
                <a:ea typeface="Calibri" panose="020F0502020204030204" pitchFamily="34" charset="0"/>
                <a:cs typeface="Calibri" panose="020F0502020204030204" pitchFamily="34" charset="0"/>
              </a:rPr>
              <a:t>Frazer, R. and Oswald, P., 2009.Teamwork! New York: Simon Spotlight.</a:t>
            </a:r>
            <a:br>
              <a:rPr lang="en-GB" sz="1300" dirty="0">
                <a:latin typeface="Calibri" panose="020F0502020204030204" pitchFamily="34" charset="0"/>
                <a:ea typeface="Calibri" panose="020F0502020204030204" pitchFamily="34" charset="0"/>
                <a:cs typeface="Calibri" panose="020F0502020204030204" pitchFamily="34" charset="0"/>
              </a:rPr>
            </a:br>
            <a:br>
              <a:rPr lang="en-GB" sz="1300" dirty="0">
                <a:latin typeface="Calibri" panose="020F0502020204030204" pitchFamily="34" charset="0"/>
                <a:ea typeface="Calibri" panose="020F0502020204030204" pitchFamily="34" charset="0"/>
                <a:cs typeface="Times New Roman" panose="02020603050405020304" pitchFamily="18" charset="0"/>
              </a:rPr>
            </a:br>
            <a:r>
              <a:rPr lang="en-GB" sz="1300" dirty="0">
                <a:latin typeface="Calibri" panose="020F0502020204030204" pitchFamily="34" charset="0"/>
                <a:ea typeface="Calibri" panose="020F0502020204030204" pitchFamily="34" charset="0"/>
                <a:cs typeface="Calibri" panose="020F0502020204030204" pitchFamily="34" charset="0"/>
              </a:rPr>
              <a:t> Huey, B.M. and Wickens, C.D., 1993. </a:t>
            </a:r>
            <a:r>
              <a:rPr lang="en-GB" sz="1300" i="1" dirty="0">
                <a:latin typeface="Calibri" panose="020F0502020204030204" pitchFamily="34" charset="0"/>
                <a:ea typeface="Calibri" panose="020F0502020204030204" pitchFamily="34" charset="0"/>
                <a:cs typeface="Calibri" panose="020F0502020204030204" pitchFamily="34" charset="0"/>
              </a:rPr>
              <a:t>Workload transition: Implications for individual and team performance</a:t>
            </a:r>
            <a:r>
              <a:rPr lang="en-GB" sz="1300" dirty="0">
                <a:latin typeface="Calibri" panose="020F0502020204030204" pitchFamily="34" charset="0"/>
                <a:ea typeface="Calibri" panose="020F0502020204030204" pitchFamily="34" charset="0"/>
                <a:cs typeface="Calibri" panose="020F0502020204030204" pitchFamily="34" charset="0"/>
              </a:rPr>
              <a:t>. NATIONAL RESEARCH COUNCIL WASHINGTON DC..</a:t>
            </a:r>
            <a:br>
              <a:rPr lang="en-GB" sz="1300" dirty="0">
                <a:latin typeface="Calibri" panose="020F0502020204030204" pitchFamily="34" charset="0"/>
                <a:ea typeface="Calibri" panose="020F0502020204030204" pitchFamily="34" charset="0"/>
                <a:cs typeface="Calibri" panose="020F0502020204030204" pitchFamily="34" charset="0"/>
              </a:rPr>
            </a:br>
            <a:br>
              <a:rPr lang="en-GB" sz="1300" dirty="0">
                <a:latin typeface="Calibri" panose="020F0502020204030204" pitchFamily="34" charset="0"/>
                <a:ea typeface="Calibri" panose="020F0502020204030204" pitchFamily="34" charset="0"/>
                <a:cs typeface="Times New Roman" panose="02020603050405020304" pitchFamily="18" charset="0"/>
              </a:rPr>
            </a:br>
            <a:r>
              <a:rPr lang="en-GB" sz="1300" dirty="0">
                <a:latin typeface="Calibri" panose="020F0502020204030204" pitchFamily="34" charset="0"/>
                <a:ea typeface="Calibri" panose="020F0502020204030204" pitchFamily="34" charset="0"/>
                <a:cs typeface="Times New Roman" panose="02020603050405020304" pitchFamily="18" charset="0"/>
              </a:rPr>
              <a:t>Johnson, C.(2016) </a:t>
            </a:r>
            <a:r>
              <a:rPr lang="en-GB" sz="1300" i="1" dirty="0">
                <a:latin typeface="Calibri" panose="020F0502020204030204" pitchFamily="34" charset="0"/>
                <a:ea typeface="Calibri" panose="020F0502020204030204" pitchFamily="34" charset="0"/>
                <a:cs typeface="Times New Roman" panose="02020603050405020304" pitchFamily="18" charset="0"/>
              </a:rPr>
              <a:t>6 Steps to Build a Strong Team,</a:t>
            </a:r>
            <a:r>
              <a:rPr lang="en-GB" sz="1300" dirty="0">
                <a:latin typeface="Calibri" panose="020F0502020204030204" pitchFamily="34" charset="0"/>
                <a:ea typeface="Calibri" panose="020F0502020204030204" pitchFamily="34" charset="0"/>
                <a:cs typeface="Times New Roman" panose="02020603050405020304" pitchFamily="18" charset="0"/>
              </a:rPr>
              <a:t> Entrepreneur Europa, https://www.entrepreneur.com/article/274001 Accessed 28.04.2020 </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ea typeface="Calibri" panose="020F0502020204030204" pitchFamily="34" charset="0"/>
                <a:cs typeface="Times New Roman" panose="02020603050405020304" pitchFamily="18" charset="0"/>
              </a:rPr>
            </a:br>
            <a:r>
              <a:rPr lang="en-GB" sz="1300" dirty="0">
                <a:latin typeface="Calibri" panose="020F0502020204030204" pitchFamily="34" charset="0"/>
                <a:ea typeface="Calibri" panose="020F0502020204030204" pitchFamily="34" charset="0"/>
                <a:cs typeface="Calibri" panose="020F0502020204030204" pitchFamily="34" charset="0"/>
              </a:rPr>
              <a:t>Mind Tools Content Team, </a:t>
            </a:r>
            <a:r>
              <a:rPr lang="en-GB" sz="1300" i="1" dirty="0">
                <a:latin typeface="Calibri" panose="020F0502020204030204" pitchFamily="34" charset="0"/>
                <a:ea typeface="Calibri" panose="020F0502020204030204" pitchFamily="34" charset="0"/>
                <a:cs typeface="Calibri" panose="020F0502020204030204" pitchFamily="34" charset="0"/>
              </a:rPr>
              <a:t>Forming, Storming, Norming, and Performing Understanding the Stages of Team Formation,</a:t>
            </a:r>
            <a:r>
              <a:rPr lang="en-GB" sz="1300" dirty="0">
                <a:latin typeface="Calibri" panose="020F0502020204030204" pitchFamily="34" charset="0"/>
                <a:ea typeface="Calibri" panose="020F0502020204030204" pitchFamily="34" charset="0"/>
                <a:cs typeface="Calibri" panose="020F0502020204030204" pitchFamily="34" charset="0"/>
              </a:rPr>
              <a:t> Mindtools, https://www.mindtools.com/pages/article/newLDR_86.htm Accessed 28.04.2020</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cs typeface="Calibri" panose="020F0502020204030204" pitchFamily="34" charset="0"/>
              </a:rPr>
            </a:br>
            <a:r>
              <a:rPr lang="en-GB" sz="1300" dirty="0">
                <a:latin typeface="Calibri" panose="020F0502020204030204" pitchFamily="34" charset="0"/>
                <a:cs typeface="Calibri" panose="020F0502020204030204" pitchFamily="34" charset="0"/>
              </a:rPr>
              <a:t>Polman, L., 2010. </a:t>
            </a:r>
            <a:r>
              <a:rPr lang="en-GB" sz="1300" i="1" dirty="0">
                <a:latin typeface="Calibri" panose="020F0502020204030204" pitchFamily="34" charset="0"/>
                <a:cs typeface="Calibri" panose="020F0502020204030204" pitchFamily="34" charset="0"/>
              </a:rPr>
              <a:t>The crisis caravan: what's wrong with humanitarian aid?</a:t>
            </a:r>
            <a:r>
              <a:rPr lang="en-GB" sz="1300" dirty="0">
                <a:latin typeface="Calibri" panose="020F0502020204030204" pitchFamily="34" charset="0"/>
                <a:cs typeface="Calibri" panose="020F0502020204030204" pitchFamily="34" charset="0"/>
              </a:rPr>
              <a:t> Metropolitan Books.</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cs typeface="Calibri" panose="020F0502020204030204" pitchFamily="34" charset="0"/>
              </a:rPr>
            </a:br>
            <a:r>
              <a:rPr lang="en-GB" sz="1300" dirty="0">
                <a:latin typeface="Calibri" panose="020F0502020204030204" pitchFamily="34" charset="0"/>
                <a:cs typeface="Calibri" panose="020F0502020204030204" pitchFamily="34" charset="0"/>
              </a:rPr>
              <a:t>Raucher, A.R., 2015. </a:t>
            </a:r>
            <a:r>
              <a:rPr lang="en-GB" sz="1300" i="1" dirty="0">
                <a:latin typeface="Calibri" panose="020F0502020204030204" pitchFamily="34" charset="0"/>
                <a:cs typeface="Calibri" panose="020F0502020204030204" pitchFamily="34" charset="0"/>
              </a:rPr>
              <a:t>Paul G. Hoffman: architect of foreign aid</a:t>
            </a:r>
            <a:r>
              <a:rPr lang="en-GB" sz="1300" dirty="0">
                <a:latin typeface="Calibri" panose="020F0502020204030204" pitchFamily="34" charset="0"/>
                <a:cs typeface="Calibri" panose="020F0502020204030204" pitchFamily="34" charset="0"/>
              </a:rPr>
              <a:t>. University Press of Kentucky.</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cs typeface="Calibri" panose="020F0502020204030204" pitchFamily="34" charset="0"/>
              </a:rPr>
            </a:br>
            <a:r>
              <a:rPr lang="en-GB" sz="1300" dirty="0">
                <a:latin typeface="Calibri" panose="020F0502020204030204" pitchFamily="34" charset="0"/>
                <a:cs typeface="Calibri" panose="020F0502020204030204" pitchFamily="34" charset="0"/>
              </a:rPr>
              <a:t>Red Cross, 2020. AMERICAN RED CROSS CODE OF BUSINESS ETHICS AND CONDUCT. Available at: https://www.redcross.org/content/dam/redcross/enterprise-assets/pdfs/m35440072_Code_of_Business_Ethics_and_Conduct.pdf.</a:t>
            </a:r>
            <a:r>
              <a:rPr lang="en-GB" sz="1300" dirty="0">
                <a:latin typeface="Calibri" panose="020F0502020204030204" pitchFamily="34" charset="0"/>
                <a:ea typeface="Calibri" panose="020F0502020204030204" pitchFamily="34" charset="0"/>
                <a:cs typeface="Calibri" panose="020F0502020204030204" pitchFamily="34" charset="0"/>
              </a:rPr>
              <a:t> Johnson, C.(2016) </a:t>
            </a:r>
            <a:r>
              <a:rPr lang="en-GB" sz="1300" i="1" dirty="0">
                <a:latin typeface="Calibri" panose="020F0502020204030204" pitchFamily="34" charset="0"/>
                <a:ea typeface="Calibri" panose="020F0502020204030204" pitchFamily="34" charset="0"/>
                <a:cs typeface="Calibri" panose="020F0502020204030204" pitchFamily="34" charset="0"/>
              </a:rPr>
              <a:t>6 Steps to Build a Strong Team,</a:t>
            </a:r>
            <a:r>
              <a:rPr lang="en-GB" sz="1300" dirty="0">
                <a:latin typeface="Calibri" panose="020F0502020204030204" pitchFamily="34" charset="0"/>
                <a:ea typeface="Calibri" panose="020F0502020204030204" pitchFamily="34" charset="0"/>
                <a:cs typeface="Calibri" panose="020F0502020204030204" pitchFamily="34" charset="0"/>
              </a:rPr>
              <a:t> Entrepreneur Europa, https://www.entrepreneur.com/article/274001 Accessed 28.04.2020 </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ea typeface="Calibri" panose="020F0502020204030204" pitchFamily="34" charset="0"/>
                <a:cs typeface="Calibri" panose="020F0502020204030204" pitchFamily="34" charset="0"/>
              </a:rPr>
            </a:br>
            <a:r>
              <a:rPr lang="en-GB" sz="1300" dirty="0">
                <a:latin typeface="Calibri" panose="020F0502020204030204" pitchFamily="34" charset="0"/>
                <a:ea typeface="Calibri" panose="020F0502020204030204" pitchFamily="34" charset="0"/>
                <a:cs typeface="Calibri" panose="020F0502020204030204" pitchFamily="34" charset="0"/>
              </a:rPr>
              <a:t>Robins, H. and Finley, M. (1998) Why Team Don’ t Work. London: Orion</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ea typeface="Calibri" panose="020F0502020204030204" pitchFamily="34" charset="0"/>
                <a:cs typeface="Calibri" panose="020F0502020204030204" pitchFamily="34" charset="0"/>
              </a:rPr>
            </a:br>
            <a:r>
              <a:rPr lang="en-GB" sz="1300" dirty="0">
                <a:latin typeface="Calibri" panose="020F0502020204030204" pitchFamily="34" charset="0"/>
                <a:ea typeface="Calibri" panose="020F0502020204030204" pitchFamily="34" charset="0"/>
                <a:cs typeface="Calibri" panose="020F0502020204030204" pitchFamily="34" charset="0"/>
              </a:rPr>
              <a:t>Sears, W., 2007.The Front-Line Guide to Building High Performance Teams.Amhers, Mass.: HRD press</a:t>
            </a:r>
            <a:br>
              <a:rPr lang="en-GB" sz="1300" dirty="0">
                <a:latin typeface="Calibri" panose="020F0502020204030204" pitchFamily="34" charset="0"/>
                <a:ea typeface="Calibri" panose="020F0502020204030204" pitchFamily="34" charset="0"/>
                <a:cs typeface="Times New Roman" panose="02020603050405020304" pitchFamily="18" charset="0"/>
              </a:rPr>
            </a:br>
            <a:br>
              <a:rPr lang="en-GB" sz="1300" dirty="0">
                <a:latin typeface="Calibri" panose="020F0502020204030204" pitchFamily="34" charset="0"/>
                <a:ea typeface="Calibri" panose="020F0502020204030204" pitchFamily="34" charset="0"/>
                <a:cs typeface="Calibri" panose="020F0502020204030204" pitchFamily="34" charset="0"/>
              </a:rPr>
            </a:br>
            <a:r>
              <a:rPr lang="en-GB" sz="1300"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www.coachingcultureatwork.com</a:t>
            </a:r>
            <a:br>
              <a:rPr lang="en-GB" sz="1300" dirty="0">
                <a:latin typeface="Calibri" panose="020F0502020204030204" pitchFamily="34" charset="0"/>
                <a:ea typeface="Calibri" panose="020F0502020204030204" pitchFamily="34" charset="0"/>
                <a:cs typeface="Calibri" panose="020F0502020204030204" pitchFamily="34" charset="0"/>
              </a:rPr>
            </a:br>
            <a:r>
              <a:rPr lang="en-GB" sz="1300" dirty="0">
                <a:latin typeface="Calibri" panose="020F0502020204030204" pitchFamily="34" charset="0"/>
                <a:ea typeface="Calibri" panose="020F0502020204030204" pitchFamily="34" charset="0"/>
                <a:cs typeface="Calibri" panose="020F0502020204030204" pitchFamily="34" charset="0"/>
              </a:rPr>
              <a:t>Corbett, P., 2019. Teamwork and Integration. Safety and Quality in medical</a:t>
            </a:r>
            <a:endParaRPr lang="en-GB" sz="1300" b="1" i="1" u="sng" dirty="0">
              <a:latin typeface="+mn-lt"/>
            </a:endParaRPr>
          </a:p>
        </p:txBody>
      </p:sp>
    </p:spTree>
    <p:extLst>
      <p:ext uri="{BB962C8B-B14F-4D97-AF65-F5344CB8AC3E}">
        <p14:creationId xmlns:p14="http://schemas.microsoft.com/office/powerpoint/2010/main" val="1412412013"/>
      </p:ext>
    </p:extLst>
  </p:cSld>
  <p:clrMapOvr>
    <a:masterClrMapping/>
  </p:clrMapOvr>
  <mc:AlternateContent xmlns:mc="http://schemas.openxmlformats.org/markup-compatibility/2006" xmlns:p14="http://schemas.microsoft.com/office/powerpoint/2010/main">
    <mc:Choice Requires="p14">
      <p:transition spd="slow" p14:dur="2000" advTm="9073">
        <p14:ferris dir="l"/>
      </p:transition>
    </mc:Choice>
    <mc:Fallback xmlns="">
      <p:transition spd="slow" advTm="9073">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3571</Words>
  <Application>Microsoft Office PowerPoint</Application>
  <PresentationFormat>Widescreen</PresentationFormat>
  <Paragraphs>99</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Avenir Next LT Pro</vt:lpstr>
      <vt:lpstr>Calibri</vt:lpstr>
      <vt:lpstr>Calibri Light</vt:lpstr>
      <vt:lpstr>Office Theme</vt:lpstr>
      <vt:lpstr> EFFECTIVE TEAM WORKING AND  COMMUNICATION (BMSW4002_LON)   </vt:lpstr>
      <vt:lpstr> Team Working In Red Cross. Student names:                                Student ID Winfred .N. Diane                                 1905864  Maria Teresa Nsang                            1908391 Amole Lawrence Favour                    1908220 Joanitter Kagoro                                 1905366  Alicja Wojcik                                        1907766  Lecturers  Name:                             Isaiah Oino  Group 5 </vt:lpstr>
      <vt:lpstr>Content 1. Introduction of the Red cross. 2. Background of the red cross. 3. Benefit of team working.  4. Stages of team development. 5. Team roles. 6. Managing conflicts. 7. Successful team development. 8. Conclusion. 9. References.</vt:lpstr>
      <vt:lpstr>        </vt:lpstr>
      <vt:lpstr>                Background Of The Red Cross.   * The Red cross was formed in1863 in Geneva Switzerland,     by swiss businessman Henry Dunant.    *His inspiration was  derived from his experience when he witnessed a horrific incident in battle  Solferino in 1859   * He proposed the creation of volunteers and national relief societies who were trained in peace   time to provide neutral and impartial help to relieve suffering in times of war.    * This resulted into the international committee, which turned out to be the first key event for the Red   cross, as this was the motivation of the founding of the organisation.(Mowbray,2017).</vt:lpstr>
      <vt:lpstr>  Benefits Of Team Working In Red Cross  * Mentoring and guiding become easy.   * Strength and weakness become easy   *Team members can share workload.   * Red Cross’ professionals’ involvements with volunteers widen the scope of afore   mentioned benefits.  * Idea generation become easy making different perspective more apparent (Frazer and Oswald, 2009).  </vt:lpstr>
      <vt:lpstr>     High Performance Teamwork ln Red Cross   * Red Cross disasters action team is a   high-performance team i.e. professionals and volunteers response quickly.   *A high-performance team is a clique that work cohesively with right attitude and behaviour for common goal  (Sears, 2007).</vt:lpstr>
      <vt:lpstr>           Stages Of Team Development                  In An   Organisation                 * Forming stage:  Meeting and introducing the team the first time.  * Storming stage:  Challenges  among team members  * Norming stage : Co-operation , trust sharing and consensus phase   *  Performing stage:  Flexible successful, performance phase   * Adjourning stage: Disbanding group ,celebration, positive.</vt:lpstr>
      <vt:lpstr>        Team Roles In Red Cross      1.  Definition Of Team Roles.      2.  Team Roles and  Responsibilities.      3.  The Team Roles Of an Effective Team.      4.  Why Team Roles are Importance.  </vt:lpstr>
      <vt:lpstr>     Managing Conflicts In  Red          Cross            *  Where to give support.            *   Conflicts of interest            *  Helping the bad guys             *  Allocation of Resources</vt:lpstr>
      <vt:lpstr>Successful Team Development In Red Cross.                </vt:lpstr>
      <vt:lpstr>Roles For a Team To Be Successful In Red Cross   -  Sharing Data  -  Excellent communication skills  -  Everyone has role in the team  -  Good leadership    </vt:lpstr>
      <vt:lpstr>                                                            Conclusion.  The red cross is international organization and was formed in 1863 in Geneva Switzerland by Henry Dunant. The pursue of the organization is to safe lives.  Many volunteers are always ready to help. Team working is important for organization. With the good team working skills the organization can  grow and the goals can be competed.    </vt:lpstr>
      <vt:lpstr>  References kingbola, K., 2013. A model of strategic non-profit human resource management. Voluntas: International Journal of Voluntary and Non-profits Organizations, 24(1), pp.214-240.  Barton, C., 2019. The Red Cross in peace and war. Good Press.  Hutchinson, J., 2018. Champions of charity: war and the rise of the Red Cross. Routledge.  Belbin, M., 2004. Belbin team roles. Book Belbin Team Roles.  Dyer, W.G. (1995). Team building (3rd. et., OD Series). Reading, MA: Adison Wesley.  Frazer, R. and Oswald, P., 2009.Teamwork! New York: Simon Spotlight.   Huey, B.M. and Wickens, C.D., 1993. Workload transition: Implications for individual and team performance. NATIONAL RESEARCH COUNCIL WASHINGTON DC..  Johnson, C.(2016) 6 Steps to Build a Strong Team, Entrepreneur Europa, https://www.entrepreneur.com/article/274001 Accessed 28.04.2020   Mind Tools Content Team, Forming, Storming, Norming, and Performing Understanding the Stages of Team Formation, Mindtools, https://www.mindtools.com/pages/article/newLDR_86.htm Accessed 28.04.2020  Polman, L., 2010. The crisis caravan: what's wrong with humanitarian aid? Metropolitan Books.  Raucher, A.R., 2015. Paul G. Hoffman: architect of foreign aid. University Press of Kentucky.  Red Cross, 2020. AMERICAN RED CROSS CODE OF BUSINESS ETHICS AND CONDUCT. Available at: https://www.redcross.org/content/dam/redcross/enterprise-assets/pdfs/m35440072_Code_of_Business_Ethics_and_Conduct.pdf. Johnson, C.(2016) 6 Steps to Build a Strong Team, Entrepreneur Europa, https://www.entrepreneur.com/article/274001 Accessed 28.04.2020   Robins, H. and Finley, M. (1998) Why Team Don’ t Work. London: Orion  Sears, W., 2007.The Front-Line Guide to Building High Performance Teams.Amhers, Mass.: HRD press  www.coachingcultureatwork.com Corbett, P., 2019. Teamwork and Integration. Safety and Quality in medical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EFFECTIVE TEAM WORKING AND  COMMUNICATION (BMSW4002_LON)   </dc:title>
  <dc:creator>winfrey ***Diane</dc:creator>
  <cp:lastModifiedBy>winfrey ***Diane</cp:lastModifiedBy>
  <cp:revision>1</cp:revision>
  <dcterms:created xsi:type="dcterms:W3CDTF">2020-05-01T09:31:36Z</dcterms:created>
  <dcterms:modified xsi:type="dcterms:W3CDTF">2020-05-01T09:36:03Z</dcterms:modified>
</cp:coreProperties>
</file>