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1547" autoAdjust="0"/>
    <p:restoredTop sz="94660"/>
  </p:normalViewPr>
  <p:slideViewPr>
    <p:cSldViewPr snapToGrid="0">
      <p:cViewPr>
        <p:scale>
          <a:sx n="75" d="100"/>
          <a:sy n="75" d="100"/>
        </p:scale>
        <p:origin x="784" y="-1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6675E56-7D2D-405E-9C12-770F565B73E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25BE9F5-803D-459C-A978-FF337C98A7EA}">
      <dgm:prSet/>
      <dgm:spPr/>
      <dgm:t>
        <a:bodyPr/>
        <a:lstStyle/>
        <a:p>
          <a:r>
            <a:rPr lang="en-GB" dirty="0"/>
            <a:t>Method </a:t>
          </a:r>
          <a:endParaRPr lang="en-US" dirty="0"/>
        </a:p>
      </dgm:t>
    </dgm:pt>
    <dgm:pt modelId="{48831F8B-0E8B-49F4-8CF0-990DBC702D6A}" type="parTrans" cxnId="{08E6D783-76CE-404F-95FF-DC22D3A6535E}">
      <dgm:prSet/>
      <dgm:spPr/>
      <dgm:t>
        <a:bodyPr/>
        <a:lstStyle/>
        <a:p>
          <a:endParaRPr lang="en-US"/>
        </a:p>
      </dgm:t>
    </dgm:pt>
    <dgm:pt modelId="{DFF8065A-4474-48A8-86C7-D0B793CB3B69}" type="sibTrans" cxnId="{08E6D783-76CE-404F-95FF-DC22D3A6535E}">
      <dgm:prSet/>
      <dgm:spPr/>
      <dgm:t>
        <a:bodyPr/>
        <a:lstStyle/>
        <a:p>
          <a:endParaRPr lang="en-US"/>
        </a:p>
      </dgm:t>
    </dgm:pt>
    <dgm:pt modelId="{59A0D2D0-4662-42E6-ACE8-5C4839553C4F}">
      <dgm:prSet/>
      <dgm:spPr/>
      <dgm:t>
        <a:bodyPr/>
        <a:lstStyle/>
        <a:p>
          <a:r>
            <a:rPr lang="en-GB"/>
            <a:t>Chapter One – The Influence of the Hebrew Bible in Rastafarianism </a:t>
          </a:r>
          <a:endParaRPr lang="en-US"/>
        </a:p>
      </dgm:t>
    </dgm:pt>
    <dgm:pt modelId="{C16F2860-11D3-4588-8F36-14AD73748BC9}" type="parTrans" cxnId="{98BC4AD4-1E2D-4045-A50D-4E8D30F4F17C}">
      <dgm:prSet/>
      <dgm:spPr/>
      <dgm:t>
        <a:bodyPr/>
        <a:lstStyle/>
        <a:p>
          <a:endParaRPr lang="en-US"/>
        </a:p>
      </dgm:t>
    </dgm:pt>
    <dgm:pt modelId="{8000A336-1852-41D2-908B-9F3E584E9FC2}" type="sibTrans" cxnId="{98BC4AD4-1E2D-4045-A50D-4E8D30F4F17C}">
      <dgm:prSet/>
      <dgm:spPr/>
      <dgm:t>
        <a:bodyPr/>
        <a:lstStyle/>
        <a:p>
          <a:endParaRPr lang="en-US"/>
        </a:p>
      </dgm:t>
    </dgm:pt>
    <dgm:pt modelId="{5299EB0E-787F-4B9E-8699-1B7A9B51890F}">
      <dgm:prSet/>
      <dgm:spPr/>
      <dgm:t>
        <a:bodyPr/>
        <a:lstStyle/>
        <a:p>
          <a:r>
            <a:rPr lang="en-GB"/>
            <a:t>Chapter Two – Isaiah 9 and Zechariah 9’s Influence of Jewish and Christian Messianic Expectation </a:t>
          </a:r>
          <a:endParaRPr lang="en-US"/>
        </a:p>
      </dgm:t>
    </dgm:pt>
    <dgm:pt modelId="{0ABD35F4-8FB7-4A20-96CE-87FB2CF2FD5C}" type="parTrans" cxnId="{C12C1C41-7597-4E6E-AAF6-7E52CA84315E}">
      <dgm:prSet/>
      <dgm:spPr/>
      <dgm:t>
        <a:bodyPr/>
        <a:lstStyle/>
        <a:p>
          <a:endParaRPr lang="en-US"/>
        </a:p>
      </dgm:t>
    </dgm:pt>
    <dgm:pt modelId="{BDAA7337-9375-4D2C-8B16-61B79F45F307}" type="sibTrans" cxnId="{C12C1C41-7597-4E6E-AAF6-7E52CA84315E}">
      <dgm:prSet/>
      <dgm:spPr/>
      <dgm:t>
        <a:bodyPr/>
        <a:lstStyle/>
        <a:p>
          <a:endParaRPr lang="en-US"/>
        </a:p>
      </dgm:t>
    </dgm:pt>
    <dgm:pt modelId="{315B234C-2D33-46F1-8988-ECFB9A2B3180}">
      <dgm:prSet/>
      <dgm:spPr/>
      <dgm:t>
        <a:bodyPr/>
        <a:lstStyle/>
        <a:p>
          <a:r>
            <a:rPr lang="en-GB"/>
            <a:t>Chapter Three – The Messianic Themes of Isaiah 9 and Zechariah 9 and their Influence on Rastafarianism </a:t>
          </a:r>
          <a:endParaRPr lang="en-US"/>
        </a:p>
      </dgm:t>
    </dgm:pt>
    <dgm:pt modelId="{08DE1151-D018-485E-8F97-1AE16E12B0F1}" type="parTrans" cxnId="{BAE8EA0A-9423-4F13-9901-358731DFE9DA}">
      <dgm:prSet/>
      <dgm:spPr/>
      <dgm:t>
        <a:bodyPr/>
        <a:lstStyle/>
        <a:p>
          <a:endParaRPr lang="en-US"/>
        </a:p>
      </dgm:t>
    </dgm:pt>
    <dgm:pt modelId="{A1062037-6348-4A35-BE54-AE89484D915C}" type="sibTrans" cxnId="{BAE8EA0A-9423-4F13-9901-358731DFE9DA}">
      <dgm:prSet/>
      <dgm:spPr/>
      <dgm:t>
        <a:bodyPr/>
        <a:lstStyle/>
        <a:p>
          <a:endParaRPr lang="en-US"/>
        </a:p>
      </dgm:t>
    </dgm:pt>
    <dgm:pt modelId="{0B997F0D-CDBB-4D72-9E4B-DF86CE96035A}">
      <dgm:prSet/>
      <dgm:spPr/>
      <dgm:t>
        <a:bodyPr/>
        <a:lstStyle/>
        <a:p>
          <a:r>
            <a:rPr lang="en-GB"/>
            <a:t>Bibliography </a:t>
          </a:r>
          <a:endParaRPr lang="en-US"/>
        </a:p>
      </dgm:t>
    </dgm:pt>
    <dgm:pt modelId="{CFCB3BAC-A9A0-4825-9B9B-EF870CDAE5F3}" type="parTrans" cxnId="{ECB7A14A-CF9F-40C0-913B-B488FEE6E1C2}">
      <dgm:prSet/>
      <dgm:spPr/>
      <dgm:t>
        <a:bodyPr/>
        <a:lstStyle/>
        <a:p>
          <a:endParaRPr lang="en-US"/>
        </a:p>
      </dgm:t>
    </dgm:pt>
    <dgm:pt modelId="{B440F6A8-7C99-4761-9111-A8441D11F8A3}" type="sibTrans" cxnId="{ECB7A14A-CF9F-40C0-913B-B488FEE6E1C2}">
      <dgm:prSet/>
      <dgm:spPr/>
      <dgm:t>
        <a:bodyPr/>
        <a:lstStyle/>
        <a:p>
          <a:endParaRPr lang="en-US"/>
        </a:p>
      </dgm:t>
    </dgm:pt>
    <dgm:pt modelId="{B5A6078A-DBF5-4377-8BBD-B560FDFAEED9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2C673FCE-274E-41E7-B42B-5C0C44AE3FFA}" type="sibTrans" cxnId="{E65AD32E-6E4B-42FF-B06D-6A52C9AFAC8E}">
      <dgm:prSet/>
      <dgm:spPr/>
      <dgm:t>
        <a:bodyPr/>
        <a:lstStyle/>
        <a:p>
          <a:endParaRPr lang="en-US"/>
        </a:p>
      </dgm:t>
    </dgm:pt>
    <dgm:pt modelId="{203CE38F-4C01-423E-BABD-C352655DC0E1}" type="parTrans" cxnId="{E65AD32E-6E4B-42FF-B06D-6A52C9AFAC8E}">
      <dgm:prSet/>
      <dgm:spPr/>
      <dgm:t>
        <a:bodyPr/>
        <a:lstStyle/>
        <a:p>
          <a:endParaRPr lang="en-US"/>
        </a:p>
      </dgm:t>
    </dgm:pt>
    <dgm:pt modelId="{79714E5F-08C7-4364-B8A1-E3357F3F9023}" type="pres">
      <dgm:prSet presAssocID="{E6675E56-7D2D-405E-9C12-770F565B73EA}" presName="linear" presStyleCnt="0">
        <dgm:presLayoutVars>
          <dgm:animLvl val="lvl"/>
          <dgm:resizeHandles val="exact"/>
        </dgm:presLayoutVars>
      </dgm:prSet>
      <dgm:spPr/>
    </dgm:pt>
    <dgm:pt modelId="{D33B49A2-E0C1-4395-86C7-550969670EA6}" type="pres">
      <dgm:prSet presAssocID="{225BE9F5-803D-459C-A978-FF337C98A7E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ECC5D86-7EBF-4423-BB3C-9C3E6C982FF1}" type="pres">
      <dgm:prSet presAssocID="{DFF8065A-4474-48A8-86C7-D0B793CB3B69}" presName="spacer" presStyleCnt="0"/>
      <dgm:spPr/>
    </dgm:pt>
    <dgm:pt modelId="{B0268942-7475-4274-B275-FF3E95D9A7B4}" type="pres">
      <dgm:prSet presAssocID="{59A0D2D0-4662-42E6-ACE8-5C4839553C4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0B6010D-8C6F-4518-9DD5-D843814BF9B0}" type="pres">
      <dgm:prSet presAssocID="{8000A336-1852-41D2-908B-9F3E584E9FC2}" presName="spacer" presStyleCnt="0"/>
      <dgm:spPr/>
    </dgm:pt>
    <dgm:pt modelId="{5BA1C0C3-472B-45CF-BBBF-2669DB53DFFA}" type="pres">
      <dgm:prSet presAssocID="{5299EB0E-787F-4B9E-8699-1B7A9B51890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110EE9F-A9EB-4A16-90BB-2981F7C19D5A}" type="pres">
      <dgm:prSet presAssocID="{BDAA7337-9375-4D2C-8B16-61B79F45F307}" presName="spacer" presStyleCnt="0"/>
      <dgm:spPr/>
    </dgm:pt>
    <dgm:pt modelId="{5552BBB2-7512-4243-98BE-470C2E3373AD}" type="pres">
      <dgm:prSet presAssocID="{315B234C-2D33-46F1-8988-ECFB9A2B3180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F425689F-24E6-4D88-932C-47571000008F}" type="pres">
      <dgm:prSet presAssocID="{A1062037-6348-4A35-BE54-AE89484D915C}" presName="spacer" presStyleCnt="0"/>
      <dgm:spPr/>
    </dgm:pt>
    <dgm:pt modelId="{5E24EFA3-8241-47D2-8676-00E032C5D7D2}" type="pres">
      <dgm:prSet presAssocID="{B5A6078A-DBF5-4377-8BBD-B560FDFAEED9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C7A342A-C783-4E72-9CC4-D11A2AF688B7}" type="pres">
      <dgm:prSet presAssocID="{2C673FCE-274E-41E7-B42B-5C0C44AE3FFA}" presName="spacer" presStyleCnt="0"/>
      <dgm:spPr/>
    </dgm:pt>
    <dgm:pt modelId="{936F5CE0-C2DC-4522-B4D9-944BB174FA0D}" type="pres">
      <dgm:prSet presAssocID="{0B997F0D-CDBB-4D72-9E4B-DF86CE96035A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AE8EA0A-9423-4F13-9901-358731DFE9DA}" srcId="{E6675E56-7D2D-405E-9C12-770F565B73EA}" destId="{315B234C-2D33-46F1-8988-ECFB9A2B3180}" srcOrd="3" destOrd="0" parTransId="{08DE1151-D018-485E-8F97-1AE16E12B0F1}" sibTransId="{A1062037-6348-4A35-BE54-AE89484D915C}"/>
    <dgm:cxn modelId="{8DE2FA10-5561-46BA-9FCF-224EFD313926}" type="presOf" srcId="{59A0D2D0-4662-42E6-ACE8-5C4839553C4F}" destId="{B0268942-7475-4274-B275-FF3E95D9A7B4}" srcOrd="0" destOrd="0" presId="urn:microsoft.com/office/officeart/2005/8/layout/vList2"/>
    <dgm:cxn modelId="{44748017-2853-4870-AD7E-F826C35715F7}" type="presOf" srcId="{315B234C-2D33-46F1-8988-ECFB9A2B3180}" destId="{5552BBB2-7512-4243-98BE-470C2E3373AD}" srcOrd="0" destOrd="0" presId="urn:microsoft.com/office/officeart/2005/8/layout/vList2"/>
    <dgm:cxn modelId="{C4F74820-D82D-4B1C-A2A7-BC25804BC50A}" type="presOf" srcId="{B5A6078A-DBF5-4377-8BBD-B560FDFAEED9}" destId="{5E24EFA3-8241-47D2-8676-00E032C5D7D2}" srcOrd="0" destOrd="0" presId="urn:microsoft.com/office/officeart/2005/8/layout/vList2"/>
    <dgm:cxn modelId="{E65AD32E-6E4B-42FF-B06D-6A52C9AFAC8E}" srcId="{E6675E56-7D2D-405E-9C12-770F565B73EA}" destId="{B5A6078A-DBF5-4377-8BBD-B560FDFAEED9}" srcOrd="4" destOrd="0" parTransId="{203CE38F-4C01-423E-BABD-C352655DC0E1}" sibTransId="{2C673FCE-274E-41E7-B42B-5C0C44AE3FFA}"/>
    <dgm:cxn modelId="{C12C1C41-7597-4E6E-AAF6-7E52CA84315E}" srcId="{E6675E56-7D2D-405E-9C12-770F565B73EA}" destId="{5299EB0E-787F-4B9E-8699-1B7A9B51890F}" srcOrd="2" destOrd="0" parTransId="{0ABD35F4-8FB7-4A20-96CE-87FB2CF2FD5C}" sibTransId="{BDAA7337-9375-4D2C-8B16-61B79F45F307}"/>
    <dgm:cxn modelId="{ECB7A14A-CF9F-40C0-913B-B488FEE6E1C2}" srcId="{E6675E56-7D2D-405E-9C12-770F565B73EA}" destId="{0B997F0D-CDBB-4D72-9E4B-DF86CE96035A}" srcOrd="5" destOrd="0" parTransId="{CFCB3BAC-A9A0-4825-9B9B-EF870CDAE5F3}" sibTransId="{B440F6A8-7C99-4761-9111-A8441D11F8A3}"/>
    <dgm:cxn modelId="{27333177-F324-494C-B260-50333FADBE81}" type="presOf" srcId="{5299EB0E-787F-4B9E-8699-1B7A9B51890F}" destId="{5BA1C0C3-472B-45CF-BBBF-2669DB53DFFA}" srcOrd="0" destOrd="0" presId="urn:microsoft.com/office/officeart/2005/8/layout/vList2"/>
    <dgm:cxn modelId="{1ADCC47A-83D6-4D41-A1B5-A6684EC42985}" type="presOf" srcId="{0B997F0D-CDBB-4D72-9E4B-DF86CE96035A}" destId="{936F5CE0-C2DC-4522-B4D9-944BB174FA0D}" srcOrd="0" destOrd="0" presId="urn:microsoft.com/office/officeart/2005/8/layout/vList2"/>
    <dgm:cxn modelId="{08E6D783-76CE-404F-95FF-DC22D3A6535E}" srcId="{E6675E56-7D2D-405E-9C12-770F565B73EA}" destId="{225BE9F5-803D-459C-A978-FF337C98A7EA}" srcOrd="0" destOrd="0" parTransId="{48831F8B-0E8B-49F4-8CF0-990DBC702D6A}" sibTransId="{DFF8065A-4474-48A8-86C7-D0B793CB3B69}"/>
    <dgm:cxn modelId="{CFF09BC3-0579-4741-A48D-03B516E0516C}" type="presOf" srcId="{225BE9F5-803D-459C-A978-FF337C98A7EA}" destId="{D33B49A2-E0C1-4395-86C7-550969670EA6}" srcOrd="0" destOrd="0" presId="urn:microsoft.com/office/officeart/2005/8/layout/vList2"/>
    <dgm:cxn modelId="{98BC4AD4-1E2D-4045-A50D-4E8D30F4F17C}" srcId="{E6675E56-7D2D-405E-9C12-770F565B73EA}" destId="{59A0D2D0-4662-42E6-ACE8-5C4839553C4F}" srcOrd="1" destOrd="0" parTransId="{C16F2860-11D3-4588-8F36-14AD73748BC9}" sibTransId="{8000A336-1852-41D2-908B-9F3E584E9FC2}"/>
    <dgm:cxn modelId="{E9825BF8-9336-4F1B-A7A4-A14F5A5091A3}" type="presOf" srcId="{E6675E56-7D2D-405E-9C12-770F565B73EA}" destId="{79714E5F-08C7-4364-B8A1-E3357F3F9023}" srcOrd="0" destOrd="0" presId="urn:microsoft.com/office/officeart/2005/8/layout/vList2"/>
    <dgm:cxn modelId="{B495F49A-3864-4119-8D20-2A98B8D2637A}" type="presParOf" srcId="{79714E5F-08C7-4364-B8A1-E3357F3F9023}" destId="{D33B49A2-E0C1-4395-86C7-550969670EA6}" srcOrd="0" destOrd="0" presId="urn:microsoft.com/office/officeart/2005/8/layout/vList2"/>
    <dgm:cxn modelId="{2D6F2F7F-2232-44CE-8F8F-732B3202062E}" type="presParOf" srcId="{79714E5F-08C7-4364-B8A1-E3357F3F9023}" destId="{7ECC5D86-7EBF-4423-BB3C-9C3E6C982FF1}" srcOrd="1" destOrd="0" presId="urn:microsoft.com/office/officeart/2005/8/layout/vList2"/>
    <dgm:cxn modelId="{DA190D08-EC0C-4398-A7F6-C13865F3DB06}" type="presParOf" srcId="{79714E5F-08C7-4364-B8A1-E3357F3F9023}" destId="{B0268942-7475-4274-B275-FF3E95D9A7B4}" srcOrd="2" destOrd="0" presId="urn:microsoft.com/office/officeart/2005/8/layout/vList2"/>
    <dgm:cxn modelId="{8BEDD5F1-1D1B-46A7-A153-DE7EEA998A50}" type="presParOf" srcId="{79714E5F-08C7-4364-B8A1-E3357F3F9023}" destId="{A0B6010D-8C6F-4518-9DD5-D843814BF9B0}" srcOrd="3" destOrd="0" presId="urn:microsoft.com/office/officeart/2005/8/layout/vList2"/>
    <dgm:cxn modelId="{BC289EE5-0C2E-4FD1-A53D-A7AE775E8028}" type="presParOf" srcId="{79714E5F-08C7-4364-B8A1-E3357F3F9023}" destId="{5BA1C0C3-472B-45CF-BBBF-2669DB53DFFA}" srcOrd="4" destOrd="0" presId="urn:microsoft.com/office/officeart/2005/8/layout/vList2"/>
    <dgm:cxn modelId="{DA4F7359-75D5-42A9-9E50-59CB7C03E674}" type="presParOf" srcId="{79714E5F-08C7-4364-B8A1-E3357F3F9023}" destId="{E110EE9F-A9EB-4A16-90BB-2981F7C19D5A}" srcOrd="5" destOrd="0" presId="urn:microsoft.com/office/officeart/2005/8/layout/vList2"/>
    <dgm:cxn modelId="{6319C76B-FF86-4539-AA4A-3DC0CAA316C7}" type="presParOf" srcId="{79714E5F-08C7-4364-B8A1-E3357F3F9023}" destId="{5552BBB2-7512-4243-98BE-470C2E3373AD}" srcOrd="6" destOrd="0" presId="urn:microsoft.com/office/officeart/2005/8/layout/vList2"/>
    <dgm:cxn modelId="{45762C95-4601-4B32-9C37-3AC453E95D8B}" type="presParOf" srcId="{79714E5F-08C7-4364-B8A1-E3357F3F9023}" destId="{F425689F-24E6-4D88-932C-47571000008F}" srcOrd="7" destOrd="0" presId="urn:microsoft.com/office/officeart/2005/8/layout/vList2"/>
    <dgm:cxn modelId="{CF16C1C2-53D8-4BF5-847B-0EB9507E7722}" type="presParOf" srcId="{79714E5F-08C7-4364-B8A1-E3357F3F9023}" destId="{5E24EFA3-8241-47D2-8676-00E032C5D7D2}" srcOrd="8" destOrd="0" presId="urn:microsoft.com/office/officeart/2005/8/layout/vList2"/>
    <dgm:cxn modelId="{F7E9CACC-921E-4DE6-81BA-80633A0A54B2}" type="presParOf" srcId="{79714E5F-08C7-4364-B8A1-E3357F3F9023}" destId="{0C7A342A-C783-4E72-9CC4-D11A2AF688B7}" srcOrd="9" destOrd="0" presId="urn:microsoft.com/office/officeart/2005/8/layout/vList2"/>
    <dgm:cxn modelId="{352F4889-22A0-4E87-A406-D2FC09DA748F}" type="presParOf" srcId="{79714E5F-08C7-4364-B8A1-E3357F3F9023}" destId="{936F5CE0-C2DC-4522-B4D9-944BB174FA0D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B49A2-E0C1-4395-86C7-550969670EA6}">
      <dsp:nvSpPr>
        <dsp:cNvPr id="0" name=""/>
        <dsp:cNvSpPr/>
      </dsp:nvSpPr>
      <dsp:spPr>
        <a:xfrm>
          <a:off x="0" y="368500"/>
          <a:ext cx="6572250" cy="760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Method </a:t>
          </a:r>
          <a:endParaRPr lang="en-US" sz="2000" kern="1200" dirty="0"/>
        </a:p>
      </dsp:txBody>
      <dsp:txXfrm>
        <a:off x="37125" y="405625"/>
        <a:ext cx="6498000" cy="686250"/>
      </dsp:txXfrm>
    </dsp:sp>
    <dsp:sp modelId="{B0268942-7475-4274-B275-FF3E95D9A7B4}">
      <dsp:nvSpPr>
        <dsp:cNvPr id="0" name=""/>
        <dsp:cNvSpPr/>
      </dsp:nvSpPr>
      <dsp:spPr>
        <a:xfrm>
          <a:off x="0" y="1186600"/>
          <a:ext cx="6572250" cy="760500"/>
        </a:xfrm>
        <a:prstGeom prst="roundRect">
          <a:avLst/>
        </a:prstGeom>
        <a:solidFill>
          <a:schemeClr val="accent2">
            <a:hueOff val="239120"/>
            <a:satOff val="147"/>
            <a:lumOff val="1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Chapter One – The Influence of the Hebrew Bible in Rastafarianism </a:t>
          </a:r>
          <a:endParaRPr lang="en-US" sz="2000" kern="1200"/>
        </a:p>
      </dsp:txBody>
      <dsp:txXfrm>
        <a:off x="37125" y="1223725"/>
        <a:ext cx="6498000" cy="686250"/>
      </dsp:txXfrm>
    </dsp:sp>
    <dsp:sp modelId="{5BA1C0C3-472B-45CF-BBBF-2669DB53DFFA}">
      <dsp:nvSpPr>
        <dsp:cNvPr id="0" name=""/>
        <dsp:cNvSpPr/>
      </dsp:nvSpPr>
      <dsp:spPr>
        <a:xfrm>
          <a:off x="0" y="2004700"/>
          <a:ext cx="6572250" cy="760500"/>
        </a:xfrm>
        <a:prstGeom prst="roundRect">
          <a:avLst/>
        </a:prstGeom>
        <a:solidFill>
          <a:schemeClr val="accent2">
            <a:hueOff val="478240"/>
            <a:satOff val="294"/>
            <a:lumOff val="3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Chapter Two – Isaiah 9 and Zechariah 9’s Influence of Jewish and Christian Messianic Expectation </a:t>
          </a:r>
          <a:endParaRPr lang="en-US" sz="2000" kern="1200"/>
        </a:p>
      </dsp:txBody>
      <dsp:txXfrm>
        <a:off x="37125" y="2041825"/>
        <a:ext cx="6498000" cy="686250"/>
      </dsp:txXfrm>
    </dsp:sp>
    <dsp:sp modelId="{5552BBB2-7512-4243-98BE-470C2E3373AD}">
      <dsp:nvSpPr>
        <dsp:cNvPr id="0" name=""/>
        <dsp:cNvSpPr/>
      </dsp:nvSpPr>
      <dsp:spPr>
        <a:xfrm>
          <a:off x="0" y="2822800"/>
          <a:ext cx="6572250" cy="760500"/>
        </a:xfrm>
        <a:prstGeom prst="roundRect">
          <a:avLst/>
        </a:prstGeom>
        <a:solidFill>
          <a:schemeClr val="accent2">
            <a:hueOff val="717359"/>
            <a:satOff val="441"/>
            <a:lumOff val="5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Chapter Three – The Messianic Themes of Isaiah 9 and Zechariah 9 and their Influence on Rastafarianism </a:t>
          </a:r>
          <a:endParaRPr lang="en-US" sz="2000" kern="1200"/>
        </a:p>
      </dsp:txBody>
      <dsp:txXfrm>
        <a:off x="37125" y="2859925"/>
        <a:ext cx="6498000" cy="686250"/>
      </dsp:txXfrm>
    </dsp:sp>
    <dsp:sp modelId="{5E24EFA3-8241-47D2-8676-00E032C5D7D2}">
      <dsp:nvSpPr>
        <dsp:cNvPr id="0" name=""/>
        <dsp:cNvSpPr/>
      </dsp:nvSpPr>
      <dsp:spPr>
        <a:xfrm>
          <a:off x="0" y="3640900"/>
          <a:ext cx="6572250" cy="760500"/>
        </a:xfrm>
        <a:prstGeom prst="roundRect">
          <a:avLst/>
        </a:prstGeom>
        <a:solidFill>
          <a:schemeClr val="accent2">
            <a:hueOff val="956479"/>
            <a:satOff val="588"/>
            <a:lumOff val="768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Conclusion </a:t>
          </a:r>
          <a:endParaRPr lang="en-US" sz="2000" kern="1200"/>
        </a:p>
      </dsp:txBody>
      <dsp:txXfrm>
        <a:off x="37125" y="3678025"/>
        <a:ext cx="6498000" cy="686250"/>
      </dsp:txXfrm>
    </dsp:sp>
    <dsp:sp modelId="{936F5CE0-C2DC-4522-B4D9-944BB174FA0D}">
      <dsp:nvSpPr>
        <dsp:cNvPr id="0" name=""/>
        <dsp:cNvSpPr/>
      </dsp:nvSpPr>
      <dsp:spPr>
        <a:xfrm>
          <a:off x="0" y="4459000"/>
          <a:ext cx="6572250" cy="760500"/>
        </a:xfrm>
        <a:prstGeom prst="roundRect">
          <a:avLst/>
        </a:prstGeom>
        <a:solidFill>
          <a:schemeClr val="accent2">
            <a:hueOff val="1195599"/>
            <a:satOff val="735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Bibliography </a:t>
          </a:r>
          <a:endParaRPr lang="en-US" sz="2000" kern="1200"/>
        </a:p>
      </dsp:txBody>
      <dsp:txXfrm>
        <a:off x="37125" y="4496125"/>
        <a:ext cx="6498000" cy="6862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7200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0"/>
            </a:lvl1pPr>
          </a:lstStyle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079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06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166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12445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82512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970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040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47260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3682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346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432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1F3F2BCD-0592-47D6-9D5F-45AF1205B7C4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rgbClr val="FFFFFF"/>
                </a:solidFill>
                <a:latin typeface="+mj-lt"/>
              </a:defRPr>
            </a:lvl1pPr>
          </a:lstStyle>
          <a:p>
            <a:fld id="{92A15542-4BF5-485B-A0E6-A0630D749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914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lackpast.org/african-american-history/1963-haile-selassie-towards-african-unity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D8E837CA-4F14-488E-B978-C16C9A19A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31D588E-4BEB-459D-8053-B9363722D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928117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E9E1286-F76F-4EB4-9B6A-520847AD7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3" y="1110053"/>
            <a:ext cx="6631431" cy="458030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5CEC02-FB17-4BAD-819D-147AAD787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8156" y="1432223"/>
            <a:ext cx="5965470" cy="3357976"/>
          </a:xfrm>
        </p:spPr>
        <p:txBody>
          <a:bodyPr anchor="ctr">
            <a:normAutofit/>
          </a:bodyPr>
          <a:lstStyle/>
          <a:p>
            <a:r>
              <a:rPr lang="en-GB" sz="5000"/>
              <a:t>Messianic Expectation in Rastafarianism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6B1BC5-9439-4A33-8F23-22C33E215C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8156" y="4790199"/>
            <a:ext cx="5965470" cy="668769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Alison Forbes</a:t>
            </a:r>
          </a:p>
          <a:p>
            <a:r>
              <a:rPr lang="en-GB" sz="2000" dirty="0"/>
              <a:t>1701733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47912B-FC24-4643-90F7-19E8388507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0538" y="1420336"/>
            <a:ext cx="2825883" cy="3980118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F3E8B4EC-3D07-4306-9FAD-448704062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0834" y="5780565"/>
            <a:ext cx="10351008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5167E2D-A7EB-43A4-86B3-5819BEB87D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6920" y="5257800"/>
            <a:ext cx="1080904" cy="1080902"/>
            <a:chOff x="9685338" y="4460675"/>
            <a:chExt cx="1080904" cy="1080902"/>
          </a:xfrm>
        </p:grpSpPr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B2293BB0-EC57-4AD0-85D2-AFCF27789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5" name="Oval 34">
              <a:extLst>
                <a:ext uri="{FF2B5EF4-FFF2-40B4-BE49-F238E27FC236}">
                  <a16:creationId xmlns:a16="http://schemas.microsoft.com/office/drawing/2014/main" id="{D0BFBAFA-3D50-45DB-A784-0112BD8E88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BF161D52-BE62-4146-BADC-108F86204FB1}"/>
              </a:ext>
            </a:extLst>
          </p:cNvPr>
          <p:cNvSpPr txBox="1"/>
          <p:nvPr/>
        </p:nvSpPr>
        <p:spPr>
          <a:xfrm>
            <a:off x="9048646" y="5508544"/>
            <a:ext cx="958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Fig. 1</a:t>
            </a:r>
          </a:p>
        </p:txBody>
      </p:sp>
    </p:spTree>
    <p:extLst>
      <p:ext uri="{BB962C8B-B14F-4D97-AF65-F5344CB8AC3E}">
        <p14:creationId xmlns:p14="http://schemas.microsoft.com/office/powerpoint/2010/main" val="29533086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6CE7C-8D49-4451-8A6C-D936F213A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54277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/>
              <a:t>Contents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F269BE-0384-4207-BAEC-EDB8F37D96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5955927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9952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F5C0C-B2FF-4830-9A7F-E1D4FA597F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725805-CFEC-4D2B-9978-737B5B5DE2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Post-Colonialism is the methodology of this research </a:t>
            </a:r>
          </a:p>
          <a:p>
            <a:r>
              <a:rPr lang="en-GB" dirty="0"/>
              <a:t>The Post-Colonialism method is concerned with how colonialism affected religion and religious thought </a:t>
            </a:r>
          </a:p>
          <a:p>
            <a:r>
              <a:rPr lang="en-GB" dirty="0"/>
              <a:t>Important due to the affect colonialism has had on religious traditions and cultures </a:t>
            </a:r>
          </a:p>
          <a:p>
            <a:r>
              <a:rPr lang="en-GB" dirty="0"/>
              <a:t>Has influenced messianic ideas and interpretation </a:t>
            </a:r>
          </a:p>
          <a:p>
            <a:r>
              <a:rPr lang="en-GB" dirty="0"/>
              <a:t>How the Assyrian and Persian empires affected Jewish messianic thought and tradition </a:t>
            </a:r>
          </a:p>
          <a:p>
            <a:r>
              <a:rPr lang="en-GB" dirty="0"/>
              <a:t>How a colonial government affect the development of Rastafarianism and the religions ideas</a:t>
            </a:r>
          </a:p>
        </p:txBody>
      </p:sp>
    </p:spTree>
    <p:extLst>
      <p:ext uri="{BB962C8B-B14F-4D97-AF65-F5344CB8AC3E}">
        <p14:creationId xmlns:p14="http://schemas.microsoft.com/office/powerpoint/2010/main" val="36445033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E2C54-D0B1-4DAE-94E2-5C666A1F1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One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87F23E-0BC3-41CC-BD8E-CF2CF333DE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752" y="1831848"/>
            <a:ext cx="10058400" cy="40507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This Chapter will focus on the status of the Hebrew Bible in Rastafarian life</a:t>
            </a:r>
          </a:p>
          <a:p>
            <a:r>
              <a:rPr lang="en-GB" dirty="0"/>
              <a:t>Concepts such as Ital food laws will be discussed </a:t>
            </a:r>
          </a:p>
          <a:p>
            <a:r>
              <a:rPr lang="en-GB" dirty="0"/>
              <a:t>Ital food has its conception in the interpretation of Leviticus 11 and while there are differences among different Mansions of Rastafarianism the majority quote and reference Leviticus </a:t>
            </a:r>
            <a:r>
              <a:rPr lang="en-GB" sz="1500" dirty="0"/>
              <a:t>[1] </a:t>
            </a:r>
          </a:p>
          <a:p>
            <a:r>
              <a:rPr lang="en-GB" dirty="0"/>
              <a:t>The Hebrew Bible can also be seen to influence Gender issues</a:t>
            </a:r>
          </a:p>
          <a:p>
            <a:r>
              <a:rPr lang="en-GB" dirty="0"/>
              <a:t>Horace Campbell explains the biblical interpretation of Leviticus that has affected attitudes to menstruation in some Rastafarian communities</a:t>
            </a:r>
            <a:r>
              <a:rPr lang="en-GB" sz="1500" dirty="0"/>
              <a:t> [2]</a:t>
            </a:r>
          </a:p>
          <a:p>
            <a:r>
              <a:rPr lang="en-GB" dirty="0"/>
              <a:t>Ennis Edmonds claims that this </a:t>
            </a:r>
            <a:r>
              <a:rPr lang="en-GB"/>
              <a:t>is seen in the </a:t>
            </a:r>
            <a:r>
              <a:rPr lang="en-GB" dirty="0"/>
              <a:t>Bobo Dreads community</a:t>
            </a:r>
            <a:r>
              <a:rPr lang="en-GB" sz="1500" dirty="0"/>
              <a:t> [3]</a:t>
            </a:r>
          </a:p>
          <a:p>
            <a:r>
              <a:rPr lang="en-GB" dirty="0"/>
              <a:t>Does this show the Hebrew Bible being intimately involved in the lives of some Rastafarians? </a:t>
            </a:r>
          </a:p>
          <a:p>
            <a:r>
              <a:rPr lang="en-GB" dirty="0"/>
              <a:t>What does this interpretation of the Hebrew Bible suggest about its status in Rastafarian life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148544-7325-4645-A0B2-C7EC0B4D3233}"/>
              </a:ext>
            </a:extLst>
          </p:cNvPr>
          <p:cNvSpPr txBox="1"/>
          <p:nvPr/>
        </p:nvSpPr>
        <p:spPr>
          <a:xfrm>
            <a:off x="0" y="6172200"/>
            <a:ext cx="1084120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[1]Ennis B. Edmonds, </a:t>
            </a:r>
            <a:r>
              <a:rPr lang="en-GB" sz="1100" i="1" dirty="0"/>
              <a:t>Rastafari: A Very Short Introduction</a:t>
            </a:r>
            <a:r>
              <a:rPr lang="en-GB" sz="1100" dirty="0"/>
              <a:t>, (Oxford: Oxford University Press, 2012),pp. 47-8.</a:t>
            </a:r>
          </a:p>
          <a:p>
            <a:r>
              <a:rPr lang="en-GB" sz="1100" dirty="0"/>
              <a:t>[2]</a:t>
            </a:r>
            <a:r>
              <a:rPr lang="en-GB" sz="1200" dirty="0"/>
              <a:t> </a:t>
            </a:r>
            <a:r>
              <a:rPr lang="en-GB" sz="1100" dirty="0"/>
              <a:t>H, Campbell, </a:t>
            </a:r>
            <a:r>
              <a:rPr lang="en-GB" sz="1100" i="1" dirty="0"/>
              <a:t>Rasta and Resistance: From Marcus Garvey to Walter Rodney, </a:t>
            </a:r>
            <a:r>
              <a:rPr lang="en-GB" sz="1100" dirty="0"/>
              <a:t>(London: Hansib Publishing Limited, 1985), p.199.</a:t>
            </a:r>
          </a:p>
          <a:p>
            <a:r>
              <a:rPr lang="en-GB" sz="1100" dirty="0"/>
              <a:t>[3] ]Ennis B. Edmonds, </a:t>
            </a:r>
            <a:r>
              <a:rPr lang="en-GB" sz="1100" i="1" dirty="0"/>
              <a:t>Rastafari: A Very Short Introduction</a:t>
            </a:r>
            <a:r>
              <a:rPr lang="en-GB" sz="1100" dirty="0"/>
              <a:t>, p. 65.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59596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F6D2D-4C4B-49A6-8C19-ADEDC60BD8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Two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6F55E-5079-480B-BA04-DDAF71E853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752" y="1789176"/>
            <a:ext cx="10058400" cy="4050792"/>
          </a:xfrm>
        </p:spPr>
        <p:txBody>
          <a:bodyPr/>
          <a:lstStyle/>
          <a:p>
            <a:r>
              <a:rPr lang="en-GB" dirty="0"/>
              <a:t>“For a child has been born for us’ a son given to us; authority rests upon his shoulders; and he is named Wonderful Counselor, Mighty God, Everlasting Father, Prince of Peace.” (Isa. 9:6-7)    </a:t>
            </a:r>
          </a:p>
          <a:p>
            <a:r>
              <a:rPr lang="en-GB" dirty="0"/>
              <a:t>“Rejoice greatly, O daughter Zion! Shout aloud, O daughter Jerusalem! Lo, your king comes to you; triumphant and victorious is he, humble and riding on a donkey” (Zech. 9:9)</a:t>
            </a:r>
          </a:p>
          <a:p>
            <a:r>
              <a:rPr lang="en-GB" dirty="0"/>
              <a:t>George Robinson states that both were said to be written during times of oppression from outside empires – Isaiah in 735 B.C.E </a:t>
            </a:r>
            <a:r>
              <a:rPr lang="en-GB" sz="1400" dirty="0"/>
              <a:t>[4] </a:t>
            </a:r>
            <a:r>
              <a:rPr lang="en-GB" dirty="0"/>
              <a:t>and Zechariah in 520 B.C.E </a:t>
            </a:r>
            <a:r>
              <a:rPr lang="en-GB" sz="1400" dirty="0"/>
              <a:t>[5] </a:t>
            </a:r>
          </a:p>
          <a:p>
            <a:r>
              <a:rPr lang="en-GB" dirty="0"/>
              <a:t>Can be linked to Maimonides work on the messianic age </a:t>
            </a:r>
            <a:r>
              <a:rPr lang="en-GB" sz="1400" dirty="0"/>
              <a:t>[6]</a:t>
            </a:r>
          </a:p>
          <a:p>
            <a:r>
              <a:rPr lang="en-GB" dirty="0"/>
              <a:t>Interpreted to present images of the messiah who can be seen to be expected to be a king from the line of David </a:t>
            </a:r>
            <a:r>
              <a:rPr lang="en-GB" sz="1400" dirty="0"/>
              <a:t>[6]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885724-B3D1-49A4-A733-D3C2404C5A81}"/>
              </a:ext>
            </a:extLst>
          </p:cNvPr>
          <p:cNvSpPr txBox="1"/>
          <p:nvPr/>
        </p:nvSpPr>
        <p:spPr>
          <a:xfrm>
            <a:off x="0" y="6073258"/>
            <a:ext cx="11480801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[4]G Robinson, </a:t>
            </a:r>
            <a:r>
              <a:rPr lang="en-GB" sz="1100" i="1" dirty="0"/>
              <a:t>Essential Judaism: A Complete Guide to Beliefs, Practices, and Rituals</a:t>
            </a:r>
            <a:r>
              <a:rPr lang="en-GB" sz="1100" dirty="0"/>
              <a:t>, 2nd edn., (New York: Atria Paperback, 2016), p. 260. </a:t>
            </a:r>
          </a:p>
          <a:p>
            <a:r>
              <a:rPr lang="en-GB" sz="1100" dirty="0"/>
              <a:t>[5]G Robinson, </a:t>
            </a:r>
            <a:r>
              <a:rPr lang="en-GB" sz="1100" i="1" dirty="0"/>
              <a:t>Essential Judaism: A Complete Guide to Beliefs, Practices, and Rituals, </a:t>
            </a:r>
            <a:r>
              <a:rPr lang="en-GB" sz="1100" dirty="0"/>
              <a:t>p. 294. </a:t>
            </a:r>
          </a:p>
          <a:p>
            <a:r>
              <a:rPr lang="en-GB" sz="1100" dirty="0"/>
              <a:t>[6] A, Botwinick, ‘Maimonides Messianic Age’, </a:t>
            </a:r>
            <a:r>
              <a:rPr lang="en-GB" sz="1100" i="1" dirty="0"/>
              <a:t>American Jewish Congress, </a:t>
            </a:r>
            <a:r>
              <a:rPr lang="en-GB" sz="1100" dirty="0"/>
              <a:t>33(4) (1984), p. 419</a:t>
            </a:r>
          </a:p>
          <a:p>
            <a:r>
              <a:rPr lang="en-GB" sz="1100" dirty="0"/>
              <a:t>[7] D Cohn-Sherbok, </a:t>
            </a:r>
            <a:r>
              <a:rPr lang="en-GB" sz="1100" i="1" dirty="0"/>
              <a:t>The Jewish Messiah, </a:t>
            </a:r>
            <a:r>
              <a:rPr lang="en-GB" sz="1100" dirty="0"/>
              <a:t>(Edinburgh: T&amp;T Clark 1997), p.15.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872750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24476-974D-4B46-A0CB-9FD717466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Three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76625-E431-44AD-98A1-666CD56CA7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816608"/>
            <a:ext cx="10058400" cy="405079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Chapter will focus on the key themes of Chapter 2 and how this has influenced Rastafarianism</a:t>
            </a:r>
          </a:p>
          <a:p>
            <a:r>
              <a:rPr lang="en-GB" dirty="0"/>
              <a:t>The messiah as an expected figure of social change, a King and a fulfilment of the Hebrew Prophets </a:t>
            </a:r>
          </a:p>
          <a:p>
            <a:r>
              <a:rPr lang="en-GB" dirty="0"/>
              <a:t> Ideas of Halie Selassie linked to Marcus Garvey’s ideas of a Black God </a:t>
            </a:r>
            <a:r>
              <a:rPr lang="en-GB" sz="1400" dirty="0"/>
              <a:t>[8]</a:t>
            </a:r>
          </a:p>
          <a:p>
            <a:r>
              <a:rPr lang="en-GB" dirty="0"/>
              <a:t>What does the connection between these ideas suggest about Halie Selassie's role as a social figure  </a:t>
            </a:r>
          </a:p>
          <a:p>
            <a:r>
              <a:rPr lang="en-GB" dirty="0"/>
              <a:t>Links to Halie Selassie as the King described in the Hebrew Bible texts </a:t>
            </a:r>
            <a:r>
              <a:rPr lang="en-GB" sz="1400" dirty="0"/>
              <a:t>[9]</a:t>
            </a:r>
          </a:p>
          <a:p>
            <a:r>
              <a:rPr lang="en-GB" dirty="0"/>
              <a:t>What does this suggest about what type of Kingly figure he is expected to be – what does this role entail </a:t>
            </a:r>
          </a:p>
          <a:p>
            <a:r>
              <a:rPr lang="en-GB" dirty="0"/>
              <a:t>Further research into ideas surrounding Halie Selassie as a fulfilment of the Hebrew Bible prophets and ideas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950D74-C0DA-4100-B853-4BA719C08D75}"/>
              </a:ext>
            </a:extLst>
          </p:cNvPr>
          <p:cNvSpPr txBox="1"/>
          <p:nvPr/>
        </p:nvSpPr>
        <p:spPr>
          <a:xfrm>
            <a:off x="0" y="6373368"/>
            <a:ext cx="9001225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[8] H, Campbell, </a:t>
            </a:r>
            <a:r>
              <a:rPr lang="en-GB" sz="1100" i="1" dirty="0"/>
              <a:t>Rasta and Resistance: From Marcus Garvey to Walter Rodney</a:t>
            </a:r>
            <a:r>
              <a:rPr lang="en-GB" sz="1100" dirty="0"/>
              <a:t>, (London: Hansib Publishing Limited,1985), p.60.</a:t>
            </a:r>
          </a:p>
          <a:p>
            <a:r>
              <a:rPr lang="en-GB" sz="1100" dirty="0"/>
              <a:t>[9] Leonard E. Barrett, </a:t>
            </a:r>
            <a:r>
              <a:rPr lang="en-GB" sz="1100" i="1" dirty="0"/>
              <a:t>The Rastafarians, </a:t>
            </a:r>
            <a:r>
              <a:rPr lang="en-GB" sz="1100" dirty="0"/>
              <a:t>(Boston: Beacon Press, 1988),p.83. 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198320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AD73B9-9D90-4391-8389-DEC2D283B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55DCF8-8C1F-4B31-B084-6E8879C6C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3752" y="1794149"/>
            <a:ext cx="10058400" cy="4050792"/>
          </a:xfrm>
        </p:spPr>
        <p:txBody>
          <a:bodyPr>
            <a:normAutofit fontScale="92500" lnSpcReduction="10000"/>
          </a:bodyPr>
          <a:lstStyle/>
          <a:p>
            <a:pPr marL="0" lvl="0" indent="0">
              <a:buNone/>
            </a:pPr>
            <a:r>
              <a:rPr lang="en-GB" dirty="0"/>
              <a:t>Barrett, E. L (1988) ‘The Rastafarians’, Boston: Beacon Press</a:t>
            </a:r>
          </a:p>
          <a:p>
            <a:pPr marL="0" lvl="0" indent="0">
              <a:buNone/>
            </a:pPr>
            <a:r>
              <a:rPr lang="en-GB" dirty="0"/>
              <a:t>Botwinick, A (1984) ‘Maimonides Messianic Age’, </a:t>
            </a:r>
            <a:r>
              <a:rPr lang="en-GB" i="1" dirty="0"/>
              <a:t>American Jewish Congress, </a:t>
            </a:r>
            <a:r>
              <a:rPr lang="en-GB" dirty="0"/>
              <a:t>33(4), pp. 418-426</a:t>
            </a:r>
          </a:p>
          <a:p>
            <a:pPr marL="0" lvl="0" indent="0">
              <a:buNone/>
            </a:pPr>
            <a:r>
              <a:rPr lang="en-GB" dirty="0"/>
              <a:t>Campbell, H, (1985) ‘Rasta and Resistance: From Marcus Garvey to Walter Rodney’, London: Hansib Publishing Limited.</a:t>
            </a:r>
          </a:p>
          <a:p>
            <a:pPr marL="0" lvl="0" indent="0">
              <a:buNone/>
            </a:pPr>
            <a:r>
              <a:rPr lang="en-GB" dirty="0"/>
              <a:t>Cohn-Sherbok, D, (1997) ‘The Jewish Messiah’, Edinburgh: T&amp;T Clark.</a:t>
            </a:r>
          </a:p>
          <a:p>
            <a:pPr marL="0" lvl="0" indent="0">
              <a:buNone/>
            </a:pPr>
            <a:r>
              <a:rPr lang="en-GB" dirty="0"/>
              <a:t>Edmonds, B. Ennis, (2012) ‘Rastafari: A Short Introduction’, Oxford: Oxford University Press. </a:t>
            </a:r>
          </a:p>
          <a:p>
            <a:pPr marL="0" indent="0">
              <a:buNone/>
            </a:pPr>
            <a:r>
              <a:rPr lang="en-GB" dirty="0"/>
              <a:t>Fig 1, Black Past, ‘1963 Halie Selassie “Towards African Unity”’, &lt; </a:t>
            </a:r>
            <a:r>
              <a:rPr lang="en-GB" dirty="0">
                <a:hlinkClick r:id="rId2"/>
              </a:rPr>
              <a:t>https://www.blackpast.org/african-american-history/1963-haile-selassie-towards-african-unity/</a:t>
            </a:r>
            <a:r>
              <a:rPr lang="en-GB" dirty="0"/>
              <a:t> &gt; [accessed on 9</a:t>
            </a:r>
            <a:r>
              <a:rPr lang="en-GB" baseline="30000" dirty="0"/>
              <a:t>th</a:t>
            </a:r>
            <a:r>
              <a:rPr lang="en-GB" dirty="0"/>
              <a:t> March 2020]. </a:t>
            </a:r>
          </a:p>
          <a:p>
            <a:pPr marL="0" lvl="0" indent="0">
              <a:buNone/>
            </a:pPr>
            <a:r>
              <a:rPr lang="en-GB" dirty="0"/>
              <a:t>Robinson, G. (2016) </a:t>
            </a:r>
            <a:r>
              <a:rPr lang="en-GB" i="1" dirty="0"/>
              <a:t>Essential Judaism: A Complete Guide to Beliefs, Practices, and Rituals</a:t>
            </a:r>
            <a:r>
              <a:rPr lang="en-GB" dirty="0"/>
              <a:t>, 2nd edn., New York: Atria Paperback.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7004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21AF1-047B-4C34-986E-E7D556D1B1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9797" y="2727702"/>
            <a:ext cx="9583887" cy="1211502"/>
          </a:xfrm>
        </p:spPr>
        <p:txBody>
          <a:bodyPr>
            <a:normAutofit/>
          </a:bodyPr>
          <a:lstStyle/>
          <a:p>
            <a:r>
              <a:rPr lang="en-GB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253558508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Wood Type">
      <a:majorFont>
        <a:latin typeface="Arial Black" panose="020B0A04020102020204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 panose="020B0604020202020204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BE1B6DD8-9976-4550-A6F4-B2DD4EA939D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959</Words>
  <Application>Microsoft Office PowerPoint</Application>
  <PresentationFormat>Widescreen</PresentationFormat>
  <Paragraphs>59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Arial Black</vt:lpstr>
      <vt:lpstr>Calibri</vt:lpstr>
      <vt:lpstr>Rockwell Extra Bold</vt:lpstr>
      <vt:lpstr>Wingdings</vt:lpstr>
      <vt:lpstr>Wood Type</vt:lpstr>
      <vt:lpstr>Messianic Expectation in Rastafarianism </vt:lpstr>
      <vt:lpstr>Contents </vt:lpstr>
      <vt:lpstr>Method</vt:lpstr>
      <vt:lpstr>Chapter One</vt:lpstr>
      <vt:lpstr>Chapter Two</vt:lpstr>
      <vt:lpstr>Chapter Three</vt:lpstr>
      <vt:lpstr>Bibliography 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Messianic Expectation in Rastafarianism</dc:title>
  <dc:creator>Alison Forbes</dc:creator>
  <cp:lastModifiedBy>Alison Forbes</cp:lastModifiedBy>
  <cp:revision>14</cp:revision>
  <dcterms:created xsi:type="dcterms:W3CDTF">2020-03-09T23:51:34Z</dcterms:created>
  <dcterms:modified xsi:type="dcterms:W3CDTF">2020-03-12T09:19:27Z</dcterms:modified>
</cp:coreProperties>
</file>