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80F64F-EF40-4E9B-B7DA-A2EC6E63A172}" v="68" dt="2023-10-09T10:18:44.5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87" d="100"/>
          <a:sy n="87" d="100"/>
        </p:scale>
        <p:origin x="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6795019-4874-4F72-B2A6-C1A58E728F04}"/>
    <pc:docChg chg="modSld">
      <pc:chgData name="David Holley" userId="45123e1e-ac21-4ee3-b53e-8d97b4b34e1e" providerId="ADAL" clId="{46795019-4874-4F72-B2A6-C1A58E728F04}" dt="2022-06-06T09:12:29.839" v="0" actId="20577"/>
      <pc:docMkLst>
        <pc:docMk/>
      </pc:docMkLst>
      <pc:sldChg chg="modSp mod">
        <pc:chgData name="David Holley" userId="45123e1e-ac21-4ee3-b53e-8d97b4b34e1e" providerId="ADAL" clId="{46795019-4874-4F72-B2A6-C1A58E728F04}" dt="2022-06-06T09:12:29.839" v="0" actId="20577"/>
        <pc:sldMkLst>
          <pc:docMk/>
          <pc:sldMk cId="1747205566" sldId="258"/>
        </pc:sldMkLst>
        <pc:spChg chg="mod">
          <ac:chgData name="David Holley" userId="45123e1e-ac21-4ee3-b53e-8d97b4b34e1e" providerId="ADAL" clId="{46795019-4874-4F72-B2A6-C1A58E728F04}" dt="2022-06-06T09:12:29.839" v="0" actId="20577"/>
          <ac:spMkLst>
            <pc:docMk/>
            <pc:sldMk cId="1747205566" sldId="258"/>
            <ac:spMk id="3" creationId="{9E2D0B96-8DEE-4970-BD3E-EE7E8456663F}"/>
          </ac:spMkLst>
        </pc:spChg>
      </pc:sldChg>
    </pc:docChg>
  </pc:docChgLst>
  <pc:docChgLst>
    <pc:chgData name="David Holley" userId="45123e1e-ac21-4ee3-b53e-8d97b4b34e1e" providerId="ADAL" clId="{0280F64F-EF40-4E9B-B7DA-A2EC6E63A172}"/>
    <pc:docChg chg="modSld sldOrd">
      <pc:chgData name="David Holley" userId="45123e1e-ac21-4ee3-b53e-8d97b4b34e1e" providerId="ADAL" clId="{0280F64F-EF40-4E9B-B7DA-A2EC6E63A172}" dt="2023-10-09T10:18:44.552" v="72" actId="5793"/>
      <pc:docMkLst>
        <pc:docMk/>
      </pc:docMkLst>
      <pc:sldChg chg="modSp modAnim">
        <pc:chgData name="David Holley" userId="45123e1e-ac21-4ee3-b53e-8d97b4b34e1e" providerId="ADAL" clId="{0280F64F-EF40-4E9B-B7DA-A2EC6E63A172}" dt="2023-09-25T18:45:09.811" v="29" actId="20577"/>
        <pc:sldMkLst>
          <pc:docMk/>
          <pc:sldMk cId="1144094417" sldId="257"/>
        </pc:sldMkLst>
        <pc:spChg chg="mod">
          <ac:chgData name="David Holley" userId="45123e1e-ac21-4ee3-b53e-8d97b4b34e1e" providerId="ADAL" clId="{0280F64F-EF40-4E9B-B7DA-A2EC6E63A172}" dt="2023-09-25T18:45:09.811" v="29" actId="20577"/>
          <ac:spMkLst>
            <pc:docMk/>
            <pc:sldMk cId="1144094417" sldId="257"/>
            <ac:spMk id="3" creationId="{947D98B1-7D3E-450F-A836-9AF2914F3A50}"/>
          </ac:spMkLst>
        </pc:spChg>
      </pc:sldChg>
      <pc:sldChg chg="modAnim">
        <pc:chgData name="David Holley" userId="45123e1e-ac21-4ee3-b53e-8d97b4b34e1e" providerId="ADAL" clId="{0280F64F-EF40-4E9B-B7DA-A2EC6E63A172}" dt="2023-09-25T18:45:37.704" v="31"/>
        <pc:sldMkLst>
          <pc:docMk/>
          <pc:sldMk cId="1747205566" sldId="258"/>
        </pc:sldMkLst>
      </pc:sldChg>
      <pc:sldChg chg="modSp mod">
        <pc:chgData name="David Holley" userId="45123e1e-ac21-4ee3-b53e-8d97b4b34e1e" providerId="ADAL" clId="{0280F64F-EF40-4E9B-B7DA-A2EC6E63A172}" dt="2023-09-25T18:46:06.262" v="34" actId="5793"/>
        <pc:sldMkLst>
          <pc:docMk/>
          <pc:sldMk cId="1786556745" sldId="259"/>
        </pc:sldMkLst>
        <pc:spChg chg="mod">
          <ac:chgData name="David Holley" userId="45123e1e-ac21-4ee3-b53e-8d97b4b34e1e" providerId="ADAL" clId="{0280F64F-EF40-4E9B-B7DA-A2EC6E63A172}" dt="2023-09-25T18:46:06.262" v="34" actId="5793"/>
          <ac:spMkLst>
            <pc:docMk/>
            <pc:sldMk cId="1786556745" sldId="259"/>
            <ac:spMk id="3" creationId="{0C0EFB4E-5B60-4197-839F-FDCBA8927D1A}"/>
          </ac:spMkLst>
        </pc:spChg>
      </pc:sldChg>
      <pc:sldChg chg="ord">
        <pc:chgData name="David Holley" userId="45123e1e-ac21-4ee3-b53e-8d97b4b34e1e" providerId="ADAL" clId="{0280F64F-EF40-4E9B-B7DA-A2EC6E63A172}" dt="2023-09-25T18:47:23.655" v="36"/>
        <pc:sldMkLst>
          <pc:docMk/>
          <pc:sldMk cId="2193708833" sldId="264"/>
        </pc:sldMkLst>
      </pc:sldChg>
      <pc:sldChg chg="modSp">
        <pc:chgData name="David Holley" userId="45123e1e-ac21-4ee3-b53e-8d97b4b34e1e" providerId="ADAL" clId="{0280F64F-EF40-4E9B-B7DA-A2EC6E63A172}" dt="2023-10-09T10:18:22.388" v="51" actId="20577"/>
        <pc:sldMkLst>
          <pc:docMk/>
          <pc:sldMk cId="853884126" sldId="268"/>
        </pc:sldMkLst>
        <pc:spChg chg="mod">
          <ac:chgData name="David Holley" userId="45123e1e-ac21-4ee3-b53e-8d97b4b34e1e" providerId="ADAL" clId="{0280F64F-EF40-4E9B-B7DA-A2EC6E63A172}" dt="2023-10-09T10:18:22.388" v="51" actId="20577"/>
          <ac:spMkLst>
            <pc:docMk/>
            <pc:sldMk cId="853884126" sldId="268"/>
            <ac:spMk id="6" creationId="{BF5B8B77-82CF-4A74-A8E2-6FE180B94444}"/>
          </ac:spMkLst>
        </pc:spChg>
      </pc:sldChg>
      <pc:sldChg chg="modSp">
        <pc:chgData name="David Holley" userId="45123e1e-ac21-4ee3-b53e-8d97b4b34e1e" providerId="ADAL" clId="{0280F64F-EF40-4E9B-B7DA-A2EC6E63A172}" dt="2023-10-09T10:18:44.552" v="72" actId="5793"/>
        <pc:sldMkLst>
          <pc:docMk/>
          <pc:sldMk cId="2592558304" sldId="269"/>
        </pc:sldMkLst>
        <pc:spChg chg="mod">
          <ac:chgData name="David Holley" userId="45123e1e-ac21-4ee3-b53e-8d97b4b34e1e" providerId="ADAL" clId="{0280F64F-EF40-4E9B-B7DA-A2EC6E63A172}" dt="2023-10-09T10:18:44.552" v="72" actId="5793"/>
          <ac:spMkLst>
            <pc:docMk/>
            <pc:sldMk cId="2592558304" sldId="269"/>
            <ac:spMk id="6" creationId="{BF5B8B77-82CF-4A74-A8E2-6FE180B94444}"/>
          </ac:spMkLst>
        </pc:spChg>
        <pc:cxnChg chg="mod">
          <ac:chgData name="David Holley" userId="45123e1e-ac21-4ee3-b53e-8d97b4b34e1e" providerId="ADAL" clId="{0280F64F-EF40-4E9B-B7DA-A2EC6E63A172}" dt="2023-10-09T10:18:35.500" v="55" actId="20577"/>
          <ac:cxnSpMkLst>
            <pc:docMk/>
            <pc:sldMk cId="2592558304" sldId="269"/>
            <ac:cxnSpMk id="20" creationId="{D9C38760-6BC6-4DC4-BE14-964472B4760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8782469@N05/5885731318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8782469@N05/5885731318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0102/grey-elephan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glish.stackexchange.com/questions/369628/what-is-an-alternative-fact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ngimg.com/download/82585" TargetMode="External"/><Relationship Id="rId3" Type="http://schemas.openxmlformats.org/officeDocument/2006/relationships/hyperlink" Target="https://danyart84.deviantart.com/art/bassist-74775470" TargetMode="External"/><Relationship Id="rId7" Type="http://schemas.openxmlformats.org/officeDocument/2006/relationships/image" Target="../media/image9.png"/><Relationship Id="rId12" Type="http://schemas.openxmlformats.org/officeDocument/2006/relationships/hyperlink" Target="https://pixabay.com/ja/%E3%83%94%E3%82%A2%E3%83%8E-%E9%9F%B3%E6%A5%BD-%E6%A5%BD%E5%99%A8-%E3%82%B7%E3%83%AB%E3%82%A8%E3%83%83%E3%83%88-505372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vgsilh.com/image/153344.html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8.svg"/><Relationship Id="rId10" Type="http://schemas.openxmlformats.org/officeDocument/2006/relationships/hyperlink" Target="https://pixabay.com/en/singer-singing-microphone-man-music-148553/" TargetMode="External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ensoredmedia/15334613419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bloominglovely.blogspot.com/2013_06_01_archive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ominglovely.blogspot.com/2013_06_01_archive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mboyforlife.wordpress.com/2015/08/20/travel-is-a-far-fetched-dream/" TargetMode="External"/><Relationship Id="rId5" Type="http://schemas.openxmlformats.org/officeDocument/2006/relationships/image" Target="../media/image15.gif"/><Relationship Id="rId4" Type="http://schemas.openxmlformats.org/officeDocument/2006/relationships/hyperlink" Target="https://creativecommons.org/licenses/by-nc-sa/3.0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 </a:t>
            </a:r>
            <a:r>
              <a:rPr lang="en-GB" dirty="0"/>
              <a:t>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4E0E8-2176-4936-BE2A-C26869ADA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System?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D98B1-7D3E-450F-A836-9AF2914F3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asked a few engineers.</a:t>
            </a:r>
          </a:p>
          <a:p>
            <a:endParaRPr lang="en-GB" dirty="0"/>
          </a:p>
          <a:p>
            <a:r>
              <a:rPr lang="en-GB" dirty="0"/>
              <a:t>An Assembly of components connected together in an organised fashion.</a:t>
            </a:r>
          </a:p>
          <a:p>
            <a:r>
              <a:rPr lang="en-GB" dirty="0"/>
              <a:t>Components are affected by the system and the behaviour of the system is changed if a component leaves the system or fails.</a:t>
            </a:r>
          </a:p>
          <a:p>
            <a:r>
              <a:rPr lang="en-GB" dirty="0"/>
              <a:t>A system does something, it has a purpose.</a:t>
            </a:r>
          </a:p>
          <a:p>
            <a:r>
              <a:rPr lang="en-GB" dirty="0"/>
              <a:t>A system is of interest to an observer </a:t>
            </a:r>
          </a:p>
        </p:txBody>
      </p:sp>
    </p:spTree>
    <p:extLst>
      <p:ext uri="{BB962C8B-B14F-4D97-AF65-F5344CB8AC3E}">
        <p14:creationId xmlns:p14="http://schemas.microsoft.com/office/powerpoint/2010/main" val="114409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9FF9D-579D-4E8B-B399-92C9B66C3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852" y="147627"/>
            <a:ext cx="10515600" cy="1325563"/>
          </a:xfrm>
        </p:spPr>
        <p:txBody>
          <a:bodyPr/>
          <a:lstStyle/>
          <a:p>
            <a:r>
              <a:rPr lang="en-GB" dirty="0"/>
              <a:t>The Dave Holley Version!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D0B96-8DEE-4970-BD3E-EE7E84566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93368"/>
            <a:ext cx="10515600" cy="4351338"/>
          </a:xfrm>
        </p:spPr>
        <p:txBody>
          <a:bodyPr/>
          <a:lstStyle/>
          <a:p>
            <a:r>
              <a:rPr lang="en-GB" dirty="0"/>
              <a:t>A system is an assemblage of parts designed to turn inputs into the desired outputs</a:t>
            </a:r>
          </a:p>
          <a:p>
            <a:r>
              <a:rPr lang="en-GB" dirty="0"/>
              <a:t>None of the system components can achieve the desired output when acting as a discrete unit.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222652A-1B7E-45D8-83C1-2C885FE1FECC}"/>
              </a:ext>
            </a:extLst>
          </p:cNvPr>
          <p:cNvSpPr/>
          <p:nvPr/>
        </p:nvSpPr>
        <p:spPr>
          <a:xfrm>
            <a:off x="3771899" y="1801404"/>
            <a:ext cx="3800475" cy="17898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sz="2400" dirty="0"/>
              <a:t>My System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0CA721-51A5-40D5-8795-508D447C7565}"/>
              </a:ext>
            </a:extLst>
          </p:cNvPr>
          <p:cNvSpPr/>
          <p:nvPr/>
        </p:nvSpPr>
        <p:spPr>
          <a:xfrm>
            <a:off x="4467225" y="2176459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7CF9C7-AF88-4A8F-87CD-2BBEA29BD9D4}"/>
              </a:ext>
            </a:extLst>
          </p:cNvPr>
          <p:cNvSpPr/>
          <p:nvPr/>
        </p:nvSpPr>
        <p:spPr>
          <a:xfrm>
            <a:off x="4495799" y="2731289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2AC3C8-9001-40AE-A6CD-6C5526B8910F}"/>
              </a:ext>
            </a:extLst>
          </p:cNvPr>
          <p:cNvSpPr/>
          <p:nvPr/>
        </p:nvSpPr>
        <p:spPr>
          <a:xfrm>
            <a:off x="5505450" y="2733665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DE2A0B-46D3-4DAB-A7E0-90B64A74AF00}"/>
              </a:ext>
            </a:extLst>
          </p:cNvPr>
          <p:cNvSpPr/>
          <p:nvPr/>
        </p:nvSpPr>
        <p:spPr>
          <a:xfrm>
            <a:off x="5505450" y="2209796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83D69B9-1CAE-4429-A319-C4691C1C80A4}"/>
              </a:ext>
            </a:extLst>
          </p:cNvPr>
          <p:cNvSpPr/>
          <p:nvPr/>
        </p:nvSpPr>
        <p:spPr>
          <a:xfrm>
            <a:off x="6572250" y="2376479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E1AFF792-7885-4AED-A729-895D2F956479}"/>
              </a:ext>
            </a:extLst>
          </p:cNvPr>
          <p:cNvCxnSpPr>
            <a:cxnSpLocks/>
            <a:endCxn id="5" idx="1"/>
          </p:cNvCxnSpPr>
          <p:nvPr/>
        </p:nvCxnSpPr>
        <p:spPr>
          <a:xfrm flipV="1">
            <a:off x="3771900" y="2352672"/>
            <a:ext cx="695325" cy="3"/>
          </a:xfrm>
          <a:prstGeom prst="bentConnector3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20AEB2D1-88C2-4154-900B-500DA474C99E}"/>
              </a:ext>
            </a:extLst>
          </p:cNvPr>
          <p:cNvCxnSpPr>
            <a:cxnSpLocks/>
            <a:stCxn id="5" idx="3"/>
            <a:endCxn id="8" idx="1"/>
          </p:cNvCxnSpPr>
          <p:nvPr/>
        </p:nvCxnSpPr>
        <p:spPr>
          <a:xfrm>
            <a:off x="5153025" y="2352672"/>
            <a:ext cx="352425" cy="33337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ADD271AB-326C-4ABB-AC22-CAC448B211D0}"/>
              </a:ext>
            </a:extLst>
          </p:cNvPr>
          <p:cNvCxnSpPr>
            <a:cxnSpLocks/>
            <a:stCxn id="8" idx="3"/>
            <a:endCxn id="9" idx="1"/>
          </p:cNvCxnSpPr>
          <p:nvPr/>
        </p:nvCxnSpPr>
        <p:spPr>
          <a:xfrm>
            <a:off x="6191250" y="2386009"/>
            <a:ext cx="381000" cy="166683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43E93B26-D1B2-40CB-8806-37AA09B94D72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3764758" y="2905920"/>
            <a:ext cx="731041" cy="1582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6" name="Connector: Elbow 25">
            <a:extLst>
              <a:ext uri="{FF2B5EF4-FFF2-40B4-BE49-F238E27FC236}">
                <a16:creationId xmlns:a16="http://schemas.microsoft.com/office/drawing/2014/main" id="{CBB87E6B-8CF5-483B-A5A9-DA45A1AC35FE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5181599" y="2907502"/>
            <a:ext cx="323851" cy="2376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0" name="Connector: Elbow 29">
            <a:extLst>
              <a:ext uri="{FF2B5EF4-FFF2-40B4-BE49-F238E27FC236}">
                <a16:creationId xmlns:a16="http://schemas.microsoft.com/office/drawing/2014/main" id="{C0AF1EE1-E9CF-48C3-8FD8-9987901461E9}"/>
              </a:ext>
            </a:extLst>
          </p:cNvPr>
          <p:cNvCxnSpPr>
            <a:cxnSpLocks/>
            <a:stCxn id="7" idx="3"/>
            <a:endCxn id="9" idx="2"/>
          </p:cNvCxnSpPr>
          <p:nvPr/>
        </p:nvCxnSpPr>
        <p:spPr>
          <a:xfrm flipV="1">
            <a:off x="6191250" y="2728904"/>
            <a:ext cx="723900" cy="180974"/>
          </a:xfrm>
          <a:prstGeom prst="bentConnector2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675A96FE-A300-41C5-AE5A-47A320BF9300}"/>
              </a:ext>
            </a:extLst>
          </p:cNvPr>
          <p:cNvCxnSpPr>
            <a:cxnSpLocks/>
            <a:stCxn id="9" idx="3"/>
            <a:endCxn id="4" idx="3"/>
          </p:cNvCxnSpPr>
          <p:nvPr/>
        </p:nvCxnSpPr>
        <p:spPr>
          <a:xfrm>
            <a:off x="7258050" y="2552692"/>
            <a:ext cx="314324" cy="143614"/>
          </a:xfrm>
          <a:prstGeom prst="bentConnector3">
            <a:avLst>
              <a:gd name="adj1" fmla="val 172728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C3E84759-A0B4-4F41-BF99-434C9C442643}"/>
              </a:ext>
            </a:extLst>
          </p:cNvPr>
          <p:cNvCxnSpPr>
            <a:cxnSpLocks/>
          </p:cNvCxnSpPr>
          <p:nvPr/>
        </p:nvCxnSpPr>
        <p:spPr>
          <a:xfrm flipV="1">
            <a:off x="1808252" y="2209796"/>
            <a:ext cx="1956506" cy="942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A5E48732-4F32-4F06-8839-4C716DA1C4E9}"/>
              </a:ext>
            </a:extLst>
          </p:cNvPr>
          <p:cNvCxnSpPr>
            <a:cxnSpLocks/>
          </p:cNvCxnSpPr>
          <p:nvPr/>
        </p:nvCxnSpPr>
        <p:spPr>
          <a:xfrm flipV="1">
            <a:off x="1859622" y="3151582"/>
            <a:ext cx="1912276" cy="1285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B2770EBF-EA02-4BCA-88B9-AED5AAFA26C6}"/>
              </a:ext>
            </a:extLst>
          </p:cNvPr>
          <p:cNvCxnSpPr>
            <a:cxnSpLocks/>
          </p:cNvCxnSpPr>
          <p:nvPr/>
        </p:nvCxnSpPr>
        <p:spPr>
          <a:xfrm flipV="1">
            <a:off x="7591998" y="2006695"/>
            <a:ext cx="1956506" cy="1498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32843FDC-64D5-4F13-9992-2DB1D7123F93}"/>
              </a:ext>
            </a:extLst>
          </p:cNvPr>
          <p:cNvCxnSpPr>
            <a:cxnSpLocks/>
          </p:cNvCxnSpPr>
          <p:nvPr/>
        </p:nvCxnSpPr>
        <p:spPr>
          <a:xfrm>
            <a:off x="7572374" y="2577206"/>
            <a:ext cx="197613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9BCDB240-E86B-4FCB-8990-9B0E939162B4}"/>
              </a:ext>
            </a:extLst>
          </p:cNvPr>
          <p:cNvCxnSpPr>
            <a:cxnSpLocks/>
          </p:cNvCxnSpPr>
          <p:nvPr/>
        </p:nvCxnSpPr>
        <p:spPr>
          <a:xfrm>
            <a:off x="7591998" y="3206849"/>
            <a:ext cx="1968745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41AD1518-D850-4624-91F4-1DA02867EDF0}"/>
              </a:ext>
            </a:extLst>
          </p:cNvPr>
          <p:cNvSpPr txBox="1"/>
          <p:nvPr/>
        </p:nvSpPr>
        <p:spPr>
          <a:xfrm>
            <a:off x="680343" y="2434696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Inputs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7A5A0D12-A247-48CB-A885-293739D9D0DE}"/>
              </a:ext>
            </a:extLst>
          </p:cNvPr>
          <p:cNvSpPr txBox="1"/>
          <p:nvPr/>
        </p:nvSpPr>
        <p:spPr>
          <a:xfrm>
            <a:off x="10012703" y="2241412"/>
            <a:ext cx="1370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Outputs</a:t>
            </a:r>
          </a:p>
        </p:txBody>
      </p:sp>
    </p:spTree>
    <p:extLst>
      <p:ext uri="{BB962C8B-B14F-4D97-AF65-F5344CB8AC3E}">
        <p14:creationId xmlns:p14="http://schemas.microsoft.com/office/powerpoint/2010/main" val="174720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77631-0814-41AC-A375-D4FBD933A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with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EFB4E-5B60-4197-839F-FDCBA8927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problem we have with systems is that there are:-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3200" dirty="0"/>
              <a:t>Many representations</a:t>
            </a:r>
          </a:p>
          <a:p>
            <a:pPr lvl="1"/>
            <a:r>
              <a:rPr lang="en-GB" sz="3200" dirty="0"/>
              <a:t>Many viewpoints</a:t>
            </a:r>
          </a:p>
          <a:p>
            <a:pPr lvl="1"/>
            <a:r>
              <a:rPr lang="en-GB" sz="3200" dirty="0"/>
              <a:t>Many Perceptions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55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2F9F-A539-4752-BF4F-061F1C75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20" y="90805"/>
            <a:ext cx="10515600" cy="1325563"/>
          </a:xfrm>
        </p:spPr>
        <p:txBody>
          <a:bodyPr/>
          <a:lstStyle/>
          <a:p>
            <a:r>
              <a:rPr lang="en-GB" dirty="0"/>
              <a:t>An Example</a:t>
            </a:r>
          </a:p>
        </p:txBody>
      </p:sp>
      <p:pic>
        <p:nvPicPr>
          <p:cNvPr id="9" name="Content Placeholder 8" descr="Diagram, schematic&#10;&#10;Description automatically generated">
            <a:extLst>
              <a:ext uri="{FF2B5EF4-FFF2-40B4-BE49-F238E27FC236}">
                <a16:creationId xmlns:a16="http://schemas.microsoft.com/office/drawing/2014/main" id="{7777F6C4-1B7D-4CB0-B02D-8F52565E71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8" t="9905" r="17085" b="54779"/>
          <a:stretch/>
        </p:blipFill>
        <p:spPr>
          <a:xfrm>
            <a:off x="0" y="1117600"/>
            <a:ext cx="6898640" cy="574040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4D52434-ABE0-4426-8D4D-BF5E29DD5751}"/>
              </a:ext>
            </a:extLst>
          </p:cNvPr>
          <p:cNvSpPr txBox="1"/>
          <p:nvPr/>
        </p:nvSpPr>
        <p:spPr>
          <a:xfrm>
            <a:off x="7316140" y="2550521"/>
            <a:ext cx="2447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Wiring diagram for a car</a:t>
            </a:r>
          </a:p>
        </p:txBody>
      </p:sp>
      <p:pic>
        <p:nvPicPr>
          <p:cNvPr id="15" name="Picture 14" descr="A picture containing car, grass, outdoor, tree&#10;&#10;Description automatically generated">
            <a:extLst>
              <a:ext uri="{FF2B5EF4-FFF2-40B4-BE49-F238E27FC236}">
                <a16:creationId xmlns:a16="http://schemas.microsoft.com/office/drawing/2014/main" id="{BEF2B208-1852-4696-9863-7D68F0E4A9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16140" y="3238401"/>
            <a:ext cx="4693478" cy="3130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978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2F9F-A539-4752-BF4F-061F1C75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20" y="90805"/>
            <a:ext cx="10515600" cy="1325563"/>
          </a:xfrm>
        </p:spPr>
        <p:txBody>
          <a:bodyPr/>
          <a:lstStyle/>
          <a:p>
            <a:r>
              <a:rPr lang="en-GB" dirty="0"/>
              <a:t>An Example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D52434-ABE0-4426-8D4D-BF5E29DD5751}"/>
              </a:ext>
            </a:extLst>
          </p:cNvPr>
          <p:cNvSpPr txBox="1"/>
          <p:nvPr/>
        </p:nvSpPr>
        <p:spPr>
          <a:xfrm>
            <a:off x="7316140" y="2550521"/>
            <a:ext cx="2447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Wiring diagram for a car</a:t>
            </a:r>
          </a:p>
        </p:txBody>
      </p:sp>
      <p:pic>
        <p:nvPicPr>
          <p:cNvPr id="18" name="Content Placeholder 17" descr="Diagram, schematic&#10;&#10;Description automatically generated">
            <a:extLst>
              <a:ext uri="{FF2B5EF4-FFF2-40B4-BE49-F238E27FC236}">
                <a16:creationId xmlns:a16="http://schemas.microsoft.com/office/drawing/2014/main" id="{F9B47727-0F2A-417A-B613-2BEDD5F089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7" t="51211" r="14626" b="13427"/>
          <a:stretch/>
        </p:blipFill>
        <p:spPr>
          <a:xfrm>
            <a:off x="14177" y="1379163"/>
            <a:ext cx="7139046" cy="5174672"/>
          </a:xfrm>
        </p:spPr>
      </p:pic>
      <p:pic>
        <p:nvPicPr>
          <p:cNvPr id="19" name="Picture 18" descr="A picture containing car, grass, outdoor, tree&#10;&#10;Description automatically generated">
            <a:extLst>
              <a:ext uri="{FF2B5EF4-FFF2-40B4-BE49-F238E27FC236}">
                <a16:creationId xmlns:a16="http://schemas.microsoft.com/office/drawing/2014/main" id="{F161CAE1-DDFF-4505-9CC3-8DFD85635A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41712" y="3121443"/>
            <a:ext cx="4693478" cy="3130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778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28A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2765A-7775-44DE-829D-2464792A7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Is there a problem?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81349-3A7E-4A66-9ED9-66E6F8E29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3" y="2454901"/>
            <a:ext cx="3441163" cy="4080255"/>
          </a:xfrm>
          <a:prstGeom prst="rect">
            <a:avLst/>
          </a:prstGeom>
          <a:solidFill>
            <a:srgbClr val="1AC2E5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8" descr="Diagram, schematic&#10;&#10;Description automatically generated">
            <a:extLst>
              <a:ext uri="{FF2B5EF4-FFF2-40B4-BE49-F238E27FC236}">
                <a16:creationId xmlns:a16="http://schemas.microsoft.com/office/drawing/2014/main" id="{CFB6A936-D624-4375-A3E2-8AEAA53BF0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8" t="9905" r="17085" b="54779"/>
          <a:stretch/>
        </p:blipFill>
        <p:spPr>
          <a:xfrm>
            <a:off x="524256" y="3292756"/>
            <a:ext cx="3067356" cy="238568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A37A7FF-19A5-40D8-8D0C-E780CBD33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1468" y="2454900"/>
            <a:ext cx="3441163" cy="4080255"/>
          </a:xfrm>
          <a:prstGeom prst="rect">
            <a:avLst/>
          </a:prstGeom>
          <a:solidFill>
            <a:srgbClr val="1AC2E5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17" descr="Diagram, schematic&#10;&#10;Description automatically generated">
            <a:extLst>
              <a:ext uri="{FF2B5EF4-FFF2-40B4-BE49-F238E27FC236}">
                <a16:creationId xmlns:a16="http://schemas.microsoft.com/office/drawing/2014/main" id="{BCE98CD3-BB28-4479-9B07-341D49BF44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7" t="51211" r="14626" b="13427"/>
          <a:stretch/>
        </p:blipFill>
        <p:spPr>
          <a:xfrm>
            <a:off x="4138970" y="3373161"/>
            <a:ext cx="3067358" cy="222487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F01300-E364-4E7D-84F2-09BBE862E886}"/>
              </a:ext>
            </a:extLst>
          </p:cNvPr>
          <p:cNvSpPr txBox="1"/>
          <p:nvPr/>
        </p:nvSpPr>
        <p:spPr>
          <a:xfrm>
            <a:off x="7956056" y="762983"/>
            <a:ext cx="3816843" cy="53309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Not really…….both are quite valid.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One from a purely functional or fault diagnosis perspective the other from a “Geographical” perspective.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Where does the stuff reside on the vehicle?</a:t>
            </a:r>
          </a:p>
        </p:txBody>
      </p:sp>
    </p:spTree>
    <p:extLst>
      <p:ext uri="{BB962C8B-B14F-4D97-AF65-F5344CB8AC3E}">
        <p14:creationId xmlns:p14="http://schemas.microsoft.com/office/powerpoint/2010/main" val="1681123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EC2F7-F56D-4638-8D68-F72B4AC55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……It depends on your viewpoint!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oin operated binoculars overlook city at night">
            <a:extLst>
              <a:ext uri="{FF2B5EF4-FFF2-40B4-BE49-F238E27FC236}">
                <a16:creationId xmlns:a16="http://schemas.microsoft.com/office/drawing/2014/main" id="{4731C8E9-A23E-4271-9E00-6A99EB534C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76" r="11213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684613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67F7-DFC2-4311-BE0D-78E8EC1F3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69850"/>
            <a:ext cx="10515600" cy="1325563"/>
          </a:xfrm>
        </p:spPr>
        <p:txBody>
          <a:bodyPr/>
          <a:lstStyle/>
          <a:p>
            <a:r>
              <a:rPr lang="en-GB" dirty="0"/>
              <a:t>Inspecting an Elephant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23061F-ECA9-468A-BDE4-2EA75FD15D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2696" y="1924050"/>
            <a:ext cx="6898957" cy="4090506"/>
          </a:xfrm>
        </p:spPr>
      </p:pic>
    </p:spTree>
    <p:extLst>
      <p:ext uri="{BB962C8B-B14F-4D97-AF65-F5344CB8AC3E}">
        <p14:creationId xmlns:p14="http://schemas.microsoft.com/office/powerpoint/2010/main" val="2193708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67F7-DFC2-4311-BE0D-78E8EC1F3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90805"/>
            <a:ext cx="10515600" cy="1325563"/>
          </a:xfrm>
        </p:spPr>
        <p:txBody>
          <a:bodyPr/>
          <a:lstStyle/>
          <a:p>
            <a:r>
              <a:rPr lang="en-GB" dirty="0"/>
              <a:t>Inspecting an Elephant</a:t>
            </a:r>
          </a:p>
        </p:txBody>
      </p:sp>
      <p:pic>
        <p:nvPicPr>
          <p:cNvPr id="7" name="Picture 6" descr="A group of people playing hockey&#10;&#10;Description automatically generated with medium confidence">
            <a:extLst>
              <a:ext uri="{FF2B5EF4-FFF2-40B4-BE49-F238E27FC236}">
                <a16:creationId xmlns:a16="http://schemas.microsoft.com/office/drawing/2014/main" id="{5903223A-3112-4727-A2B2-5262AEDD4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090" y="1492250"/>
            <a:ext cx="6667500" cy="500062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AD15AA-E6DA-47AD-ABC3-45511BD1C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3040" y="1737995"/>
            <a:ext cx="3870960" cy="4754880"/>
          </a:xfrm>
        </p:spPr>
        <p:txBody>
          <a:bodyPr>
            <a:normAutofit/>
          </a:bodyPr>
          <a:lstStyle/>
          <a:p>
            <a:r>
              <a:rPr lang="en-GB" sz="2400" dirty="0"/>
              <a:t>Six blindfolded employees sent to inspect an elephant</a:t>
            </a:r>
          </a:p>
          <a:p>
            <a:endParaRPr lang="en-GB" sz="2400" dirty="0"/>
          </a:p>
          <a:p>
            <a:r>
              <a:rPr lang="en-GB" sz="2400" dirty="0"/>
              <a:t>Each came back with a very different story of what they had inspected</a:t>
            </a:r>
          </a:p>
          <a:p>
            <a:endParaRPr lang="en-GB" sz="2400" dirty="0"/>
          </a:p>
          <a:p>
            <a:r>
              <a:rPr lang="en-GB" sz="2400" dirty="0"/>
              <a:t>They were all in fact correct in their interpretation, but none had inspected the whole system!</a:t>
            </a:r>
          </a:p>
        </p:txBody>
      </p:sp>
    </p:spTree>
    <p:extLst>
      <p:ext uri="{BB962C8B-B14F-4D97-AF65-F5344CB8AC3E}">
        <p14:creationId xmlns:p14="http://schemas.microsoft.com/office/powerpoint/2010/main" val="3446732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2D410-AF5C-4D2D-AFDF-A7D703EA3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-2862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Another Analogy</a:t>
            </a:r>
          </a:p>
        </p:txBody>
      </p:sp>
      <p:pic>
        <p:nvPicPr>
          <p:cNvPr id="5" name="Content Placeholder 4" descr="Shape, arrow&#10;&#10;Description automatically generated">
            <a:extLst>
              <a:ext uri="{FF2B5EF4-FFF2-40B4-BE49-F238E27FC236}">
                <a16:creationId xmlns:a16="http://schemas.microsoft.com/office/drawing/2014/main" id="{783A14E3-FC9B-45FE-8D10-C2C20C3373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3614" y="3666473"/>
            <a:ext cx="3177286" cy="3177286"/>
          </a:xfr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F88BAD8-ED44-4848-A0DA-0C8C359AD8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284732" y="4254729"/>
            <a:ext cx="3363956" cy="2603272"/>
          </a:xfrm>
          <a:prstGeom prst="rect">
            <a:avLst/>
          </a:prstGeom>
        </p:spPr>
      </p:pic>
      <p:pic>
        <p:nvPicPr>
          <p:cNvPr id="12" name="Picture 11" descr="A picture containing web&#10;&#10;Description automatically generated">
            <a:extLst>
              <a:ext uri="{FF2B5EF4-FFF2-40B4-BE49-F238E27FC236}">
                <a16:creationId xmlns:a16="http://schemas.microsoft.com/office/drawing/2014/main" id="{ABD7C3E0-87F2-4246-8DF0-DE88C98DC83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-1" r="30616"/>
          <a:stretch/>
        </p:blipFill>
        <p:spPr>
          <a:xfrm>
            <a:off x="7466283" y="760096"/>
            <a:ext cx="4097207" cy="3257962"/>
          </a:xfrm>
          <a:prstGeom prst="rect">
            <a:avLst/>
          </a:prstGeom>
        </p:spPr>
      </p:pic>
      <p:pic>
        <p:nvPicPr>
          <p:cNvPr id="15" name="Picture 14" descr="A black rectangle with a black background&#10;&#10;Description automatically generated with low confidence">
            <a:extLst>
              <a:ext uri="{FF2B5EF4-FFF2-40B4-BE49-F238E27FC236}">
                <a16:creationId xmlns:a16="http://schemas.microsoft.com/office/drawing/2014/main" id="{78B3DE9B-5D4E-43AD-B61B-77C8B948181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600337" y="2442162"/>
            <a:ext cx="4474957" cy="4401597"/>
          </a:xfrm>
          <a:prstGeom prst="rect">
            <a:avLst/>
          </a:prstGeom>
        </p:spPr>
      </p:pic>
      <p:pic>
        <p:nvPicPr>
          <p:cNvPr id="17" name="Picture 16" descr="Shape&#10;&#10;Description automatically generated with medium confidence">
            <a:extLst>
              <a:ext uri="{FF2B5EF4-FFF2-40B4-BE49-F238E27FC236}">
                <a16:creationId xmlns:a16="http://schemas.microsoft.com/office/drawing/2014/main" id="{0F184A9B-87C8-4357-87C4-CEA274BE2D4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7162" y="0"/>
            <a:ext cx="4678556" cy="3596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0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CB1C6-7C77-4910-99F3-2043F8139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8"/>
            <a:ext cx="4290506" cy="38345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dirty="0"/>
              <a:t>Put it all together……………………………..</a:t>
            </a: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r>
              <a:rPr lang="en-US" sz="2600" dirty="0"/>
              <a:t>The whole is greater than the sum of its parts</a:t>
            </a: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r>
              <a:rPr lang="en-US" sz="2600" dirty="0"/>
              <a:t>System in harmony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group of people on a stage with a crowd watching&#10;&#10;Description automatically generated with low confidence">
            <a:extLst>
              <a:ext uri="{FF2B5EF4-FFF2-40B4-BE49-F238E27FC236}">
                <a16:creationId xmlns:a16="http://schemas.microsoft.com/office/drawing/2014/main" id="{BAA0C780-1226-4785-81EC-B9A1EDBD4F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313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8922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1E4BC-AA8A-49FF-8464-3D4A7F98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109378"/>
            <a:ext cx="10515600" cy="1325563"/>
          </a:xfrm>
        </p:spPr>
        <p:txBody>
          <a:bodyPr/>
          <a:lstStyle/>
          <a:p>
            <a:r>
              <a:rPr lang="en-GB" dirty="0"/>
              <a:t>Bias</a:t>
            </a:r>
          </a:p>
        </p:txBody>
      </p:sp>
      <p:pic>
        <p:nvPicPr>
          <p:cNvPr id="5" name="Content Placeholder 4" descr="Diagram, engineering drawing&#10;&#10;Description automatically generated">
            <a:extLst>
              <a:ext uri="{FF2B5EF4-FFF2-40B4-BE49-F238E27FC236}">
                <a16:creationId xmlns:a16="http://schemas.microsoft.com/office/drawing/2014/main" id="{1D3908CA-038A-491A-9196-E3EEA9931D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3" t="11981" r="18351" b="53696"/>
          <a:stretch/>
        </p:blipFill>
        <p:spPr>
          <a:xfrm>
            <a:off x="386080" y="1160111"/>
            <a:ext cx="7032134" cy="494604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5B8B77-82CF-4A74-A8E2-6FE180B94444}"/>
              </a:ext>
            </a:extLst>
          </p:cNvPr>
          <p:cNvSpPr txBox="1"/>
          <p:nvPr/>
        </p:nvSpPr>
        <p:spPr>
          <a:xfrm>
            <a:off x="7553992" y="419896"/>
            <a:ext cx="405888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I’m sure you’ve seen pictures like this in your own organisations.</a:t>
            </a:r>
          </a:p>
          <a:p>
            <a:endParaRPr lang="en-GB" dirty="0"/>
          </a:p>
          <a:p>
            <a:r>
              <a:rPr lang="en-GB" dirty="0"/>
              <a:t>Me too.</a:t>
            </a:r>
          </a:p>
          <a:p>
            <a:endParaRPr lang="en-GB" dirty="0"/>
          </a:p>
          <a:p>
            <a:r>
              <a:rPr lang="en-GB" dirty="0"/>
              <a:t>How the hardware group wanted it,</a:t>
            </a:r>
          </a:p>
          <a:p>
            <a:endParaRPr lang="en-GB" dirty="0"/>
          </a:p>
          <a:p>
            <a:r>
              <a:rPr lang="en-GB" dirty="0"/>
              <a:t>How the aerodynamicist wanted it,</a:t>
            </a:r>
          </a:p>
          <a:p>
            <a:endParaRPr lang="en-GB" dirty="0"/>
          </a:p>
          <a:p>
            <a:r>
              <a:rPr lang="en-GB" dirty="0"/>
              <a:t>How the propulsion specialist wanted it,</a:t>
            </a:r>
          </a:p>
          <a:p>
            <a:endParaRPr lang="en-GB" dirty="0"/>
          </a:p>
          <a:p>
            <a:r>
              <a:rPr lang="en-GB" dirty="0"/>
              <a:t>How the pyros engineer (me) wanted it.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000" dirty="0">
                <a:latin typeface="Comic Sans MS" panose="030F0702030302020204" pitchFamily="66" charset="0"/>
              </a:rPr>
              <a:t>Don’t they realise it doesn’t work without my bit!</a:t>
            </a:r>
          </a:p>
          <a:p>
            <a:endParaRPr lang="en-GB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9CECDA8-D55A-4A76-AEF8-6E6D33C48F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336722" y="5155414"/>
            <a:ext cx="2530475" cy="1438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3EF763D-48BF-41C1-838C-A76A4A1C29ED}"/>
              </a:ext>
            </a:extLst>
          </p:cNvPr>
          <p:cNvSpPr txBox="1"/>
          <p:nvPr/>
        </p:nvSpPr>
        <p:spPr>
          <a:xfrm>
            <a:off x="9275445" y="6927404"/>
            <a:ext cx="253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bloominglovely.blogspot.com/2013_06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5388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1E4BC-AA8A-49FF-8464-3D4A7F98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109378"/>
            <a:ext cx="10515600" cy="1325563"/>
          </a:xfrm>
        </p:spPr>
        <p:txBody>
          <a:bodyPr/>
          <a:lstStyle/>
          <a:p>
            <a:r>
              <a:rPr lang="en-GB" dirty="0"/>
              <a:t>Language.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5B8B77-82CF-4A74-A8E2-6FE180B94444}"/>
              </a:ext>
            </a:extLst>
          </p:cNvPr>
          <p:cNvSpPr txBox="1"/>
          <p:nvPr/>
        </p:nvSpPr>
        <p:spPr>
          <a:xfrm>
            <a:off x="7640320" y="1649256"/>
            <a:ext cx="447039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Different technologies are not the only barrier</a:t>
            </a:r>
          </a:p>
          <a:p>
            <a:endParaRPr lang="en-GB" dirty="0"/>
          </a:p>
          <a:p>
            <a:r>
              <a:rPr lang="en-GB" dirty="0"/>
              <a:t>How the hardware group wanted it,</a:t>
            </a:r>
          </a:p>
          <a:p>
            <a:endParaRPr lang="en-GB" dirty="0"/>
          </a:p>
          <a:p>
            <a:r>
              <a:rPr lang="en-GB" dirty="0"/>
              <a:t>How the aerodynamicist wanted it,</a:t>
            </a:r>
          </a:p>
          <a:p>
            <a:endParaRPr lang="en-GB" dirty="0"/>
          </a:p>
          <a:p>
            <a:r>
              <a:rPr lang="en-GB" dirty="0"/>
              <a:t>How the propulsion specialist wanted it,</a:t>
            </a:r>
          </a:p>
          <a:p>
            <a:endParaRPr lang="en-GB" dirty="0"/>
          </a:p>
          <a:p>
            <a:r>
              <a:rPr lang="en-GB" dirty="0"/>
              <a:t>How the </a:t>
            </a:r>
            <a:r>
              <a:rPr lang="en-GB"/>
              <a:t>pyros engineer (</a:t>
            </a:r>
            <a:r>
              <a:rPr lang="en-GB" dirty="0"/>
              <a:t>me) wanted it.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000" dirty="0">
                <a:latin typeface="Comic Sans MS" panose="030F0702030302020204" pitchFamily="66" charset="0"/>
              </a:rPr>
              <a:t>They just don’t understand me!</a:t>
            </a:r>
          </a:p>
          <a:p>
            <a:endParaRPr lang="en-GB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9CECDA8-D55A-4A76-AEF8-6E6D33C48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40545" y="5114774"/>
            <a:ext cx="2530475" cy="1438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3EF763D-48BF-41C1-838C-A76A4A1C29ED}"/>
              </a:ext>
            </a:extLst>
          </p:cNvPr>
          <p:cNvSpPr txBox="1"/>
          <p:nvPr/>
        </p:nvSpPr>
        <p:spPr>
          <a:xfrm>
            <a:off x="9275445" y="6927404"/>
            <a:ext cx="253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loominglovely.blogspot.com/2013_06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0" name="Content Placeholder 9" descr="Map&#10;&#10;Description automatically generated">
            <a:extLst>
              <a:ext uri="{FF2B5EF4-FFF2-40B4-BE49-F238E27FC236}">
                <a16:creationId xmlns:a16="http://schemas.microsoft.com/office/drawing/2014/main" id="{0172B656-3B62-41D6-B068-20B664EBAF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276" t="26875" r="48331" b="47799"/>
          <a:stretch/>
        </p:blipFill>
        <p:spPr>
          <a:xfrm>
            <a:off x="233679" y="2163208"/>
            <a:ext cx="6944206" cy="2531583"/>
          </a:xfr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C7027AF-2258-4276-A766-C3BBBD6141A2}"/>
              </a:ext>
            </a:extLst>
          </p:cNvPr>
          <p:cNvCxnSpPr>
            <a:cxnSpLocks/>
          </p:cNvCxnSpPr>
          <p:nvPr/>
        </p:nvCxnSpPr>
        <p:spPr>
          <a:xfrm flipV="1">
            <a:off x="6524626" y="2457450"/>
            <a:ext cx="1115694" cy="12287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F65F7EC-1C62-44DA-AE62-68AB8CA0F444}"/>
              </a:ext>
            </a:extLst>
          </p:cNvPr>
          <p:cNvCxnSpPr>
            <a:cxnSpLocks/>
          </p:cNvCxnSpPr>
          <p:nvPr/>
        </p:nvCxnSpPr>
        <p:spPr>
          <a:xfrm flipV="1">
            <a:off x="6323308" y="2952750"/>
            <a:ext cx="1317012" cy="16499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9C38760-6BC6-4DC4-BE14-964472B4760B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6181725" y="2809876"/>
            <a:ext cx="1458595" cy="7014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47CB807-D36C-4CC4-B5F3-C51C2694DEAD}"/>
              </a:ext>
            </a:extLst>
          </p:cNvPr>
          <p:cNvCxnSpPr>
            <a:cxnSpLocks/>
          </p:cNvCxnSpPr>
          <p:nvPr/>
        </p:nvCxnSpPr>
        <p:spPr>
          <a:xfrm flipV="1">
            <a:off x="1806576" y="3614894"/>
            <a:ext cx="5833744" cy="87947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C80DDB6-46A4-472A-A45A-8211807E0965}"/>
              </a:ext>
            </a:extLst>
          </p:cNvPr>
          <p:cNvCxnSpPr>
            <a:cxnSpLocks/>
          </p:cNvCxnSpPr>
          <p:nvPr/>
        </p:nvCxnSpPr>
        <p:spPr>
          <a:xfrm>
            <a:off x="6225153" y="3139516"/>
            <a:ext cx="1415167" cy="95075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5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E42C6-9AE5-44CE-9FDA-2FDD1CF0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8805"/>
            <a:ext cx="10515600" cy="1325563"/>
          </a:xfrm>
        </p:spPr>
        <p:txBody>
          <a:bodyPr/>
          <a:lstStyle/>
          <a:p>
            <a:r>
              <a:rPr lang="en-GB" dirty="0"/>
              <a:t>Removing the problem.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43D0A-D7AC-480E-A50A-9E8477BEA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4368"/>
            <a:ext cx="10515600" cy="4351338"/>
          </a:xfrm>
        </p:spPr>
        <p:txBody>
          <a:bodyPr/>
          <a:lstStyle/>
          <a:p>
            <a:r>
              <a:rPr lang="en-GB" dirty="0"/>
              <a:t>We need a means of overcoming the clashes of design priority caused by bias of perceptions, technologies and other “human factors”.</a:t>
            </a:r>
          </a:p>
          <a:p>
            <a:pPr marL="0" indent="0">
              <a:buNone/>
            </a:pPr>
            <a:endParaRPr lang="en-GB" dirty="0"/>
          </a:p>
          <a:p>
            <a:pPr lvl="2"/>
            <a:r>
              <a:rPr lang="en-GB" sz="3200" dirty="0">
                <a:solidFill>
                  <a:srgbClr val="FF0000"/>
                </a:solidFill>
                <a:latin typeface="BankGothic Md BT" panose="020B0807020203060204" pitchFamily="34" charset="0"/>
              </a:rPr>
              <a:t>Purpose</a:t>
            </a:r>
          </a:p>
          <a:p>
            <a:pPr marL="914400" lvl="2" indent="0">
              <a:buNone/>
            </a:pPr>
            <a:endParaRPr lang="en-GB" sz="3200" dirty="0">
              <a:solidFill>
                <a:srgbClr val="FF0000"/>
              </a:solidFill>
              <a:latin typeface="BankGothic Md BT" panose="020B0807020203060204" pitchFamily="34" charset="0"/>
            </a:endParaRPr>
          </a:p>
          <a:p>
            <a:pPr lvl="2"/>
            <a:r>
              <a:rPr lang="en-GB" sz="3200" dirty="0">
                <a:solidFill>
                  <a:srgbClr val="FF0000"/>
                </a:solidFill>
                <a:latin typeface="BankGothic Md BT" panose="020B0807020203060204" pitchFamily="34" charset="0"/>
              </a:rPr>
              <a:t>Context</a:t>
            </a:r>
          </a:p>
          <a:p>
            <a:pPr marL="914400" lvl="2" indent="0">
              <a:buNone/>
            </a:pPr>
            <a:endParaRPr lang="en-GB" sz="3200" dirty="0">
              <a:solidFill>
                <a:srgbClr val="FF0000"/>
              </a:solidFill>
              <a:latin typeface="BankGothic Md BT" panose="020B0807020203060204" pitchFamily="34" charset="0"/>
            </a:endParaRPr>
          </a:p>
          <a:p>
            <a:pPr lvl="2"/>
            <a:r>
              <a:rPr lang="en-GB" sz="3200" dirty="0">
                <a:solidFill>
                  <a:srgbClr val="FF0000"/>
                </a:solidFill>
                <a:latin typeface="BankGothic Md BT" panose="020B0807020203060204" pitchFamily="34" charset="0"/>
              </a:rPr>
              <a:t>Interaction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41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414</Words>
  <Application>Microsoft Office PowerPoint</Application>
  <PresentationFormat>Widescreen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BankGothic Md BT</vt:lpstr>
      <vt:lpstr>Arial</vt:lpstr>
      <vt:lpstr>Calibri</vt:lpstr>
      <vt:lpstr>Calibri Light</vt:lpstr>
      <vt:lpstr>Comic Sans MS</vt:lpstr>
      <vt:lpstr>Office Theme</vt:lpstr>
      <vt:lpstr>What Is a System</vt:lpstr>
      <vt:lpstr>What is a System?</vt:lpstr>
      <vt:lpstr>The Dave Holley Version!</vt:lpstr>
      <vt:lpstr>The Problem with Systems</vt:lpstr>
      <vt:lpstr>An Example</vt:lpstr>
      <vt:lpstr>An Example</vt:lpstr>
      <vt:lpstr>Is there a problem?</vt:lpstr>
      <vt:lpstr>……It depends on your viewpoint!</vt:lpstr>
      <vt:lpstr>Inspecting an Elephant</vt:lpstr>
      <vt:lpstr>Inspecting an Elephant</vt:lpstr>
      <vt:lpstr>Another Analogy</vt:lpstr>
      <vt:lpstr>Put it all together……………………………..    The whole is greater than the sum of its parts   System in harmony</vt:lpstr>
      <vt:lpstr>Bias</vt:lpstr>
      <vt:lpstr>Language.</vt:lpstr>
      <vt:lpstr>Removing the problem.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8</cp:revision>
  <dcterms:created xsi:type="dcterms:W3CDTF">2022-02-14T16:22:27Z</dcterms:created>
  <dcterms:modified xsi:type="dcterms:W3CDTF">2023-10-09T10:18:46Z</dcterms:modified>
</cp:coreProperties>
</file>