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2" r:id="rId5"/>
  </p:sldMasterIdLst>
  <p:notesMasterIdLst>
    <p:notesMasterId r:id="rId29"/>
  </p:notesMasterIdLst>
  <p:sldIdLst>
    <p:sldId id="267" r:id="rId6"/>
    <p:sldId id="382" r:id="rId7"/>
    <p:sldId id="261" r:id="rId8"/>
    <p:sldId id="268" r:id="rId9"/>
    <p:sldId id="269" r:id="rId10"/>
    <p:sldId id="270" r:id="rId11"/>
    <p:sldId id="285" r:id="rId12"/>
    <p:sldId id="286" r:id="rId13"/>
    <p:sldId id="383" r:id="rId14"/>
    <p:sldId id="335" r:id="rId15"/>
    <p:sldId id="387" r:id="rId16"/>
    <p:sldId id="388" r:id="rId17"/>
    <p:sldId id="534" r:id="rId18"/>
    <p:sldId id="520" r:id="rId19"/>
    <p:sldId id="531" r:id="rId20"/>
    <p:sldId id="529" r:id="rId21"/>
    <p:sldId id="535" r:id="rId22"/>
    <p:sldId id="530" r:id="rId23"/>
    <p:sldId id="533" r:id="rId24"/>
    <p:sldId id="525" r:id="rId25"/>
    <p:sldId id="521" r:id="rId26"/>
    <p:sldId id="527" r:id="rId27"/>
    <p:sldId id="52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9AFD2C-964A-40A0-8D44-08C3F85E58D4}" v="15" dt="2024-10-03T17:57:25.3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 y="69"/>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 Trevino Gonzalez" userId="S::m.tgonzalez@uwtsd.ac.uk::aa36a5e4-cd30-4109-a581-5f2fc96aeea0" providerId="AD" clId="Web-{F9BDD967-13F2-B1D5-39C6-8179F764B77D}"/>
    <pc:docChg chg="modSld">
      <pc:chgData name="Maria Trevino Gonzalez" userId="S::m.tgonzalez@uwtsd.ac.uk::aa36a5e4-cd30-4109-a581-5f2fc96aeea0" providerId="AD" clId="Web-{F9BDD967-13F2-B1D5-39C6-8179F764B77D}" dt="2024-10-04T09:54:20.367" v="16" actId="1076"/>
      <pc:docMkLst>
        <pc:docMk/>
      </pc:docMkLst>
      <pc:sldChg chg="addSp delSp modSp">
        <pc:chgData name="Maria Trevino Gonzalez" userId="S::m.tgonzalez@uwtsd.ac.uk::aa36a5e4-cd30-4109-a581-5f2fc96aeea0" providerId="AD" clId="Web-{F9BDD967-13F2-B1D5-39C6-8179F764B77D}" dt="2024-10-04T09:53:39.803" v="12"/>
        <pc:sldMkLst>
          <pc:docMk/>
          <pc:sldMk cId="3590912272" sldId="521"/>
        </pc:sldMkLst>
        <pc:spChg chg="mod">
          <ac:chgData name="Maria Trevino Gonzalez" userId="S::m.tgonzalez@uwtsd.ac.uk::aa36a5e4-cd30-4109-a581-5f2fc96aeea0" providerId="AD" clId="Web-{F9BDD967-13F2-B1D5-39C6-8179F764B77D}" dt="2024-10-04T09:53:09.067" v="5"/>
          <ac:spMkLst>
            <pc:docMk/>
            <pc:sldMk cId="3590912272" sldId="521"/>
            <ac:spMk id="3" creationId="{4384715E-0E54-DA4B-B9F7-B2CE71E346D0}"/>
          </ac:spMkLst>
        </pc:spChg>
        <pc:picChg chg="add mod">
          <ac:chgData name="Maria Trevino Gonzalez" userId="S::m.tgonzalez@uwtsd.ac.uk::aa36a5e4-cd30-4109-a581-5f2fc96aeea0" providerId="AD" clId="Web-{F9BDD967-13F2-B1D5-39C6-8179F764B77D}" dt="2024-10-04T09:53:15.083" v="7" actId="14100"/>
          <ac:picMkLst>
            <pc:docMk/>
            <pc:sldMk cId="3590912272" sldId="521"/>
            <ac:picMk id="4" creationId="{B639791F-19BB-B494-2D61-B20D42E54591}"/>
          </ac:picMkLst>
        </pc:picChg>
        <pc:picChg chg="add del mod">
          <ac:chgData name="Maria Trevino Gonzalez" userId="S::m.tgonzalez@uwtsd.ac.uk::aa36a5e4-cd30-4109-a581-5f2fc96aeea0" providerId="AD" clId="Web-{F9BDD967-13F2-B1D5-39C6-8179F764B77D}" dt="2024-10-04T09:53:39.803" v="12"/>
          <ac:picMkLst>
            <pc:docMk/>
            <pc:sldMk cId="3590912272" sldId="521"/>
            <ac:picMk id="5" creationId="{C72FB977-F622-B835-763E-415CAE0ECBC8}"/>
          </ac:picMkLst>
        </pc:picChg>
      </pc:sldChg>
      <pc:sldChg chg="addSp modSp">
        <pc:chgData name="Maria Trevino Gonzalez" userId="S::m.tgonzalez@uwtsd.ac.uk::aa36a5e4-cd30-4109-a581-5f2fc96aeea0" providerId="AD" clId="Web-{F9BDD967-13F2-B1D5-39C6-8179F764B77D}" dt="2024-10-04T09:54:20.367" v="16" actId="1076"/>
        <pc:sldMkLst>
          <pc:docMk/>
          <pc:sldMk cId="1835028859" sldId="527"/>
        </pc:sldMkLst>
        <pc:spChg chg="mod">
          <ac:chgData name="Maria Trevino Gonzalez" userId="S::m.tgonzalez@uwtsd.ac.uk::aa36a5e4-cd30-4109-a581-5f2fc96aeea0" providerId="AD" clId="Web-{F9BDD967-13F2-B1D5-39C6-8179F764B77D}" dt="2024-10-04T09:53:23.536" v="8" actId="14100"/>
          <ac:spMkLst>
            <pc:docMk/>
            <pc:sldMk cId="1835028859" sldId="527"/>
            <ac:spMk id="3" creationId="{204C7F26-D366-7941-A7B8-6281A54D0A3F}"/>
          </ac:spMkLst>
        </pc:spChg>
        <pc:picChg chg="add mod">
          <ac:chgData name="Maria Trevino Gonzalez" userId="S::m.tgonzalez@uwtsd.ac.uk::aa36a5e4-cd30-4109-a581-5f2fc96aeea0" providerId="AD" clId="Web-{F9BDD967-13F2-B1D5-39C6-8179F764B77D}" dt="2024-10-04T09:54:20.367" v="16" actId="1076"/>
          <ac:picMkLst>
            <pc:docMk/>
            <pc:sldMk cId="1835028859" sldId="527"/>
            <ac:picMk id="4" creationId="{E6EAFC89-F8ED-68CC-730F-F32B28F47E1F}"/>
          </ac:picMkLst>
        </pc:picChg>
      </pc:sldChg>
    </pc:docChg>
  </pc:docChgLst>
  <pc:docChgLst>
    <pc:chgData name="Maria Trevino Gonzalez" userId="aa36a5e4-cd30-4109-a581-5f2fc96aeea0" providerId="ADAL" clId="{089AFD2C-964A-40A0-8D44-08C3F85E58D4}"/>
    <pc:docChg chg="undo custSel delSld modSld delMainMaster">
      <pc:chgData name="Maria Trevino Gonzalez" userId="aa36a5e4-cd30-4109-a581-5f2fc96aeea0" providerId="ADAL" clId="{089AFD2C-964A-40A0-8D44-08C3F85E58D4}" dt="2024-10-09T10:05:12.804" v="175" actId="478"/>
      <pc:docMkLst>
        <pc:docMk/>
      </pc:docMkLst>
      <pc:sldChg chg="modTransition modAnim">
        <pc:chgData name="Maria Trevino Gonzalez" userId="aa36a5e4-cd30-4109-a581-5f2fc96aeea0" providerId="ADAL" clId="{089AFD2C-964A-40A0-8D44-08C3F85E58D4}" dt="2024-10-03T17:56:11.901" v="47"/>
        <pc:sldMkLst>
          <pc:docMk/>
          <pc:sldMk cId="1077232077" sldId="261"/>
        </pc:sldMkLst>
      </pc:sldChg>
      <pc:sldChg chg="modSp mod modTransition modAnim">
        <pc:chgData name="Maria Trevino Gonzalez" userId="aa36a5e4-cd30-4109-a581-5f2fc96aeea0" providerId="ADAL" clId="{089AFD2C-964A-40A0-8D44-08C3F85E58D4}" dt="2024-10-03T17:54:44.330" v="44"/>
        <pc:sldMkLst>
          <pc:docMk/>
          <pc:sldMk cId="2226165760" sldId="267"/>
        </pc:sldMkLst>
        <pc:spChg chg="mod">
          <ac:chgData name="Maria Trevino Gonzalez" userId="aa36a5e4-cd30-4109-a581-5f2fc96aeea0" providerId="ADAL" clId="{089AFD2C-964A-40A0-8D44-08C3F85E58D4}" dt="2024-10-03T17:34:37.104" v="2" actId="1076"/>
          <ac:spMkLst>
            <pc:docMk/>
            <pc:sldMk cId="2226165760" sldId="267"/>
            <ac:spMk id="25602" creationId="{00000000-0000-0000-0000-000000000000}"/>
          </ac:spMkLst>
        </pc:spChg>
      </pc:sldChg>
      <pc:sldChg chg="modTransition modAnim">
        <pc:chgData name="Maria Trevino Gonzalez" userId="aa36a5e4-cd30-4109-a581-5f2fc96aeea0" providerId="ADAL" clId="{089AFD2C-964A-40A0-8D44-08C3F85E58D4}" dt="2024-10-03T17:56:48.620" v="49"/>
        <pc:sldMkLst>
          <pc:docMk/>
          <pc:sldMk cId="3984359207" sldId="268"/>
        </pc:sldMkLst>
      </pc:sldChg>
      <pc:sldChg chg="modTransition modAnim">
        <pc:chgData name="Maria Trevino Gonzalez" userId="aa36a5e4-cd30-4109-a581-5f2fc96aeea0" providerId="ADAL" clId="{089AFD2C-964A-40A0-8D44-08C3F85E58D4}" dt="2024-10-03T17:57:25.374" v="51"/>
        <pc:sldMkLst>
          <pc:docMk/>
          <pc:sldMk cId="1951765978" sldId="269"/>
        </pc:sldMkLst>
      </pc:sldChg>
      <pc:sldChg chg="modTransition">
        <pc:chgData name="Maria Trevino Gonzalez" userId="aa36a5e4-cd30-4109-a581-5f2fc96aeea0" providerId="ADAL" clId="{089AFD2C-964A-40A0-8D44-08C3F85E58D4}" dt="2024-10-03T17:54:44.330" v="44"/>
        <pc:sldMkLst>
          <pc:docMk/>
          <pc:sldMk cId="2850448302" sldId="270"/>
        </pc:sldMkLst>
      </pc:sldChg>
      <pc:sldChg chg="modTransition">
        <pc:chgData name="Maria Trevino Gonzalez" userId="aa36a5e4-cd30-4109-a581-5f2fc96aeea0" providerId="ADAL" clId="{089AFD2C-964A-40A0-8D44-08C3F85E58D4}" dt="2024-10-03T17:54:44.330" v="44"/>
        <pc:sldMkLst>
          <pc:docMk/>
          <pc:sldMk cId="3765883555" sldId="285"/>
        </pc:sldMkLst>
      </pc:sldChg>
      <pc:sldChg chg="modTransition">
        <pc:chgData name="Maria Trevino Gonzalez" userId="aa36a5e4-cd30-4109-a581-5f2fc96aeea0" providerId="ADAL" clId="{089AFD2C-964A-40A0-8D44-08C3F85E58D4}" dt="2024-10-03T17:54:44.330" v="44"/>
        <pc:sldMkLst>
          <pc:docMk/>
          <pc:sldMk cId="2229236567" sldId="286"/>
        </pc:sldMkLst>
      </pc:sldChg>
      <pc:sldChg chg="del mod modShow">
        <pc:chgData name="Maria Trevino Gonzalez" userId="aa36a5e4-cd30-4109-a581-5f2fc96aeea0" providerId="ADAL" clId="{089AFD2C-964A-40A0-8D44-08C3F85E58D4}" dt="2024-10-09T10:02:07.034" v="174" actId="47"/>
        <pc:sldMkLst>
          <pc:docMk/>
          <pc:sldMk cId="3730695694" sldId="325"/>
        </pc:sldMkLst>
      </pc:sldChg>
      <pc:sldChg chg="modTransition">
        <pc:chgData name="Maria Trevino Gonzalez" userId="aa36a5e4-cd30-4109-a581-5f2fc96aeea0" providerId="ADAL" clId="{089AFD2C-964A-40A0-8D44-08C3F85E58D4}" dt="2024-10-03T17:54:44.330" v="44"/>
        <pc:sldMkLst>
          <pc:docMk/>
          <pc:sldMk cId="3342028262" sldId="335"/>
        </pc:sldMkLst>
      </pc:sldChg>
      <pc:sldChg chg="modSp del mod modShow">
        <pc:chgData name="Maria Trevino Gonzalez" userId="aa36a5e4-cd30-4109-a581-5f2fc96aeea0" providerId="ADAL" clId="{089AFD2C-964A-40A0-8D44-08C3F85E58D4}" dt="2024-10-09T10:02:07.034" v="174" actId="47"/>
        <pc:sldMkLst>
          <pc:docMk/>
          <pc:sldMk cId="1097271822" sldId="370"/>
        </pc:sldMkLst>
        <pc:spChg chg="mod">
          <ac:chgData name="Maria Trevino Gonzalez" userId="aa36a5e4-cd30-4109-a581-5f2fc96aeea0" providerId="ADAL" clId="{089AFD2C-964A-40A0-8D44-08C3F85E58D4}" dt="2024-10-09T10:01:16.795" v="173" actId="20577"/>
          <ac:spMkLst>
            <pc:docMk/>
            <pc:sldMk cId="1097271822" sldId="370"/>
            <ac:spMk id="3" creationId="{00000000-0000-0000-0000-000000000000}"/>
          </ac:spMkLst>
        </pc:spChg>
      </pc:sldChg>
      <pc:sldChg chg="addSp modSp mod modTransition modAnim">
        <pc:chgData name="Maria Trevino Gonzalez" userId="aa36a5e4-cd30-4109-a581-5f2fc96aeea0" providerId="ADAL" clId="{089AFD2C-964A-40A0-8D44-08C3F85E58D4}" dt="2024-10-03T17:54:44.330" v="44"/>
        <pc:sldMkLst>
          <pc:docMk/>
          <pc:sldMk cId="3391821078" sldId="382"/>
        </pc:sldMkLst>
        <pc:spChg chg="mod">
          <ac:chgData name="Maria Trevino Gonzalez" userId="aa36a5e4-cd30-4109-a581-5f2fc96aeea0" providerId="ADAL" clId="{089AFD2C-964A-40A0-8D44-08C3F85E58D4}" dt="2024-10-03T17:52:09.291" v="38" actId="1076"/>
          <ac:spMkLst>
            <pc:docMk/>
            <pc:sldMk cId="3391821078" sldId="382"/>
            <ac:spMk id="2" creationId="{00000000-0000-0000-0000-000000000000}"/>
          </ac:spMkLst>
        </pc:spChg>
        <pc:picChg chg="add mod ord modCrop">
          <ac:chgData name="Maria Trevino Gonzalez" userId="aa36a5e4-cd30-4109-a581-5f2fc96aeea0" providerId="ADAL" clId="{089AFD2C-964A-40A0-8D44-08C3F85E58D4}" dt="2024-10-03T17:51:39.439" v="35" actId="14100"/>
          <ac:picMkLst>
            <pc:docMk/>
            <pc:sldMk cId="3391821078" sldId="382"/>
            <ac:picMk id="4" creationId="{E31834FE-4C3A-B544-0AA1-34632F6A3BAA}"/>
          </ac:picMkLst>
        </pc:picChg>
      </pc:sldChg>
      <pc:sldChg chg="modTransition">
        <pc:chgData name="Maria Trevino Gonzalez" userId="aa36a5e4-cd30-4109-a581-5f2fc96aeea0" providerId="ADAL" clId="{089AFD2C-964A-40A0-8D44-08C3F85E58D4}" dt="2024-10-03T17:54:44.330" v="44"/>
        <pc:sldMkLst>
          <pc:docMk/>
          <pc:sldMk cId="4016895510" sldId="383"/>
        </pc:sldMkLst>
      </pc:sldChg>
      <pc:sldChg chg="modTransition">
        <pc:chgData name="Maria Trevino Gonzalez" userId="aa36a5e4-cd30-4109-a581-5f2fc96aeea0" providerId="ADAL" clId="{089AFD2C-964A-40A0-8D44-08C3F85E58D4}" dt="2024-10-03T17:54:44.330" v="44"/>
        <pc:sldMkLst>
          <pc:docMk/>
          <pc:sldMk cId="2934233968" sldId="387"/>
        </pc:sldMkLst>
      </pc:sldChg>
      <pc:sldChg chg="modTransition">
        <pc:chgData name="Maria Trevino Gonzalez" userId="aa36a5e4-cd30-4109-a581-5f2fc96aeea0" providerId="ADAL" clId="{089AFD2C-964A-40A0-8D44-08C3F85E58D4}" dt="2024-10-03T17:54:44.330" v="44"/>
        <pc:sldMkLst>
          <pc:docMk/>
          <pc:sldMk cId="415011313" sldId="388"/>
        </pc:sldMkLst>
      </pc:sldChg>
      <pc:sldChg chg="del mod modShow">
        <pc:chgData name="Maria Trevino Gonzalez" userId="aa36a5e4-cd30-4109-a581-5f2fc96aeea0" providerId="ADAL" clId="{089AFD2C-964A-40A0-8D44-08C3F85E58D4}" dt="2024-10-09T10:02:07.034" v="174" actId="47"/>
        <pc:sldMkLst>
          <pc:docMk/>
          <pc:sldMk cId="2940016899" sldId="389"/>
        </pc:sldMkLst>
      </pc:sldChg>
      <pc:sldChg chg="del mod modShow">
        <pc:chgData name="Maria Trevino Gonzalez" userId="aa36a5e4-cd30-4109-a581-5f2fc96aeea0" providerId="ADAL" clId="{089AFD2C-964A-40A0-8D44-08C3F85E58D4}" dt="2024-10-09T10:02:07.034" v="174" actId="47"/>
        <pc:sldMkLst>
          <pc:docMk/>
          <pc:sldMk cId="4081495368" sldId="515"/>
        </pc:sldMkLst>
      </pc:sldChg>
      <pc:sldChg chg="del mod modShow">
        <pc:chgData name="Maria Trevino Gonzalez" userId="aa36a5e4-cd30-4109-a581-5f2fc96aeea0" providerId="ADAL" clId="{089AFD2C-964A-40A0-8D44-08C3F85E58D4}" dt="2024-10-09T10:02:07.034" v="174" actId="47"/>
        <pc:sldMkLst>
          <pc:docMk/>
          <pc:sldMk cId="3350044064" sldId="516"/>
        </pc:sldMkLst>
      </pc:sldChg>
      <pc:sldChg chg="del mod modShow">
        <pc:chgData name="Maria Trevino Gonzalez" userId="aa36a5e4-cd30-4109-a581-5f2fc96aeea0" providerId="ADAL" clId="{089AFD2C-964A-40A0-8D44-08C3F85E58D4}" dt="2024-10-09T10:02:07.034" v="174" actId="47"/>
        <pc:sldMkLst>
          <pc:docMk/>
          <pc:sldMk cId="65547297" sldId="519"/>
        </pc:sldMkLst>
      </pc:sldChg>
      <pc:sldChg chg="modTransition">
        <pc:chgData name="Maria Trevino Gonzalez" userId="aa36a5e4-cd30-4109-a581-5f2fc96aeea0" providerId="ADAL" clId="{089AFD2C-964A-40A0-8D44-08C3F85E58D4}" dt="2024-10-03T17:54:44.330" v="44"/>
        <pc:sldMkLst>
          <pc:docMk/>
          <pc:sldMk cId="679169562" sldId="520"/>
        </pc:sldMkLst>
      </pc:sldChg>
      <pc:sldChg chg="delSp mod modTransition">
        <pc:chgData name="Maria Trevino Gonzalez" userId="aa36a5e4-cd30-4109-a581-5f2fc96aeea0" providerId="ADAL" clId="{089AFD2C-964A-40A0-8D44-08C3F85E58D4}" dt="2024-10-09T10:05:12.804" v="175" actId="478"/>
        <pc:sldMkLst>
          <pc:docMk/>
          <pc:sldMk cId="3590912272" sldId="521"/>
        </pc:sldMkLst>
        <pc:picChg chg="del">
          <ac:chgData name="Maria Trevino Gonzalez" userId="aa36a5e4-cd30-4109-a581-5f2fc96aeea0" providerId="ADAL" clId="{089AFD2C-964A-40A0-8D44-08C3F85E58D4}" dt="2024-10-09T10:05:12.804" v="175" actId="478"/>
          <ac:picMkLst>
            <pc:docMk/>
            <pc:sldMk cId="3590912272" sldId="521"/>
            <ac:picMk id="4" creationId="{B639791F-19BB-B494-2D61-B20D42E54591}"/>
          </ac:picMkLst>
        </pc:picChg>
      </pc:sldChg>
      <pc:sldChg chg="modTransition">
        <pc:chgData name="Maria Trevino Gonzalez" userId="aa36a5e4-cd30-4109-a581-5f2fc96aeea0" providerId="ADAL" clId="{089AFD2C-964A-40A0-8D44-08C3F85E58D4}" dt="2024-10-03T17:54:44.330" v="44"/>
        <pc:sldMkLst>
          <pc:docMk/>
          <pc:sldMk cId="1605881758" sldId="525"/>
        </pc:sldMkLst>
      </pc:sldChg>
      <pc:sldChg chg="modSp mod modTransition">
        <pc:chgData name="Maria Trevino Gonzalez" userId="aa36a5e4-cd30-4109-a581-5f2fc96aeea0" providerId="ADAL" clId="{089AFD2C-964A-40A0-8D44-08C3F85E58D4}" dt="2024-10-03T17:59:47.568" v="159" actId="20577"/>
        <pc:sldMkLst>
          <pc:docMk/>
          <pc:sldMk cId="1835028859" sldId="527"/>
        </pc:sldMkLst>
        <pc:spChg chg="mod">
          <ac:chgData name="Maria Trevino Gonzalez" userId="aa36a5e4-cd30-4109-a581-5f2fc96aeea0" providerId="ADAL" clId="{089AFD2C-964A-40A0-8D44-08C3F85E58D4}" dt="2024-10-03T17:59:47.568" v="159" actId="20577"/>
          <ac:spMkLst>
            <pc:docMk/>
            <pc:sldMk cId="1835028859" sldId="527"/>
            <ac:spMk id="3" creationId="{204C7F26-D366-7941-A7B8-6281A54D0A3F}"/>
          </ac:spMkLst>
        </pc:spChg>
      </pc:sldChg>
      <pc:sldChg chg="modTransition">
        <pc:chgData name="Maria Trevino Gonzalez" userId="aa36a5e4-cd30-4109-a581-5f2fc96aeea0" providerId="ADAL" clId="{089AFD2C-964A-40A0-8D44-08C3F85E58D4}" dt="2024-10-03T17:54:44.330" v="44"/>
        <pc:sldMkLst>
          <pc:docMk/>
          <pc:sldMk cId="3804257907" sldId="528"/>
        </pc:sldMkLst>
      </pc:sldChg>
      <pc:sldChg chg="modSp mod modTransition">
        <pc:chgData name="Maria Trevino Gonzalez" userId="aa36a5e4-cd30-4109-a581-5f2fc96aeea0" providerId="ADAL" clId="{089AFD2C-964A-40A0-8D44-08C3F85E58D4}" dt="2024-10-03T17:58:09.333" v="60" actId="20577"/>
        <pc:sldMkLst>
          <pc:docMk/>
          <pc:sldMk cId="1055788237" sldId="529"/>
        </pc:sldMkLst>
        <pc:spChg chg="mod">
          <ac:chgData name="Maria Trevino Gonzalez" userId="aa36a5e4-cd30-4109-a581-5f2fc96aeea0" providerId="ADAL" clId="{089AFD2C-964A-40A0-8D44-08C3F85E58D4}" dt="2024-10-03T17:58:09.333" v="60" actId="20577"/>
          <ac:spMkLst>
            <pc:docMk/>
            <pc:sldMk cId="1055788237" sldId="529"/>
            <ac:spMk id="4" creationId="{1E954D87-B978-09FD-E870-AB07DF993568}"/>
          </ac:spMkLst>
        </pc:spChg>
      </pc:sldChg>
      <pc:sldChg chg="modTransition">
        <pc:chgData name="Maria Trevino Gonzalez" userId="aa36a5e4-cd30-4109-a581-5f2fc96aeea0" providerId="ADAL" clId="{089AFD2C-964A-40A0-8D44-08C3F85E58D4}" dt="2024-10-03T17:54:44.330" v="44"/>
        <pc:sldMkLst>
          <pc:docMk/>
          <pc:sldMk cId="1564565592" sldId="530"/>
        </pc:sldMkLst>
      </pc:sldChg>
      <pc:sldChg chg="modTransition">
        <pc:chgData name="Maria Trevino Gonzalez" userId="aa36a5e4-cd30-4109-a581-5f2fc96aeea0" providerId="ADAL" clId="{089AFD2C-964A-40A0-8D44-08C3F85E58D4}" dt="2024-10-03T17:54:44.330" v="44"/>
        <pc:sldMkLst>
          <pc:docMk/>
          <pc:sldMk cId="1299662385" sldId="531"/>
        </pc:sldMkLst>
      </pc:sldChg>
      <pc:sldChg chg="del mod modShow">
        <pc:chgData name="Maria Trevino Gonzalez" userId="aa36a5e4-cd30-4109-a581-5f2fc96aeea0" providerId="ADAL" clId="{089AFD2C-964A-40A0-8D44-08C3F85E58D4}" dt="2024-10-09T10:02:07.034" v="174" actId="47"/>
        <pc:sldMkLst>
          <pc:docMk/>
          <pc:sldMk cId="4169733982" sldId="532"/>
        </pc:sldMkLst>
      </pc:sldChg>
      <pc:sldChg chg="modTransition">
        <pc:chgData name="Maria Trevino Gonzalez" userId="aa36a5e4-cd30-4109-a581-5f2fc96aeea0" providerId="ADAL" clId="{089AFD2C-964A-40A0-8D44-08C3F85E58D4}" dt="2024-10-03T17:54:44.330" v="44"/>
        <pc:sldMkLst>
          <pc:docMk/>
          <pc:sldMk cId="2356025979" sldId="533"/>
        </pc:sldMkLst>
      </pc:sldChg>
      <pc:sldChg chg="modTransition">
        <pc:chgData name="Maria Trevino Gonzalez" userId="aa36a5e4-cd30-4109-a581-5f2fc96aeea0" providerId="ADAL" clId="{089AFD2C-964A-40A0-8D44-08C3F85E58D4}" dt="2024-10-03T17:54:44.330" v="44"/>
        <pc:sldMkLst>
          <pc:docMk/>
          <pc:sldMk cId="3074564021" sldId="534"/>
        </pc:sldMkLst>
      </pc:sldChg>
      <pc:sldChg chg="modTransition">
        <pc:chgData name="Maria Trevino Gonzalez" userId="aa36a5e4-cd30-4109-a581-5f2fc96aeea0" providerId="ADAL" clId="{089AFD2C-964A-40A0-8D44-08C3F85E58D4}" dt="2024-10-03T17:54:44.330" v="44"/>
        <pc:sldMkLst>
          <pc:docMk/>
          <pc:sldMk cId="1143715054" sldId="535"/>
        </pc:sldMkLst>
      </pc:sldChg>
      <pc:sldMasterChg chg="del delSldLayout">
        <pc:chgData name="Maria Trevino Gonzalez" userId="aa36a5e4-cd30-4109-a581-5f2fc96aeea0" providerId="ADAL" clId="{089AFD2C-964A-40A0-8D44-08C3F85E58D4}" dt="2024-10-09T10:02:07.034" v="174" actId="47"/>
        <pc:sldMasterMkLst>
          <pc:docMk/>
          <pc:sldMasterMk cId="1531245445" sldId="2147483648"/>
        </pc:sldMasterMkLst>
        <pc:sldLayoutChg chg="del">
          <pc:chgData name="Maria Trevino Gonzalez" userId="aa36a5e4-cd30-4109-a581-5f2fc96aeea0" providerId="ADAL" clId="{089AFD2C-964A-40A0-8D44-08C3F85E58D4}" dt="2024-10-09T10:02:07.034" v="174" actId="47"/>
          <pc:sldLayoutMkLst>
            <pc:docMk/>
            <pc:sldMasterMk cId="1531245445" sldId="2147483648"/>
            <pc:sldLayoutMk cId="478632071" sldId="2147483649"/>
          </pc:sldLayoutMkLst>
        </pc:sldLayoutChg>
        <pc:sldLayoutChg chg="del">
          <pc:chgData name="Maria Trevino Gonzalez" userId="aa36a5e4-cd30-4109-a581-5f2fc96aeea0" providerId="ADAL" clId="{089AFD2C-964A-40A0-8D44-08C3F85E58D4}" dt="2024-10-09T10:02:07.034" v="174" actId="47"/>
          <pc:sldLayoutMkLst>
            <pc:docMk/>
            <pc:sldMasterMk cId="1531245445" sldId="2147483648"/>
            <pc:sldLayoutMk cId="2399250506" sldId="2147483650"/>
          </pc:sldLayoutMkLst>
        </pc:sldLayoutChg>
        <pc:sldLayoutChg chg="del">
          <pc:chgData name="Maria Trevino Gonzalez" userId="aa36a5e4-cd30-4109-a581-5f2fc96aeea0" providerId="ADAL" clId="{089AFD2C-964A-40A0-8D44-08C3F85E58D4}" dt="2024-10-09T10:02:07.034" v="174" actId="47"/>
          <pc:sldLayoutMkLst>
            <pc:docMk/>
            <pc:sldMasterMk cId="1531245445" sldId="2147483648"/>
            <pc:sldLayoutMk cId="3257957734" sldId="2147483651"/>
          </pc:sldLayoutMkLst>
        </pc:sldLayoutChg>
        <pc:sldLayoutChg chg="del">
          <pc:chgData name="Maria Trevino Gonzalez" userId="aa36a5e4-cd30-4109-a581-5f2fc96aeea0" providerId="ADAL" clId="{089AFD2C-964A-40A0-8D44-08C3F85E58D4}" dt="2024-10-09T10:02:07.034" v="174" actId="47"/>
          <pc:sldLayoutMkLst>
            <pc:docMk/>
            <pc:sldMasterMk cId="1531245445" sldId="2147483648"/>
            <pc:sldLayoutMk cId="2322380115" sldId="2147483652"/>
          </pc:sldLayoutMkLst>
        </pc:sldLayoutChg>
        <pc:sldLayoutChg chg="del">
          <pc:chgData name="Maria Trevino Gonzalez" userId="aa36a5e4-cd30-4109-a581-5f2fc96aeea0" providerId="ADAL" clId="{089AFD2C-964A-40A0-8D44-08C3F85E58D4}" dt="2024-10-09T10:02:07.034" v="174" actId="47"/>
          <pc:sldLayoutMkLst>
            <pc:docMk/>
            <pc:sldMasterMk cId="1531245445" sldId="2147483648"/>
            <pc:sldLayoutMk cId="3235702550" sldId="2147483653"/>
          </pc:sldLayoutMkLst>
        </pc:sldLayoutChg>
        <pc:sldLayoutChg chg="del">
          <pc:chgData name="Maria Trevino Gonzalez" userId="aa36a5e4-cd30-4109-a581-5f2fc96aeea0" providerId="ADAL" clId="{089AFD2C-964A-40A0-8D44-08C3F85E58D4}" dt="2024-10-09T10:02:07.034" v="174" actId="47"/>
          <pc:sldLayoutMkLst>
            <pc:docMk/>
            <pc:sldMasterMk cId="1531245445" sldId="2147483648"/>
            <pc:sldLayoutMk cId="4245542140" sldId="2147483654"/>
          </pc:sldLayoutMkLst>
        </pc:sldLayoutChg>
        <pc:sldLayoutChg chg="del">
          <pc:chgData name="Maria Trevino Gonzalez" userId="aa36a5e4-cd30-4109-a581-5f2fc96aeea0" providerId="ADAL" clId="{089AFD2C-964A-40A0-8D44-08C3F85E58D4}" dt="2024-10-09T10:02:07.034" v="174" actId="47"/>
          <pc:sldLayoutMkLst>
            <pc:docMk/>
            <pc:sldMasterMk cId="1531245445" sldId="2147483648"/>
            <pc:sldLayoutMk cId="3711361875" sldId="2147483655"/>
          </pc:sldLayoutMkLst>
        </pc:sldLayoutChg>
        <pc:sldLayoutChg chg="del">
          <pc:chgData name="Maria Trevino Gonzalez" userId="aa36a5e4-cd30-4109-a581-5f2fc96aeea0" providerId="ADAL" clId="{089AFD2C-964A-40A0-8D44-08C3F85E58D4}" dt="2024-10-09T10:02:07.034" v="174" actId="47"/>
          <pc:sldLayoutMkLst>
            <pc:docMk/>
            <pc:sldMasterMk cId="1531245445" sldId="2147483648"/>
            <pc:sldLayoutMk cId="2935418413" sldId="2147483656"/>
          </pc:sldLayoutMkLst>
        </pc:sldLayoutChg>
        <pc:sldLayoutChg chg="del">
          <pc:chgData name="Maria Trevino Gonzalez" userId="aa36a5e4-cd30-4109-a581-5f2fc96aeea0" providerId="ADAL" clId="{089AFD2C-964A-40A0-8D44-08C3F85E58D4}" dt="2024-10-09T10:02:07.034" v="174" actId="47"/>
          <pc:sldLayoutMkLst>
            <pc:docMk/>
            <pc:sldMasterMk cId="1531245445" sldId="2147483648"/>
            <pc:sldLayoutMk cId="2142883648" sldId="2147483657"/>
          </pc:sldLayoutMkLst>
        </pc:sldLayoutChg>
        <pc:sldLayoutChg chg="del">
          <pc:chgData name="Maria Trevino Gonzalez" userId="aa36a5e4-cd30-4109-a581-5f2fc96aeea0" providerId="ADAL" clId="{089AFD2C-964A-40A0-8D44-08C3F85E58D4}" dt="2024-10-09T10:02:07.034" v="174" actId="47"/>
          <pc:sldLayoutMkLst>
            <pc:docMk/>
            <pc:sldMasterMk cId="1531245445" sldId="2147483648"/>
            <pc:sldLayoutMk cId="2087271446" sldId="2147483658"/>
          </pc:sldLayoutMkLst>
        </pc:sldLayoutChg>
        <pc:sldLayoutChg chg="del">
          <pc:chgData name="Maria Trevino Gonzalez" userId="aa36a5e4-cd30-4109-a581-5f2fc96aeea0" providerId="ADAL" clId="{089AFD2C-964A-40A0-8D44-08C3F85E58D4}" dt="2024-10-09T10:02:07.034" v="174" actId="47"/>
          <pc:sldLayoutMkLst>
            <pc:docMk/>
            <pc:sldMasterMk cId="1531245445" sldId="2147483648"/>
            <pc:sldLayoutMk cId="2504336284"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8365AF-435C-AF48-BA49-15B0A64D65B8}" type="datetimeFigureOut">
              <a:rPr lang="en-GB" smtClean="0"/>
              <a:t>06/10/2024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58F182-7A84-294F-9588-BC5BE4710F7F}" type="slidenum">
              <a:rPr lang="en-GB" smtClean="0"/>
              <a:t>‹#›</a:t>
            </a:fld>
            <a:endParaRPr lang="en-GB"/>
          </a:p>
        </p:txBody>
      </p:sp>
    </p:spTree>
    <p:extLst>
      <p:ext uri="{BB962C8B-B14F-4D97-AF65-F5344CB8AC3E}">
        <p14:creationId xmlns:p14="http://schemas.microsoft.com/office/powerpoint/2010/main" val="39783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ea typeface="ＭＳ Ｐゴシック" charset="-128"/>
              </a:rPr>
              <a:t>1. </a:t>
            </a:r>
            <a:r>
              <a:rPr lang="en-GB" altLang="en-US">
                <a:ea typeface="ＭＳ Ｐゴシック" charset="-128"/>
              </a:rPr>
              <a:t>Children and youth aged 5-17 should accumulate at least 60 minutes of</a:t>
            </a:r>
          </a:p>
          <a:p>
            <a:r>
              <a:rPr lang="en-GB" altLang="en-US">
                <a:ea typeface="ＭＳ Ｐゴシック" charset="-128"/>
              </a:rPr>
              <a:t>moderate - to vigorous-intensity physical activity daily.</a:t>
            </a:r>
          </a:p>
          <a:p>
            <a:r>
              <a:rPr lang="en-GB" altLang="en-US" b="1">
                <a:ea typeface="ＭＳ Ｐゴシック" charset="-128"/>
              </a:rPr>
              <a:t>2. </a:t>
            </a:r>
            <a:r>
              <a:rPr lang="en-GB" altLang="en-US">
                <a:ea typeface="ＭＳ Ｐゴシック" charset="-128"/>
              </a:rPr>
              <a:t>Amounts of physical activity greater than 60 minutes provide additional</a:t>
            </a:r>
          </a:p>
          <a:p>
            <a:r>
              <a:rPr lang="en-GB" altLang="en-US">
                <a:ea typeface="ＭＳ Ｐゴシック" charset="-128"/>
              </a:rPr>
              <a:t>health benefits.</a:t>
            </a:r>
          </a:p>
          <a:p>
            <a:r>
              <a:rPr lang="en-GB" altLang="en-US" b="1">
                <a:ea typeface="ＭＳ Ｐゴシック" charset="-128"/>
              </a:rPr>
              <a:t>3. </a:t>
            </a:r>
            <a:r>
              <a:rPr lang="en-GB" altLang="en-US">
                <a:ea typeface="ＭＳ Ｐゴシック" charset="-128"/>
              </a:rPr>
              <a:t>Most of the daily physical activity should be aerobic. Vigorous-intensity</a:t>
            </a:r>
          </a:p>
          <a:p>
            <a:r>
              <a:rPr lang="en-GB" altLang="en-US">
                <a:ea typeface="ＭＳ Ｐゴシック" charset="-128"/>
              </a:rPr>
              <a:t>activities should be incorporated, including those that strengthen muscle and</a:t>
            </a:r>
          </a:p>
          <a:p>
            <a:r>
              <a:rPr lang="en-GB" altLang="en-US">
                <a:ea typeface="ＭＳ Ｐゴシック" charset="-128"/>
              </a:rPr>
              <a:t>bone, at least 3 times per week.</a:t>
            </a:r>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fld id="{3E8BB46E-34EC-3140-90BB-CC40C8C513E3}" type="slidenum">
              <a:rPr lang="en-US" altLang="en-US"/>
              <a:pPr/>
              <a:t>7</a:t>
            </a:fld>
            <a:endParaRPr lang="en-US" altLang="en-US"/>
          </a:p>
        </p:txBody>
      </p:sp>
    </p:spTree>
    <p:extLst>
      <p:ext uri="{BB962C8B-B14F-4D97-AF65-F5344CB8AC3E}">
        <p14:creationId xmlns:p14="http://schemas.microsoft.com/office/powerpoint/2010/main" val="1087892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 name="Notes Placeholder 2"/>
          <p:cNvSpPr>
            <a:spLocks noGrp="1"/>
          </p:cNvSpPr>
          <p:nvPr>
            <p:ph type="body" idx="1"/>
          </p:nvPr>
        </p:nvSpPr>
        <p:spPr/>
        <p:txBody>
          <a:bodyPr/>
          <a:lstStyle/>
          <a:p>
            <a:pPr>
              <a:defRPr/>
            </a:pPr>
            <a:r>
              <a:rPr lang="en-GB"/>
              <a:t>More recent report….BHF in April 17</a:t>
            </a:r>
          </a:p>
          <a:p>
            <a:pPr>
              <a:defRPr/>
            </a:pPr>
            <a:r>
              <a:rPr lang="en-GB"/>
              <a:t>Physical activity in Wales has been estimated to cost £650 million per year </a:t>
            </a:r>
            <a:r>
              <a:rPr lang="en-GB" sz="1050"/>
              <a:t>(WAG, 2009).</a:t>
            </a:r>
          </a:p>
          <a:p>
            <a:pPr>
              <a:defRPr/>
            </a:pPr>
            <a:r>
              <a:rPr lang="en-GB" sz="1050"/>
              <a:t>WHO inactivity as one of the leading factors of death worldwide</a:t>
            </a:r>
          </a:p>
          <a:p>
            <a:pPr>
              <a:defRPr/>
            </a:pPr>
            <a:endParaRPr lang="en-GB"/>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fld id="{6063507D-8955-3448-B876-ABEA51AB520B}" type="slidenum">
              <a:rPr lang="en-US" altLang="en-US"/>
              <a:pPr/>
              <a:t>8</a:t>
            </a:fld>
            <a:endParaRPr lang="en-US" altLang="en-US"/>
          </a:p>
        </p:txBody>
      </p:sp>
    </p:spTree>
    <p:extLst>
      <p:ext uri="{BB962C8B-B14F-4D97-AF65-F5344CB8AC3E}">
        <p14:creationId xmlns:p14="http://schemas.microsoft.com/office/powerpoint/2010/main" val="12897488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9846C1A-FA1B-E448-9E9D-5CC5C5F25656}" type="slidenum">
              <a:rPr lang="en-GB" smtClean="0"/>
              <a:t>11</a:t>
            </a:fld>
            <a:endParaRPr lang="en-GB"/>
          </a:p>
        </p:txBody>
      </p:sp>
    </p:spTree>
    <p:extLst>
      <p:ext uri="{BB962C8B-B14F-4D97-AF65-F5344CB8AC3E}">
        <p14:creationId xmlns:p14="http://schemas.microsoft.com/office/powerpoint/2010/main" val="1618481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t>Hulteen</a:t>
            </a:r>
            <a:r>
              <a:rPr lang="en-US"/>
              <a:t> and colleagues have further developed the </a:t>
            </a:r>
            <a:r>
              <a:rPr lang="en-US" err="1"/>
              <a:t>Stodden</a:t>
            </a:r>
            <a:r>
              <a:rPr lang="en-US" baseline="0"/>
              <a:t> et al model and identified a </a:t>
            </a:r>
            <a:r>
              <a:rPr lang="en-US" baseline="0" err="1"/>
              <a:t>braoder</a:t>
            </a:r>
            <a:r>
              <a:rPr lang="en-US" baseline="0"/>
              <a:t> range of foundational skills and also suggest the existence of a proficiency barrier (originally identified by </a:t>
            </a:r>
            <a:r>
              <a:rPr lang="en-US" baseline="0" err="1"/>
              <a:t>Seedfledt</a:t>
            </a:r>
            <a:r>
              <a:rPr lang="en-US" baseline="0"/>
              <a:t> back in the 80s </a:t>
            </a:r>
          </a:p>
          <a:p>
            <a:r>
              <a:rPr lang="en-US" baseline="0"/>
              <a:t>This model </a:t>
            </a:r>
            <a:r>
              <a:rPr lang="en-US" baseline="0" err="1"/>
              <a:t>recognises</a:t>
            </a:r>
            <a:r>
              <a:rPr lang="en-US" baseline="0"/>
              <a:t> the importance of the foundational skills for physical activity across the lifespan.</a:t>
            </a:r>
            <a:endParaRPr lang="en-US"/>
          </a:p>
        </p:txBody>
      </p:sp>
      <p:sp>
        <p:nvSpPr>
          <p:cNvPr id="4" name="Slide Number Placeholder 3"/>
          <p:cNvSpPr>
            <a:spLocks noGrp="1"/>
          </p:cNvSpPr>
          <p:nvPr>
            <p:ph type="sldNum" sz="quarter" idx="10"/>
          </p:nvPr>
        </p:nvSpPr>
        <p:spPr/>
        <p:txBody>
          <a:bodyPr/>
          <a:lstStyle/>
          <a:p>
            <a:fld id="{F9846C1A-FA1B-E448-9E9D-5CC5C5F25656}" type="slidenum">
              <a:rPr lang="en-GB" smtClean="0"/>
              <a:t>12</a:t>
            </a:fld>
            <a:endParaRPr lang="en-GB"/>
          </a:p>
        </p:txBody>
      </p:sp>
    </p:spTree>
    <p:extLst>
      <p:ext uri="{BB962C8B-B14F-4D97-AF65-F5344CB8AC3E}">
        <p14:creationId xmlns:p14="http://schemas.microsoft.com/office/powerpoint/2010/main" val="3541562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70634-EAB3-F14B-811C-0326FCB1D1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411A9A-E0B6-9E42-B50E-413BCC4C4C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8AC884-4DB1-294A-94B0-DB3C9516472A}"/>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5" name="Footer Placeholder 4">
            <a:extLst>
              <a:ext uri="{FF2B5EF4-FFF2-40B4-BE49-F238E27FC236}">
                <a16:creationId xmlns:a16="http://schemas.microsoft.com/office/drawing/2014/main" id="{AB439269-9E56-D94E-8AB5-3BF24A7F6E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14FABC-1EB8-6641-BCEC-59125FB0E318}"/>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26961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62463-32E7-9F4D-BB4E-0858F4322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A9FD94-B582-1940-AD95-758C220E3A0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BED26E-DC5C-2049-8F0B-509170BB21BD}"/>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5" name="Footer Placeholder 4">
            <a:extLst>
              <a:ext uri="{FF2B5EF4-FFF2-40B4-BE49-F238E27FC236}">
                <a16:creationId xmlns:a16="http://schemas.microsoft.com/office/drawing/2014/main" id="{C28A340C-2088-3E4A-81E5-A1B8F7CB0E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463973-0B85-E940-9BD2-9ECBBE126725}"/>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559846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0AF91-663C-5A43-9A1B-CE6D583CF4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C5C8DED-5BBD-BE4B-BF0F-BD2A544515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69B800B-BD32-B841-A7E4-B94F74E73D52}"/>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5" name="Footer Placeholder 4">
            <a:extLst>
              <a:ext uri="{FF2B5EF4-FFF2-40B4-BE49-F238E27FC236}">
                <a16:creationId xmlns:a16="http://schemas.microsoft.com/office/drawing/2014/main" id="{87758581-F86D-2A47-92C0-5C8ED25A88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C96395-617D-2D4B-B4A9-0A28D554329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397922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5892-7097-5443-A389-2DD7F6A498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994896-C901-804C-8AFC-E8135B42C7E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DCF24C-F53E-C84C-9FDB-6DF2709B9DF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02B53F9-3B43-214D-9F2D-99A04B547E31}"/>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6" name="Footer Placeholder 5">
            <a:extLst>
              <a:ext uri="{FF2B5EF4-FFF2-40B4-BE49-F238E27FC236}">
                <a16:creationId xmlns:a16="http://schemas.microsoft.com/office/drawing/2014/main" id="{E194A176-4607-1240-8CD8-7239EAEE00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7DB4B1-C194-F64B-B45E-0436D072D1CD}"/>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015047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5E4D-732F-3F4E-A267-A23D853DB5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17F8C5-05FB-4A4C-993F-DB0C4BC071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583CAD-CA95-4942-B350-2BA284A9290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01F9FF1-F8B7-0245-B1A8-F3C0AA3695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510F58C-1386-9246-947D-85FDBB6E85D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1EDC79-443C-1843-9A41-F3EB7A9FA593}"/>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8" name="Footer Placeholder 7">
            <a:extLst>
              <a:ext uri="{FF2B5EF4-FFF2-40B4-BE49-F238E27FC236}">
                <a16:creationId xmlns:a16="http://schemas.microsoft.com/office/drawing/2014/main" id="{F5A03C39-D4BA-4143-AE7A-54A7818E1E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2ADEB7C-FD73-0443-951E-10141418A68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54424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B933B-4EDC-4544-8030-0B337A20191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9A3D763-C1FF-6047-9701-E1CA9B79D113}"/>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4" name="Footer Placeholder 3">
            <a:extLst>
              <a:ext uri="{FF2B5EF4-FFF2-40B4-BE49-F238E27FC236}">
                <a16:creationId xmlns:a16="http://schemas.microsoft.com/office/drawing/2014/main" id="{7E1675C4-F328-DF45-9FE2-1994925A608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6348862-EBB4-6F47-88CA-B2A05557327F}"/>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909243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985A43-1554-4140-8D8E-F297FFFF0C6F}"/>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3" name="Footer Placeholder 2">
            <a:extLst>
              <a:ext uri="{FF2B5EF4-FFF2-40B4-BE49-F238E27FC236}">
                <a16:creationId xmlns:a16="http://schemas.microsoft.com/office/drawing/2014/main" id="{8C6750F5-1A01-1C4B-B26B-B32CF653D0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50DF8B-640A-7143-86E1-963B0C903B72}"/>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858342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C3724-88A1-3348-BCA7-4779D66729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EFBC60D-CB5F-2240-A538-63995D9A4D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66EBFCC-89A3-BC4E-8381-176DDBF3C5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426C395-C503-3D4E-B041-9E7B3E3D53DE}"/>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6" name="Footer Placeholder 5">
            <a:extLst>
              <a:ext uri="{FF2B5EF4-FFF2-40B4-BE49-F238E27FC236}">
                <a16:creationId xmlns:a16="http://schemas.microsoft.com/office/drawing/2014/main" id="{BE16B009-3423-B54E-87FC-93E496E787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6B708E-17A4-4245-B24D-D53EF0D232E3}"/>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4149895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99353-4102-A34D-A8D5-072775761E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F3F516B-9F20-1C4F-B616-EC30E1A833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3650B85-405D-9344-BC9E-94EFB5194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356524F-4F09-044F-BB78-6FF7D73A8382}"/>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6" name="Footer Placeholder 5">
            <a:extLst>
              <a:ext uri="{FF2B5EF4-FFF2-40B4-BE49-F238E27FC236}">
                <a16:creationId xmlns:a16="http://schemas.microsoft.com/office/drawing/2014/main" id="{9206E5D5-FA8F-3F4C-BBCF-30E9DC1D00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649FDD-89BD-1E46-BCD0-83A5285837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767811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29D9C-0B80-C042-B8A7-3956E39A82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A0EC253-D5E4-9048-85CB-C2751786515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7E8905-A6B3-9843-BE23-DCF3AA602372}"/>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5" name="Footer Placeholder 4">
            <a:extLst>
              <a:ext uri="{FF2B5EF4-FFF2-40B4-BE49-F238E27FC236}">
                <a16:creationId xmlns:a16="http://schemas.microsoft.com/office/drawing/2014/main" id="{5D8EA17B-F0A2-1B40-89EE-AF738A30A6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A30ED3-A3D1-5B44-A7D8-CFF5F30D63A9}"/>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449762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981CB5-2BCE-A146-BFFD-17FB2FBAA51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C7003A7-09DD-C04E-812C-F86A93D158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347812-AE94-E94C-97EF-B71330388889}"/>
              </a:ext>
            </a:extLst>
          </p:cNvPr>
          <p:cNvSpPr>
            <a:spLocks noGrp="1"/>
          </p:cNvSpPr>
          <p:nvPr>
            <p:ph type="dt" sz="half" idx="10"/>
          </p:nvPr>
        </p:nvSpPr>
        <p:spPr/>
        <p:txBody>
          <a:bodyPr/>
          <a:lstStyle/>
          <a:p>
            <a:fld id="{2DCAEF9C-4E02-A346-B422-50263A4C2AAA}" type="datetimeFigureOut">
              <a:rPr lang="en-US" smtClean="0"/>
              <a:t>10/6/2024</a:t>
            </a:fld>
            <a:endParaRPr lang="en-US"/>
          </a:p>
        </p:txBody>
      </p:sp>
      <p:sp>
        <p:nvSpPr>
          <p:cNvPr id="5" name="Footer Placeholder 4">
            <a:extLst>
              <a:ext uri="{FF2B5EF4-FFF2-40B4-BE49-F238E27FC236}">
                <a16:creationId xmlns:a16="http://schemas.microsoft.com/office/drawing/2014/main" id="{1CA19F82-4CE8-6141-9B2E-697DE37930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912ECF-9431-E44B-B007-50EA3719AF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218564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8F886-C82A-5D44-9EDA-C9C596D5C1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1876708-51F4-7B4C-9DB5-CEE9543FF5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1F1467-DA09-EA4F-9F5C-8F2E42F9386B}"/>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5" name="Footer Placeholder 4">
            <a:extLst>
              <a:ext uri="{FF2B5EF4-FFF2-40B4-BE49-F238E27FC236}">
                <a16:creationId xmlns:a16="http://schemas.microsoft.com/office/drawing/2014/main" id="{07361EAA-A1C4-7D4C-A566-5990A43642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90D047-97D0-BA45-8281-13D0DFD6354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27944116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05C22-1057-2A48-AF07-BC0F7BBA78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0DF2BF-6EF8-1449-9C84-F63AE79BB65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E884-691A-994A-9A07-4F15F8D0C22E}"/>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5" name="Footer Placeholder 4">
            <a:extLst>
              <a:ext uri="{FF2B5EF4-FFF2-40B4-BE49-F238E27FC236}">
                <a16:creationId xmlns:a16="http://schemas.microsoft.com/office/drawing/2014/main" id="{E7F2F748-ABD1-4948-B569-2215340200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645FA3-3EC7-204C-9EEF-250C5DBFBC2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9588661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5E1D0-70A5-D54D-A344-438CA7E23D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E1E9A7-1850-F74B-97DA-D1A5319DB7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996AD91-FA8E-6C46-A144-E875058D0A02}"/>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5" name="Footer Placeholder 4">
            <a:extLst>
              <a:ext uri="{FF2B5EF4-FFF2-40B4-BE49-F238E27FC236}">
                <a16:creationId xmlns:a16="http://schemas.microsoft.com/office/drawing/2014/main" id="{52A4A4A4-92C0-4D42-8039-952EE32F21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E457D6-7528-6747-ADBF-75CBD3F48A3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666408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BD002-63F7-1A4B-9EF2-657ED81110C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BF825F-E60B-3F42-B950-C919B0F534F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2E82A6-CDDE-D741-B1CD-D33B0A71439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DFD825D-A46F-DD4F-AE82-D84B1EBBD12D}"/>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6" name="Footer Placeholder 5">
            <a:extLst>
              <a:ext uri="{FF2B5EF4-FFF2-40B4-BE49-F238E27FC236}">
                <a16:creationId xmlns:a16="http://schemas.microsoft.com/office/drawing/2014/main" id="{BBF15142-E9CE-044C-8DAE-47CAFC10DA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FA6385-C9CF-BC40-B53A-B4AEADC75B7D}"/>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8848953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5C804-53A8-E548-A122-77BD69A895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52FF6D-E06A-A74D-89BE-D61E1F2C73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84BF823-44FF-A144-AE7F-D0540C926BD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FBA8B44-7BC4-6A49-8A24-6D271C9F7C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9F949A3-D78F-654C-B7E2-DE0D095D035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BC670B-9B7E-AA4C-B86E-556B7C2F678F}"/>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8" name="Footer Placeholder 7">
            <a:extLst>
              <a:ext uri="{FF2B5EF4-FFF2-40B4-BE49-F238E27FC236}">
                <a16:creationId xmlns:a16="http://schemas.microsoft.com/office/drawing/2014/main" id="{2F2972CD-C70E-3D41-B423-C8796DC5D6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6603436-0583-8842-B4BD-12897906A575}"/>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775655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0E1F0-935D-C247-B6E5-873C0FECE96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1A23469-62A1-A449-A8F0-F9F57B98FFE4}"/>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4" name="Footer Placeholder 3">
            <a:extLst>
              <a:ext uri="{FF2B5EF4-FFF2-40B4-BE49-F238E27FC236}">
                <a16:creationId xmlns:a16="http://schemas.microsoft.com/office/drawing/2014/main" id="{FF56AA38-7E26-A741-9750-BCA0F65170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A912D-9123-BB4F-BF13-27659CA8741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4938614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9BD2D2-F4F6-C74F-A8EA-468EE446D521}"/>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3" name="Footer Placeholder 2">
            <a:extLst>
              <a:ext uri="{FF2B5EF4-FFF2-40B4-BE49-F238E27FC236}">
                <a16:creationId xmlns:a16="http://schemas.microsoft.com/office/drawing/2014/main" id="{E2A8A39A-B586-2943-88D2-577F4A6BD59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8FEF8FD-9F29-1B47-81EC-7A1DA74A84E3}"/>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4739149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76ED6-8D80-BE46-B6D6-3C46D0B4DA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9DB843-E7B2-E549-83B7-BE67740727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A6D447-2C28-9C4E-AAB8-15AAD836AD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67FC978-DEA3-9E48-9035-055F81E241B7}"/>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6" name="Footer Placeholder 5">
            <a:extLst>
              <a:ext uri="{FF2B5EF4-FFF2-40B4-BE49-F238E27FC236}">
                <a16:creationId xmlns:a16="http://schemas.microsoft.com/office/drawing/2014/main" id="{3FB3D067-CCF8-C14C-AA81-B775302F28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827293-2691-9C46-B3DA-8C009D92F1CA}"/>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7188677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6C21-0CA0-C84B-9A28-B68473B679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39D14A8-22DF-5841-9109-A1878B85C4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FC8E11E-B10C-3448-975A-127CCECD29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64495B8-9B64-014E-B746-7BB268F3B876}"/>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6" name="Footer Placeholder 5">
            <a:extLst>
              <a:ext uri="{FF2B5EF4-FFF2-40B4-BE49-F238E27FC236}">
                <a16:creationId xmlns:a16="http://schemas.microsoft.com/office/drawing/2014/main" id="{14B2DFFA-3EE8-1C47-A2E5-52358F46B6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8B8AC5-01AC-864C-8886-E4DA16D9A8AF}"/>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6483923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9AC1A-946C-E04D-8429-2AB0CD5B331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44DB7E4-AF72-EF44-A714-7AF9884C69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E958CD-D4E7-C846-9DDE-E584BDDC09C5}"/>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5" name="Footer Placeholder 4">
            <a:extLst>
              <a:ext uri="{FF2B5EF4-FFF2-40B4-BE49-F238E27FC236}">
                <a16:creationId xmlns:a16="http://schemas.microsoft.com/office/drawing/2014/main" id="{F9B401A2-DCD2-2F4C-8157-2B6457D3F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154432-C229-8049-84F9-E5C99CE98EE8}"/>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5756536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766F4-2D3B-344A-8C72-4C7EE70D1F2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978854-240A-C049-8EB7-8F605274755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C08A03-8B56-0342-B403-B30742E55DF7}"/>
              </a:ext>
            </a:extLst>
          </p:cNvPr>
          <p:cNvSpPr>
            <a:spLocks noGrp="1"/>
          </p:cNvSpPr>
          <p:nvPr>
            <p:ph type="dt" sz="half" idx="10"/>
          </p:nvPr>
        </p:nvSpPr>
        <p:spPr/>
        <p:txBody>
          <a:bodyPr/>
          <a:lstStyle/>
          <a:p>
            <a:fld id="{78B7F53B-E515-014E-8CDF-62C146E5A9AB}" type="datetimeFigureOut">
              <a:rPr lang="en-US" smtClean="0"/>
              <a:t>10/6/2024</a:t>
            </a:fld>
            <a:endParaRPr lang="en-US"/>
          </a:p>
        </p:txBody>
      </p:sp>
      <p:sp>
        <p:nvSpPr>
          <p:cNvPr id="5" name="Footer Placeholder 4">
            <a:extLst>
              <a:ext uri="{FF2B5EF4-FFF2-40B4-BE49-F238E27FC236}">
                <a16:creationId xmlns:a16="http://schemas.microsoft.com/office/drawing/2014/main" id="{54C7D143-ACC6-B44F-B47D-AFE81DFB5F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E804AA-257A-DD41-8974-1CA1B6694C90}"/>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980901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9CF4B2-DEA3-BD46-AA8A-25E602C8AA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688AFA-B8CA-AF45-8D09-707B358EE3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23336C-E47A-1447-9412-60E6B0E113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CAEF9C-4E02-A346-B422-50263A4C2AAA}" type="datetimeFigureOut">
              <a:rPr lang="en-US" smtClean="0"/>
              <a:t>10/6/2024</a:t>
            </a:fld>
            <a:endParaRPr lang="en-US"/>
          </a:p>
        </p:txBody>
      </p:sp>
      <p:sp>
        <p:nvSpPr>
          <p:cNvPr id="5" name="Footer Placeholder 4">
            <a:extLst>
              <a:ext uri="{FF2B5EF4-FFF2-40B4-BE49-F238E27FC236}">
                <a16:creationId xmlns:a16="http://schemas.microsoft.com/office/drawing/2014/main" id="{3F62326A-8F7C-0340-AACC-1CF3DC7AD9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88D956-6F24-E040-ACE8-60326A4C22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8FD20F-B958-3C48-80F0-FAD91AC952A1}" type="slidenum">
              <a:rPr lang="en-US" smtClean="0"/>
              <a:t>‹#›</a:t>
            </a:fld>
            <a:endParaRPr lang="en-US"/>
          </a:p>
        </p:txBody>
      </p:sp>
      <p:pic>
        <p:nvPicPr>
          <p:cNvPr id="7" name="Content Placeholder 5">
            <a:extLst>
              <a:ext uri="{FF2B5EF4-FFF2-40B4-BE49-F238E27FC236}">
                <a16:creationId xmlns:a16="http://schemas.microsoft.com/office/drawing/2014/main" id="{A8873AE9-2E25-8D47-99F4-5AE381967100}"/>
              </a:ext>
            </a:extLst>
          </p:cNvPr>
          <p:cNvPicPr>
            <a:picLocks noChangeAspect="1"/>
          </p:cNvPicPr>
          <p:nvPr userDrawn="1"/>
        </p:nvPicPr>
        <p:blipFill>
          <a:blip r:embed="rId13"/>
          <a:stretch>
            <a:fillRect/>
          </a:stretch>
        </p:blipFill>
        <p:spPr>
          <a:xfrm>
            <a:off x="0" y="1638"/>
            <a:ext cx="12189088" cy="6856362"/>
          </a:xfrm>
          <a:prstGeom prst="rect">
            <a:avLst/>
          </a:prstGeom>
        </p:spPr>
      </p:pic>
    </p:spTree>
    <p:extLst>
      <p:ext uri="{BB962C8B-B14F-4D97-AF65-F5344CB8AC3E}">
        <p14:creationId xmlns:p14="http://schemas.microsoft.com/office/powerpoint/2010/main" val="5091040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ED36AE-5BB7-824D-895A-3735885C8F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AF9037-2BAD-D240-A8B7-043193B891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F17D0A-A105-FD4E-A2A1-AB71AA33C3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B7F53B-E515-014E-8CDF-62C146E5A9AB}" type="datetimeFigureOut">
              <a:rPr lang="en-US" smtClean="0"/>
              <a:t>10/6/2024</a:t>
            </a:fld>
            <a:endParaRPr lang="en-US"/>
          </a:p>
        </p:txBody>
      </p:sp>
      <p:sp>
        <p:nvSpPr>
          <p:cNvPr id="5" name="Footer Placeholder 4">
            <a:extLst>
              <a:ext uri="{FF2B5EF4-FFF2-40B4-BE49-F238E27FC236}">
                <a16:creationId xmlns:a16="http://schemas.microsoft.com/office/drawing/2014/main" id="{869261A6-140E-B944-8BAE-34EBF47EC9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F157F57-0E2B-F447-8A0E-303E1361AC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AF810-5C2E-D441-814A-792DE8292DAE}" type="slidenum">
              <a:rPr lang="en-US" smtClean="0"/>
              <a:t>‹#›</a:t>
            </a:fld>
            <a:endParaRPr lang="en-US"/>
          </a:p>
        </p:txBody>
      </p:sp>
      <p:pic>
        <p:nvPicPr>
          <p:cNvPr id="7" name="Content Placeholder 5">
            <a:extLst>
              <a:ext uri="{FF2B5EF4-FFF2-40B4-BE49-F238E27FC236}">
                <a16:creationId xmlns:a16="http://schemas.microsoft.com/office/drawing/2014/main" id="{01423A83-CDC5-4947-9FCA-B859204F7D3B}"/>
              </a:ext>
            </a:extLst>
          </p:cNvPr>
          <p:cNvPicPr>
            <a:picLocks noChangeAspect="1"/>
          </p:cNvPicPr>
          <p:nvPr userDrawn="1"/>
        </p:nvPicPr>
        <p:blipFill>
          <a:blip r:embed="rId13"/>
          <a:stretch>
            <a:fillRect/>
          </a:stretch>
        </p:blipFill>
        <p:spPr>
          <a:xfrm>
            <a:off x="2912" y="1638"/>
            <a:ext cx="12189088" cy="6856362"/>
          </a:xfrm>
          <a:prstGeom prst="rect">
            <a:avLst/>
          </a:prstGeom>
        </p:spPr>
      </p:pic>
    </p:spTree>
    <p:extLst>
      <p:ext uri="{BB962C8B-B14F-4D97-AF65-F5344CB8AC3E}">
        <p14:creationId xmlns:p14="http://schemas.microsoft.com/office/powerpoint/2010/main" val="38031279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tiff"/><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tiff"/></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2" Type="http://schemas.openxmlformats.org/officeDocument/2006/relationships/hyperlink" Target="https://www.ted.com/talks/sir_ken_robinson_changing_education_paradigms?utm_campaign=tedspread&amp;utm_medium=referral&amp;utm_source=tedcomshare"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49" y="50444"/>
            <a:ext cx="11542816" cy="857251"/>
          </a:xfrm>
        </p:spPr>
        <p:txBody>
          <a:bodyPr rtlCol="0">
            <a:noAutofit/>
          </a:bodyPr>
          <a:lstStyle/>
          <a:p>
            <a:pPr algn="ctr">
              <a:defRPr/>
            </a:pPr>
            <a:r>
              <a:rPr lang="en-US" sz="4000" b="1">
                <a:solidFill>
                  <a:schemeClr val="bg1"/>
                </a:solidFill>
              </a:rPr>
              <a:t>Context for the problem…real issues ….HEALTH</a:t>
            </a:r>
          </a:p>
        </p:txBody>
      </p:sp>
      <p:sp>
        <p:nvSpPr>
          <p:cNvPr id="25602" name="Content Placeholder 4"/>
          <p:cNvSpPr>
            <a:spLocks noGrp="1"/>
          </p:cNvSpPr>
          <p:nvPr>
            <p:ph idx="1"/>
          </p:nvPr>
        </p:nvSpPr>
        <p:spPr>
          <a:xfrm>
            <a:off x="324592" y="996555"/>
            <a:ext cx="9230887" cy="3456618"/>
          </a:xfrm>
        </p:spPr>
        <p:txBody>
          <a:bodyPr>
            <a:noAutofit/>
          </a:bodyPr>
          <a:lstStyle/>
          <a:p>
            <a:pPr marL="0" indent="0">
              <a:buNone/>
            </a:pPr>
            <a:r>
              <a:rPr lang="en-US" sz="3600" b="1"/>
              <a:t>Children and young people  are moving less</a:t>
            </a:r>
            <a:endParaRPr lang="en-US" altLang="en-US" sz="3600" b="1"/>
          </a:p>
          <a:p>
            <a:pPr marL="336947" indent="-336947"/>
            <a:r>
              <a:rPr lang="en-US" altLang="en-US" sz="3600" b="1"/>
              <a:t>‘</a:t>
            </a:r>
            <a:r>
              <a:rPr lang="en-US" altLang="en-US" sz="3600" i="1"/>
              <a:t>Toxic childhood’       </a:t>
            </a:r>
            <a:r>
              <a:rPr lang="en-US" altLang="en-US" sz="3600"/>
              <a:t>(Palmer, 2006)</a:t>
            </a:r>
          </a:p>
          <a:p>
            <a:pPr marL="336947" indent="-336947"/>
            <a:r>
              <a:rPr lang="en-US" altLang="en-US" sz="3600" i="1"/>
              <a:t>‘Cotton wool kids’          </a:t>
            </a:r>
            <a:r>
              <a:rPr lang="en-US" altLang="en-US" sz="3600"/>
              <a:t>(Gill, 2007)</a:t>
            </a:r>
          </a:p>
          <a:p>
            <a:pPr marL="336947" indent="-336947"/>
            <a:r>
              <a:rPr lang="en-US" altLang="en-US" sz="3600"/>
              <a:t>‘</a:t>
            </a:r>
            <a:r>
              <a:rPr lang="en-US" altLang="en-US" sz="3600" i="1"/>
              <a:t>Nature deficit disorder</a:t>
            </a:r>
            <a:r>
              <a:rPr lang="en-US" altLang="en-US" sz="3600" b="1" i="1"/>
              <a:t>’ </a:t>
            </a:r>
            <a:r>
              <a:rPr lang="en-US" altLang="en-US" sz="3600"/>
              <a:t>(</a:t>
            </a:r>
            <a:r>
              <a:rPr lang="en-US" altLang="en-US" sz="3600" err="1"/>
              <a:t>Louv</a:t>
            </a:r>
            <a:r>
              <a:rPr lang="en-US" altLang="en-US" sz="3600"/>
              <a:t>, 2008)</a:t>
            </a:r>
          </a:p>
        </p:txBody>
      </p:sp>
      <p:pic>
        <p:nvPicPr>
          <p:cNvPr id="25603"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24207" y="3507183"/>
            <a:ext cx="2796778" cy="2197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92217" y="3507184"/>
            <a:ext cx="3532968" cy="235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4592" y="3507183"/>
            <a:ext cx="3907938" cy="235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61657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2">
                                            <p:txEl>
                                              <p:pRg st="0" end="0"/>
                                            </p:txEl>
                                          </p:spTgt>
                                        </p:tgtEl>
                                        <p:attrNameLst>
                                          <p:attrName>style.visibility</p:attrName>
                                        </p:attrNameLst>
                                      </p:cBhvr>
                                      <p:to>
                                        <p:strVal val="visible"/>
                                      </p:to>
                                    </p:set>
                                    <p:animEffect transition="in" filter="fade">
                                      <p:cBhvr>
                                        <p:cTn id="7" dur="500"/>
                                        <p:tgtEl>
                                          <p:spTgt spid="2560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602">
                                            <p:txEl>
                                              <p:pRg st="1" end="1"/>
                                            </p:txEl>
                                          </p:spTgt>
                                        </p:tgtEl>
                                        <p:attrNameLst>
                                          <p:attrName>style.visibility</p:attrName>
                                        </p:attrNameLst>
                                      </p:cBhvr>
                                      <p:to>
                                        <p:strVal val="visible"/>
                                      </p:to>
                                    </p:set>
                                    <p:animEffect transition="in" filter="fade">
                                      <p:cBhvr>
                                        <p:cTn id="12" dur="500"/>
                                        <p:tgtEl>
                                          <p:spTgt spid="2560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602">
                                            <p:txEl>
                                              <p:pRg st="2" end="2"/>
                                            </p:txEl>
                                          </p:spTgt>
                                        </p:tgtEl>
                                        <p:attrNameLst>
                                          <p:attrName>style.visibility</p:attrName>
                                        </p:attrNameLst>
                                      </p:cBhvr>
                                      <p:to>
                                        <p:strVal val="visible"/>
                                      </p:to>
                                    </p:set>
                                    <p:animEffect transition="in" filter="fade">
                                      <p:cBhvr>
                                        <p:cTn id="17" dur="500"/>
                                        <p:tgtEl>
                                          <p:spTgt spid="2560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5602">
                                            <p:txEl>
                                              <p:pRg st="3" end="3"/>
                                            </p:txEl>
                                          </p:spTgt>
                                        </p:tgtEl>
                                        <p:attrNameLst>
                                          <p:attrName>style.visibility</p:attrName>
                                        </p:attrNameLst>
                                      </p:cBhvr>
                                      <p:to>
                                        <p:strVal val="visible"/>
                                      </p:to>
                                    </p:set>
                                    <p:animEffect transition="in" filter="fade">
                                      <p:cBhvr>
                                        <p:cTn id="22" dur="500"/>
                                        <p:tgtEl>
                                          <p:spTgt spid="2560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up of a chart&#10;&#10;Description automatically generated">
            <a:extLst>
              <a:ext uri="{FF2B5EF4-FFF2-40B4-BE49-F238E27FC236}">
                <a16:creationId xmlns:a16="http://schemas.microsoft.com/office/drawing/2014/main" id="{E31834FE-4C3A-B544-0AA1-34632F6A3BAA}"/>
              </a:ext>
            </a:extLst>
          </p:cNvPr>
          <p:cNvPicPr>
            <a:picLocks noChangeAspect="1"/>
          </p:cNvPicPr>
          <p:nvPr/>
        </p:nvPicPr>
        <p:blipFill rotWithShape="1">
          <a:blip r:embed="rId2"/>
          <a:srcRect l="4456"/>
          <a:stretch/>
        </p:blipFill>
        <p:spPr>
          <a:xfrm>
            <a:off x="7460343" y="193673"/>
            <a:ext cx="4672580" cy="6664327"/>
          </a:xfrm>
          <a:prstGeom prst="rect">
            <a:avLst/>
          </a:prstGeom>
        </p:spPr>
      </p:pic>
      <p:pic>
        <p:nvPicPr>
          <p:cNvPr id="8196" name="Content Placeholder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522" y="0"/>
            <a:ext cx="5943549" cy="5870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029166" y="3109697"/>
            <a:ext cx="3968206" cy="1569660"/>
          </a:xfrm>
          <a:prstGeom prst="rect">
            <a:avLst/>
          </a:prstGeom>
          <a:noFill/>
        </p:spPr>
        <p:txBody>
          <a:bodyPr wrap="square" rtlCol="0">
            <a:spAutoFit/>
          </a:bodyPr>
          <a:lstStyle/>
          <a:p>
            <a:r>
              <a:rPr lang="en-US" sz="3200" b="1" dirty="0">
                <a:solidFill>
                  <a:schemeClr val="bg1"/>
                </a:solidFill>
                <a:highlight>
                  <a:srgbClr val="FF00FF"/>
                </a:highlight>
                <a:latin typeface="Helvetica" pitchFamily="2" charset="0"/>
              </a:rPr>
              <a:t>Children opting out of physical activity as young as 7 </a:t>
            </a:r>
            <a:endParaRPr lang="en-US" sz="4000" b="1" dirty="0">
              <a:solidFill>
                <a:schemeClr val="bg1"/>
              </a:solidFill>
              <a:highlight>
                <a:srgbClr val="FF00FF"/>
              </a:highlight>
              <a:latin typeface="Helvetica" pitchFamily="2" charset="0"/>
            </a:endParaRPr>
          </a:p>
        </p:txBody>
      </p:sp>
    </p:spTree>
    <p:extLst>
      <p:ext uri="{BB962C8B-B14F-4D97-AF65-F5344CB8AC3E}">
        <p14:creationId xmlns:p14="http://schemas.microsoft.com/office/powerpoint/2010/main" val="33918210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fade">
                                      <p:cBhvr>
                                        <p:cTn id="7" dur="500"/>
                                        <p:tgtEl>
                                          <p:spTgt spid="819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838200" y="1"/>
            <a:ext cx="10515600" cy="879566"/>
          </a:xfrm>
        </p:spPr>
        <p:txBody>
          <a:bodyPr>
            <a:normAutofit/>
          </a:bodyPr>
          <a:lstStyle/>
          <a:p>
            <a:pPr algn="ctr" eaLnBrk="1" hangingPunct="1"/>
            <a:endParaRPr lang="en-US" altLang="en-US" b="1" dirty="0">
              <a:solidFill>
                <a:schemeClr val="bg1"/>
              </a:solidFill>
            </a:endParaRPr>
          </a:p>
        </p:txBody>
      </p:sp>
      <p:pic>
        <p:nvPicPr>
          <p:cNvPr id="7172"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6805748" cy="5853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7115175" y="2573338"/>
            <a:ext cx="4114800" cy="2062103"/>
          </a:xfrm>
          <a:prstGeom prst="rect">
            <a:avLst/>
          </a:prstGeom>
          <a:noFill/>
        </p:spPr>
        <p:txBody>
          <a:bodyPr wrap="square" rtlCol="0">
            <a:spAutoFit/>
          </a:bodyPr>
          <a:lstStyle/>
          <a:p>
            <a:pPr marL="285750" indent="-285750">
              <a:buFont typeface="Arial" panose="020B0604020202020204" pitchFamily="34" charset="0"/>
              <a:buChar char="•"/>
            </a:pPr>
            <a:r>
              <a:rPr lang="en-US" sz="3200" dirty="0"/>
              <a:t>Costs to health authority</a:t>
            </a:r>
          </a:p>
          <a:p>
            <a:pPr marL="285750" indent="-285750">
              <a:buFont typeface="Arial" panose="020B0604020202020204" pitchFamily="34" charset="0"/>
              <a:buChar char="•"/>
            </a:pPr>
            <a:r>
              <a:rPr lang="en-US" sz="3200" dirty="0"/>
              <a:t>Hours lost in working</a:t>
            </a:r>
          </a:p>
          <a:p>
            <a:pPr marL="285750" indent="-285750">
              <a:buFont typeface="Arial" panose="020B0604020202020204" pitchFamily="34" charset="0"/>
              <a:buChar char="•"/>
            </a:pPr>
            <a:r>
              <a:rPr lang="en-US" sz="3200" dirty="0"/>
              <a:t>Impact on families</a:t>
            </a:r>
            <a:endParaRPr lang="en-US" sz="2400" dirty="0"/>
          </a:p>
        </p:txBody>
      </p:sp>
    </p:spTree>
    <p:extLst>
      <p:ext uri="{BB962C8B-B14F-4D97-AF65-F5344CB8AC3E}">
        <p14:creationId xmlns:p14="http://schemas.microsoft.com/office/powerpoint/2010/main" val="107723207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up)">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up)">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38486" y="1003430"/>
            <a:ext cx="5457514" cy="3263504"/>
          </a:xfrm>
        </p:spPr>
        <p:txBody>
          <a:bodyPr/>
          <a:lstStyle/>
          <a:p>
            <a:r>
              <a:rPr lang="en-US" altLang="en-US" sz="3600" dirty="0"/>
              <a:t>Baby gadgets</a:t>
            </a:r>
          </a:p>
          <a:p>
            <a:r>
              <a:rPr lang="en-US" altLang="en-US" sz="3600" dirty="0"/>
              <a:t>Increased time in buggies </a:t>
            </a:r>
          </a:p>
          <a:p>
            <a:r>
              <a:rPr lang="en-US" altLang="en-US" sz="3600" dirty="0"/>
              <a:t>Busy working parents</a:t>
            </a:r>
          </a:p>
          <a:p>
            <a:r>
              <a:rPr lang="en-US" altLang="en-US" sz="3600" dirty="0"/>
              <a:t>Coffee shop culture</a:t>
            </a:r>
          </a:p>
          <a:p>
            <a:endParaRPr lang="en-US" altLang="en-US" dirty="0"/>
          </a:p>
          <a:p>
            <a:endParaRPr lang="en-GB" dirty="0"/>
          </a:p>
        </p:txBody>
      </p:sp>
      <p:pic>
        <p:nvPicPr>
          <p:cNvPr id="5"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1181" y="3829834"/>
            <a:ext cx="2690495" cy="1858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rotWithShape="1">
          <a:blip r:embed="rId3"/>
          <a:srcRect l="4546" t="7045" r="12626" b="4444"/>
          <a:stretch/>
        </p:blipFill>
        <p:spPr>
          <a:xfrm>
            <a:off x="6674811" y="1227551"/>
            <a:ext cx="1972412" cy="2107748"/>
          </a:xfrm>
          <a:prstGeom prst="rect">
            <a:avLst/>
          </a:prstGeom>
        </p:spPr>
      </p:pic>
      <p:pic>
        <p:nvPicPr>
          <p:cNvPr id="9" name="Picture 8"/>
          <p:cNvPicPr>
            <a:picLocks noChangeAspect="1"/>
          </p:cNvPicPr>
          <p:nvPr/>
        </p:nvPicPr>
        <p:blipFill>
          <a:blip r:embed="rId4"/>
          <a:stretch>
            <a:fillRect/>
          </a:stretch>
        </p:blipFill>
        <p:spPr>
          <a:xfrm>
            <a:off x="9662083" y="1330924"/>
            <a:ext cx="1582673" cy="1901001"/>
          </a:xfrm>
          <a:prstGeom prst="rect">
            <a:avLst/>
          </a:prstGeom>
        </p:spPr>
      </p:pic>
      <p:pic>
        <p:nvPicPr>
          <p:cNvPr id="11" name="Picture 8"/>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21224" y="3829834"/>
            <a:ext cx="2879585" cy="1858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96723" y="3829834"/>
            <a:ext cx="2833307" cy="1858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B0C39218-28E1-C04E-A6A0-1FF055101A8E}"/>
              </a:ext>
            </a:extLst>
          </p:cNvPr>
          <p:cNvSpPr txBox="1"/>
          <p:nvPr/>
        </p:nvSpPr>
        <p:spPr>
          <a:xfrm>
            <a:off x="929640" y="121920"/>
            <a:ext cx="10119360" cy="646331"/>
          </a:xfrm>
          <a:prstGeom prst="rect">
            <a:avLst/>
          </a:prstGeom>
          <a:noFill/>
        </p:spPr>
        <p:txBody>
          <a:bodyPr wrap="square" rtlCol="0">
            <a:spAutoFit/>
          </a:bodyPr>
          <a:lstStyle/>
          <a:p>
            <a:r>
              <a:rPr lang="en-US" sz="3600" b="1">
                <a:solidFill>
                  <a:schemeClr val="bg1"/>
                </a:solidFill>
                <a:latin typeface="+mj-lt"/>
              </a:rPr>
              <a:t>Sedentary behavior is starting in early childhood </a:t>
            </a:r>
          </a:p>
        </p:txBody>
      </p:sp>
      <p:pic>
        <p:nvPicPr>
          <p:cNvPr id="13" name="Picture 7">
            <a:extLst>
              <a:ext uri="{FF2B5EF4-FFF2-40B4-BE49-F238E27FC236}">
                <a16:creationId xmlns:a16="http://schemas.microsoft.com/office/drawing/2014/main" id="{4A1BE4EC-DC6F-C149-9644-436229245A3E}"/>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292002" y="3849180"/>
            <a:ext cx="2717117" cy="1858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43592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up)">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up)">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0871" y="1130062"/>
            <a:ext cx="5511340" cy="2413979"/>
          </a:xfrm>
        </p:spPr>
        <p:txBody>
          <a:bodyPr>
            <a:noAutofit/>
          </a:bodyPr>
          <a:lstStyle/>
          <a:p>
            <a:r>
              <a:rPr lang="en-US" altLang="en-US" sz="3600" dirty="0">
                <a:latin typeface="Calibri" panose="020F0502020204030204" pitchFamily="34" charset="0"/>
                <a:cs typeface="Calibri" panose="020F0502020204030204" pitchFamily="34" charset="0"/>
              </a:rPr>
              <a:t>Watching TV</a:t>
            </a:r>
          </a:p>
          <a:p>
            <a:r>
              <a:rPr lang="en-US" altLang="en-US" sz="3600" dirty="0">
                <a:latin typeface="Calibri" panose="020F0502020204030204" pitchFamily="34" charset="0"/>
                <a:cs typeface="Calibri" panose="020F0502020204030204" pitchFamily="34" charset="0"/>
              </a:rPr>
              <a:t>Playing computer games </a:t>
            </a:r>
          </a:p>
          <a:p>
            <a:r>
              <a:rPr lang="en-US" altLang="en-US" sz="3600" dirty="0">
                <a:latin typeface="Calibri" panose="020F0502020204030204" pitchFamily="34" charset="0"/>
                <a:cs typeface="Calibri" panose="020F0502020204030204" pitchFamily="34" charset="0"/>
              </a:rPr>
              <a:t>Phones </a:t>
            </a:r>
          </a:p>
          <a:p>
            <a:r>
              <a:rPr lang="en-US" altLang="en-US" sz="3600" dirty="0">
                <a:latin typeface="Calibri" panose="020F0502020204030204" pitchFamily="34" charset="0"/>
                <a:cs typeface="Calibri" panose="020F0502020204030204" pitchFamily="34" charset="0"/>
              </a:rPr>
              <a:t>A lack of free play</a:t>
            </a:r>
            <a:endParaRPr lang="en-GB" sz="3600" dirty="0">
              <a:latin typeface="Calibri" panose="020F0502020204030204" pitchFamily="34" charset="0"/>
              <a:cs typeface="Calibri" panose="020F050202020403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78386" y="1033865"/>
            <a:ext cx="3784670" cy="225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F2FE4E32-CFF8-384A-90AB-35DC5D15DDE5}"/>
              </a:ext>
            </a:extLst>
          </p:cNvPr>
          <p:cNvPicPr>
            <a:picLocks noChangeAspect="1"/>
          </p:cNvPicPr>
          <p:nvPr/>
        </p:nvPicPr>
        <p:blipFill>
          <a:blip r:embed="rId3"/>
          <a:stretch>
            <a:fillRect/>
          </a:stretch>
        </p:blipFill>
        <p:spPr>
          <a:xfrm>
            <a:off x="4158539" y="3399925"/>
            <a:ext cx="3607344" cy="2357687"/>
          </a:xfrm>
          <a:prstGeom prst="rect">
            <a:avLst/>
          </a:prstGeom>
        </p:spPr>
      </p:pic>
      <p:pic>
        <p:nvPicPr>
          <p:cNvPr id="10" name="Picture 9">
            <a:extLst>
              <a:ext uri="{FF2B5EF4-FFF2-40B4-BE49-F238E27FC236}">
                <a16:creationId xmlns:a16="http://schemas.microsoft.com/office/drawing/2014/main" id="{FC2CE1F4-2947-3942-9C31-5E76F09D4DBD}"/>
              </a:ext>
            </a:extLst>
          </p:cNvPr>
          <p:cNvPicPr>
            <a:picLocks noChangeAspect="1"/>
          </p:cNvPicPr>
          <p:nvPr/>
        </p:nvPicPr>
        <p:blipFill>
          <a:blip r:embed="rId4"/>
          <a:stretch>
            <a:fillRect/>
          </a:stretch>
        </p:blipFill>
        <p:spPr>
          <a:xfrm>
            <a:off x="8524174" y="3399925"/>
            <a:ext cx="3235482" cy="2379254"/>
          </a:xfrm>
          <a:prstGeom prst="rect">
            <a:avLst/>
          </a:prstGeom>
        </p:spPr>
      </p:pic>
      <p:sp>
        <p:nvSpPr>
          <p:cNvPr id="11" name="TextBox 10">
            <a:extLst>
              <a:ext uri="{FF2B5EF4-FFF2-40B4-BE49-F238E27FC236}">
                <a16:creationId xmlns:a16="http://schemas.microsoft.com/office/drawing/2014/main" id="{88729BEB-FC30-DA42-9EB8-BEFF75068BFA}"/>
              </a:ext>
            </a:extLst>
          </p:cNvPr>
          <p:cNvSpPr txBox="1"/>
          <p:nvPr/>
        </p:nvSpPr>
        <p:spPr>
          <a:xfrm>
            <a:off x="343810" y="107176"/>
            <a:ext cx="11661462" cy="646331"/>
          </a:xfrm>
          <a:prstGeom prst="rect">
            <a:avLst/>
          </a:prstGeom>
          <a:noFill/>
        </p:spPr>
        <p:txBody>
          <a:bodyPr wrap="none" rtlCol="0">
            <a:spAutoFit/>
          </a:bodyPr>
          <a:lstStyle/>
          <a:p>
            <a:r>
              <a:rPr lang="en-US" sz="3600" b="1">
                <a:solidFill>
                  <a:schemeClr val="bg1"/>
                </a:solidFill>
                <a:latin typeface="+mj-lt"/>
              </a:rPr>
              <a:t>continuing through middle and late childhood to adolescents </a:t>
            </a:r>
          </a:p>
        </p:txBody>
      </p:sp>
      <p:pic>
        <p:nvPicPr>
          <p:cNvPr id="13" name="Picture 12">
            <a:extLst>
              <a:ext uri="{FF2B5EF4-FFF2-40B4-BE49-F238E27FC236}">
                <a16:creationId xmlns:a16="http://schemas.microsoft.com/office/drawing/2014/main" id="{0B9C26C9-AEBC-FC4F-A27F-231B37EB592A}"/>
              </a:ext>
            </a:extLst>
          </p:cNvPr>
          <p:cNvPicPr>
            <a:picLocks noChangeAspect="1"/>
          </p:cNvPicPr>
          <p:nvPr/>
        </p:nvPicPr>
        <p:blipFill>
          <a:blip r:embed="rId5"/>
          <a:stretch>
            <a:fillRect/>
          </a:stretch>
        </p:blipFill>
        <p:spPr>
          <a:xfrm>
            <a:off x="669748" y="3647526"/>
            <a:ext cx="2972612" cy="2184524"/>
          </a:xfrm>
          <a:prstGeom prst="rect">
            <a:avLst/>
          </a:prstGeom>
        </p:spPr>
      </p:pic>
    </p:spTree>
    <p:extLst>
      <p:ext uri="{BB962C8B-B14F-4D97-AF65-F5344CB8AC3E}">
        <p14:creationId xmlns:p14="http://schemas.microsoft.com/office/powerpoint/2010/main" val="19517659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up)">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up)">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277091" y="0"/>
            <a:ext cx="11637818" cy="1052468"/>
          </a:xfrm>
        </p:spPr>
        <p:txBody>
          <a:bodyPr>
            <a:noAutofit/>
          </a:bodyPr>
          <a:lstStyle/>
          <a:p>
            <a:pPr algn="ctr" eaLnBrk="1" hangingPunct="1"/>
            <a:r>
              <a:rPr lang="en-GB" altLang="en-US" b="1">
                <a:solidFill>
                  <a:schemeClr val="bg1"/>
                </a:solidFill>
              </a:rPr>
              <a:t>We are facing a ‘Perfect Storm’ of inactivity</a:t>
            </a:r>
            <a:endParaRPr lang="en-US" altLang="en-US" b="1">
              <a:solidFill>
                <a:schemeClr val="bg1"/>
              </a:solidFill>
            </a:endParaRPr>
          </a:p>
        </p:txBody>
      </p:sp>
      <p:sp>
        <p:nvSpPr>
          <p:cNvPr id="28674" name="Content Placeholder 2"/>
          <p:cNvSpPr>
            <a:spLocks noGrp="1"/>
          </p:cNvSpPr>
          <p:nvPr>
            <p:ph idx="1"/>
          </p:nvPr>
        </p:nvSpPr>
        <p:spPr>
          <a:xfrm>
            <a:off x="391886" y="1413165"/>
            <a:ext cx="5567235" cy="4132612"/>
          </a:xfrm>
        </p:spPr>
        <p:txBody>
          <a:bodyPr>
            <a:normAutofit/>
          </a:bodyPr>
          <a:lstStyle/>
          <a:p>
            <a:pPr eaLnBrk="1" hangingPunct="1"/>
            <a:r>
              <a:rPr lang="is-IS" altLang="en-US" sz="3600"/>
              <a:t>The combination of many factors are all contributing to children and young people moving less in early childhood.</a:t>
            </a:r>
          </a:p>
          <a:p>
            <a:pPr eaLnBrk="1" hangingPunct="1"/>
            <a:endParaRPr lang="is-IS" altLang="en-US" sz="3600"/>
          </a:p>
          <a:p>
            <a:pPr eaLnBrk="1" hangingPunct="1"/>
            <a:r>
              <a:rPr lang="en-US" altLang="en-US" sz="3600"/>
              <a:t>W</a:t>
            </a:r>
            <a:r>
              <a:rPr lang="is-IS" altLang="en-US" sz="3600"/>
              <a:t>hy is this a problem?</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9592" y="1270660"/>
            <a:ext cx="5352913" cy="4275117"/>
          </a:xfrm>
          <a:prstGeom prst="rect">
            <a:avLst/>
          </a:prstGeom>
          <a:effectLst>
            <a:softEdge rad="0"/>
          </a:effectLst>
        </p:spPr>
      </p:pic>
    </p:spTree>
    <p:extLst>
      <p:ext uri="{BB962C8B-B14F-4D97-AF65-F5344CB8AC3E}">
        <p14:creationId xmlns:p14="http://schemas.microsoft.com/office/powerpoint/2010/main" val="28504483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0" y="42834"/>
            <a:ext cx="12192000" cy="848375"/>
          </a:xfrm>
        </p:spPr>
        <p:txBody>
          <a:bodyPr>
            <a:normAutofit/>
          </a:bodyPr>
          <a:lstStyle/>
          <a:p>
            <a:pPr algn="ctr"/>
            <a:r>
              <a:rPr lang="en-GB" altLang="en-US" b="1">
                <a:solidFill>
                  <a:schemeClr val="bg1"/>
                </a:solidFill>
                <a:ea typeface="ＭＳ Ｐゴシック" charset="-128"/>
              </a:rPr>
              <a:t>Physical Activity </a:t>
            </a:r>
          </a:p>
        </p:txBody>
      </p:sp>
      <p:sp>
        <p:nvSpPr>
          <p:cNvPr id="3" name="Content Placeholder 2"/>
          <p:cNvSpPr>
            <a:spLocks noGrp="1"/>
          </p:cNvSpPr>
          <p:nvPr>
            <p:ph idx="1"/>
          </p:nvPr>
        </p:nvSpPr>
        <p:spPr>
          <a:xfrm>
            <a:off x="432487" y="1297460"/>
            <a:ext cx="9572318" cy="4300152"/>
          </a:xfrm>
          <a:solidFill>
            <a:schemeClr val="bg1"/>
          </a:solidFill>
        </p:spPr>
        <p:txBody>
          <a:bodyPr>
            <a:normAutofit/>
          </a:bodyPr>
          <a:lstStyle/>
          <a:p>
            <a:pPr marL="0" indent="0">
              <a:buNone/>
              <a:defRPr/>
            </a:pPr>
            <a:r>
              <a:rPr lang="en-GB" sz="3200" b="1">
                <a:latin typeface="Calibri" panose="020F0502020204030204" pitchFamily="34" charset="0"/>
                <a:cs typeface="Calibri" panose="020F0502020204030204" pitchFamily="34" charset="0"/>
              </a:rPr>
              <a:t>Benefits of physical activity for young people</a:t>
            </a:r>
          </a:p>
          <a:p>
            <a:pPr marL="492125" indent="-222250">
              <a:buFont typeface="Arial" panose="020B0604020202020204" pitchFamily="34" charset="0"/>
              <a:buChar char="•"/>
              <a:defRPr/>
            </a:pPr>
            <a:r>
              <a:rPr lang="en-GB">
                <a:latin typeface="Calibri" panose="020F0502020204030204" pitchFamily="34" charset="0"/>
                <a:cs typeface="Calibri" panose="020F0502020204030204" pitchFamily="34" charset="0"/>
              </a:rPr>
              <a:t>Develop healthy musculoskeletal tissues (i.e. bones, muscles and joints);</a:t>
            </a:r>
          </a:p>
          <a:p>
            <a:pPr marL="492125" indent="-222250">
              <a:buFont typeface="Arial" panose="020B0604020202020204" pitchFamily="34" charset="0"/>
              <a:buChar char="•"/>
              <a:defRPr/>
            </a:pPr>
            <a:r>
              <a:rPr lang="en-GB">
                <a:latin typeface="Calibri" panose="020F0502020204030204" pitchFamily="34" charset="0"/>
                <a:cs typeface="Calibri" panose="020F0502020204030204" pitchFamily="34" charset="0"/>
              </a:rPr>
              <a:t>Develop a healthy cardiovascular system (i.e. heart and lungs);</a:t>
            </a:r>
          </a:p>
          <a:p>
            <a:pPr marL="492125" indent="-222250">
              <a:buFont typeface="Arial" panose="020B0604020202020204" pitchFamily="34" charset="0"/>
              <a:buChar char="•"/>
              <a:defRPr/>
            </a:pPr>
            <a:r>
              <a:rPr lang="en-GB">
                <a:latin typeface="Calibri" panose="020F0502020204030204" pitchFamily="34" charset="0"/>
                <a:cs typeface="Calibri" panose="020F0502020204030204" pitchFamily="34" charset="0"/>
              </a:rPr>
              <a:t>Develop neuromuscular awareness (i.e. coordination and movement control);</a:t>
            </a:r>
          </a:p>
          <a:p>
            <a:pPr marL="492125" indent="-222250">
              <a:buFont typeface="Arial" panose="020B0604020202020204" pitchFamily="34" charset="0"/>
              <a:buChar char="•"/>
              <a:defRPr/>
            </a:pPr>
            <a:r>
              <a:rPr lang="en-GB">
                <a:latin typeface="Calibri" panose="020F0502020204030204" pitchFamily="34" charset="0"/>
                <a:cs typeface="Calibri" panose="020F0502020204030204" pitchFamily="34" charset="0"/>
              </a:rPr>
              <a:t>Maintain a healthy body weight …….and more….</a:t>
            </a:r>
          </a:p>
          <a:p>
            <a:pPr marL="269875" indent="0">
              <a:buNone/>
              <a:defRPr/>
            </a:pPr>
            <a:endParaRPr lang="en-GB" sz="900">
              <a:latin typeface="Candara" panose="020E0502030303020204" pitchFamily="34" charset="0"/>
            </a:endParaRPr>
          </a:p>
          <a:p>
            <a:pPr marL="0" indent="0">
              <a:buNone/>
              <a:defRPr/>
            </a:pPr>
            <a:endParaRPr lang="en-US" sz="1500">
              <a:latin typeface="Candara" panose="020E0502030303020204" pitchFamily="34" charset="0"/>
            </a:endParaRPr>
          </a:p>
          <a:p>
            <a:pPr>
              <a:buFont typeface="Arial" panose="020B0604020202020204" pitchFamily="34" charset="0"/>
              <a:buChar char="•"/>
              <a:defRPr/>
            </a:pPr>
            <a:endParaRPr lang="en-GB" sz="1500"/>
          </a:p>
        </p:txBody>
      </p:sp>
      <p:pic>
        <p:nvPicPr>
          <p:cNvPr id="2" name="Picture 3" descr="A close up of a sign&#10;&#10;Description generated with very high confidence">
            <a:extLst>
              <a:ext uri="{FF2B5EF4-FFF2-40B4-BE49-F238E27FC236}">
                <a16:creationId xmlns:a16="http://schemas.microsoft.com/office/drawing/2014/main" id="{E0DD3175-BEE3-4177-9234-998DC845F179}"/>
              </a:ext>
            </a:extLst>
          </p:cNvPr>
          <p:cNvPicPr>
            <a:picLocks noChangeAspect="1"/>
          </p:cNvPicPr>
          <p:nvPr/>
        </p:nvPicPr>
        <p:blipFill rotWithShape="1">
          <a:blip r:embed="rId3"/>
          <a:srcRect b="9267"/>
          <a:stretch/>
        </p:blipFill>
        <p:spPr>
          <a:xfrm>
            <a:off x="10004805" y="1198971"/>
            <a:ext cx="1630547" cy="1298422"/>
          </a:xfrm>
          <a:prstGeom prst="rect">
            <a:avLst/>
          </a:prstGeom>
        </p:spPr>
      </p:pic>
    </p:spTree>
    <p:extLst>
      <p:ext uri="{BB962C8B-B14F-4D97-AF65-F5344CB8AC3E}">
        <p14:creationId xmlns:p14="http://schemas.microsoft.com/office/powerpoint/2010/main" val="37658835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34387" y="2800324"/>
            <a:ext cx="8884899" cy="739887"/>
          </a:xfrm>
        </p:spPr>
        <p:txBody>
          <a:bodyPr>
            <a:noAutofit/>
          </a:bodyPr>
          <a:lstStyle/>
          <a:p>
            <a:r>
              <a:rPr lang="en-GB" altLang="en-US" sz="2500" b="1">
                <a:latin typeface="+mn-lt"/>
                <a:ea typeface="ＭＳ Ｐゴシック" charset="-128"/>
              </a:rPr>
              <a:t>The Physical Inactivity &amp; Sedentary Behaviour Report (2017)</a:t>
            </a:r>
            <a:br>
              <a:rPr lang="en-GB" altLang="en-US" sz="2400">
                <a:latin typeface="+mn-lt"/>
                <a:ea typeface="ＭＳ Ｐゴシック" charset="-128"/>
              </a:rPr>
            </a:br>
            <a:endParaRPr lang="en-GB" altLang="en-US" sz="2400">
              <a:latin typeface="+mn-lt"/>
              <a:ea typeface="ＭＳ Ｐゴシック" charset="-128"/>
            </a:endParaRPr>
          </a:p>
        </p:txBody>
      </p:sp>
      <p:sp>
        <p:nvSpPr>
          <p:cNvPr id="10243" name="Content Placeholder 2"/>
          <p:cNvSpPr>
            <a:spLocks noGrp="1"/>
          </p:cNvSpPr>
          <p:nvPr>
            <p:ph idx="1"/>
          </p:nvPr>
        </p:nvSpPr>
        <p:spPr>
          <a:xfrm>
            <a:off x="494075" y="3338468"/>
            <a:ext cx="8625212" cy="2432446"/>
          </a:xfrm>
        </p:spPr>
        <p:txBody>
          <a:bodyPr>
            <a:normAutofit fontScale="85000" lnSpcReduction="10000"/>
          </a:bodyPr>
          <a:lstStyle/>
          <a:p>
            <a:pPr>
              <a:lnSpc>
                <a:spcPct val="124000"/>
              </a:lnSpc>
            </a:pPr>
            <a:r>
              <a:rPr lang="en-GB" altLang="en-US">
                <a:ea typeface="ＭＳ Ｐゴシック" charset="-128"/>
              </a:rPr>
              <a:t>More than 20 million UK adults are classified as physically inactive, costing the UK health service as much as £1.2billion each year </a:t>
            </a:r>
          </a:p>
          <a:p>
            <a:pPr>
              <a:lnSpc>
                <a:spcPct val="124000"/>
              </a:lnSpc>
            </a:pPr>
            <a:r>
              <a:rPr lang="en-GB" altLang="en-US">
                <a:ea typeface="ＭＳ Ｐゴシック" charset="-128"/>
              </a:rPr>
              <a:t>In Wales, 42% of adults were classed as inactive</a:t>
            </a:r>
          </a:p>
          <a:p>
            <a:pPr>
              <a:lnSpc>
                <a:spcPct val="124000"/>
              </a:lnSpc>
            </a:pPr>
            <a:r>
              <a:rPr lang="en-GB" altLang="en-US">
                <a:ea typeface="ＭＳ Ｐゴシック" charset="-128"/>
              </a:rPr>
              <a:t>It also showed women in Wales were 40% more likely to be classified physically inactive than men</a:t>
            </a:r>
          </a:p>
          <a:p>
            <a:endParaRPr lang="en-GB" altLang="en-US" sz="2250">
              <a:latin typeface="Candara" charset="0"/>
              <a:ea typeface="ＭＳ Ｐゴシック" charset="-128"/>
            </a:endParaRPr>
          </a:p>
        </p:txBody>
      </p:sp>
      <p:sp>
        <p:nvSpPr>
          <p:cNvPr id="4" name="Title 1"/>
          <p:cNvSpPr txBox="1">
            <a:spLocks/>
          </p:cNvSpPr>
          <p:nvPr/>
        </p:nvSpPr>
        <p:spPr>
          <a:xfrm>
            <a:off x="23504" y="-21028"/>
            <a:ext cx="12168495" cy="994172"/>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b="1">
                <a:solidFill>
                  <a:schemeClr val="bg1"/>
                </a:solidFill>
                <a:ea typeface="ＭＳ Ｐゴシック" charset="-128"/>
              </a:rPr>
              <a:t>World Health Organisation (WHO, 2018)</a:t>
            </a:r>
            <a:endParaRPr lang="en-GB" altLang="en-US">
              <a:solidFill>
                <a:schemeClr val="bg1"/>
              </a:solidFill>
              <a:ea typeface="ＭＳ Ｐゴシック" charset="-128"/>
            </a:endParaRPr>
          </a:p>
        </p:txBody>
      </p:sp>
      <p:sp>
        <p:nvSpPr>
          <p:cNvPr id="5" name="Content Placeholder 2"/>
          <p:cNvSpPr txBox="1">
            <a:spLocks/>
          </p:cNvSpPr>
          <p:nvPr/>
        </p:nvSpPr>
        <p:spPr>
          <a:xfrm>
            <a:off x="494075" y="1187736"/>
            <a:ext cx="8365524" cy="1103588"/>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14000"/>
              </a:lnSpc>
            </a:pPr>
            <a:r>
              <a:rPr lang="en-GB" altLang="en-US" sz="2400">
                <a:ea typeface="ＭＳ Ｐゴシック" charset="-128"/>
              </a:rPr>
              <a:t>Inactivity is one of the leading risk factors for death worldwide- Non-communicable diseases (cardiovascular diseases, cancer &amp; diabetes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96202" y="3724248"/>
            <a:ext cx="1589108" cy="1589108"/>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59668" y="1098314"/>
            <a:ext cx="2336161" cy="2240154"/>
          </a:xfrm>
          <a:prstGeom prst="rect">
            <a:avLst/>
          </a:prstGeom>
        </p:spPr>
      </p:pic>
    </p:spTree>
    <p:extLst>
      <p:ext uri="{BB962C8B-B14F-4D97-AF65-F5344CB8AC3E}">
        <p14:creationId xmlns:p14="http://schemas.microsoft.com/office/powerpoint/2010/main" val="222923656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American_Giving_Awards_-_Designed_To_Move_Architecture_for_Humanity.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57200" y="158156"/>
            <a:ext cx="11224260" cy="5726117"/>
          </a:xfrm>
        </p:spPr>
      </p:pic>
    </p:spTree>
    <p:extLst>
      <p:ext uri="{BB962C8B-B14F-4D97-AF65-F5344CB8AC3E}">
        <p14:creationId xmlns:p14="http://schemas.microsoft.com/office/powerpoint/2010/main" val="40168955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20777" y="0"/>
            <a:ext cx="3971223" cy="588768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3409" y="0"/>
            <a:ext cx="4077368" cy="5887687"/>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4143409" cy="5887687"/>
          </a:xfrm>
          <a:prstGeom prst="rect">
            <a:avLst/>
          </a:prstGeom>
        </p:spPr>
      </p:pic>
    </p:spTree>
    <p:extLst>
      <p:ext uri="{BB962C8B-B14F-4D97-AF65-F5344CB8AC3E}">
        <p14:creationId xmlns:p14="http://schemas.microsoft.com/office/powerpoint/2010/main" val="334202826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914400"/>
          </a:xfrm>
        </p:spPr>
        <p:txBody>
          <a:bodyPr/>
          <a:lstStyle/>
          <a:p>
            <a:pPr algn="ctr"/>
            <a:r>
              <a:rPr lang="en-US" b="1" err="1">
                <a:solidFill>
                  <a:schemeClr val="bg1"/>
                </a:solidFill>
                <a:cs typeface="Calibri Light"/>
              </a:rPr>
              <a:t>Hulteen</a:t>
            </a:r>
            <a:r>
              <a:rPr lang="en-US" b="1">
                <a:solidFill>
                  <a:schemeClr val="bg1"/>
                </a:solidFill>
                <a:cs typeface="Calibri Light"/>
              </a:rPr>
              <a:t> et al.'s model for physical activity </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80606" y="1035307"/>
            <a:ext cx="9065623" cy="4882167"/>
          </a:xfrm>
        </p:spPr>
      </p:pic>
    </p:spTree>
    <p:extLst>
      <p:ext uri="{BB962C8B-B14F-4D97-AF65-F5344CB8AC3E}">
        <p14:creationId xmlns:p14="http://schemas.microsoft.com/office/powerpoint/2010/main" val="29342339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endParaRPr lang="en-GB"/>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12192000" cy="6664589"/>
          </a:xfrm>
        </p:spPr>
      </p:pic>
    </p:spTree>
    <p:extLst>
      <p:ext uri="{BB962C8B-B14F-4D97-AF65-F5344CB8AC3E}">
        <p14:creationId xmlns:p14="http://schemas.microsoft.com/office/powerpoint/2010/main" val="41501131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D58FF-8E2E-9A27-1147-AE04091A14DA}"/>
              </a:ext>
            </a:extLst>
          </p:cNvPr>
          <p:cNvSpPr>
            <a:spLocks noGrp="1"/>
          </p:cNvSpPr>
          <p:nvPr>
            <p:ph type="title"/>
          </p:nvPr>
        </p:nvSpPr>
        <p:spPr>
          <a:xfrm>
            <a:off x="3462" y="-174714"/>
            <a:ext cx="4620491" cy="1325563"/>
          </a:xfrm>
        </p:spPr>
        <p:txBody>
          <a:bodyPr>
            <a:normAutofit/>
          </a:bodyPr>
          <a:lstStyle/>
          <a:p>
            <a:r>
              <a:rPr lang="en-US" sz="4000" b="1">
                <a:solidFill>
                  <a:schemeClr val="bg1"/>
                </a:solidFill>
              </a:rPr>
              <a:t>Cairney et al 2019</a:t>
            </a:r>
          </a:p>
        </p:txBody>
      </p:sp>
      <p:pic>
        <p:nvPicPr>
          <p:cNvPr id="5" name="Content Placeholder 4" descr="Diagram&#10;&#10;Description automatically generated">
            <a:extLst>
              <a:ext uri="{FF2B5EF4-FFF2-40B4-BE49-F238E27FC236}">
                <a16:creationId xmlns:a16="http://schemas.microsoft.com/office/drawing/2014/main" id="{EC30D946-223F-ADB0-AEC3-F0854999F8EA}"/>
              </a:ext>
            </a:extLst>
          </p:cNvPr>
          <p:cNvPicPr>
            <a:picLocks noGrp="1" noChangeAspect="1"/>
          </p:cNvPicPr>
          <p:nvPr>
            <p:ph idx="1"/>
          </p:nvPr>
        </p:nvPicPr>
        <p:blipFill>
          <a:blip r:embed="rId2"/>
          <a:stretch>
            <a:fillRect/>
          </a:stretch>
        </p:blipFill>
        <p:spPr>
          <a:xfrm>
            <a:off x="2313708" y="929176"/>
            <a:ext cx="9878291" cy="5928824"/>
          </a:xfrm>
        </p:spPr>
      </p:pic>
    </p:spTree>
    <p:extLst>
      <p:ext uri="{BB962C8B-B14F-4D97-AF65-F5344CB8AC3E}">
        <p14:creationId xmlns:p14="http://schemas.microsoft.com/office/powerpoint/2010/main" val="307456402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50C18-C359-684C-A30F-C78B6F27A130}"/>
              </a:ext>
            </a:extLst>
          </p:cNvPr>
          <p:cNvSpPr>
            <a:spLocks noGrp="1"/>
          </p:cNvSpPr>
          <p:nvPr>
            <p:ph type="title"/>
          </p:nvPr>
        </p:nvSpPr>
        <p:spPr>
          <a:xfrm>
            <a:off x="167640" y="-126955"/>
            <a:ext cx="12024359" cy="1325563"/>
          </a:xfrm>
        </p:spPr>
        <p:txBody>
          <a:bodyPr/>
          <a:lstStyle/>
          <a:p>
            <a:r>
              <a:rPr lang="en-US" b="1">
                <a:solidFill>
                  <a:schemeClr val="bg1"/>
                </a:solidFill>
              </a:rPr>
              <a:t> Covid 19 - PA protected in lockdown</a:t>
            </a:r>
          </a:p>
        </p:txBody>
      </p:sp>
      <p:sp>
        <p:nvSpPr>
          <p:cNvPr id="3" name="Content Placeholder 2">
            <a:extLst>
              <a:ext uri="{FF2B5EF4-FFF2-40B4-BE49-F238E27FC236}">
                <a16:creationId xmlns:a16="http://schemas.microsoft.com/office/drawing/2014/main" id="{3753BC55-05CA-5E4A-A24A-72CDA2B92B61}"/>
              </a:ext>
            </a:extLst>
          </p:cNvPr>
          <p:cNvSpPr>
            <a:spLocks noGrp="1"/>
          </p:cNvSpPr>
          <p:nvPr>
            <p:ph idx="1"/>
          </p:nvPr>
        </p:nvSpPr>
        <p:spPr>
          <a:xfrm>
            <a:off x="616131" y="1198608"/>
            <a:ext cx="10515600" cy="4351338"/>
          </a:xfrm>
        </p:spPr>
        <p:txBody>
          <a:bodyPr>
            <a:normAutofit/>
          </a:bodyPr>
          <a:lstStyle/>
          <a:p>
            <a:r>
              <a:rPr lang="en-GB" b="1"/>
              <a:t>Being outdoors is encouraged …..Why ?</a:t>
            </a:r>
          </a:p>
          <a:p>
            <a:r>
              <a:rPr lang="en-GB"/>
              <a:t>The COVID-19 virus is primarily spread from person to person through respiratory droplets released into the air when talking, coughing, or sneezing. </a:t>
            </a:r>
          </a:p>
          <a:p>
            <a:endParaRPr lang="en-GB"/>
          </a:p>
          <a:p>
            <a:r>
              <a:rPr lang="en-US"/>
              <a:t>Outdoors and physical activity is good for physical health</a:t>
            </a:r>
          </a:p>
          <a:p>
            <a:endParaRPr lang="en-US"/>
          </a:p>
          <a:p>
            <a:r>
              <a:rPr lang="en-US"/>
              <a:t>Outdoors and physical activity is good for mental health </a:t>
            </a:r>
          </a:p>
        </p:txBody>
      </p:sp>
    </p:spTree>
    <p:extLst>
      <p:ext uri="{BB962C8B-B14F-4D97-AF65-F5344CB8AC3E}">
        <p14:creationId xmlns:p14="http://schemas.microsoft.com/office/powerpoint/2010/main" val="67916956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3B770-0EC1-422B-E3F4-684E73320576}"/>
              </a:ext>
            </a:extLst>
          </p:cNvPr>
          <p:cNvSpPr>
            <a:spLocks noGrp="1"/>
          </p:cNvSpPr>
          <p:nvPr>
            <p:ph type="title"/>
          </p:nvPr>
        </p:nvSpPr>
        <p:spPr>
          <a:xfrm>
            <a:off x="838200" y="-180785"/>
            <a:ext cx="10515600" cy="1325563"/>
          </a:xfrm>
        </p:spPr>
        <p:txBody>
          <a:bodyPr/>
          <a:lstStyle/>
          <a:p>
            <a:r>
              <a:rPr lang="en-GB" b="1">
                <a:solidFill>
                  <a:schemeClr val="bg1"/>
                </a:solidFill>
              </a:rPr>
              <a:t>Mental health and Nature- Tillman et al 2018 </a:t>
            </a:r>
          </a:p>
        </p:txBody>
      </p:sp>
      <p:sp>
        <p:nvSpPr>
          <p:cNvPr id="3" name="Content Placeholder 2">
            <a:extLst>
              <a:ext uri="{FF2B5EF4-FFF2-40B4-BE49-F238E27FC236}">
                <a16:creationId xmlns:a16="http://schemas.microsoft.com/office/drawing/2014/main" id="{DE76A2CC-AB36-695F-11F1-FDC4E6C56F52}"/>
              </a:ext>
            </a:extLst>
          </p:cNvPr>
          <p:cNvSpPr>
            <a:spLocks noGrp="1"/>
          </p:cNvSpPr>
          <p:nvPr>
            <p:ph idx="1"/>
          </p:nvPr>
        </p:nvSpPr>
        <p:spPr>
          <a:xfrm>
            <a:off x="578893" y="1253331"/>
            <a:ext cx="8412707" cy="4351338"/>
          </a:xfrm>
        </p:spPr>
        <p:txBody>
          <a:bodyPr>
            <a:normAutofit fontScale="92500"/>
          </a:bodyPr>
          <a:lstStyle/>
          <a:p>
            <a:r>
              <a:rPr lang="en-GB"/>
              <a:t>Systematic review of research – 35 papers with 100 individual findings </a:t>
            </a:r>
          </a:p>
          <a:p>
            <a:r>
              <a:rPr lang="en-GB"/>
              <a:t>53% confirmed statistically significant positive relationships</a:t>
            </a:r>
          </a:p>
          <a:p>
            <a:r>
              <a:rPr lang="en-GB"/>
              <a:t>Emotional well being</a:t>
            </a:r>
          </a:p>
          <a:p>
            <a:r>
              <a:rPr lang="en-GB"/>
              <a:t>ADD/ADHD </a:t>
            </a:r>
          </a:p>
          <a:p>
            <a:r>
              <a:rPr lang="en-GB"/>
              <a:t>Self esteem 			</a:t>
            </a:r>
          </a:p>
          <a:p>
            <a:r>
              <a:rPr lang="en-GB"/>
              <a:t>Stress</a:t>
            </a:r>
          </a:p>
          <a:p>
            <a:r>
              <a:rPr lang="en-GB"/>
              <a:t>Depression Resilience </a:t>
            </a:r>
          </a:p>
          <a:p>
            <a:r>
              <a:rPr lang="en-GB"/>
              <a:t>Health related quality of life</a:t>
            </a:r>
          </a:p>
        </p:txBody>
      </p:sp>
      <p:sp>
        <p:nvSpPr>
          <p:cNvPr id="4" name="TextBox 3">
            <a:extLst>
              <a:ext uri="{FF2B5EF4-FFF2-40B4-BE49-F238E27FC236}">
                <a16:creationId xmlns:a16="http://schemas.microsoft.com/office/drawing/2014/main" id="{C1C3D7EA-4E9B-3AB6-894B-F6DD54C35614}"/>
              </a:ext>
            </a:extLst>
          </p:cNvPr>
          <p:cNvSpPr txBox="1"/>
          <p:nvPr/>
        </p:nvSpPr>
        <p:spPr>
          <a:xfrm>
            <a:off x="8472054" y="3650673"/>
            <a:ext cx="2881746" cy="1200329"/>
          </a:xfrm>
          <a:prstGeom prst="rect">
            <a:avLst/>
          </a:prstGeom>
          <a:noFill/>
        </p:spPr>
        <p:txBody>
          <a:bodyPr wrap="square" rtlCol="0">
            <a:spAutoFit/>
          </a:bodyPr>
          <a:lstStyle/>
          <a:p>
            <a:r>
              <a:rPr lang="en-US" sz="2400" i="1">
                <a:solidFill>
                  <a:srgbClr val="FF0000"/>
                </a:solidFill>
              </a:rPr>
              <a:t>We will consider this again later in the module</a:t>
            </a:r>
          </a:p>
        </p:txBody>
      </p:sp>
    </p:spTree>
    <p:extLst>
      <p:ext uri="{BB962C8B-B14F-4D97-AF65-F5344CB8AC3E}">
        <p14:creationId xmlns:p14="http://schemas.microsoft.com/office/powerpoint/2010/main" val="12996623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864FB-5DC6-1B4E-8A3A-58E3B3AF54D7}"/>
              </a:ext>
            </a:extLst>
          </p:cNvPr>
          <p:cNvSpPr>
            <a:spLocks noGrp="1"/>
          </p:cNvSpPr>
          <p:nvPr>
            <p:ph type="title"/>
          </p:nvPr>
        </p:nvSpPr>
        <p:spPr>
          <a:xfrm>
            <a:off x="2921000" y="-193675"/>
            <a:ext cx="10515600" cy="1325563"/>
          </a:xfrm>
        </p:spPr>
        <p:txBody>
          <a:bodyPr/>
          <a:lstStyle/>
          <a:p>
            <a:r>
              <a:rPr lang="en-US" b="1">
                <a:solidFill>
                  <a:schemeClr val="bg1"/>
                </a:solidFill>
              </a:rPr>
              <a:t>The situation in Wales</a:t>
            </a:r>
          </a:p>
        </p:txBody>
      </p:sp>
      <p:sp>
        <p:nvSpPr>
          <p:cNvPr id="3" name="Content Placeholder 2">
            <a:extLst>
              <a:ext uri="{FF2B5EF4-FFF2-40B4-BE49-F238E27FC236}">
                <a16:creationId xmlns:a16="http://schemas.microsoft.com/office/drawing/2014/main" id="{E3B70A3D-F915-7B42-815B-192B4032CCA8}"/>
              </a:ext>
            </a:extLst>
          </p:cNvPr>
          <p:cNvSpPr>
            <a:spLocks noGrp="1"/>
          </p:cNvSpPr>
          <p:nvPr>
            <p:ph idx="1"/>
          </p:nvPr>
        </p:nvSpPr>
        <p:spPr>
          <a:xfrm>
            <a:off x="649597" y="1115548"/>
            <a:ext cx="11265312" cy="4351338"/>
          </a:xfrm>
        </p:spPr>
        <p:txBody>
          <a:bodyPr/>
          <a:lstStyle/>
          <a:p>
            <a:r>
              <a:rPr lang="en-US"/>
              <a:t>Well Being of Future Generations Act </a:t>
            </a:r>
          </a:p>
          <a:p>
            <a:r>
              <a:rPr lang="en-US"/>
              <a:t>Donaldson review</a:t>
            </a:r>
          </a:p>
          <a:p>
            <a:r>
              <a:rPr lang="en-US"/>
              <a:t>New Curriculum for Wales </a:t>
            </a:r>
          </a:p>
        </p:txBody>
      </p:sp>
      <p:pic>
        <p:nvPicPr>
          <p:cNvPr id="5" name="Picture 4">
            <a:extLst>
              <a:ext uri="{FF2B5EF4-FFF2-40B4-BE49-F238E27FC236}">
                <a16:creationId xmlns:a16="http://schemas.microsoft.com/office/drawing/2014/main" id="{6F136073-ECBB-B544-9A43-11363C54AC6A}"/>
              </a:ext>
            </a:extLst>
          </p:cNvPr>
          <p:cNvPicPr>
            <a:picLocks noChangeAspect="1"/>
          </p:cNvPicPr>
          <p:nvPr/>
        </p:nvPicPr>
        <p:blipFill>
          <a:blip r:embed="rId2"/>
          <a:stretch>
            <a:fillRect/>
          </a:stretch>
        </p:blipFill>
        <p:spPr>
          <a:xfrm>
            <a:off x="904614" y="2751819"/>
            <a:ext cx="2841971" cy="3011158"/>
          </a:xfrm>
          <a:prstGeom prst="rect">
            <a:avLst/>
          </a:prstGeom>
        </p:spPr>
      </p:pic>
      <p:pic>
        <p:nvPicPr>
          <p:cNvPr id="7" name="Picture 6">
            <a:extLst>
              <a:ext uri="{FF2B5EF4-FFF2-40B4-BE49-F238E27FC236}">
                <a16:creationId xmlns:a16="http://schemas.microsoft.com/office/drawing/2014/main" id="{496AAA1D-225F-C949-B64C-105A6EB5C433}"/>
              </a:ext>
            </a:extLst>
          </p:cNvPr>
          <p:cNvPicPr>
            <a:picLocks noChangeAspect="1"/>
          </p:cNvPicPr>
          <p:nvPr/>
        </p:nvPicPr>
        <p:blipFill>
          <a:blip r:embed="rId3"/>
          <a:stretch>
            <a:fillRect/>
          </a:stretch>
        </p:blipFill>
        <p:spPr>
          <a:xfrm>
            <a:off x="4861267" y="2731294"/>
            <a:ext cx="2841972" cy="2873375"/>
          </a:xfrm>
          <a:prstGeom prst="rect">
            <a:avLst/>
          </a:prstGeom>
        </p:spPr>
      </p:pic>
      <p:pic>
        <p:nvPicPr>
          <p:cNvPr id="9" name="Picture 8">
            <a:extLst>
              <a:ext uri="{FF2B5EF4-FFF2-40B4-BE49-F238E27FC236}">
                <a16:creationId xmlns:a16="http://schemas.microsoft.com/office/drawing/2014/main" id="{38DC1920-5AD4-594F-AEDF-C10AC64EB476}"/>
              </a:ext>
            </a:extLst>
          </p:cNvPr>
          <p:cNvPicPr>
            <a:picLocks noChangeAspect="1"/>
          </p:cNvPicPr>
          <p:nvPr/>
        </p:nvPicPr>
        <p:blipFill>
          <a:blip r:embed="rId4"/>
          <a:stretch>
            <a:fillRect/>
          </a:stretch>
        </p:blipFill>
        <p:spPr>
          <a:xfrm>
            <a:off x="8274998" y="1115548"/>
            <a:ext cx="3363603" cy="2973620"/>
          </a:xfrm>
          <a:prstGeom prst="rect">
            <a:avLst/>
          </a:prstGeom>
        </p:spPr>
      </p:pic>
      <p:sp>
        <p:nvSpPr>
          <p:cNvPr id="4" name="TextBox 3">
            <a:extLst>
              <a:ext uri="{FF2B5EF4-FFF2-40B4-BE49-F238E27FC236}">
                <a16:creationId xmlns:a16="http://schemas.microsoft.com/office/drawing/2014/main" id="{1E954D87-B978-09FD-E870-AB07DF993568}"/>
              </a:ext>
            </a:extLst>
          </p:cNvPr>
          <p:cNvSpPr txBox="1"/>
          <p:nvPr/>
        </p:nvSpPr>
        <p:spPr>
          <a:xfrm>
            <a:off x="8445417" y="4414602"/>
            <a:ext cx="2841972" cy="1200329"/>
          </a:xfrm>
          <a:prstGeom prst="rect">
            <a:avLst/>
          </a:prstGeom>
          <a:noFill/>
        </p:spPr>
        <p:txBody>
          <a:bodyPr wrap="square" rtlCol="0">
            <a:spAutoFit/>
          </a:bodyPr>
          <a:lstStyle/>
          <a:p>
            <a:r>
              <a:rPr lang="en-US" sz="2400" i="1" dirty="0">
                <a:solidFill>
                  <a:srgbClr val="FF0000"/>
                </a:solidFill>
              </a:rPr>
              <a:t>We will look in more depth at this in the next weeks </a:t>
            </a:r>
          </a:p>
        </p:txBody>
      </p:sp>
    </p:spTree>
    <p:extLst>
      <p:ext uri="{BB962C8B-B14F-4D97-AF65-F5344CB8AC3E}">
        <p14:creationId xmlns:p14="http://schemas.microsoft.com/office/powerpoint/2010/main" val="10557882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2F322-1510-E0CF-53DE-BB75E188894C}"/>
              </a:ext>
            </a:extLst>
          </p:cNvPr>
          <p:cNvSpPr>
            <a:spLocks noGrp="1"/>
          </p:cNvSpPr>
          <p:nvPr>
            <p:ph type="title"/>
          </p:nvPr>
        </p:nvSpPr>
        <p:spPr>
          <a:xfrm>
            <a:off x="1073727" y="-133639"/>
            <a:ext cx="10515600" cy="1325563"/>
          </a:xfrm>
        </p:spPr>
        <p:txBody>
          <a:bodyPr/>
          <a:lstStyle/>
          <a:p>
            <a:r>
              <a:rPr lang="en-US"/>
              <a:t>Changing education paradigms </a:t>
            </a:r>
          </a:p>
        </p:txBody>
      </p:sp>
      <p:sp>
        <p:nvSpPr>
          <p:cNvPr id="3" name="Content Placeholder 2">
            <a:extLst>
              <a:ext uri="{FF2B5EF4-FFF2-40B4-BE49-F238E27FC236}">
                <a16:creationId xmlns:a16="http://schemas.microsoft.com/office/drawing/2014/main" id="{72B216F3-CB59-2863-0E9F-501DAC52F9BD}"/>
              </a:ext>
            </a:extLst>
          </p:cNvPr>
          <p:cNvSpPr>
            <a:spLocks noGrp="1"/>
          </p:cNvSpPr>
          <p:nvPr>
            <p:ph idx="1"/>
          </p:nvPr>
        </p:nvSpPr>
        <p:spPr>
          <a:xfrm>
            <a:off x="838200" y="1253331"/>
            <a:ext cx="10515600" cy="4351338"/>
          </a:xfrm>
        </p:spPr>
        <p:txBody>
          <a:bodyPr/>
          <a:lstStyle/>
          <a:p>
            <a:r>
              <a:rPr lang="en-US"/>
              <a:t>Let’s watch a famous Ted Talk from Sir Ken Robinson who did the most viewed Ted Talk of all time </a:t>
            </a:r>
          </a:p>
          <a:p>
            <a:endParaRPr lang="en-US"/>
          </a:p>
          <a:p>
            <a:r>
              <a:rPr lang="en-GB" b="0" i="0" u="none" strike="noStrike">
                <a:solidFill>
                  <a:srgbClr val="000000"/>
                </a:solidFill>
                <a:effectLst/>
                <a:latin typeface="Inter"/>
                <a:hlinkClick r:id="rId2"/>
              </a:rPr>
              <a:t>https://www.ted.com/talks/sir_ken_robinson_changing_education_paradigms?utm_campaign=tedspread&amp;utm_medium=referral&amp;utm_source=tedcomshare</a:t>
            </a:r>
            <a:endParaRPr lang="en-US" b="0" i="0" u="none" strike="noStrike">
              <a:solidFill>
                <a:srgbClr val="000000"/>
              </a:solidFill>
              <a:effectLst/>
              <a:latin typeface="Inter"/>
            </a:endParaRPr>
          </a:p>
          <a:p>
            <a:endParaRPr lang="en-US"/>
          </a:p>
        </p:txBody>
      </p:sp>
    </p:spTree>
    <p:extLst>
      <p:ext uri="{BB962C8B-B14F-4D97-AF65-F5344CB8AC3E}">
        <p14:creationId xmlns:p14="http://schemas.microsoft.com/office/powerpoint/2010/main" val="11437150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FA92C-DC85-21C3-BC4D-1111B0489C58}"/>
              </a:ext>
            </a:extLst>
          </p:cNvPr>
          <p:cNvSpPr>
            <a:spLocks noGrp="1"/>
          </p:cNvSpPr>
          <p:nvPr>
            <p:ph type="title"/>
          </p:nvPr>
        </p:nvSpPr>
        <p:spPr>
          <a:xfrm>
            <a:off x="742666" y="-167138"/>
            <a:ext cx="10515600" cy="1325563"/>
          </a:xfrm>
        </p:spPr>
        <p:txBody>
          <a:bodyPr/>
          <a:lstStyle/>
          <a:p>
            <a:r>
              <a:rPr lang="en-GB" b="1">
                <a:solidFill>
                  <a:schemeClr val="bg1"/>
                </a:solidFill>
              </a:rPr>
              <a:t>Precarity – Kirk 2021 paper </a:t>
            </a:r>
          </a:p>
        </p:txBody>
      </p:sp>
      <p:sp>
        <p:nvSpPr>
          <p:cNvPr id="3" name="Content Placeholder 2">
            <a:extLst>
              <a:ext uri="{FF2B5EF4-FFF2-40B4-BE49-F238E27FC236}">
                <a16:creationId xmlns:a16="http://schemas.microsoft.com/office/drawing/2014/main" id="{1B044050-A2BE-E07F-AADF-56E12BD2DCDC}"/>
              </a:ext>
            </a:extLst>
          </p:cNvPr>
          <p:cNvSpPr>
            <a:spLocks noGrp="1"/>
          </p:cNvSpPr>
          <p:nvPr>
            <p:ph idx="1"/>
          </p:nvPr>
        </p:nvSpPr>
        <p:spPr>
          <a:xfrm>
            <a:off x="838200" y="1388897"/>
            <a:ext cx="10515600" cy="4351338"/>
          </a:xfrm>
        </p:spPr>
        <p:txBody>
          <a:bodyPr>
            <a:normAutofit lnSpcReduction="10000"/>
          </a:bodyPr>
          <a:lstStyle/>
          <a:p>
            <a:r>
              <a:rPr lang="en-GB"/>
              <a:t>What is precarity? –</a:t>
            </a:r>
          </a:p>
          <a:p>
            <a:endParaRPr lang="en-GB"/>
          </a:p>
          <a:p>
            <a:r>
              <a:rPr lang="en-GB"/>
              <a:t>Read this paper before next week and make notes for discussion </a:t>
            </a:r>
          </a:p>
          <a:p>
            <a:r>
              <a:rPr lang="en-GB"/>
              <a:t>Consider </a:t>
            </a:r>
          </a:p>
          <a:p>
            <a:r>
              <a:rPr lang="en-GB"/>
              <a:t>Why is precarity relevant to schools and physical education?</a:t>
            </a:r>
          </a:p>
          <a:p>
            <a:r>
              <a:rPr lang="en-GB"/>
              <a:t>What is the role of PE in relation to health?</a:t>
            </a:r>
          </a:p>
          <a:p>
            <a:r>
              <a:rPr lang="en-GB"/>
              <a:t>What is </a:t>
            </a:r>
            <a:r>
              <a:rPr lang="en-GB" err="1"/>
              <a:t>salutogenesis</a:t>
            </a:r>
            <a:r>
              <a:rPr lang="en-GB"/>
              <a:t> </a:t>
            </a:r>
          </a:p>
          <a:p>
            <a:r>
              <a:rPr lang="en-GB"/>
              <a:t>What approaches can schools use to support young people’s health and well-being?</a:t>
            </a:r>
          </a:p>
          <a:p>
            <a:endParaRPr lang="en-GB"/>
          </a:p>
        </p:txBody>
      </p:sp>
    </p:spTree>
    <p:extLst>
      <p:ext uri="{BB962C8B-B14F-4D97-AF65-F5344CB8AC3E}">
        <p14:creationId xmlns:p14="http://schemas.microsoft.com/office/powerpoint/2010/main" val="156456559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736A5-F7A5-446F-975A-63D821442A05}"/>
              </a:ext>
            </a:extLst>
          </p:cNvPr>
          <p:cNvSpPr>
            <a:spLocks noGrp="1"/>
          </p:cNvSpPr>
          <p:nvPr>
            <p:ph type="title"/>
          </p:nvPr>
        </p:nvSpPr>
        <p:spPr>
          <a:xfrm>
            <a:off x="647131" y="-208081"/>
            <a:ext cx="10515600" cy="1325563"/>
          </a:xfrm>
        </p:spPr>
        <p:txBody>
          <a:bodyPr/>
          <a:lstStyle/>
          <a:p>
            <a:r>
              <a:rPr lang="en-GB" b="1">
                <a:solidFill>
                  <a:schemeClr val="bg1"/>
                </a:solidFill>
              </a:rPr>
              <a:t>How do our schools address this? </a:t>
            </a:r>
          </a:p>
        </p:txBody>
      </p:sp>
      <p:sp>
        <p:nvSpPr>
          <p:cNvPr id="3" name="Content Placeholder 2">
            <a:extLst>
              <a:ext uri="{FF2B5EF4-FFF2-40B4-BE49-F238E27FC236}">
                <a16:creationId xmlns:a16="http://schemas.microsoft.com/office/drawing/2014/main" id="{B811B70F-EF42-266B-7165-AE86404625F1}"/>
              </a:ext>
            </a:extLst>
          </p:cNvPr>
          <p:cNvSpPr>
            <a:spLocks noGrp="1"/>
          </p:cNvSpPr>
          <p:nvPr>
            <p:ph idx="1"/>
          </p:nvPr>
        </p:nvSpPr>
        <p:spPr>
          <a:xfrm>
            <a:off x="647131" y="1375249"/>
            <a:ext cx="10515600" cy="4351338"/>
          </a:xfrm>
        </p:spPr>
        <p:txBody>
          <a:bodyPr/>
          <a:lstStyle/>
          <a:p>
            <a:r>
              <a:rPr lang="en-GB"/>
              <a:t>Do we need a change in the education system?</a:t>
            </a:r>
          </a:p>
          <a:p>
            <a:endParaRPr lang="en-GB"/>
          </a:p>
          <a:p>
            <a:r>
              <a:rPr lang="en-GB"/>
              <a:t>Is our current system fit for purpose? </a:t>
            </a:r>
          </a:p>
          <a:p>
            <a:endParaRPr lang="en-GB"/>
          </a:p>
          <a:p>
            <a:r>
              <a:rPr lang="en-GB"/>
              <a:t>Let’s consider Sir Ken Robinson’s famous Ted Talk </a:t>
            </a:r>
          </a:p>
          <a:p>
            <a:endParaRPr lang="en-GB"/>
          </a:p>
          <a:p>
            <a:endParaRPr lang="en-GB"/>
          </a:p>
        </p:txBody>
      </p:sp>
    </p:spTree>
    <p:extLst>
      <p:ext uri="{BB962C8B-B14F-4D97-AF65-F5344CB8AC3E}">
        <p14:creationId xmlns:p14="http://schemas.microsoft.com/office/powerpoint/2010/main" val="23560259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43FE2-0425-E840-904C-CF1DA28BC486}"/>
              </a:ext>
            </a:extLst>
          </p:cNvPr>
          <p:cNvSpPr>
            <a:spLocks noGrp="1"/>
          </p:cNvSpPr>
          <p:nvPr>
            <p:ph type="title"/>
          </p:nvPr>
        </p:nvSpPr>
        <p:spPr>
          <a:xfrm>
            <a:off x="807720" y="-152400"/>
            <a:ext cx="10515600" cy="1325563"/>
          </a:xfrm>
        </p:spPr>
        <p:txBody>
          <a:bodyPr/>
          <a:lstStyle/>
          <a:p>
            <a:r>
              <a:rPr lang="en-US" b="1">
                <a:solidFill>
                  <a:schemeClr val="bg1"/>
                </a:solidFill>
              </a:rPr>
              <a:t>The problem </a:t>
            </a:r>
          </a:p>
        </p:txBody>
      </p:sp>
      <p:sp>
        <p:nvSpPr>
          <p:cNvPr id="3" name="Content Placeholder 2">
            <a:extLst>
              <a:ext uri="{FF2B5EF4-FFF2-40B4-BE49-F238E27FC236}">
                <a16:creationId xmlns:a16="http://schemas.microsoft.com/office/drawing/2014/main" id="{5A3EA68E-131E-E54E-9D74-2527927B1CDE}"/>
              </a:ext>
            </a:extLst>
          </p:cNvPr>
          <p:cNvSpPr>
            <a:spLocks noGrp="1"/>
          </p:cNvSpPr>
          <p:nvPr>
            <p:ph idx="1"/>
          </p:nvPr>
        </p:nvSpPr>
        <p:spPr>
          <a:xfrm>
            <a:off x="548640" y="1173163"/>
            <a:ext cx="10515600" cy="4351338"/>
          </a:xfrm>
        </p:spPr>
        <p:txBody>
          <a:bodyPr>
            <a:normAutofit/>
          </a:bodyPr>
          <a:lstStyle/>
          <a:p>
            <a:r>
              <a:rPr lang="en-US"/>
              <a:t>In groups, start to think about some questions and issues that you need to resolve to address the problem. </a:t>
            </a:r>
          </a:p>
          <a:p>
            <a:endParaRPr lang="en-US"/>
          </a:p>
          <a:p>
            <a:r>
              <a:rPr lang="en-US"/>
              <a:t>You will need to assign some research and reading etc. to different members of the the group to spread the work load and increase the amount that can be done by the group. </a:t>
            </a:r>
          </a:p>
          <a:p>
            <a:endParaRPr lang="en-US"/>
          </a:p>
          <a:p>
            <a:r>
              <a:rPr lang="en-US"/>
              <a:t>Then members will need to feed back to the group and share what they have found out….we will do this each time we meet on campus.</a:t>
            </a:r>
          </a:p>
        </p:txBody>
      </p:sp>
    </p:spTree>
    <p:extLst>
      <p:ext uri="{BB962C8B-B14F-4D97-AF65-F5344CB8AC3E}">
        <p14:creationId xmlns:p14="http://schemas.microsoft.com/office/powerpoint/2010/main" val="160588175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07891-8F92-844E-BC72-DEEF6C636ACD}"/>
              </a:ext>
            </a:extLst>
          </p:cNvPr>
          <p:cNvSpPr>
            <a:spLocks noGrp="1"/>
          </p:cNvSpPr>
          <p:nvPr>
            <p:ph type="title"/>
          </p:nvPr>
        </p:nvSpPr>
        <p:spPr>
          <a:xfrm>
            <a:off x="1493520" y="-124732"/>
            <a:ext cx="11244943" cy="1325563"/>
          </a:xfrm>
        </p:spPr>
        <p:txBody>
          <a:bodyPr/>
          <a:lstStyle/>
          <a:p>
            <a:r>
              <a:rPr lang="en-US" b="1">
                <a:solidFill>
                  <a:schemeClr val="bg1"/>
                </a:solidFill>
              </a:rPr>
              <a:t>Learning outside the classroom link </a:t>
            </a:r>
          </a:p>
        </p:txBody>
      </p:sp>
      <p:sp>
        <p:nvSpPr>
          <p:cNvPr id="3" name="Content Placeholder 2">
            <a:extLst>
              <a:ext uri="{FF2B5EF4-FFF2-40B4-BE49-F238E27FC236}">
                <a16:creationId xmlns:a16="http://schemas.microsoft.com/office/drawing/2014/main" id="{4384715E-0E54-DA4B-B9F7-B2CE71E346D0}"/>
              </a:ext>
            </a:extLst>
          </p:cNvPr>
          <p:cNvSpPr>
            <a:spLocks noGrp="1"/>
          </p:cNvSpPr>
          <p:nvPr>
            <p:ph idx="1"/>
          </p:nvPr>
        </p:nvSpPr>
        <p:spPr>
          <a:xfrm>
            <a:off x="2781300" y="1825625"/>
            <a:ext cx="8572500" cy="4351338"/>
          </a:xfrm>
        </p:spPr>
        <p:txBody>
          <a:bodyPr>
            <a:normAutofit/>
          </a:bodyPr>
          <a:lstStyle/>
          <a:p>
            <a:r>
              <a:rPr lang="en-US" sz="3600"/>
              <a:t>On Moodle follow the link for the Natural England blog. </a:t>
            </a:r>
          </a:p>
          <a:p>
            <a:r>
              <a:rPr lang="en-US" sz="3600"/>
              <a:t>Read the blog and make some notes about it. </a:t>
            </a:r>
          </a:p>
          <a:p>
            <a:r>
              <a:rPr lang="en-US" sz="3600"/>
              <a:t>Discuss in your groups and check out the links for consideration in relation to your problem.  </a:t>
            </a:r>
          </a:p>
          <a:p>
            <a:endParaRPr lang="en-US" sz="3600"/>
          </a:p>
          <a:p>
            <a:endParaRPr lang="en-US" sz="3600"/>
          </a:p>
          <a:p>
            <a:endParaRPr lang="en-US" sz="3600"/>
          </a:p>
        </p:txBody>
      </p:sp>
    </p:spTree>
    <p:extLst>
      <p:ext uri="{BB962C8B-B14F-4D97-AF65-F5344CB8AC3E}">
        <p14:creationId xmlns:p14="http://schemas.microsoft.com/office/powerpoint/2010/main" val="359091227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44F9B-EEC9-BD43-AD69-47EF26AFBB0A}"/>
              </a:ext>
            </a:extLst>
          </p:cNvPr>
          <p:cNvSpPr>
            <a:spLocks noGrp="1"/>
          </p:cNvSpPr>
          <p:nvPr>
            <p:ph type="title"/>
          </p:nvPr>
        </p:nvSpPr>
        <p:spPr>
          <a:xfrm>
            <a:off x="1112520" y="0"/>
            <a:ext cx="10515600" cy="1325563"/>
          </a:xfrm>
        </p:spPr>
        <p:txBody>
          <a:bodyPr/>
          <a:lstStyle/>
          <a:p>
            <a:r>
              <a:rPr lang="en-US" b="1">
                <a:solidFill>
                  <a:schemeClr val="bg1"/>
                </a:solidFill>
              </a:rPr>
              <a:t>Group Action Plan…</a:t>
            </a:r>
          </a:p>
        </p:txBody>
      </p:sp>
      <p:sp>
        <p:nvSpPr>
          <p:cNvPr id="3" name="Content Placeholder 2">
            <a:extLst>
              <a:ext uri="{FF2B5EF4-FFF2-40B4-BE49-F238E27FC236}">
                <a16:creationId xmlns:a16="http://schemas.microsoft.com/office/drawing/2014/main" id="{204C7F26-D366-7941-A7B8-6281A54D0A3F}"/>
              </a:ext>
            </a:extLst>
          </p:cNvPr>
          <p:cNvSpPr>
            <a:spLocks noGrp="1"/>
          </p:cNvSpPr>
          <p:nvPr>
            <p:ph idx="1"/>
          </p:nvPr>
        </p:nvSpPr>
        <p:spPr>
          <a:xfrm>
            <a:off x="2269298" y="1325563"/>
            <a:ext cx="8855902" cy="4351338"/>
          </a:xfrm>
        </p:spPr>
        <p:txBody>
          <a:bodyPr/>
          <a:lstStyle/>
          <a:p>
            <a:r>
              <a:rPr lang="en-US" dirty="0"/>
              <a:t>From the issues and questions that you identified, make an action plan for your group to be done by the time we next meet</a:t>
            </a:r>
          </a:p>
          <a:p>
            <a:endParaRPr lang="en-US" dirty="0"/>
          </a:p>
          <a:p>
            <a:r>
              <a:rPr lang="en-US" dirty="0"/>
              <a:t>Make sure each person has one task that they can complete for the next module. </a:t>
            </a:r>
          </a:p>
          <a:p>
            <a:endParaRPr lang="en-US" dirty="0"/>
          </a:p>
          <a:p>
            <a:r>
              <a:rPr lang="en-US" dirty="0"/>
              <a:t>Next week: Meet at </a:t>
            </a:r>
            <a:r>
              <a:rPr lang="en-US" dirty="0" err="1"/>
              <a:t>Cynefin</a:t>
            </a:r>
            <a:r>
              <a:rPr lang="en-US" dirty="0"/>
              <a:t>, bring </a:t>
            </a:r>
            <a:r>
              <a:rPr lang="en-US"/>
              <a:t>your completed task.</a:t>
            </a:r>
            <a:endParaRPr lang="en-US" dirty="0"/>
          </a:p>
          <a:p>
            <a:endParaRPr lang="en-US" dirty="0"/>
          </a:p>
        </p:txBody>
      </p:sp>
      <p:pic>
        <p:nvPicPr>
          <p:cNvPr id="4" name="Picture 3" descr="Clipart - icon-arrow-left-blue">
            <a:extLst>
              <a:ext uri="{FF2B5EF4-FFF2-40B4-BE49-F238E27FC236}">
                <a16:creationId xmlns:a16="http://schemas.microsoft.com/office/drawing/2014/main" id="{E6EAFC89-F8ED-68CC-730F-F32B28F47E1F}"/>
              </a:ext>
            </a:extLst>
          </p:cNvPr>
          <p:cNvPicPr>
            <a:picLocks noChangeAspect="1"/>
          </p:cNvPicPr>
          <p:nvPr/>
        </p:nvPicPr>
        <p:blipFill>
          <a:blip r:embed="rId2"/>
          <a:stretch>
            <a:fillRect/>
          </a:stretch>
        </p:blipFill>
        <p:spPr>
          <a:xfrm rot="10800000">
            <a:off x="593725" y="987425"/>
            <a:ext cx="1466850" cy="1466850"/>
          </a:xfrm>
          <a:prstGeom prst="rect">
            <a:avLst/>
          </a:prstGeom>
        </p:spPr>
      </p:pic>
    </p:spTree>
    <p:extLst>
      <p:ext uri="{BB962C8B-B14F-4D97-AF65-F5344CB8AC3E}">
        <p14:creationId xmlns:p14="http://schemas.microsoft.com/office/powerpoint/2010/main" val="18350288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57D0F-D4AB-504A-AC56-4F0858D932C6}"/>
              </a:ext>
            </a:extLst>
          </p:cNvPr>
          <p:cNvSpPr>
            <a:spLocks noGrp="1"/>
          </p:cNvSpPr>
          <p:nvPr>
            <p:ph type="title"/>
          </p:nvPr>
        </p:nvSpPr>
        <p:spPr>
          <a:xfrm>
            <a:off x="1249680" y="-183515"/>
            <a:ext cx="10515600" cy="1325563"/>
          </a:xfrm>
        </p:spPr>
        <p:txBody>
          <a:bodyPr/>
          <a:lstStyle/>
          <a:p>
            <a:r>
              <a:rPr lang="en-US" b="1">
                <a:solidFill>
                  <a:schemeClr val="bg1"/>
                </a:solidFill>
              </a:rPr>
              <a:t>What are your questions ?</a:t>
            </a:r>
          </a:p>
        </p:txBody>
      </p:sp>
      <p:pic>
        <p:nvPicPr>
          <p:cNvPr id="5" name="Content Placeholder 4">
            <a:extLst>
              <a:ext uri="{FF2B5EF4-FFF2-40B4-BE49-F238E27FC236}">
                <a16:creationId xmlns:a16="http://schemas.microsoft.com/office/drawing/2014/main" id="{8CDBFB46-B323-E04E-A8B7-BA8A506E1885}"/>
              </a:ext>
            </a:extLst>
          </p:cNvPr>
          <p:cNvPicPr>
            <a:picLocks noGrp="1" noChangeAspect="1"/>
          </p:cNvPicPr>
          <p:nvPr>
            <p:ph idx="1"/>
          </p:nvPr>
        </p:nvPicPr>
        <p:blipFill>
          <a:blip r:embed="rId2"/>
          <a:stretch>
            <a:fillRect/>
          </a:stretch>
        </p:blipFill>
        <p:spPr>
          <a:xfrm>
            <a:off x="1438274" y="1339244"/>
            <a:ext cx="3387726" cy="4081276"/>
          </a:xfrm>
        </p:spPr>
      </p:pic>
    </p:spTree>
    <p:extLst>
      <p:ext uri="{BB962C8B-B14F-4D97-AF65-F5344CB8AC3E}">
        <p14:creationId xmlns:p14="http://schemas.microsoft.com/office/powerpoint/2010/main" val="38042579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EEF62C05E3CE948847BA126F0AAA57B" ma:contentTypeVersion="16" ma:contentTypeDescription="Create a new document." ma:contentTypeScope="" ma:versionID="7c85f3f3ec8cf78cf43d3d5bfdb0b1fe">
  <xsd:schema xmlns:xsd="http://www.w3.org/2001/XMLSchema" xmlns:xs="http://www.w3.org/2001/XMLSchema" xmlns:p="http://schemas.microsoft.com/office/2006/metadata/properties" xmlns:ns3="917ebe23-77a0-4db3-9660-de977ba204ce" xmlns:ns4="23b19444-a407-4d64-bb54-26f24f987b4b" targetNamespace="http://schemas.microsoft.com/office/2006/metadata/properties" ma:root="true" ma:fieldsID="8ddf9f101b0fa87a29e23b91eb245e21" ns3:_="" ns4:_="">
    <xsd:import namespace="917ebe23-77a0-4db3-9660-de977ba204ce"/>
    <xsd:import namespace="23b19444-a407-4d64-bb54-26f24f987b4b"/>
    <xsd:element name="properties">
      <xsd:complexType>
        <xsd:sequence>
          <xsd:element name="documentManagement">
            <xsd:complexType>
              <xsd:all>
                <xsd:element ref="ns3:SharedWithUsers" minOccurs="0"/>
                <xsd:element ref="ns3:SharedWithDetails" minOccurs="0"/>
                <xsd:element ref="ns3:SharingHintHash"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OCR" minOccurs="0"/>
                <xsd:element ref="ns4:MediaServiceAutoKeyPoints" minOccurs="0"/>
                <xsd:element ref="ns4:MediaServiceKeyPoints" minOccurs="0"/>
                <xsd:element ref="ns4:MediaServiceLocation"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7ebe23-77a0-4db3-9660-de977ba204ce"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element name="LastSharedByUser" ma:index="11" nillable="true" ma:displayName="Last Shared By User" ma:description="" ma:internalName="LastSharedByUser" ma:readOnly="true">
      <xsd:simpleType>
        <xsd:restriction base="dms:Note">
          <xsd:maxLength value="255"/>
        </xsd:restriction>
      </xsd:simpleType>
    </xsd:element>
    <xsd:element name="LastSharedByTime" ma:index="12"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23b19444-a407-4d64-bb54-26f24f987b4b"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2263280-EEA3-4F1F-9EC4-4094E70975A0}">
  <ds:schemaRefs>
    <ds:schemaRef ds:uri="23b19444-a407-4d64-bb54-26f24f987b4b"/>
    <ds:schemaRef ds:uri="917ebe23-77a0-4db3-9660-de977ba204c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9D5ED9D-10B7-4BFC-9F47-5D60B843A9BE}">
  <ds:schemaRefs>
    <ds:schemaRef ds:uri="http://schemas.microsoft.com/sharepoint/v3/contenttype/forms"/>
  </ds:schemaRefs>
</ds:datastoreItem>
</file>

<file path=customXml/itemProps3.xml><?xml version="1.0" encoding="utf-8"?>
<ds:datastoreItem xmlns:ds="http://schemas.openxmlformats.org/officeDocument/2006/customXml" ds:itemID="{BC9BF569-6F4F-41BA-8A77-C2DFF5E236C8}">
  <ds:schemaRefs>
    <ds:schemaRef ds:uri="23b19444-a407-4d64-bb54-26f24f987b4b"/>
    <ds:schemaRef ds:uri="917ebe23-77a0-4db3-9660-de977ba204c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956</Words>
  <Application>Microsoft Office PowerPoint</Application>
  <PresentationFormat>Widescreen</PresentationFormat>
  <Paragraphs>113</Paragraphs>
  <Slides>23</Slides>
  <Notes>4</Notes>
  <HiddenSlides>0</HiddenSlides>
  <MMClips>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23</vt:i4>
      </vt:variant>
    </vt:vector>
  </HeadingPairs>
  <TitlesOfParts>
    <vt:vector size="32" baseType="lpstr">
      <vt:lpstr>ＭＳ Ｐゴシック</vt:lpstr>
      <vt:lpstr>Arial</vt:lpstr>
      <vt:lpstr>Calibri</vt:lpstr>
      <vt:lpstr>Calibri Light</vt:lpstr>
      <vt:lpstr>Candara</vt:lpstr>
      <vt:lpstr>Helvetica</vt:lpstr>
      <vt:lpstr>Inter</vt:lpstr>
      <vt:lpstr>Custom Design</vt:lpstr>
      <vt:lpstr>1_Custom Design</vt:lpstr>
      <vt:lpstr>Context for the problem…real issues ….HEALTH</vt:lpstr>
      <vt:lpstr>PowerPoint Presentation</vt:lpstr>
      <vt:lpstr>PowerPoint Presentation</vt:lpstr>
      <vt:lpstr>PowerPoint Presentation</vt:lpstr>
      <vt:lpstr>PowerPoint Presentation</vt:lpstr>
      <vt:lpstr>We are facing a ‘Perfect Storm’ of inactivity</vt:lpstr>
      <vt:lpstr>Physical Activity </vt:lpstr>
      <vt:lpstr>The Physical Inactivity &amp; Sedentary Behaviour Report (2017) </vt:lpstr>
      <vt:lpstr>PowerPoint Presentation</vt:lpstr>
      <vt:lpstr>PowerPoint Presentation</vt:lpstr>
      <vt:lpstr>Hulteen et al.'s model for physical activity </vt:lpstr>
      <vt:lpstr>PowerPoint Presentation</vt:lpstr>
      <vt:lpstr>Cairney et al 2019</vt:lpstr>
      <vt:lpstr> Covid 19 - PA protected in lockdown</vt:lpstr>
      <vt:lpstr>Mental health and Nature- Tillman et al 2018 </vt:lpstr>
      <vt:lpstr>The situation in Wales</vt:lpstr>
      <vt:lpstr>Changing education paradigms </vt:lpstr>
      <vt:lpstr>Precarity – Kirk 2021 paper </vt:lpstr>
      <vt:lpstr>How do our schools address this? </vt:lpstr>
      <vt:lpstr>The problem </vt:lpstr>
      <vt:lpstr>Learning outside the classroom link </vt:lpstr>
      <vt:lpstr>Group Action Plan…</vt:lpstr>
      <vt:lpstr>What are your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Physical Development  in Early Childhood  BMSA4000</dc:title>
  <dc:creator>Amanda John (0501153)</dc:creator>
  <cp:lastModifiedBy>Maria Trevino Gonzalez</cp:lastModifiedBy>
  <cp:revision>13</cp:revision>
  <dcterms:created xsi:type="dcterms:W3CDTF">2019-09-16T14:48:23Z</dcterms:created>
  <dcterms:modified xsi:type="dcterms:W3CDTF">2024-10-09T10:05:23Z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0x010100CEEF62C05E3CE948847BA126F0AAA57B</vt:lpwstr>
  </property>
</Properties>
</file>