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4" r:id="rId7"/>
    <p:sldId id="262" r:id="rId8"/>
    <p:sldId id="282" r:id="rId9"/>
    <p:sldId id="281" r:id="rId10"/>
    <p:sldId id="258" r:id="rId11"/>
    <p:sldId id="265" r:id="rId12"/>
    <p:sldId id="263" r:id="rId13"/>
    <p:sldId id="270" r:id="rId14"/>
    <p:sldId id="268" r:id="rId15"/>
    <p:sldId id="269" r:id="rId16"/>
    <p:sldId id="266" r:id="rId17"/>
    <p:sldId id="267" r:id="rId18"/>
    <p:sldId id="283" r:id="rId19"/>
    <p:sldId id="272" r:id="rId20"/>
    <p:sldId id="273" r:id="rId21"/>
    <p:sldId id="280" r:id="rId22"/>
    <p:sldId id="279" r:id="rId23"/>
    <p:sldId id="274" r:id="rId24"/>
    <p:sldId id="275" r:id="rId25"/>
    <p:sldId id="276" r:id="rId26"/>
    <p:sldId id="277" r:id="rId27"/>
    <p:sldId id="271" r:id="rId28"/>
    <p:sldId id="278" r:id="rId29"/>
    <p:sldId id="288" r:id="rId30"/>
    <p:sldId id="285" r:id="rId31"/>
    <p:sldId id="286" r:id="rId32"/>
    <p:sldId id="287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90DA9-83F6-41F7-B902-C2FC5FB6DD32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EFBF6-37CC-40B5-B804-180D01130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89578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90DA9-83F6-41F7-B902-C2FC5FB6DD32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EFBF6-37CC-40B5-B804-180D01130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4185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90DA9-83F6-41F7-B902-C2FC5FB6DD32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EFBF6-37CC-40B5-B804-180D01130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5355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90DA9-83F6-41F7-B902-C2FC5FB6DD32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EFBF6-37CC-40B5-B804-180D01130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012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90DA9-83F6-41F7-B902-C2FC5FB6DD32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EFBF6-37CC-40B5-B804-180D01130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0422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90DA9-83F6-41F7-B902-C2FC5FB6DD32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EFBF6-37CC-40B5-B804-180D01130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8861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90DA9-83F6-41F7-B902-C2FC5FB6DD32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EFBF6-37CC-40B5-B804-180D01130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9131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90DA9-83F6-41F7-B902-C2FC5FB6DD32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EFBF6-37CC-40B5-B804-180D01130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0754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90DA9-83F6-41F7-B902-C2FC5FB6DD32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EFBF6-37CC-40B5-B804-180D01130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08717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90DA9-83F6-41F7-B902-C2FC5FB6DD32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EFBF6-37CC-40B5-B804-180D01130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36193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90DA9-83F6-41F7-B902-C2FC5FB6DD32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EFBF6-37CC-40B5-B804-180D01130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515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B90DA9-83F6-41F7-B902-C2FC5FB6DD32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AEFBF6-37CC-40B5-B804-180D01130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068473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b="1" dirty="0" smtClean="0"/>
              <a:t>Switzerland</a:t>
            </a:r>
            <a:endParaRPr lang="en-GB" sz="88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b="1" dirty="0" smtClean="0"/>
              <a:t>International Travel Operations Management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5879384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7200" b="1" dirty="0" smtClean="0"/>
              <a:t>Switzerland</a:t>
            </a:r>
            <a:endParaRPr lang="en-GB" sz="7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Branding</a:t>
            </a:r>
          </a:p>
          <a:p>
            <a:r>
              <a:rPr lang="en-GB" dirty="0" smtClean="0"/>
              <a:t>Image</a:t>
            </a:r>
          </a:p>
          <a:p>
            <a:r>
              <a:rPr lang="en-GB" dirty="0" smtClean="0"/>
              <a:t>Taste </a:t>
            </a:r>
          </a:p>
          <a:p>
            <a:r>
              <a:rPr lang="en-GB" dirty="0" smtClean="0"/>
              <a:t>Colour</a:t>
            </a:r>
          </a:p>
          <a:p>
            <a:r>
              <a:rPr lang="en-GB" dirty="0" smtClean="0"/>
              <a:t>Experience</a:t>
            </a:r>
          </a:p>
          <a:p>
            <a:r>
              <a:rPr lang="en-GB" dirty="0" smtClean="0"/>
              <a:t>Adventure</a:t>
            </a:r>
          </a:p>
          <a:p>
            <a:r>
              <a:rPr lang="en-GB" dirty="0" smtClean="0"/>
              <a:t>Unique</a:t>
            </a:r>
          </a:p>
          <a:p>
            <a:r>
              <a:rPr lang="en-GB" dirty="0" smtClean="0"/>
              <a:t>Package</a:t>
            </a:r>
          </a:p>
          <a:p>
            <a:r>
              <a:rPr lang="en-GB" dirty="0" smtClean="0"/>
              <a:t>Myswitzerland.com</a:t>
            </a:r>
          </a:p>
          <a:p>
            <a:r>
              <a:rPr lang="en-GB" dirty="0" smtClean="0"/>
              <a:t>#</a:t>
            </a:r>
            <a:r>
              <a:rPr lang="en-GB" dirty="0" err="1" smtClean="0"/>
              <a:t>loveswitzerland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2385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Language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4 languages</a:t>
            </a:r>
          </a:p>
          <a:p>
            <a:r>
              <a:rPr lang="en-GB" dirty="0" smtClean="0"/>
              <a:t>Swiss – Central (Talk, not written, write in German)</a:t>
            </a:r>
          </a:p>
          <a:p>
            <a:r>
              <a:rPr lang="en-GB" dirty="0" smtClean="0"/>
              <a:t>French - West /Geneva</a:t>
            </a:r>
          </a:p>
          <a:p>
            <a:r>
              <a:rPr lang="en-GB" dirty="0" smtClean="0"/>
              <a:t>German – East / North</a:t>
            </a:r>
          </a:p>
          <a:p>
            <a:r>
              <a:rPr lang="en-GB" dirty="0" smtClean="0"/>
              <a:t>Italian – South</a:t>
            </a:r>
          </a:p>
          <a:p>
            <a:r>
              <a:rPr lang="en-GB" dirty="0" smtClean="0"/>
              <a:t>Dialects village to village /valley to valley</a:t>
            </a:r>
          </a:p>
          <a:p>
            <a:r>
              <a:rPr lang="en-GB" dirty="0" smtClean="0"/>
              <a:t>Bonjour, Bon Di, </a:t>
            </a:r>
            <a:r>
              <a:rPr lang="en-GB" dirty="0" err="1" smtClean="0"/>
              <a:t>Buon</a:t>
            </a:r>
            <a:r>
              <a:rPr lang="en-GB" dirty="0" smtClean="0"/>
              <a:t> </a:t>
            </a:r>
            <a:r>
              <a:rPr lang="en-GB" dirty="0" err="1" smtClean="0"/>
              <a:t>Gorno</a:t>
            </a:r>
            <a:r>
              <a:rPr lang="en-GB" dirty="0" smtClean="0"/>
              <a:t>, </a:t>
            </a:r>
            <a:r>
              <a:rPr lang="en-GB" dirty="0" err="1" smtClean="0"/>
              <a:t>Gnizimitenand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5896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POLITICS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Neutral / Independent</a:t>
            </a:r>
          </a:p>
          <a:p>
            <a:r>
              <a:rPr lang="en-GB" dirty="0" smtClean="0"/>
              <a:t>Federation of Switzerland</a:t>
            </a:r>
          </a:p>
          <a:p>
            <a:r>
              <a:rPr lang="en-GB" dirty="0" smtClean="0"/>
              <a:t>26 cantons</a:t>
            </a:r>
          </a:p>
          <a:p>
            <a:r>
              <a:rPr lang="en-GB" dirty="0" smtClean="0"/>
              <a:t>Direct Democracy – regular votes/referendums/majority votes</a:t>
            </a:r>
          </a:p>
          <a:p>
            <a:r>
              <a:rPr lang="en-GB" dirty="0" smtClean="0"/>
              <a:t>Nationals overseas can vote</a:t>
            </a:r>
          </a:p>
          <a:p>
            <a:r>
              <a:rPr lang="en-GB" dirty="0" smtClean="0"/>
              <a:t>Power is in the community</a:t>
            </a:r>
          </a:p>
          <a:p>
            <a:r>
              <a:rPr lang="en-GB" dirty="0" smtClean="0"/>
              <a:t>Red Cross</a:t>
            </a:r>
          </a:p>
          <a:p>
            <a:r>
              <a:rPr lang="en-GB" dirty="0" smtClean="0"/>
              <a:t>Economic Power / International Banking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8796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 smtClean="0"/>
              <a:t>Cultures</a:t>
            </a:r>
            <a:endParaRPr lang="en-GB" sz="6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77500" lnSpcReduction="20000"/>
          </a:bodyPr>
          <a:lstStyle/>
          <a:p>
            <a:r>
              <a:rPr lang="en-GB" dirty="0" smtClean="0"/>
              <a:t>Private</a:t>
            </a:r>
          </a:p>
          <a:p>
            <a:r>
              <a:rPr lang="en-GB" dirty="0" smtClean="0"/>
              <a:t>Punctual</a:t>
            </a:r>
          </a:p>
          <a:p>
            <a:r>
              <a:rPr lang="en-GB" dirty="0" smtClean="0"/>
              <a:t>Strict – Rules are Rules</a:t>
            </a:r>
          </a:p>
          <a:p>
            <a:r>
              <a:rPr lang="en-GB" dirty="0" smtClean="0"/>
              <a:t>Respect</a:t>
            </a:r>
          </a:p>
          <a:p>
            <a:endParaRPr lang="en-GB" dirty="0"/>
          </a:p>
          <a:p>
            <a:r>
              <a:rPr lang="en-GB" dirty="0" smtClean="0"/>
              <a:t>Historical Tourism Development</a:t>
            </a:r>
          </a:p>
          <a:p>
            <a:r>
              <a:rPr lang="en-GB" dirty="0" smtClean="0"/>
              <a:t>Ski Tourism</a:t>
            </a:r>
          </a:p>
          <a:p>
            <a:r>
              <a:rPr lang="en-GB" dirty="0" smtClean="0"/>
              <a:t>Lakes - European Grand Tours </a:t>
            </a:r>
          </a:p>
          <a:p>
            <a:r>
              <a:rPr lang="en-GB" dirty="0" smtClean="0"/>
              <a:t>Lausanne and Interlaken Hotels and Casinos</a:t>
            </a:r>
          </a:p>
          <a:p>
            <a:endParaRPr lang="en-GB" dirty="0" smtClean="0"/>
          </a:p>
          <a:p>
            <a:r>
              <a:rPr lang="en-GB" dirty="0" smtClean="0"/>
              <a:t>Hospitality – 10 </a:t>
            </a:r>
            <a:r>
              <a:rPr lang="en-GB" dirty="0" err="1" smtClean="0"/>
              <a:t>mins</a:t>
            </a:r>
            <a:r>
              <a:rPr lang="en-GB" dirty="0" smtClean="0"/>
              <a:t> late only</a:t>
            </a:r>
          </a:p>
          <a:p>
            <a:r>
              <a:rPr lang="en-GB" dirty="0" smtClean="0"/>
              <a:t>Round Tables – Reserved for locals /Dignitaries not Tourists</a:t>
            </a:r>
          </a:p>
        </p:txBody>
      </p:sp>
    </p:spTree>
    <p:extLst>
      <p:ext uri="{BB962C8B-B14F-4D97-AF65-F5344CB8AC3E}">
        <p14:creationId xmlns:p14="http://schemas.microsoft.com/office/powerpoint/2010/main" val="346004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 smtClean="0"/>
              <a:t>Service and Quality</a:t>
            </a:r>
            <a:endParaRPr lang="en-GB" sz="6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Experiences</a:t>
            </a:r>
          </a:p>
          <a:p>
            <a:r>
              <a:rPr lang="en-GB" dirty="0" smtClean="0"/>
              <a:t>We invented Tourism</a:t>
            </a:r>
          </a:p>
          <a:p>
            <a:r>
              <a:rPr lang="en-GB" dirty="0" smtClean="0"/>
              <a:t>UK incited industry and made Swiss Tourism</a:t>
            </a:r>
          </a:p>
          <a:p>
            <a:r>
              <a:rPr lang="en-GB" dirty="0" smtClean="0"/>
              <a:t>Thank you</a:t>
            </a:r>
          </a:p>
          <a:p>
            <a:r>
              <a:rPr lang="en-GB" dirty="0" smtClean="0"/>
              <a:t>Thomas Cook – </a:t>
            </a:r>
            <a:r>
              <a:rPr lang="en-GB" dirty="0" err="1" smtClean="0"/>
              <a:t>Wengen</a:t>
            </a:r>
            <a:r>
              <a:rPr lang="en-GB" dirty="0" smtClean="0"/>
              <a:t> / Trains</a:t>
            </a:r>
          </a:p>
          <a:p>
            <a:r>
              <a:rPr lang="en-GB" dirty="0" smtClean="0"/>
              <a:t>Health Tourism and Spas</a:t>
            </a:r>
          </a:p>
          <a:p>
            <a:r>
              <a:rPr lang="en-GB" dirty="0" smtClean="0"/>
              <a:t>Cuisine </a:t>
            </a:r>
          </a:p>
          <a:p>
            <a:r>
              <a:rPr lang="en-GB" dirty="0" smtClean="0"/>
              <a:t>Produce and </a:t>
            </a:r>
            <a:r>
              <a:rPr lang="en-GB" dirty="0" err="1" smtClean="0"/>
              <a:t>Agri</a:t>
            </a:r>
            <a:r>
              <a:rPr lang="en-GB" dirty="0" smtClean="0"/>
              <a:t> Strategies</a:t>
            </a:r>
          </a:p>
          <a:p>
            <a:r>
              <a:rPr lang="en-GB" dirty="0" smtClean="0"/>
              <a:t>Swiss Service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6789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7200" b="1" dirty="0" smtClean="0"/>
              <a:t>Swiss Branding</a:t>
            </a:r>
            <a:endParaRPr lang="en-GB" sz="7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968552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Matterhorn</a:t>
            </a:r>
          </a:p>
          <a:p>
            <a:r>
              <a:rPr lang="en-GB" dirty="0" err="1" smtClean="0"/>
              <a:t>Emmental</a:t>
            </a:r>
            <a:r>
              <a:rPr lang="en-GB" dirty="0" smtClean="0"/>
              <a:t> Cheese – Not a </a:t>
            </a:r>
            <a:r>
              <a:rPr lang="en-GB" dirty="0" err="1" smtClean="0"/>
              <a:t>protectec</a:t>
            </a:r>
            <a:r>
              <a:rPr lang="en-GB" dirty="0" smtClean="0"/>
              <a:t> brand</a:t>
            </a:r>
          </a:p>
          <a:p>
            <a:r>
              <a:rPr lang="en-GB" dirty="0" smtClean="0"/>
              <a:t>Bern – Political capital underestimated power</a:t>
            </a:r>
          </a:p>
          <a:p>
            <a:r>
              <a:rPr lang="en-GB" dirty="0" smtClean="0"/>
              <a:t>Roger Federer – Represents ideal of Swiss</a:t>
            </a:r>
          </a:p>
          <a:p>
            <a:r>
              <a:rPr lang="en-GB" dirty="0" smtClean="0"/>
              <a:t>America’s Cup </a:t>
            </a:r>
          </a:p>
          <a:p>
            <a:r>
              <a:rPr lang="en-GB" dirty="0" smtClean="0"/>
              <a:t>Swiss Army Knife</a:t>
            </a:r>
          </a:p>
          <a:p>
            <a:r>
              <a:rPr lang="en-GB" dirty="0" smtClean="0"/>
              <a:t>Watches – Swatch, clocks and luxury watchmakers some make only 5 watches per year</a:t>
            </a:r>
          </a:p>
          <a:p>
            <a:r>
              <a:rPr lang="en-GB" dirty="0" smtClean="0"/>
              <a:t>Chocolate / Milk – Produce</a:t>
            </a:r>
          </a:p>
          <a:p>
            <a:r>
              <a:rPr lang="en-GB" dirty="0" smtClean="0"/>
              <a:t>Landscape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2337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8800" b="1" dirty="0" smtClean="0"/>
              <a:t>Ski</a:t>
            </a:r>
            <a:endParaRPr lang="en-GB" sz="8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 Expensive Image</a:t>
            </a:r>
          </a:p>
          <a:p>
            <a:r>
              <a:rPr lang="en-GB" dirty="0" smtClean="0"/>
              <a:t>Traditional Market</a:t>
            </a:r>
          </a:p>
          <a:p>
            <a:r>
              <a:rPr lang="en-GB" dirty="0" smtClean="0"/>
              <a:t>Hotels and Chalets</a:t>
            </a:r>
          </a:p>
          <a:p>
            <a:r>
              <a:rPr lang="en-GB" dirty="0" smtClean="0"/>
              <a:t>Family Market</a:t>
            </a:r>
          </a:p>
          <a:p>
            <a:r>
              <a:rPr lang="en-GB" dirty="0" smtClean="0"/>
              <a:t>All children under 16 travel free with parents or grandparent card costs 20/30 </a:t>
            </a:r>
            <a:r>
              <a:rPr lang="en-GB" dirty="0" err="1" smtClean="0"/>
              <a:t>chf</a:t>
            </a:r>
            <a:endParaRPr lang="en-GB" dirty="0" smtClean="0"/>
          </a:p>
          <a:p>
            <a:r>
              <a:rPr lang="en-GB" dirty="0" smtClean="0"/>
              <a:t>Ski lifts free for under 4yrs</a:t>
            </a:r>
          </a:p>
          <a:p>
            <a:r>
              <a:rPr lang="en-GB" dirty="0" smtClean="0"/>
              <a:t>Tobogganing – </a:t>
            </a:r>
            <a:r>
              <a:rPr lang="en-GB" dirty="0" err="1" smtClean="0"/>
              <a:t>Grindlewald</a:t>
            </a:r>
            <a:r>
              <a:rPr lang="en-GB" dirty="0" smtClean="0"/>
              <a:t> longest run in Europe</a:t>
            </a:r>
          </a:p>
          <a:p>
            <a:r>
              <a:rPr lang="en-GB" dirty="0" smtClean="0"/>
              <a:t>Winter train times link to ski runs</a:t>
            </a:r>
          </a:p>
          <a:p>
            <a:r>
              <a:rPr lang="en-GB" dirty="0" smtClean="0"/>
              <a:t>Couples Spa and Ski holidays</a:t>
            </a:r>
          </a:p>
          <a:p>
            <a:r>
              <a:rPr lang="en-GB" dirty="0" smtClean="0"/>
              <a:t>Climate change impacts – snow impacts</a:t>
            </a:r>
          </a:p>
        </p:txBody>
      </p:sp>
    </p:spTree>
    <p:extLst>
      <p:ext uri="{BB962C8B-B14F-4D97-AF65-F5344CB8AC3E}">
        <p14:creationId xmlns:p14="http://schemas.microsoft.com/office/powerpoint/2010/main" val="928141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8000" b="1" dirty="0" smtClean="0"/>
              <a:t>Winter</a:t>
            </a:r>
            <a:endParaRPr lang="en-GB" sz="8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b="1" dirty="0" smtClean="0"/>
              <a:t>Bernese </a:t>
            </a:r>
            <a:r>
              <a:rPr lang="en-GB" b="1" dirty="0" err="1" smtClean="0"/>
              <a:t>Oberland</a:t>
            </a:r>
            <a:endParaRPr lang="en-GB" b="1" dirty="0" smtClean="0"/>
          </a:p>
          <a:p>
            <a:r>
              <a:rPr lang="en-GB" dirty="0" err="1" smtClean="0"/>
              <a:t>Wengen</a:t>
            </a:r>
            <a:endParaRPr lang="en-GB" dirty="0"/>
          </a:p>
          <a:p>
            <a:r>
              <a:rPr lang="en-GB" dirty="0" err="1" smtClean="0"/>
              <a:t>Lauberhorn</a:t>
            </a:r>
            <a:r>
              <a:rPr lang="en-GB" dirty="0" smtClean="0"/>
              <a:t> Race</a:t>
            </a:r>
          </a:p>
          <a:p>
            <a:r>
              <a:rPr lang="en-GB" dirty="0" smtClean="0"/>
              <a:t>Downhill Only Club</a:t>
            </a:r>
          </a:p>
          <a:p>
            <a:r>
              <a:rPr lang="en-GB" dirty="0" smtClean="0"/>
              <a:t>Thomas Cook Train Journey</a:t>
            </a:r>
          </a:p>
          <a:p>
            <a:r>
              <a:rPr lang="en-GB" dirty="0" err="1" smtClean="0"/>
              <a:t>Grindlewald</a:t>
            </a:r>
            <a:endParaRPr lang="en-GB" dirty="0" smtClean="0"/>
          </a:p>
          <a:p>
            <a:r>
              <a:rPr lang="en-GB" dirty="0" err="1" smtClean="0"/>
              <a:t>Murran</a:t>
            </a:r>
            <a:r>
              <a:rPr lang="en-GB" dirty="0" smtClean="0"/>
              <a:t> Car Free </a:t>
            </a:r>
          </a:p>
          <a:p>
            <a:r>
              <a:rPr lang="en-GB" b="1" dirty="0" err="1" smtClean="0"/>
              <a:t>Grandbunden</a:t>
            </a:r>
            <a:r>
              <a:rPr lang="en-GB" dirty="0" smtClean="0"/>
              <a:t> </a:t>
            </a:r>
            <a:r>
              <a:rPr lang="en-GB" dirty="0" err="1" smtClean="0"/>
              <a:t>Klosters</a:t>
            </a:r>
            <a:r>
              <a:rPr lang="en-GB" dirty="0" smtClean="0"/>
              <a:t> and St Moritz</a:t>
            </a:r>
          </a:p>
          <a:p>
            <a:r>
              <a:rPr lang="en-GB" b="1" dirty="0" smtClean="0"/>
              <a:t>Valais</a:t>
            </a:r>
            <a:r>
              <a:rPr lang="en-GB" dirty="0" smtClean="0"/>
              <a:t> Zermatt, </a:t>
            </a:r>
            <a:r>
              <a:rPr lang="en-GB" dirty="0" err="1" smtClean="0"/>
              <a:t>Verbier</a:t>
            </a:r>
            <a:r>
              <a:rPr lang="en-GB" dirty="0" smtClean="0"/>
              <a:t> and </a:t>
            </a:r>
            <a:r>
              <a:rPr lang="en-GB" dirty="0" err="1" smtClean="0"/>
              <a:t>Saas</a:t>
            </a:r>
            <a:r>
              <a:rPr lang="en-GB" dirty="0" smtClean="0"/>
              <a:t> Fee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152117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7200" b="1" dirty="0" smtClean="0"/>
              <a:t>Swiss Travel Centre</a:t>
            </a:r>
            <a:endParaRPr lang="en-GB" sz="7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Nobody know Switzerland like we do</a:t>
            </a:r>
          </a:p>
          <a:p>
            <a:r>
              <a:rPr lang="en-GB" dirty="0" smtClean="0"/>
              <a:t>Swiss Tourism</a:t>
            </a:r>
          </a:p>
          <a:p>
            <a:r>
              <a:rPr lang="en-GB" dirty="0" smtClean="0"/>
              <a:t>Railways </a:t>
            </a:r>
          </a:p>
          <a:p>
            <a:r>
              <a:rPr lang="en-GB" dirty="0" smtClean="0"/>
              <a:t>Shareholders</a:t>
            </a:r>
          </a:p>
          <a:p>
            <a:r>
              <a:rPr lang="en-GB" dirty="0" smtClean="0"/>
              <a:t>London office since 1948 – Started before Swiss H/O</a:t>
            </a:r>
          </a:p>
          <a:p>
            <a:r>
              <a:rPr lang="en-GB" dirty="0" smtClean="0"/>
              <a:t>Iconic Swiss Company</a:t>
            </a:r>
          </a:p>
          <a:p>
            <a:r>
              <a:rPr lang="en-GB" dirty="0" smtClean="0"/>
              <a:t>Swiss Centre London – Leicester Square</a:t>
            </a:r>
          </a:p>
          <a:p>
            <a:r>
              <a:rPr lang="en-GB" dirty="0" smtClean="0"/>
              <a:t>Swiss Clock remains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7299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7200" b="1" dirty="0" smtClean="0"/>
              <a:t>New Developments</a:t>
            </a:r>
            <a:endParaRPr lang="en-GB" sz="7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/>
          <a:lstStyle/>
          <a:p>
            <a:r>
              <a:rPr lang="en-GB" dirty="0" smtClean="0"/>
              <a:t>Flexible Itineraries</a:t>
            </a:r>
          </a:p>
          <a:p>
            <a:r>
              <a:rPr lang="en-GB" dirty="0" smtClean="0"/>
              <a:t>1</a:t>
            </a:r>
            <a:r>
              <a:rPr lang="en-GB" baseline="30000" dirty="0" smtClean="0"/>
              <a:t>st</a:t>
            </a:r>
            <a:r>
              <a:rPr lang="en-GB" dirty="0" smtClean="0"/>
              <a:t> hand Experiences</a:t>
            </a:r>
          </a:p>
          <a:p>
            <a:r>
              <a:rPr lang="en-GB" dirty="0" smtClean="0"/>
              <a:t>Unique Experiences</a:t>
            </a:r>
          </a:p>
          <a:p>
            <a:r>
              <a:rPr lang="en-GB" dirty="0" smtClean="0"/>
              <a:t>Gastronomy</a:t>
            </a:r>
          </a:p>
          <a:p>
            <a:r>
              <a:rPr lang="en-GB" dirty="0" smtClean="0"/>
              <a:t>Hospitality</a:t>
            </a:r>
          </a:p>
          <a:p>
            <a:r>
              <a:rPr lang="en-GB" dirty="0" smtClean="0"/>
              <a:t>Hostels</a:t>
            </a:r>
          </a:p>
          <a:p>
            <a:r>
              <a:rPr lang="en-GB" dirty="0" smtClean="0"/>
              <a:t>Traditional Visitor Profile</a:t>
            </a:r>
          </a:p>
          <a:p>
            <a:r>
              <a:rPr lang="en-GB" dirty="0" smtClean="0"/>
              <a:t>Coach Tours?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2642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8800" b="1" dirty="0" smtClean="0"/>
              <a:t>Touring</a:t>
            </a:r>
            <a:endParaRPr lang="en-GB" sz="8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680520"/>
          </a:xfrm>
        </p:spPr>
        <p:txBody>
          <a:bodyPr/>
          <a:lstStyle/>
          <a:p>
            <a:r>
              <a:rPr lang="en-GB" dirty="0" smtClean="0"/>
              <a:t>Scenic Rail Journeys</a:t>
            </a:r>
          </a:p>
          <a:p>
            <a:r>
              <a:rPr lang="en-GB" dirty="0" smtClean="0"/>
              <a:t>Hike and Cycle</a:t>
            </a:r>
          </a:p>
          <a:p>
            <a:r>
              <a:rPr lang="en-GB" dirty="0" smtClean="0"/>
              <a:t>Stay and Explore</a:t>
            </a:r>
          </a:p>
          <a:p>
            <a:r>
              <a:rPr lang="en-GB" dirty="0" smtClean="0"/>
              <a:t>Special Groups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0316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712"/>
          </a:xfrm>
        </p:spPr>
        <p:txBody>
          <a:bodyPr>
            <a:noAutofit/>
          </a:bodyPr>
          <a:lstStyle/>
          <a:p>
            <a:r>
              <a:rPr lang="en-GB" sz="6000" b="1" dirty="0" smtClean="0"/>
              <a:t>Train Journeys</a:t>
            </a:r>
            <a:endParaRPr lang="en-GB" sz="6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052736"/>
            <a:ext cx="9145016" cy="6048672"/>
          </a:xfrm>
        </p:spPr>
        <p:txBody>
          <a:bodyPr>
            <a:normAutofit fontScale="92500" lnSpcReduction="10000"/>
          </a:bodyPr>
          <a:lstStyle/>
          <a:p>
            <a:r>
              <a:rPr lang="en-GB" b="1" dirty="0" smtClean="0"/>
              <a:t>Glacier Express</a:t>
            </a:r>
          </a:p>
          <a:p>
            <a:r>
              <a:rPr lang="en-GB" dirty="0" smtClean="0"/>
              <a:t>Panoramic windows, both side visibility – Zermatt and St Moritz, Rhine Gorge</a:t>
            </a:r>
          </a:p>
          <a:p>
            <a:r>
              <a:rPr lang="en-GB" dirty="0" smtClean="0"/>
              <a:t>4 </a:t>
            </a:r>
            <a:r>
              <a:rPr lang="en-GB" dirty="0" err="1" smtClean="0"/>
              <a:t>hr</a:t>
            </a:r>
            <a:r>
              <a:rPr lang="en-GB" dirty="0" smtClean="0"/>
              <a:t> day trip summer of winter</a:t>
            </a:r>
          </a:p>
          <a:p>
            <a:r>
              <a:rPr lang="en-GB" dirty="0" smtClean="0"/>
              <a:t>Guide books and head phones</a:t>
            </a:r>
          </a:p>
          <a:p>
            <a:r>
              <a:rPr lang="en-GB" b="1" dirty="0" smtClean="0"/>
              <a:t>Bernina Express</a:t>
            </a:r>
          </a:p>
          <a:p>
            <a:r>
              <a:rPr lang="en-GB" dirty="0" smtClean="0"/>
              <a:t>Shorter journey, heritage carriages, can be chartered for </a:t>
            </a:r>
            <a:r>
              <a:rPr lang="en-GB" dirty="0" err="1" smtClean="0"/>
              <a:t>insentives</a:t>
            </a:r>
            <a:endParaRPr lang="en-GB" dirty="0" smtClean="0"/>
          </a:p>
          <a:p>
            <a:r>
              <a:rPr lang="en-GB" dirty="0" smtClean="0"/>
              <a:t>No at seat service – 2 </a:t>
            </a:r>
            <a:r>
              <a:rPr lang="en-GB" dirty="0" err="1" smtClean="0"/>
              <a:t>hr</a:t>
            </a:r>
            <a:r>
              <a:rPr lang="en-GB" dirty="0" smtClean="0"/>
              <a:t> turn round Italian lunch</a:t>
            </a:r>
          </a:p>
          <a:p>
            <a:r>
              <a:rPr lang="en-GB" b="1" dirty="0" smtClean="0"/>
              <a:t>Golden Pass</a:t>
            </a:r>
            <a:endParaRPr lang="en-GB" dirty="0" smtClean="0"/>
          </a:p>
          <a:p>
            <a:r>
              <a:rPr lang="en-GB" dirty="0" err="1" smtClean="0"/>
              <a:t>Prebook</a:t>
            </a:r>
            <a:r>
              <a:rPr lang="en-GB" dirty="0" smtClean="0"/>
              <a:t> traditional carriages/group reservations</a:t>
            </a:r>
          </a:p>
          <a:p>
            <a:r>
              <a:rPr lang="en-GB" dirty="0" err="1" smtClean="0"/>
              <a:t>Gstadd</a:t>
            </a:r>
            <a:r>
              <a:rPr lang="en-GB" dirty="0" smtClean="0"/>
              <a:t> and mountain experience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5003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Hiking and Cycling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National Route 9k km cycle route</a:t>
            </a:r>
          </a:p>
          <a:p>
            <a:r>
              <a:rPr lang="en-GB" dirty="0" smtClean="0"/>
              <a:t>Mountain Biking, Road Racing</a:t>
            </a:r>
          </a:p>
          <a:p>
            <a:r>
              <a:rPr lang="en-GB" dirty="0" smtClean="0"/>
              <a:t>E bikes – Electric powered for hills! (not always carried on trains!)</a:t>
            </a:r>
          </a:p>
          <a:p>
            <a:r>
              <a:rPr lang="en-GB" dirty="0" smtClean="0"/>
              <a:t>60k km hiking routes</a:t>
            </a:r>
          </a:p>
          <a:p>
            <a:r>
              <a:rPr lang="en-GB" dirty="0" smtClean="0"/>
              <a:t>Back up transport – Post bus and trains</a:t>
            </a:r>
          </a:p>
          <a:p>
            <a:r>
              <a:rPr lang="en-GB" dirty="0" smtClean="0"/>
              <a:t>Meet and Greet Service</a:t>
            </a:r>
          </a:p>
          <a:p>
            <a:r>
              <a:rPr lang="en-GB" dirty="0" smtClean="0"/>
              <a:t>Unescorted tours and escorted tours</a:t>
            </a:r>
          </a:p>
          <a:p>
            <a:r>
              <a:rPr lang="en-GB" dirty="0" smtClean="0"/>
              <a:t>Luggage transfers</a:t>
            </a:r>
          </a:p>
          <a:p>
            <a:r>
              <a:rPr lang="en-GB" dirty="0" smtClean="0"/>
              <a:t>24 </a:t>
            </a:r>
            <a:r>
              <a:rPr lang="en-GB" dirty="0" err="1" smtClean="0"/>
              <a:t>hr</a:t>
            </a:r>
            <a:r>
              <a:rPr lang="en-GB" dirty="0" smtClean="0"/>
              <a:t> support help line</a:t>
            </a:r>
          </a:p>
        </p:txBody>
      </p:sp>
    </p:spTree>
    <p:extLst>
      <p:ext uri="{BB962C8B-B14F-4D97-AF65-F5344CB8AC3E}">
        <p14:creationId xmlns:p14="http://schemas.microsoft.com/office/powerpoint/2010/main" val="3731747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7200" b="1" dirty="0" smtClean="0"/>
              <a:t>Packages</a:t>
            </a:r>
            <a:endParaRPr lang="en-GB" sz="7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445224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Client based</a:t>
            </a:r>
          </a:p>
          <a:p>
            <a:r>
              <a:rPr lang="en-GB" dirty="0" smtClean="0"/>
              <a:t>Expectations</a:t>
            </a:r>
          </a:p>
          <a:p>
            <a:r>
              <a:rPr lang="en-GB" dirty="0" smtClean="0"/>
              <a:t>Ability</a:t>
            </a:r>
          </a:p>
          <a:p>
            <a:r>
              <a:rPr lang="en-GB" dirty="0" smtClean="0"/>
              <a:t>Altitude</a:t>
            </a:r>
          </a:p>
          <a:p>
            <a:r>
              <a:rPr lang="en-GB" dirty="0" smtClean="0"/>
              <a:t>Budget</a:t>
            </a:r>
          </a:p>
          <a:p>
            <a:r>
              <a:rPr lang="en-GB" dirty="0" smtClean="0"/>
              <a:t>Landscape</a:t>
            </a:r>
          </a:p>
          <a:p>
            <a:r>
              <a:rPr lang="en-GB" dirty="0" smtClean="0"/>
              <a:t>Seasonality</a:t>
            </a:r>
          </a:p>
          <a:p>
            <a:r>
              <a:rPr lang="en-GB" dirty="0" smtClean="0"/>
              <a:t>Top class hotels – Farm Sleeps – Mixture</a:t>
            </a:r>
          </a:p>
          <a:p>
            <a:r>
              <a:rPr lang="en-GB" dirty="0" smtClean="0"/>
              <a:t>Region choices from Dramatic and extreme to gentle</a:t>
            </a:r>
          </a:p>
          <a:p>
            <a:r>
              <a:rPr lang="en-GB" dirty="0" smtClean="0"/>
              <a:t>Seasonal – June to Oct / South May to Nov</a:t>
            </a:r>
          </a:p>
          <a:p>
            <a:r>
              <a:rPr lang="en-GB" dirty="0" smtClean="0"/>
              <a:t>Trade trips available to test and try!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5166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 smtClean="0"/>
              <a:t>Get </a:t>
            </a:r>
            <a:r>
              <a:rPr lang="en-GB" sz="6000" b="1" dirty="0" err="1" smtClean="0"/>
              <a:t>Swissed</a:t>
            </a:r>
            <a:r>
              <a:rPr lang="en-GB" sz="6000" b="1" dirty="0" smtClean="0"/>
              <a:t> Experiences</a:t>
            </a:r>
            <a:endParaRPr lang="en-GB" sz="6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472608"/>
          </a:xfrm>
        </p:spPr>
        <p:txBody>
          <a:bodyPr>
            <a:normAutofit fontScale="85000" lnSpcReduction="20000"/>
          </a:bodyPr>
          <a:lstStyle/>
          <a:p>
            <a:r>
              <a:rPr lang="en-GB" dirty="0" smtClean="0"/>
              <a:t>Unique – Weather dependent</a:t>
            </a:r>
          </a:p>
          <a:p>
            <a:r>
              <a:rPr lang="en-GB" dirty="0" err="1" smtClean="0"/>
              <a:t>Alphine</a:t>
            </a:r>
            <a:r>
              <a:rPr lang="en-GB" dirty="0" smtClean="0"/>
              <a:t> Desert - Animals</a:t>
            </a:r>
          </a:p>
          <a:p>
            <a:r>
              <a:rPr lang="en-GB" dirty="0" smtClean="0"/>
              <a:t>Farm visits, dinners and working experiences</a:t>
            </a:r>
          </a:p>
          <a:p>
            <a:r>
              <a:rPr lang="en-GB" dirty="0" smtClean="0"/>
              <a:t>Wood carving</a:t>
            </a:r>
          </a:p>
          <a:p>
            <a:r>
              <a:rPr lang="en-GB" dirty="0" smtClean="0"/>
              <a:t>Watch making – St </a:t>
            </a:r>
            <a:r>
              <a:rPr lang="en-GB" dirty="0" err="1" smtClean="0"/>
              <a:t>Benard’s</a:t>
            </a:r>
            <a:r>
              <a:rPr lang="en-GB" dirty="0" smtClean="0"/>
              <a:t> watchmaking workshop</a:t>
            </a:r>
          </a:p>
          <a:p>
            <a:r>
              <a:rPr lang="en-GB" dirty="0" smtClean="0"/>
              <a:t>Traditions</a:t>
            </a:r>
          </a:p>
          <a:p>
            <a:r>
              <a:rPr lang="en-GB" dirty="0" smtClean="0"/>
              <a:t>Flag Throwing</a:t>
            </a:r>
          </a:p>
          <a:p>
            <a:r>
              <a:rPr lang="en-GB" dirty="0" smtClean="0"/>
              <a:t>Alphorn</a:t>
            </a:r>
          </a:p>
          <a:p>
            <a:r>
              <a:rPr lang="en-GB" dirty="0" err="1" smtClean="0"/>
              <a:t>Yoddling</a:t>
            </a:r>
            <a:endParaRPr lang="en-GB" dirty="0" smtClean="0"/>
          </a:p>
          <a:p>
            <a:r>
              <a:rPr lang="en-GB" dirty="0" smtClean="0"/>
              <a:t>Schwinger – Swiss Wrestling</a:t>
            </a:r>
          </a:p>
          <a:p>
            <a:r>
              <a:rPr lang="en-GB" dirty="0" smtClean="0"/>
              <a:t>Festivals – Interlaken Legend of the Mountain Spirit</a:t>
            </a:r>
          </a:p>
          <a:p>
            <a:r>
              <a:rPr lang="en-GB" dirty="0" smtClean="0"/>
              <a:t>UNESCO – Heritage Sites</a:t>
            </a:r>
          </a:p>
          <a:p>
            <a:r>
              <a:rPr lang="en-GB" dirty="0" smtClean="0"/>
              <a:t>Major Promotion – Grand Tour of Switzerland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4741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8800" b="1" dirty="0" smtClean="0"/>
              <a:t>Cuisine</a:t>
            </a:r>
            <a:endParaRPr lang="en-GB" sz="8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Cheese Fondues</a:t>
            </a:r>
          </a:p>
          <a:p>
            <a:r>
              <a:rPr lang="en-GB" dirty="0" smtClean="0"/>
              <a:t>Potato </a:t>
            </a:r>
            <a:r>
              <a:rPr lang="en-GB" dirty="0" err="1" smtClean="0"/>
              <a:t>Rostis</a:t>
            </a:r>
            <a:endParaRPr lang="en-GB" dirty="0" smtClean="0"/>
          </a:p>
          <a:p>
            <a:r>
              <a:rPr lang="en-GB" dirty="0" smtClean="0"/>
              <a:t>Veal </a:t>
            </a:r>
          </a:p>
          <a:p>
            <a:r>
              <a:rPr lang="en-GB" dirty="0" smtClean="0"/>
              <a:t>Sausages</a:t>
            </a:r>
          </a:p>
          <a:p>
            <a:r>
              <a:rPr lang="en-GB" dirty="0" smtClean="0"/>
              <a:t>Pasta and Apple</a:t>
            </a:r>
          </a:p>
          <a:p>
            <a:r>
              <a:rPr lang="en-GB" dirty="0" smtClean="0"/>
              <a:t>Cheese -  Gruyere, Edam, </a:t>
            </a:r>
            <a:r>
              <a:rPr lang="en-GB" dirty="0" err="1" smtClean="0"/>
              <a:t>Emmental</a:t>
            </a:r>
            <a:endParaRPr lang="en-GB" dirty="0" smtClean="0"/>
          </a:p>
          <a:p>
            <a:r>
              <a:rPr lang="en-GB" dirty="0" smtClean="0"/>
              <a:t>Chocolate – </a:t>
            </a:r>
            <a:r>
              <a:rPr lang="en-GB" dirty="0" err="1" smtClean="0"/>
              <a:t>Lindt</a:t>
            </a:r>
            <a:r>
              <a:rPr lang="en-GB" dirty="0" smtClean="0"/>
              <a:t>, </a:t>
            </a:r>
            <a:r>
              <a:rPr lang="en-GB" dirty="0" err="1" smtClean="0"/>
              <a:t>Toblerone</a:t>
            </a:r>
            <a:endParaRPr lang="en-GB" dirty="0" smtClean="0"/>
          </a:p>
          <a:p>
            <a:r>
              <a:rPr lang="en-GB" dirty="0" smtClean="0"/>
              <a:t>Beer (Brew own beer)</a:t>
            </a:r>
          </a:p>
          <a:p>
            <a:r>
              <a:rPr lang="en-GB" dirty="0" err="1" smtClean="0"/>
              <a:t>Snapps</a:t>
            </a:r>
            <a:endParaRPr lang="en-GB" dirty="0" smtClean="0"/>
          </a:p>
          <a:p>
            <a:r>
              <a:rPr lang="en-GB" dirty="0" err="1" smtClean="0"/>
              <a:t>Gluhwein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9548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7200" b="1" dirty="0" smtClean="0"/>
              <a:t>Christmas Markets</a:t>
            </a:r>
            <a:endParaRPr lang="en-GB" sz="7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252520" cy="4525963"/>
          </a:xfrm>
        </p:spPr>
        <p:txBody>
          <a:bodyPr/>
          <a:lstStyle/>
          <a:p>
            <a:r>
              <a:rPr lang="en-GB" dirty="0" smtClean="0"/>
              <a:t>Massive developing tourism sector</a:t>
            </a:r>
          </a:p>
          <a:p>
            <a:r>
              <a:rPr lang="en-GB" dirty="0" smtClean="0"/>
              <a:t>Few Tour Operators include Swiss Christmas Markets</a:t>
            </a:r>
          </a:p>
          <a:p>
            <a:r>
              <a:rPr lang="en-GB" dirty="0" smtClean="0"/>
              <a:t>Zurich Main Station Old building becomes a Christmas Market including stalls on concourse</a:t>
            </a:r>
          </a:p>
          <a:p>
            <a:r>
              <a:rPr lang="en-GB" dirty="0" smtClean="0"/>
              <a:t>Swarovski Tree, local produce and hand made crafts</a:t>
            </a:r>
          </a:p>
          <a:p>
            <a:r>
              <a:rPr lang="en-GB" dirty="0" err="1" smtClean="0"/>
              <a:t>Montreaux</a:t>
            </a:r>
            <a:r>
              <a:rPr lang="en-GB" dirty="0" smtClean="0"/>
              <a:t> lake side Christmas Market</a:t>
            </a:r>
          </a:p>
          <a:p>
            <a:pPr marL="0" indent="0">
              <a:buNone/>
            </a:pPr>
            <a:r>
              <a:rPr lang="en-GB" dirty="0" smtClean="0"/>
              <a:t>Stalls along the promenade</a:t>
            </a:r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620135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b="1" dirty="0" smtClean="0"/>
              <a:t>Project </a:t>
            </a:r>
            <a:r>
              <a:rPr lang="en-GB" sz="4800" b="1" dirty="0" err="1" smtClean="0"/>
              <a:t>Andermatt</a:t>
            </a:r>
            <a:r>
              <a:rPr lang="en-GB" sz="4800" b="1" dirty="0" smtClean="0"/>
              <a:t> Swiss Alps</a:t>
            </a:r>
            <a:endParaRPr lang="en-GB" sz="4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 fontScale="77500" lnSpcReduction="20000"/>
          </a:bodyPr>
          <a:lstStyle/>
          <a:p>
            <a:r>
              <a:rPr lang="en-GB" dirty="0" smtClean="0"/>
              <a:t>1.8b </a:t>
            </a:r>
            <a:r>
              <a:rPr lang="en-GB" dirty="0" err="1" smtClean="0"/>
              <a:t>chf</a:t>
            </a:r>
            <a:r>
              <a:rPr lang="en-GB" dirty="0" smtClean="0"/>
              <a:t> investment</a:t>
            </a:r>
          </a:p>
          <a:p>
            <a:r>
              <a:rPr lang="en-GB" dirty="0" smtClean="0"/>
              <a:t>8 alpine passes</a:t>
            </a:r>
          </a:p>
          <a:p>
            <a:r>
              <a:rPr lang="en-GB" dirty="0" smtClean="0"/>
              <a:t>Open Air express train</a:t>
            </a:r>
          </a:p>
          <a:p>
            <a:r>
              <a:rPr lang="en-GB" dirty="0" smtClean="0"/>
              <a:t>Adventure card</a:t>
            </a:r>
          </a:p>
          <a:p>
            <a:r>
              <a:rPr lang="en-GB" dirty="0" smtClean="0"/>
              <a:t>Biggest ski resort in C Switzerland</a:t>
            </a:r>
          </a:p>
          <a:p>
            <a:r>
              <a:rPr lang="en-GB" dirty="0" smtClean="0"/>
              <a:t>Dated ski lifts to be upgraded</a:t>
            </a:r>
          </a:p>
          <a:p>
            <a:r>
              <a:rPr lang="en-GB" dirty="0" smtClean="0"/>
              <a:t>New 18 hole golf course</a:t>
            </a:r>
          </a:p>
          <a:p>
            <a:r>
              <a:rPr lang="en-GB" dirty="0" smtClean="0"/>
              <a:t>5 star superior hotel to be best in Switzerland to open in 2018</a:t>
            </a:r>
          </a:p>
          <a:p>
            <a:r>
              <a:rPr lang="en-GB" dirty="0" smtClean="0"/>
              <a:t>5 further hotel developments</a:t>
            </a:r>
          </a:p>
          <a:p>
            <a:r>
              <a:rPr lang="en-GB" dirty="0" smtClean="0"/>
              <a:t>Convention centre and spa</a:t>
            </a:r>
          </a:p>
          <a:p>
            <a:r>
              <a:rPr lang="en-GB" dirty="0" smtClean="0"/>
              <a:t>25 exclusive chalets</a:t>
            </a:r>
          </a:p>
          <a:p>
            <a:r>
              <a:rPr lang="en-GB" dirty="0" smtClean="0"/>
              <a:t>20 </a:t>
            </a:r>
            <a:r>
              <a:rPr lang="en-GB" dirty="0" err="1" smtClean="0"/>
              <a:t>mins</a:t>
            </a:r>
            <a:r>
              <a:rPr lang="en-GB" dirty="0" smtClean="0"/>
              <a:t> to Italy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383404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b="1" dirty="0" err="1" smtClean="0"/>
              <a:t>Engelberg</a:t>
            </a:r>
            <a:r>
              <a:rPr lang="en-GB" sz="4800" b="1" dirty="0" smtClean="0"/>
              <a:t> Development</a:t>
            </a:r>
            <a:endParaRPr lang="en-GB" sz="4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Mountain </a:t>
            </a:r>
            <a:r>
              <a:rPr lang="en-GB" dirty="0" err="1" smtClean="0"/>
              <a:t>Titlis</a:t>
            </a:r>
            <a:endParaRPr lang="en-GB" dirty="0" smtClean="0"/>
          </a:p>
          <a:p>
            <a:r>
              <a:rPr lang="en-GB" dirty="0" smtClean="0"/>
              <a:t>New cable car 35 </a:t>
            </a:r>
            <a:r>
              <a:rPr lang="en-GB" dirty="0" err="1" smtClean="0"/>
              <a:t>mins</a:t>
            </a:r>
            <a:r>
              <a:rPr lang="en-GB" dirty="0" smtClean="0"/>
              <a:t> journey instead of 1hr</a:t>
            </a:r>
          </a:p>
          <a:p>
            <a:r>
              <a:rPr lang="en-GB" dirty="0" smtClean="0"/>
              <a:t>Cliff Walk</a:t>
            </a:r>
          </a:p>
          <a:p>
            <a:r>
              <a:rPr lang="en-GB" dirty="0" smtClean="0"/>
              <a:t>Ski Season extended Oct-May</a:t>
            </a:r>
          </a:p>
          <a:p>
            <a:r>
              <a:rPr lang="en-GB" dirty="0" smtClean="0"/>
              <a:t>Summer and </a:t>
            </a:r>
            <a:r>
              <a:rPr lang="en-GB" dirty="0" err="1" smtClean="0"/>
              <a:t>wintegr</a:t>
            </a:r>
            <a:r>
              <a:rPr lang="en-GB" dirty="0" smtClean="0"/>
              <a:t> glacier ski-in</a:t>
            </a:r>
          </a:p>
          <a:p>
            <a:r>
              <a:rPr lang="en-GB" dirty="0" smtClean="0"/>
              <a:t>Nightlife – Happy Hour 5-8pm and live music</a:t>
            </a:r>
          </a:p>
          <a:p>
            <a:r>
              <a:rPr lang="en-GB" dirty="0" smtClean="0"/>
              <a:t>Golf and Hiking</a:t>
            </a:r>
          </a:p>
          <a:p>
            <a:r>
              <a:rPr lang="en-GB" dirty="0" smtClean="0"/>
              <a:t>Dec 2018 Grand Hotel </a:t>
            </a:r>
            <a:r>
              <a:rPr lang="en-GB" dirty="0" err="1" smtClean="0"/>
              <a:t>Titlis</a:t>
            </a:r>
            <a:r>
              <a:rPr lang="en-GB" dirty="0" smtClean="0"/>
              <a:t> Palace to open as 1</a:t>
            </a:r>
            <a:r>
              <a:rPr lang="en-GB" baseline="30000" dirty="0" smtClean="0"/>
              <a:t>st</a:t>
            </a:r>
            <a:r>
              <a:rPr lang="en-GB" dirty="0" smtClean="0"/>
              <a:t> 5 star property</a:t>
            </a:r>
          </a:p>
          <a:p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585969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b="1" dirty="0" smtClean="0"/>
              <a:t>Lake Geneva Region</a:t>
            </a:r>
            <a:endParaRPr lang="en-GB" sz="6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2132856"/>
            <a:ext cx="8712968" cy="3993307"/>
          </a:xfrm>
        </p:spPr>
        <p:txBody>
          <a:bodyPr/>
          <a:lstStyle/>
          <a:p>
            <a:r>
              <a:rPr lang="en-GB" dirty="0" smtClean="0"/>
              <a:t>Chocolate Train – </a:t>
            </a:r>
            <a:r>
              <a:rPr lang="en-GB" dirty="0" err="1" smtClean="0"/>
              <a:t>Montreaux</a:t>
            </a:r>
            <a:r>
              <a:rPr lang="en-GB" dirty="0" smtClean="0"/>
              <a:t> and factory</a:t>
            </a:r>
          </a:p>
          <a:p>
            <a:r>
              <a:rPr lang="en-GB" dirty="0" smtClean="0"/>
              <a:t>Cheese Train – Gruyere cheese factory and castle</a:t>
            </a:r>
          </a:p>
          <a:p>
            <a:r>
              <a:rPr lang="en-GB" dirty="0" err="1" smtClean="0"/>
              <a:t>Chillon</a:t>
            </a:r>
            <a:r>
              <a:rPr lang="en-GB" dirty="0" smtClean="0"/>
              <a:t> Castle by boat across Lake Geneva from </a:t>
            </a:r>
            <a:r>
              <a:rPr lang="en-GB" dirty="0" err="1" smtClean="0"/>
              <a:t>Montreaux</a:t>
            </a:r>
            <a:r>
              <a:rPr lang="en-GB" dirty="0" smtClean="0"/>
              <a:t> and visit to castle and museum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7023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8000" b="1" dirty="0" smtClean="0"/>
              <a:t>Valais Region</a:t>
            </a:r>
            <a:endParaRPr lang="en-GB" sz="8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/>
          <a:lstStyle/>
          <a:p>
            <a:r>
              <a:rPr lang="en-GB" dirty="0" smtClean="0"/>
              <a:t>Matterhorn</a:t>
            </a:r>
          </a:p>
          <a:p>
            <a:r>
              <a:rPr lang="en-GB" dirty="0" smtClean="0"/>
              <a:t>Open to all abilities for adventure</a:t>
            </a:r>
          </a:p>
          <a:p>
            <a:r>
              <a:rPr lang="en-GB" dirty="0" smtClean="0"/>
              <a:t>Sustainability</a:t>
            </a:r>
          </a:p>
          <a:p>
            <a:r>
              <a:rPr lang="en-GB" dirty="0" smtClean="0"/>
              <a:t>2 day experience of 3-5 </a:t>
            </a:r>
            <a:r>
              <a:rPr lang="en-GB" dirty="0" err="1" smtClean="0"/>
              <a:t>hrs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72023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8800" b="1" dirty="0" smtClean="0"/>
              <a:t>Cities</a:t>
            </a:r>
            <a:endParaRPr lang="en-GB" sz="8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75 cities and towns </a:t>
            </a:r>
          </a:p>
          <a:p>
            <a:r>
              <a:rPr lang="en-GB" dirty="0" smtClean="0"/>
              <a:t>Diversity</a:t>
            </a:r>
          </a:p>
          <a:p>
            <a:r>
              <a:rPr lang="en-GB" dirty="0" smtClean="0"/>
              <a:t>Most near lakes or waterways</a:t>
            </a:r>
          </a:p>
          <a:p>
            <a:r>
              <a:rPr lang="en-GB" dirty="0" smtClean="0"/>
              <a:t>Transport infrastructure and direct connections</a:t>
            </a:r>
          </a:p>
          <a:p>
            <a:r>
              <a:rPr lang="en-GB" dirty="0" smtClean="0"/>
              <a:t>2015 Top cities in the world to live in –             2. Zurich, 8. Geneva, 14. Basle</a:t>
            </a:r>
          </a:p>
          <a:p>
            <a:r>
              <a:rPr lang="en-GB" dirty="0" smtClean="0"/>
              <a:t>Expensive!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35934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8800" b="1" dirty="0" smtClean="0"/>
              <a:t>Bern</a:t>
            </a:r>
            <a:endParaRPr lang="en-GB" sz="8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484784"/>
            <a:ext cx="8964488" cy="5256584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UNESCO Heritage City</a:t>
            </a:r>
          </a:p>
          <a:p>
            <a:r>
              <a:rPr lang="en-GB" dirty="0" smtClean="0"/>
              <a:t>15</a:t>
            </a:r>
            <a:r>
              <a:rPr lang="en-GB" baseline="30000" dirty="0" smtClean="0"/>
              <a:t>th</a:t>
            </a:r>
            <a:r>
              <a:rPr lang="en-GB" dirty="0" smtClean="0"/>
              <a:t> century landmarks</a:t>
            </a:r>
          </a:p>
          <a:p>
            <a:r>
              <a:rPr lang="en-GB" dirty="0" smtClean="0"/>
              <a:t>Capital</a:t>
            </a:r>
          </a:p>
          <a:p>
            <a:r>
              <a:rPr lang="en-GB" dirty="0" err="1" smtClean="0"/>
              <a:t>Govt</a:t>
            </a:r>
            <a:r>
              <a:rPr lang="en-GB" dirty="0" smtClean="0"/>
              <a:t> – relaxed approach</a:t>
            </a:r>
          </a:p>
          <a:p>
            <a:r>
              <a:rPr lang="en-GB" dirty="0" smtClean="0"/>
              <a:t>20 </a:t>
            </a:r>
            <a:r>
              <a:rPr lang="en-GB" dirty="0" err="1" smtClean="0"/>
              <a:t>mins</a:t>
            </a:r>
            <a:r>
              <a:rPr lang="en-GB" dirty="0" smtClean="0"/>
              <a:t> from airports</a:t>
            </a:r>
          </a:p>
          <a:p>
            <a:r>
              <a:rPr lang="en-GB" dirty="0" smtClean="0"/>
              <a:t>Flights direct from London City</a:t>
            </a:r>
          </a:p>
          <a:p>
            <a:r>
              <a:rPr lang="en-GB" dirty="0" smtClean="0"/>
              <a:t>Bern Card – Free Transport if staying in city and voucher for travel free from airport</a:t>
            </a:r>
          </a:p>
          <a:p>
            <a:r>
              <a:rPr lang="en-GB" dirty="0" smtClean="0"/>
              <a:t>Cobbled covered shopping galleries – closed Sundays</a:t>
            </a:r>
          </a:p>
          <a:p>
            <a:r>
              <a:rPr lang="en-GB" dirty="0" smtClean="0"/>
              <a:t> Swim in the fresh water river overlooking parliament!</a:t>
            </a:r>
          </a:p>
          <a:p>
            <a:r>
              <a:rPr lang="en-GB" dirty="0" smtClean="0"/>
              <a:t>Tower clock, bears and beer gardens!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29380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8800" b="1" dirty="0" smtClean="0"/>
              <a:t>Geneva</a:t>
            </a:r>
            <a:endParaRPr lang="en-GB" sz="8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Diplomacy and International City</a:t>
            </a:r>
          </a:p>
          <a:p>
            <a:r>
              <a:rPr lang="en-GB" dirty="0" smtClean="0"/>
              <a:t>NGO – UN – Red Cross – Banks – IOC</a:t>
            </a:r>
          </a:p>
          <a:p>
            <a:r>
              <a:rPr lang="en-GB" dirty="0" smtClean="0"/>
              <a:t>Airport – 40 </a:t>
            </a:r>
            <a:r>
              <a:rPr lang="en-GB" dirty="0" err="1" smtClean="0"/>
              <a:t>mins</a:t>
            </a:r>
            <a:endParaRPr lang="en-GB" dirty="0" smtClean="0"/>
          </a:p>
          <a:p>
            <a:r>
              <a:rPr lang="en-GB" dirty="0" smtClean="0"/>
              <a:t>Mobility card – free from airport and in </a:t>
            </a:r>
            <a:r>
              <a:rPr lang="en-GB" dirty="0" err="1" smtClean="0"/>
              <a:t>citylake</a:t>
            </a:r>
            <a:endParaRPr lang="en-GB" dirty="0" smtClean="0"/>
          </a:p>
          <a:p>
            <a:r>
              <a:rPr lang="en-GB" dirty="0" smtClean="0"/>
              <a:t>Culture Card – Reductions at attractions and F/B</a:t>
            </a:r>
          </a:p>
          <a:p>
            <a:r>
              <a:rPr lang="en-GB" dirty="0" smtClean="0"/>
              <a:t>Historical Centre – wine bars, art galleries, watchmakers</a:t>
            </a:r>
          </a:p>
          <a:p>
            <a:r>
              <a:rPr lang="en-GB" dirty="0" smtClean="0"/>
              <a:t>Water Geezer and lake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21480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8800" b="1" dirty="0" smtClean="0"/>
              <a:t>Zurich</a:t>
            </a:r>
            <a:endParaRPr lang="en-GB" sz="8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Economic Hub</a:t>
            </a:r>
          </a:p>
          <a:p>
            <a:r>
              <a:rPr lang="en-GB" dirty="0" smtClean="0"/>
              <a:t>Easy Airport access – 10 </a:t>
            </a:r>
            <a:r>
              <a:rPr lang="en-GB" dirty="0" err="1" smtClean="0"/>
              <a:t>mins</a:t>
            </a:r>
            <a:endParaRPr lang="en-GB" dirty="0" smtClean="0"/>
          </a:p>
          <a:p>
            <a:r>
              <a:rPr lang="en-GB" dirty="0" smtClean="0"/>
              <a:t>Zurich card – travel by boat, funicular and train with attraction reductions</a:t>
            </a:r>
          </a:p>
          <a:p>
            <a:r>
              <a:rPr lang="en-GB" dirty="0" smtClean="0"/>
              <a:t>Old town – traditional and shopping</a:t>
            </a:r>
          </a:p>
          <a:p>
            <a:r>
              <a:rPr lang="en-GB" dirty="0" smtClean="0"/>
              <a:t>Zurich West Industrial area redeveloped as a trendy bar destination</a:t>
            </a:r>
          </a:p>
          <a:p>
            <a:r>
              <a:rPr lang="en-GB" dirty="0" smtClean="0"/>
              <a:t>FIFA Museum</a:t>
            </a:r>
          </a:p>
          <a:p>
            <a:r>
              <a:rPr lang="en-GB" dirty="0" smtClean="0"/>
              <a:t>Swimming in the river, lake, lido and waterways and boats for rent</a:t>
            </a:r>
          </a:p>
          <a:p>
            <a:r>
              <a:rPr lang="en-GB" dirty="0" smtClean="0"/>
              <a:t>International cultural events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268860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080120"/>
          </a:xfrm>
        </p:spPr>
        <p:txBody>
          <a:bodyPr>
            <a:noAutofit/>
          </a:bodyPr>
          <a:lstStyle/>
          <a:p>
            <a:r>
              <a:rPr lang="en-GB" sz="8800" b="1" dirty="0" smtClean="0"/>
              <a:t>Lucerne</a:t>
            </a:r>
            <a:endParaRPr lang="en-GB" sz="8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435280" cy="5760640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City / Mountain / Lakes</a:t>
            </a:r>
          </a:p>
          <a:p>
            <a:r>
              <a:rPr lang="en-GB" dirty="0" smtClean="0"/>
              <a:t>80k residents large for Switzerland</a:t>
            </a:r>
          </a:p>
          <a:p>
            <a:r>
              <a:rPr lang="en-GB" dirty="0" smtClean="0"/>
              <a:t>William Tell Pass – Cableways all </a:t>
            </a:r>
            <a:r>
              <a:rPr lang="en-GB" dirty="0" err="1" smtClean="0"/>
              <a:t>mts</a:t>
            </a:r>
            <a:r>
              <a:rPr lang="en-GB" dirty="0" smtClean="0"/>
              <a:t> includes and travel from Interlaken (2 day trip) 170chf</a:t>
            </a:r>
          </a:p>
          <a:p>
            <a:r>
              <a:rPr lang="en-GB" dirty="0" smtClean="0"/>
              <a:t>Swiss Army Knife experience – Make your own!</a:t>
            </a:r>
          </a:p>
          <a:p>
            <a:r>
              <a:rPr lang="en-GB" dirty="0" smtClean="0"/>
              <a:t>Lucerne Festival – Culture and conventions</a:t>
            </a:r>
          </a:p>
          <a:p>
            <a:r>
              <a:rPr lang="en-GB" dirty="0" smtClean="0"/>
              <a:t>2017 </a:t>
            </a:r>
            <a:r>
              <a:rPr lang="en-GB" dirty="0" err="1" smtClean="0"/>
              <a:t>Birchendorf</a:t>
            </a:r>
            <a:r>
              <a:rPr lang="en-GB" dirty="0" smtClean="0"/>
              <a:t> Resort opening – Boat to base station, cable car to resort and spa</a:t>
            </a:r>
          </a:p>
          <a:p>
            <a:r>
              <a:rPr lang="en-GB" dirty="0" smtClean="0"/>
              <a:t>Mount Pilatus – Round trip, largest toboggan run in Switzerland ( 1 </a:t>
            </a:r>
            <a:r>
              <a:rPr lang="en-GB" dirty="0" err="1" smtClean="0"/>
              <a:t>hr</a:t>
            </a:r>
            <a:r>
              <a:rPr lang="en-GB" dirty="0" smtClean="0"/>
              <a:t> to summit /4/2 </a:t>
            </a:r>
            <a:r>
              <a:rPr lang="en-GB" dirty="0" err="1" smtClean="0"/>
              <a:t>hr</a:t>
            </a:r>
            <a:r>
              <a:rPr lang="en-GB" dirty="0" smtClean="0"/>
              <a:t> round trip)</a:t>
            </a:r>
          </a:p>
          <a:p>
            <a:r>
              <a:rPr lang="en-GB" dirty="0" smtClean="0"/>
              <a:t>Mount </a:t>
            </a:r>
            <a:r>
              <a:rPr lang="en-GB" dirty="0" err="1" smtClean="0"/>
              <a:t>Rigi</a:t>
            </a:r>
            <a:r>
              <a:rPr lang="en-GB" dirty="0" smtClean="0"/>
              <a:t> – Hiking and children’s adventure paradise, winter ski toboggan and fondue train</a:t>
            </a:r>
          </a:p>
          <a:p>
            <a:r>
              <a:rPr lang="en-GB" dirty="0" smtClean="0"/>
              <a:t>Europe’s 1</a:t>
            </a:r>
            <a:r>
              <a:rPr lang="en-GB" baseline="30000" dirty="0" smtClean="0"/>
              <a:t>st</a:t>
            </a:r>
            <a:r>
              <a:rPr lang="en-GB" dirty="0" smtClean="0"/>
              <a:t> Mountain Hotel 1816 - Spa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84761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8800" b="1" dirty="0" smtClean="0"/>
              <a:t>Basel</a:t>
            </a:r>
            <a:endParaRPr lang="en-GB" sz="8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Stop over destination from Paris to Italy</a:t>
            </a:r>
          </a:p>
          <a:p>
            <a:r>
              <a:rPr lang="en-GB" dirty="0" smtClean="0"/>
              <a:t>River Cruises on the Rhine</a:t>
            </a:r>
          </a:p>
          <a:p>
            <a:r>
              <a:rPr lang="en-GB" dirty="0" smtClean="0"/>
              <a:t>All year Christmas Shop</a:t>
            </a:r>
          </a:p>
          <a:p>
            <a:r>
              <a:rPr lang="en-GB" dirty="0" smtClean="0"/>
              <a:t>Bobsleigh run</a:t>
            </a:r>
          </a:p>
          <a:p>
            <a:r>
              <a:rPr lang="en-GB" dirty="0" smtClean="0"/>
              <a:t>Open Air Steam train to Brienz including footplate ride on the engine</a:t>
            </a:r>
          </a:p>
          <a:p>
            <a:r>
              <a:rPr lang="en-GB" dirty="0" smtClean="0"/>
              <a:t>Open Air Museum</a:t>
            </a:r>
          </a:p>
          <a:p>
            <a:r>
              <a:rPr lang="en-GB" dirty="0" smtClean="0"/>
              <a:t>Castles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287389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8800" b="1" dirty="0" smtClean="0"/>
              <a:t>Draft Itinerary</a:t>
            </a:r>
            <a:endParaRPr lang="en-GB" sz="8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844824"/>
            <a:ext cx="8640960" cy="4896544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University  insurance</a:t>
            </a:r>
          </a:p>
          <a:p>
            <a:r>
              <a:rPr lang="en-GB" dirty="0" smtClean="0"/>
              <a:t>3 </a:t>
            </a:r>
            <a:r>
              <a:rPr lang="en-GB" dirty="0" smtClean="0"/>
              <a:t>night stay half board at Camping Jungfrau Chalet in </a:t>
            </a:r>
            <a:r>
              <a:rPr lang="en-GB" dirty="0" err="1" smtClean="0"/>
              <a:t>Lauterbrunnen</a:t>
            </a:r>
            <a:endParaRPr lang="en-GB" dirty="0" smtClean="0"/>
          </a:p>
          <a:p>
            <a:r>
              <a:rPr lang="en-GB" dirty="0" smtClean="0"/>
              <a:t>4 day Swiss Travel Pass providing free travel on trains, buses and reduced entry prices at most </a:t>
            </a:r>
            <a:r>
              <a:rPr lang="en-GB" dirty="0" smtClean="0"/>
              <a:t>attractions or </a:t>
            </a:r>
            <a:r>
              <a:rPr lang="en-GB" dirty="0" err="1" smtClean="0"/>
              <a:t>Interail</a:t>
            </a:r>
            <a:r>
              <a:rPr lang="en-GB" dirty="0" smtClean="0"/>
              <a:t> Pass</a:t>
            </a:r>
            <a:endParaRPr lang="en-GB" dirty="0" smtClean="0"/>
          </a:p>
          <a:p>
            <a:r>
              <a:rPr lang="en-GB" dirty="0" err="1" smtClean="0"/>
              <a:t>Schilthorn</a:t>
            </a:r>
            <a:r>
              <a:rPr lang="en-GB" dirty="0" smtClean="0"/>
              <a:t> Excursion</a:t>
            </a:r>
          </a:p>
          <a:p>
            <a:r>
              <a:rPr lang="en-GB" dirty="0" smtClean="0"/>
              <a:t>Ice Magic Experience Interlaken</a:t>
            </a:r>
          </a:p>
          <a:p>
            <a:r>
              <a:rPr lang="en-GB" dirty="0" smtClean="0"/>
              <a:t>Snow Tubing</a:t>
            </a:r>
          </a:p>
          <a:p>
            <a:r>
              <a:rPr lang="en-GB" dirty="0" smtClean="0"/>
              <a:t>Make o</a:t>
            </a:r>
            <a:r>
              <a:rPr lang="en-GB" dirty="0" smtClean="0"/>
              <a:t>nline </a:t>
            </a:r>
            <a:r>
              <a:rPr lang="en-GB" dirty="0" smtClean="0"/>
              <a:t>video diary of the trip</a:t>
            </a:r>
          </a:p>
          <a:p>
            <a:pPr marL="0" indent="0">
              <a:buNone/>
            </a:pP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9796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Excursions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Continental Breakfast in chalet</a:t>
            </a:r>
          </a:p>
          <a:p>
            <a:r>
              <a:rPr lang="en-GB" dirty="0" smtClean="0"/>
              <a:t>Bus to take cable car ride to </a:t>
            </a:r>
            <a:r>
              <a:rPr lang="en-GB" dirty="0" err="1" smtClean="0"/>
              <a:t>Schilthorn</a:t>
            </a:r>
            <a:endParaRPr lang="en-GB" dirty="0" smtClean="0"/>
          </a:p>
          <a:p>
            <a:r>
              <a:rPr lang="en-GB" dirty="0" smtClean="0"/>
              <a:t>Visit Piz Gloria revolving restaurant and James Bond Interactive Museum</a:t>
            </a:r>
          </a:p>
          <a:p>
            <a:r>
              <a:rPr lang="en-GB" dirty="0" smtClean="0"/>
              <a:t>Lunch Stop at </a:t>
            </a:r>
            <a:r>
              <a:rPr lang="en-GB" dirty="0" err="1" smtClean="0"/>
              <a:t>Murren</a:t>
            </a:r>
            <a:r>
              <a:rPr lang="en-GB" dirty="0" smtClean="0"/>
              <a:t> Ski Resort</a:t>
            </a:r>
          </a:p>
          <a:p>
            <a:r>
              <a:rPr lang="en-GB" dirty="0" smtClean="0"/>
              <a:t>Mountain Railway to </a:t>
            </a:r>
            <a:r>
              <a:rPr lang="en-GB" dirty="0" err="1" smtClean="0"/>
              <a:t>Winteregg</a:t>
            </a:r>
            <a:r>
              <a:rPr lang="en-GB" dirty="0" smtClean="0"/>
              <a:t> for Snow Tubing </a:t>
            </a:r>
          </a:p>
          <a:p>
            <a:r>
              <a:rPr lang="en-GB" dirty="0" smtClean="0"/>
              <a:t>Dinner in the Chalet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353030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Excursion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Continental Breakfast</a:t>
            </a:r>
          </a:p>
          <a:p>
            <a:r>
              <a:rPr lang="en-GB" dirty="0" smtClean="0"/>
              <a:t>Mountain railway to  </a:t>
            </a:r>
            <a:r>
              <a:rPr lang="en-GB" dirty="0" err="1" smtClean="0"/>
              <a:t>Wengen</a:t>
            </a:r>
            <a:r>
              <a:rPr lang="en-GB" dirty="0" smtClean="0"/>
              <a:t> home of the </a:t>
            </a:r>
            <a:r>
              <a:rPr lang="en-GB" dirty="0" err="1" smtClean="0"/>
              <a:t>Lauberhorn</a:t>
            </a:r>
            <a:r>
              <a:rPr lang="en-GB" dirty="0" smtClean="0"/>
              <a:t> Race</a:t>
            </a:r>
          </a:p>
          <a:p>
            <a:r>
              <a:rPr lang="en-GB" dirty="0" smtClean="0"/>
              <a:t>Mountain Railway to Interlaken for lunch, visit the old town and excursion to Ice Magic</a:t>
            </a:r>
          </a:p>
          <a:p>
            <a:r>
              <a:rPr lang="en-GB" dirty="0" smtClean="0"/>
              <a:t>Opportunity to go tobogganing at Camping Jungfrau weather permitting</a:t>
            </a:r>
          </a:p>
          <a:p>
            <a:r>
              <a:rPr lang="en-GB" dirty="0" smtClean="0"/>
              <a:t>Optional Swiss Cheese </a:t>
            </a:r>
            <a:r>
              <a:rPr lang="en-GB" dirty="0" err="1" smtClean="0"/>
              <a:t>Fondu</a:t>
            </a:r>
            <a:r>
              <a:rPr lang="en-GB" dirty="0" smtClean="0"/>
              <a:t> at the Chalet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401614946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Lausanne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92500"/>
          </a:bodyPr>
          <a:lstStyle/>
          <a:p>
            <a:r>
              <a:rPr lang="en-GB" dirty="0" smtClean="0"/>
              <a:t>Early Continental Breakfast at Chalet</a:t>
            </a:r>
          </a:p>
          <a:p>
            <a:r>
              <a:rPr lang="en-GB" dirty="0" smtClean="0"/>
              <a:t>Depart chalet 8am for train journey to Lausanne</a:t>
            </a:r>
          </a:p>
          <a:p>
            <a:r>
              <a:rPr lang="en-GB" dirty="0" smtClean="0"/>
              <a:t>11.30am Boat across Lake Geneva to Evian in France for lunch</a:t>
            </a:r>
          </a:p>
          <a:p>
            <a:r>
              <a:rPr lang="en-GB" dirty="0" smtClean="0"/>
              <a:t>2.30pm return by boat from Evian to Lausanne</a:t>
            </a:r>
          </a:p>
          <a:p>
            <a:r>
              <a:rPr lang="en-GB" dirty="0" smtClean="0"/>
              <a:t>3pm-5pm visit Olympic Museum and the home of the International Olympic Committee</a:t>
            </a:r>
          </a:p>
          <a:p>
            <a:r>
              <a:rPr lang="en-GB" dirty="0" smtClean="0"/>
              <a:t>5.30pm Train to the Airport and check in</a:t>
            </a:r>
          </a:p>
          <a:p>
            <a:r>
              <a:rPr lang="en-GB" dirty="0" smtClean="0"/>
              <a:t>9.30pm Arrive at LHR, coach return to Swansea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8962546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Essent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314</TotalTime>
  <Words>1362</Words>
  <Application>Microsoft Office PowerPoint</Application>
  <PresentationFormat>On-screen Show (4:3)</PresentationFormat>
  <Paragraphs>287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5" baseType="lpstr">
      <vt:lpstr>Arial</vt:lpstr>
      <vt:lpstr>Calibri</vt:lpstr>
      <vt:lpstr>Office Theme</vt:lpstr>
      <vt:lpstr>Switzerland</vt:lpstr>
      <vt:lpstr>Switzerland</vt:lpstr>
      <vt:lpstr>Language</vt:lpstr>
      <vt:lpstr>POLITICS</vt:lpstr>
      <vt:lpstr>Cultures</vt:lpstr>
      <vt:lpstr>Service and Quality</vt:lpstr>
      <vt:lpstr>Swiss Branding</vt:lpstr>
      <vt:lpstr>Ski</vt:lpstr>
      <vt:lpstr>Winter</vt:lpstr>
      <vt:lpstr>Swiss Travel Centre</vt:lpstr>
      <vt:lpstr>New Developments</vt:lpstr>
      <vt:lpstr>Touring</vt:lpstr>
      <vt:lpstr>Train Journeys</vt:lpstr>
      <vt:lpstr>Hiking and Cycling</vt:lpstr>
      <vt:lpstr>Packages</vt:lpstr>
      <vt:lpstr>Get Swissed Experiences</vt:lpstr>
      <vt:lpstr>Cuisine</vt:lpstr>
      <vt:lpstr>Christmas Markets</vt:lpstr>
      <vt:lpstr>Project Andermatt Swiss Alps</vt:lpstr>
      <vt:lpstr>Engelberg Development</vt:lpstr>
      <vt:lpstr>Lake Geneva Region</vt:lpstr>
      <vt:lpstr>Valais Region</vt:lpstr>
      <vt:lpstr>Cities</vt:lpstr>
      <vt:lpstr>Bern</vt:lpstr>
      <vt:lpstr>Geneva</vt:lpstr>
      <vt:lpstr>Zurich</vt:lpstr>
      <vt:lpstr>Lucerne</vt:lpstr>
      <vt:lpstr>Basel</vt:lpstr>
      <vt:lpstr>Draft Itinerary</vt:lpstr>
      <vt:lpstr>Excursions</vt:lpstr>
      <vt:lpstr>Excursion</vt:lpstr>
      <vt:lpstr>Lausanne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Switzerland</dc:title>
  <dc:creator>Tablet8</dc:creator>
  <cp:lastModifiedBy>Jacqui Jones</cp:lastModifiedBy>
  <cp:revision>17</cp:revision>
  <dcterms:created xsi:type="dcterms:W3CDTF">2017-01-07T12:13:14Z</dcterms:created>
  <dcterms:modified xsi:type="dcterms:W3CDTF">2017-10-30T08:53:08Z</dcterms:modified>
</cp:coreProperties>
</file>