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7" r:id="rId2"/>
    <p:sldId id="288" r:id="rId3"/>
    <p:sldId id="281" r:id="rId4"/>
    <p:sldId id="283" r:id="rId5"/>
    <p:sldId id="285" r:id="rId6"/>
    <p:sldId id="282" r:id="rId7"/>
    <p:sldId id="256" r:id="rId8"/>
    <p:sldId id="260" r:id="rId9"/>
    <p:sldId id="287" r:id="rId10"/>
    <p:sldId id="286" r:id="rId11"/>
    <p:sldId id="258" r:id="rId12"/>
    <p:sldId id="259" r:id="rId13"/>
    <p:sldId id="265" r:id="rId14"/>
    <p:sldId id="266" r:id="rId15"/>
    <p:sldId id="261" r:id="rId16"/>
    <p:sldId id="267" r:id="rId17"/>
    <p:sldId id="268" r:id="rId18"/>
    <p:sldId id="269" r:id="rId19"/>
    <p:sldId id="270" r:id="rId20"/>
    <p:sldId id="271" r:id="rId21"/>
    <p:sldId id="272" r:id="rId22"/>
    <p:sldId id="280" r:id="rId23"/>
    <p:sldId id="262" r:id="rId24"/>
    <p:sldId id="263" r:id="rId25"/>
    <p:sldId id="264" r:id="rId26"/>
    <p:sldId id="279" r:id="rId27"/>
    <p:sldId id="273" r:id="rId28"/>
    <p:sldId id="289" r:id="rId29"/>
    <p:sldId id="290" r:id="rId3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7427" autoAdjust="0"/>
  </p:normalViewPr>
  <p:slideViewPr>
    <p:cSldViewPr snapToGrid="0">
      <p:cViewPr varScale="1">
        <p:scale>
          <a:sx n="89" d="100"/>
          <a:sy n="89" d="100"/>
        </p:scale>
        <p:origin x="1434"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666DED-6D42-4123-999A-7D3E3868698F}" type="datetimeFigureOut">
              <a:rPr lang="en-GB" smtClean="0"/>
              <a:t>02/05/2018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E9899B1-6F38-4C8A-92DA-900CB5E3AFF8}" type="slidenum">
              <a:rPr lang="en-GB" smtClean="0"/>
              <a:t>‹#›</a:t>
            </a:fld>
            <a:endParaRPr lang="en-GB"/>
          </a:p>
        </p:txBody>
      </p:sp>
    </p:spTree>
    <p:extLst>
      <p:ext uri="{BB962C8B-B14F-4D97-AF65-F5344CB8AC3E}">
        <p14:creationId xmlns:p14="http://schemas.microsoft.com/office/powerpoint/2010/main" val="1162619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a:t>
            </a:fld>
            <a:endParaRPr lang="en-GB"/>
          </a:p>
        </p:txBody>
      </p:sp>
    </p:spTree>
    <p:extLst>
      <p:ext uri="{BB962C8B-B14F-4D97-AF65-F5344CB8AC3E}">
        <p14:creationId xmlns:p14="http://schemas.microsoft.com/office/powerpoint/2010/main" val="1103031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a:t>
            </a:fld>
            <a:endParaRPr lang="en-GB"/>
          </a:p>
        </p:txBody>
      </p:sp>
    </p:spTree>
    <p:extLst>
      <p:ext uri="{BB962C8B-B14F-4D97-AF65-F5344CB8AC3E}">
        <p14:creationId xmlns:p14="http://schemas.microsoft.com/office/powerpoint/2010/main" val="4290428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Entrepreneur – some experts think of them as people who are willing to take risks that other people are not. Others define them as people who start and build successful businesses (Mindtools, 2018).</a:t>
            </a:r>
          </a:p>
          <a:p>
            <a:r>
              <a:rPr lang="en-GB" dirty="0" err="1"/>
              <a:t>Intreprenuer</a:t>
            </a:r>
            <a:r>
              <a:rPr lang="en-GB" dirty="0"/>
              <a:t> – those who act in an entrepreneurial way within businesses – they don’t own their own business.  </a:t>
            </a:r>
          </a:p>
        </p:txBody>
      </p:sp>
      <p:sp>
        <p:nvSpPr>
          <p:cNvPr id="4" name="Slide Number Placeholder 3"/>
          <p:cNvSpPr>
            <a:spLocks noGrp="1"/>
          </p:cNvSpPr>
          <p:nvPr>
            <p:ph type="sldNum" sz="quarter" idx="10"/>
          </p:nvPr>
        </p:nvSpPr>
        <p:spPr/>
        <p:txBody>
          <a:bodyPr/>
          <a:lstStyle/>
          <a:p>
            <a:fld id="{0E9899B1-6F38-4C8A-92DA-900CB5E3AFF8}" type="slidenum">
              <a:rPr lang="en-GB" smtClean="0"/>
              <a:t>3</a:t>
            </a:fld>
            <a:endParaRPr lang="en-GB"/>
          </a:p>
        </p:txBody>
      </p:sp>
    </p:spTree>
    <p:extLst>
      <p:ext uri="{BB962C8B-B14F-4D97-AF65-F5344CB8AC3E}">
        <p14:creationId xmlns:p14="http://schemas.microsoft.com/office/powerpoint/2010/main" val="1850599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4</a:t>
            </a:fld>
            <a:endParaRPr lang="en-GB"/>
          </a:p>
        </p:txBody>
      </p:sp>
    </p:spTree>
    <p:extLst>
      <p:ext uri="{BB962C8B-B14F-4D97-AF65-F5344CB8AC3E}">
        <p14:creationId xmlns:p14="http://schemas.microsoft.com/office/powerpoint/2010/main" val="1491985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90000"/>
              </a:lnSpc>
            </a:pPr>
            <a:r>
              <a:rPr lang="en-GB" altLang="en-US" sz="1200" dirty="0"/>
              <a:t>His work applied to the study of leadership to entrepreneurship.</a:t>
            </a:r>
          </a:p>
          <a:p>
            <a:pPr eaLnBrk="1" hangingPunct="1">
              <a:lnSpc>
                <a:spcPct val="90000"/>
              </a:lnSpc>
            </a:pPr>
            <a:r>
              <a:rPr lang="en-GB" altLang="en-US" sz="1200" dirty="0"/>
              <a:t>The work of Gartner’s echoed Leadership theory as its basis was seemed to be largely </a:t>
            </a:r>
            <a:r>
              <a:rPr lang="en-GB" altLang="en-US" sz="1200" dirty="0" err="1"/>
              <a:t>behaviouralist</a:t>
            </a:r>
            <a:r>
              <a:rPr lang="en-GB" altLang="en-US" sz="1200" dirty="0"/>
              <a:t>. </a:t>
            </a:r>
          </a:p>
          <a:p>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5</a:t>
            </a:fld>
            <a:endParaRPr lang="en-GB"/>
          </a:p>
        </p:txBody>
      </p:sp>
    </p:spTree>
    <p:extLst>
      <p:ext uri="{BB962C8B-B14F-4D97-AF65-F5344CB8AC3E}">
        <p14:creationId xmlns:p14="http://schemas.microsoft.com/office/powerpoint/2010/main" val="625631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806450">
              <a:buNone/>
            </a:pPr>
            <a:r>
              <a:rPr lang="en-GB" sz="1200" dirty="0">
                <a:solidFill>
                  <a:srgbClr val="FF0000"/>
                </a:solidFill>
              </a:rPr>
              <a:t>Research skills </a:t>
            </a:r>
          </a:p>
          <a:p>
            <a:pPr marL="0" indent="806450">
              <a:buNone/>
            </a:pPr>
            <a:r>
              <a:rPr lang="en-GB" sz="1200" dirty="0">
                <a:solidFill>
                  <a:srgbClr val="FF0000"/>
                </a:solidFill>
              </a:rPr>
              <a:t>Organisational skills </a:t>
            </a:r>
          </a:p>
          <a:p>
            <a:pPr marL="0" indent="806450">
              <a:buNone/>
            </a:pPr>
            <a:r>
              <a:rPr lang="en-GB" sz="1200" dirty="0">
                <a:solidFill>
                  <a:srgbClr val="FF0000"/>
                </a:solidFill>
              </a:rPr>
              <a:t>Presentation skills </a:t>
            </a:r>
          </a:p>
          <a:p>
            <a:pPr marL="0" indent="806450">
              <a:buNone/>
            </a:pPr>
            <a:r>
              <a:rPr lang="en-GB" sz="1200" dirty="0">
                <a:solidFill>
                  <a:srgbClr val="FF0000"/>
                </a:solidFill>
              </a:rPr>
              <a:t>Entrepreneurship</a:t>
            </a:r>
            <a:r>
              <a:rPr lang="en-GB" sz="1200" b="1" dirty="0">
                <a:solidFill>
                  <a:srgbClr val="FF0000"/>
                </a:solidFill>
              </a:rPr>
              <a:t> – being innovative, creative, being able to make money</a:t>
            </a:r>
          </a:p>
          <a:p>
            <a:pPr marL="0" indent="806450">
              <a:buNone/>
            </a:pPr>
            <a:r>
              <a:rPr lang="en-GB" sz="1200" dirty="0">
                <a:solidFill>
                  <a:srgbClr val="FF0000"/>
                </a:solidFill>
              </a:rPr>
              <a:t>Strategic planning </a:t>
            </a:r>
          </a:p>
          <a:p>
            <a:pPr marL="0" indent="806450">
              <a:buNone/>
            </a:pPr>
            <a:r>
              <a:rPr lang="en-GB" sz="1200" dirty="0">
                <a:solidFill>
                  <a:srgbClr val="FF0000"/>
                </a:solidFill>
              </a:rPr>
              <a:t>Time management</a:t>
            </a:r>
          </a:p>
          <a:p>
            <a:pPr marL="0" indent="806450">
              <a:buNone/>
            </a:pPr>
            <a:r>
              <a:rPr lang="en-GB" sz="1200" dirty="0">
                <a:solidFill>
                  <a:srgbClr val="FF0000"/>
                </a:solidFill>
              </a:rPr>
              <a:t>Interpersonal communication skills </a:t>
            </a:r>
          </a:p>
          <a:p>
            <a:pPr marL="0" indent="806450">
              <a:buNone/>
            </a:pPr>
            <a:r>
              <a:rPr lang="en-GB" sz="1200" dirty="0">
                <a:solidFill>
                  <a:srgbClr val="FF0000"/>
                </a:solidFill>
              </a:rPr>
              <a:t>Team working  </a:t>
            </a:r>
          </a:p>
          <a:p>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6</a:t>
            </a:fld>
            <a:endParaRPr lang="en-GB"/>
          </a:p>
        </p:txBody>
      </p:sp>
    </p:spTree>
    <p:extLst>
      <p:ext uri="{BB962C8B-B14F-4D97-AF65-F5344CB8AC3E}">
        <p14:creationId xmlns:p14="http://schemas.microsoft.com/office/powerpoint/2010/main" val="152195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7</a:t>
            </a:fld>
            <a:endParaRPr lang="en-GB"/>
          </a:p>
        </p:txBody>
      </p:sp>
    </p:spTree>
    <p:extLst>
      <p:ext uri="{BB962C8B-B14F-4D97-AF65-F5344CB8AC3E}">
        <p14:creationId xmlns:p14="http://schemas.microsoft.com/office/powerpoint/2010/main" val="611062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8</a:t>
            </a:fld>
            <a:endParaRPr lang="en-GB"/>
          </a:p>
        </p:txBody>
      </p:sp>
    </p:spTree>
    <p:extLst>
      <p:ext uri="{BB962C8B-B14F-4D97-AF65-F5344CB8AC3E}">
        <p14:creationId xmlns:p14="http://schemas.microsoft.com/office/powerpoint/2010/main" val="37182472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lnSpc>
                <a:spcPct val="80000"/>
              </a:lnSpc>
            </a:pPr>
            <a:r>
              <a:rPr lang="en-GB" altLang="en-US" dirty="0"/>
              <a:t>Intelligence - the ability to see things and make connections between those things.</a:t>
            </a:r>
          </a:p>
          <a:p>
            <a:pPr lvl="2">
              <a:lnSpc>
                <a:spcPct val="80000"/>
              </a:lnSpc>
            </a:pPr>
            <a:r>
              <a:rPr lang="en-GB" altLang="en-US" dirty="0"/>
              <a:t>Initiative - to act out of instinct more than habit and do things in ways and in situations in which you have never done them before.</a:t>
            </a:r>
          </a:p>
          <a:p>
            <a:pPr lvl="2">
              <a:lnSpc>
                <a:spcPct val="80000"/>
              </a:lnSpc>
            </a:pPr>
            <a:r>
              <a:rPr lang="en-GB" altLang="en-US" dirty="0"/>
              <a:t>Self-assurance - the confidence and belief in yourself and your ideas.</a:t>
            </a:r>
          </a:p>
          <a:p>
            <a:pPr lvl="2">
              <a:lnSpc>
                <a:spcPct val="80000"/>
              </a:lnSpc>
            </a:pPr>
            <a:r>
              <a:rPr lang="en-GB" altLang="en-US" dirty="0"/>
              <a:t>The 'helicopter' factor - the ability to 'hover' above the situation and see clearly, and without distraction from what is going on around you. </a:t>
            </a:r>
          </a:p>
          <a:p>
            <a:endParaRPr lang="en-GB" dirty="0"/>
          </a:p>
        </p:txBody>
      </p:sp>
      <p:sp>
        <p:nvSpPr>
          <p:cNvPr id="4" name="Slide Number Placeholder 3"/>
          <p:cNvSpPr>
            <a:spLocks noGrp="1"/>
          </p:cNvSpPr>
          <p:nvPr>
            <p:ph type="sldNum" sz="quarter" idx="10"/>
          </p:nvPr>
        </p:nvSpPr>
        <p:spPr/>
        <p:txBody>
          <a:bodyPr/>
          <a:lstStyle/>
          <a:p>
            <a:fld id="{0E9899B1-6F38-4C8A-92DA-900CB5E3AFF8}" type="slidenum">
              <a:rPr lang="en-GB" smtClean="0"/>
              <a:t>9</a:t>
            </a:fld>
            <a:endParaRPr lang="en-GB"/>
          </a:p>
        </p:txBody>
      </p:sp>
    </p:spTree>
    <p:extLst>
      <p:ext uri="{BB962C8B-B14F-4D97-AF65-F5344CB8AC3E}">
        <p14:creationId xmlns:p14="http://schemas.microsoft.com/office/powerpoint/2010/main" val="950856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10</a:t>
            </a:fld>
            <a:endParaRPr lang="en-GB"/>
          </a:p>
        </p:txBody>
      </p:sp>
    </p:spTree>
    <p:extLst>
      <p:ext uri="{BB962C8B-B14F-4D97-AF65-F5344CB8AC3E}">
        <p14:creationId xmlns:p14="http://schemas.microsoft.com/office/powerpoint/2010/main" val="26778241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B4A99EF0-892E-4C93-A37A-43B3E0C6A86A}" type="slidenum">
              <a:rPr lang="en-GB" smtClean="0"/>
              <a:pPr>
                <a:defRPr/>
              </a:pPr>
              <a:t>11</a:t>
            </a:fld>
            <a:endParaRPr lang="en-GB"/>
          </a:p>
        </p:txBody>
      </p:sp>
    </p:spTree>
    <p:extLst>
      <p:ext uri="{BB962C8B-B14F-4D97-AF65-F5344CB8AC3E}">
        <p14:creationId xmlns:p14="http://schemas.microsoft.com/office/powerpoint/2010/main" val="21084907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2EA54998-A91B-4307-A713-5B8FB29189A8}" type="slidenum">
              <a:rPr lang="en-GB" altLang="en-US">
                <a:latin typeface="Calibri" pitchFamily="34" charset="0"/>
              </a:rPr>
              <a:pPr fontAlgn="base">
                <a:spcBef>
                  <a:spcPct val="0"/>
                </a:spcBef>
                <a:spcAft>
                  <a:spcPct val="0"/>
                </a:spcAft>
              </a:pPr>
              <a:t>12</a:t>
            </a:fld>
            <a:endParaRPr lang="en-GB" altLang="en-US">
              <a:latin typeface="Calibri" pitchFamily="34" charset="0"/>
            </a:endParaRPr>
          </a:p>
        </p:txBody>
      </p:sp>
    </p:spTree>
    <p:extLst>
      <p:ext uri="{BB962C8B-B14F-4D97-AF65-F5344CB8AC3E}">
        <p14:creationId xmlns:p14="http://schemas.microsoft.com/office/powerpoint/2010/main" val="4985075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13</a:t>
            </a:fld>
            <a:endParaRPr lang="en-GB"/>
          </a:p>
        </p:txBody>
      </p:sp>
    </p:spTree>
    <p:extLst>
      <p:ext uri="{BB962C8B-B14F-4D97-AF65-F5344CB8AC3E}">
        <p14:creationId xmlns:p14="http://schemas.microsoft.com/office/powerpoint/2010/main" val="1070733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14</a:t>
            </a:fld>
            <a:endParaRPr lang="en-GB"/>
          </a:p>
        </p:txBody>
      </p:sp>
    </p:spTree>
    <p:extLst>
      <p:ext uri="{BB962C8B-B14F-4D97-AF65-F5344CB8AC3E}">
        <p14:creationId xmlns:p14="http://schemas.microsoft.com/office/powerpoint/2010/main" val="3686345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15</a:t>
            </a:fld>
            <a:endParaRPr lang="en-GB"/>
          </a:p>
        </p:txBody>
      </p:sp>
    </p:spTree>
    <p:extLst>
      <p:ext uri="{BB962C8B-B14F-4D97-AF65-F5344CB8AC3E}">
        <p14:creationId xmlns:p14="http://schemas.microsoft.com/office/powerpoint/2010/main" val="34330894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16</a:t>
            </a:fld>
            <a:endParaRPr lang="en-GB"/>
          </a:p>
        </p:txBody>
      </p:sp>
    </p:spTree>
    <p:extLst>
      <p:ext uri="{BB962C8B-B14F-4D97-AF65-F5344CB8AC3E}">
        <p14:creationId xmlns:p14="http://schemas.microsoft.com/office/powerpoint/2010/main" val="42850031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17</a:t>
            </a:fld>
            <a:endParaRPr lang="en-GB"/>
          </a:p>
        </p:txBody>
      </p:sp>
    </p:spTree>
    <p:extLst>
      <p:ext uri="{BB962C8B-B14F-4D97-AF65-F5344CB8AC3E}">
        <p14:creationId xmlns:p14="http://schemas.microsoft.com/office/powerpoint/2010/main" val="15377680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18</a:t>
            </a:fld>
            <a:endParaRPr lang="en-GB"/>
          </a:p>
        </p:txBody>
      </p:sp>
    </p:spTree>
    <p:extLst>
      <p:ext uri="{BB962C8B-B14F-4D97-AF65-F5344CB8AC3E}">
        <p14:creationId xmlns:p14="http://schemas.microsoft.com/office/powerpoint/2010/main" val="39165799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19</a:t>
            </a:fld>
            <a:endParaRPr lang="en-GB"/>
          </a:p>
        </p:txBody>
      </p:sp>
    </p:spTree>
    <p:extLst>
      <p:ext uri="{BB962C8B-B14F-4D97-AF65-F5344CB8AC3E}">
        <p14:creationId xmlns:p14="http://schemas.microsoft.com/office/powerpoint/2010/main" val="27425271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20</a:t>
            </a:fld>
            <a:endParaRPr lang="en-GB"/>
          </a:p>
        </p:txBody>
      </p:sp>
    </p:spTree>
    <p:extLst>
      <p:ext uri="{BB962C8B-B14F-4D97-AF65-F5344CB8AC3E}">
        <p14:creationId xmlns:p14="http://schemas.microsoft.com/office/powerpoint/2010/main" val="785250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21</a:t>
            </a:fld>
            <a:endParaRPr lang="en-GB"/>
          </a:p>
        </p:txBody>
      </p:sp>
    </p:spTree>
    <p:extLst>
      <p:ext uri="{BB962C8B-B14F-4D97-AF65-F5344CB8AC3E}">
        <p14:creationId xmlns:p14="http://schemas.microsoft.com/office/powerpoint/2010/main" val="4449285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22</a:t>
            </a:fld>
            <a:endParaRPr lang="en-GB"/>
          </a:p>
        </p:txBody>
      </p:sp>
    </p:spTree>
    <p:extLst>
      <p:ext uri="{BB962C8B-B14F-4D97-AF65-F5344CB8AC3E}">
        <p14:creationId xmlns:p14="http://schemas.microsoft.com/office/powerpoint/2010/main" val="13943248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Price </a:t>
            </a:r>
            <a:r>
              <a:rPr lang="en-GB" altLang="en-US" dirty="0"/>
              <a:t>is the amount the consumer must exchange to receive the offering . Solomon et al (2009).</a:t>
            </a:r>
          </a:p>
          <a:p>
            <a:pPr>
              <a:spcBef>
                <a:spcPct val="0"/>
              </a:spcBef>
            </a:pPr>
            <a:r>
              <a:rPr lang="en-GB" altLang="en-US" i="1" dirty="0"/>
              <a:t>The company’s goal in terms of price is really to reduce costs through improving manufacturing and efficiency, and most importantly the marketer needs to increase the perceived value of the benefits of its products and services to the buyer or consumer</a:t>
            </a:r>
          </a:p>
          <a:p>
            <a:pPr>
              <a:spcBef>
                <a:spcPct val="0"/>
              </a:spcBef>
            </a:pPr>
            <a:endParaRPr lang="en-GB" altLang="en-US" i="1" dirty="0"/>
          </a:p>
          <a:p>
            <a:pPr>
              <a:spcBef>
                <a:spcPct val="0"/>
              </a:spcBef>
            </a:pPr>
            <a:r>
              <a:rPr lang="en-GB" altLang="en-US" b="1" dirty="0"/>
              <a:t>Place </a:t>
            </a:r>
            <a:r>
              <a:rPr lang="en-GB" altLang="en-US" dirty="0"/>
              <a:t>includes company activities that make the product available to target consumers. Kotler and Armstrong (2010).</a:t>
            </a:r>
          </a:p>
          <a:p>
            <a:pPr>
              <a:spcBef>
                <a:spcPct val="0"/>
              </a:spcBef>
            </a:pPr>
            <a:r>
              <a:rPr lang="en-GB" altLang="en-US" i="1" dirty="0"/>
              <a:t>Place is also known as channel, distribution, or intermediary. It is the mechanism through which goods and/or services are moved from the manufacturer/ service provider to the user or consumer</a:t>
            </a:r>
          </a:p>
          <a:p>
            <a:pPr>
              <a:spcBef>
                <a:spcPct val="0"/>
              </a:spcBef>
            </a:pPr>
            <a:endParaRPr lang="en-GB" altLang="en-US" i="1" dirty="0"/>
          </a:p>
          <a:p>
            <a:pPr>
              <a:spcBef>
                <a:spcPct val="0"/>
              </a:spcBef>
            </a:pPr>
            <a:r>
              <a:rPr lang="en-GB" altLang="en-US" b="1" dirty="0"/>
              <a:t>Product </a:t>
            </a:r>
            <a:r>
              <a:rPr lang="en-GB" altLang="en-US" dirty="0"/>
              <a:t>means the goods-and-services combination the company offers to the target market. Kotler and Armstrong (2010).</a:t>
            </a:r>
          </a:p>
          <a:p>
            <a:pPr>
              <a:spcBef>
                <a:spcPct val="0"/>
              </a:spcBef>
            </a:pPr>
            <a:r>
              <a:rPr lang="en-GB" altLang="en-US" i="1" dirty="0"/>
              <a:t>For many a product is simply the tangible, physical item that we buy or sell. You can also think of the product as intangible i.e. a service.</a:t>
            </a:r>
          </a:p>
          <a:p>
            <a:pPr>
              <a:spcBef>
                <a:spcPct val="0"/>
              </a:spcBef>
            </a:pPr>
            <a:endParaRPr lang="en-GB" altLang="en-US" i="1" dirty="0"/>
          </a:p>
          <a:p>
            <a:pPr>
              <a:spcBef>
                <a:spcPct val="0"/>
              </a:spcBef>
            </a:pPr>
            <a:r>
              <a:rPr lang="en-GB" altLang="en-US" b="1" dirty="0"/>
              <a:t>Promotion </a:t>
            </a:r>
            <a:r>
              <a:rPr lang="en-GB" altLang="en-US" dirty="0"/>
              <a:t>includes all of the activities marketers undertake to inform consumers about their products and to encourage potential customers to buy these products. Solomon et al (2009).</a:t>
            </a:r>
          </a:p>
          <a:p>
            <a:pPr>
              <a:spcBef>
                <a:spcPct val="0"/>
              </a:spcBef>
            </a:pPr>
            <a:r>
              <a:rPr lang="en-GB" altLang="en-US" i="1" dirty="0"/>
              <a:t>Promotion includes all of the tools available to the marketer for marketing communication. </a:t>
            </a:r>
          </a:p>
          <a:p>
            <a:pPr>
              <a:spcBef>
                <a:spcPct val="0"/>
              </a:spcBef>
            </a:pPr>
            <a:endParaRPr lang="en-GB" altLang="en-US" i="1" dirty="0"/>
          </a:p>
          <a:p>
            <a:pPr>
              <a:spcBef>
                <a:spcPct val="0"/>
              </a:spcBef>
            </a:pPr>
            <a:r>
              <a:rPr lang="en-GB" altLang="en-US" b="1" dirty="0"/>
              <a:t>Process </a:t>
            </a:r>
            <a:r>
              <a:rPr lang="en-GB" altLang="en-US" dirty="0"/>
              <a:t>is) . . . The actual procedures, mechanisms, and flow of activities by which the service is delivered – this service delivery and operating systems. </a:t>
            </a:r>
          </a:p>
          <a:p>
            <a:pPr>
              <a:spcBef>
                <a:spcPct val="0"/>
              </a:spcBef>
            </a:pPr>
            <a:r>
              <a:rPr lang="en-GB" altLang="en-US" dirty="0"/>
              <a:t>Zeithaml et al (2008).</a:t>
            </a:r>
          </a:p>
          <a:p>
            <a:pPr>
              <a:spcBef>
                <a:spcPct val="0"/>
              </a:spcBef>
            </a:pPr>
            <a:r>
              <a:rPr lang="en-GB" altLang="en-US" i="1" dirty="0"/>
              <a:t>However in reality it is more about the customer interface between the business and consumer and how they deal with each other in a series of steps in stages, i.e. throughout the process</a:t>
            </a:r>
          </a:p>
          <a:p>
            <a:pPr>
              <a:spcBef>
                <a:spcPct val="0"/>
              </a:spcBef>
            </a:pPr>
            <a:endParaRPr lang="en-GB" altLang="en-US" i="1" dirty="0"/>
          </a:p>
          <a:p>
            <a:pPr>
              <a:spcBef>
                <a:spcPct val="0"/>
              </a:spcBef>
            </a:pPr>
            <a:r>
              <a:rPr lang="en-GB" altLang="en-US" b="1" dirty="0"/>
              <a:t>Physical evidence </a:t>
            </a:r>
            <a:r>
              <a:rPr lang="en-GB" altLang="en-US" dirty="0"/>
              <a:t>is) . . . The environment in which the service is delivered, and where the firm and customer interact, and any tangible components that facilitate performance or communication of the service.  Zeithaml et al (2008 )</a:t>
            </a:r>
          </a:p>
          <a:p>
            <a:pPr>
              <a:spcBef>
                <a:spcPct val="0"/>
              </a:spcBef>
            </a:pPr>
            <a:r>
              <a:rPr lang="en-GB" altLang="en-US" i="1" dirty="0"/>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a:spcBef>
                <a:spcPct val="0"/>
              </a:spcBef>
            </a:pPr>
            <a:endParaRPr lang="en-GB" altLang="en-US" i="1" dirty="0"/>
          </a:p>
          <a:p>
            <a:pPr>
              <a:spcBef>
                <a:spcPct val="0"/>
              </a:spcBef>
            </a:pPr>
            <a:r>
              <a:rPr lang="en-GB" altLang="en-US" b="1" dirty="0"/>
              <a:t>(People </a:t>
            </a:r>
            <a:r>
              <a:rPr lang="en-GB" altLang="en-US" dirty="0"/>
              <a:t>are) . . . All human actors who play a part in service delivery and thus influence the buyers' perceptions; namely, the firm's personnel, the customer, and other customers in the service environment. Zeithaml et al (2008).</a:t>
            </a:r>
          </a:p>
          <a:p>
            <a:pPr>
              <a:spcBef>
                <a:spcPct val="0"/>
              </a:spcBef>
            </a:pPr>
            <a:r>
              <a:rPr lang="en-GB" altLang="en-US" i="1" dirty="0"/>
              <a:t>People are the most important element of any service or experience. Services tend to be produced and consumed at the same moment, and aspects of the customer experience are altered to meet the individual needs of the person consuming it.</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6C2F74DF-2F67-4E07-8028-9DD11EC9A738}" type="slidenum">
              <a:rPr lang="en-GB" altLang="en-US">
                <a:latin typeface="Calibri" pitchFamily="34" charset="0"/>
              </a:rPr>
              <a:pPr fontAlgn="base">
                <a:spcBef>
                  <a:spcPct val="0"/>
                </a:spcBef>
                <a:spcAft>
                  <a:spcPct val="0"/>
                </a:spcAft>
              </a:pPr>
              <a:t>23</a:t>
            </a:fld>
            <a:endParaRPr lang="en-GB" altLang="en-US">
              <a:latin typeface="Calibri" pitchFamily="34" charset="0"/>
            </a:endParaRPr>
          </a:p>
        </p:txBody>
      </p:sp>
    </p:spTree>
    <p:extLst>
      <p:ext uri="{BB962C8B-B14F-4D97-AF65-F5344CB8AC3E}">
        <p14:creationId xmlns:p14="http://schemas.microsoft.com/office/powerpoint/2010/main" val="5375371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24</a:t>
            </a:fld>
            <a:endParaRPr lang="en-GB"/>
          </a:p>
        </p:txBody>
      </p:sp>
    </p:spTree>
    <p:extLst>
      <p:ext uri="{BB962C8B-B14F-4D97-AF65-F5344CB8AC3E}">
        <p14:creationId xmlns:p14="http://schemas.microsoft.com/office/powerpoint/2010/main" val="16533842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Sources of information for competitor analysis</a:t>
            </a:r>
          </a:p>
          <a:p>
            <a:pPr>
              <a:spcBef>
                <a:spcPct val="0"/>
              </a:spcBef>
            </a:pPr>
            <a:endParaRPr lang="en-GB" altLang="en-US"/>
          </a:p>
          <a:p>
            <a:pPr>
              <a:spcBef>
                <a:spcPct val="0"/>
              </a:spcBef>
            </a:pPr>
            <a:r>
              <a:rPr lang="en-GB" altLang="en-US"/>
              <a:t>Davidson (1997) described how the sources of competitor information can be neatly grouped into three categories:</a:t>
            </a:r>
          </a:p>
          <a:p>
            <a:pPr>
              <a:spcBef>
                <a:spcPct val="0"/>
              </a:spcBef>
            </a:pPr>
            <a:endParaRPr lang="en-GB" altLang="en-US"/>
          </a:p>
          <a:p>
            <a:pPr>
              <a:spcBef>
                <a:spcPct val="0"/>
              </a:spcBef>
            </a:pPr>
            <a:r>
              <a:rPr lang="en-GB" altLang="en-US"/>
              <a:t>• Recorded data: this is easily available in published form either internally or externally. Good examples include competitor annual reports and product brochures;</a:t>
            </a:r>
          </a:p>
          <a:p>
            <a:pPr>
              <a:spcBef>
                <a:spcPct val="0"/>
              </a:spcBef>
            </a:pPr>
            <a:endParaRPr lang="en-GB" altLang="en-US"/>
          </a:p>
          <a:p>
            <a:pPr>
              <a:spcBef>
                <a:spcPct val="0"/>
              </a:spcBef>
            </a:pPr>
            <a:r>
              <a:rPr lang="en-GB" altLang="en-US"/>
              <a:t>• Observable data: this has to be actively sought and often assembled from several sources. A good example is competitor pricing;</a:t>
            </a:r>
          </a:p>
          <a:p>
            <a:pPr>
              <a:spcBef>
                <a:spcPct val="0"/>
              </a:spcBef>
            </a:pPr>
            <a:endParaRPr lang="en-GB" altLang="en-US"/>
          </a:p>
          <a:p>
            <a:pPr>
              <a:spcBef>
                <a:spcPct val="0"/>
              </a:spcBef>
            </a:pPr>
            <a:r>
              <a:rPr lang="en-GB" altLang="en-US"/>
              <a:t>• Opportunistic data: to get hold of this kind of data requires a lot of planning and organisation. Much of it is “anecdotal”, coming from discussions with suppliers, customers and, perhaps, previous management of competitors.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386334A2-0FCC-4746-BD96-6CB4BD2124D4}" type="slidenum">
              <a:rPr lang="en-GB" altLang="en-US">
                <a:latin typeface="Calibri" pitchFamily="34" charset="0"/>
              </a:rPr>
              <a:pPr fontAlgn="base">
                <a:spcBef>
                  <a:spcPct val="0"/>
                </a:spcBef>
                <a:spcAft>
                  <a:spcPct val="0"/>
                </a:spcAft>
              </a:pPr>
              <a:t>25</a:t>
            </a:fld>
            <a:endParaRPr lang="en-GB" altLang="en-US">
              <a:latin typeface="Calibri" pitchFamily="34" charset="0"/>
            </a:endParaRPr>
          </a:p>
        </p:txBody>
      </p:sp>
    </p:spTree>
    <p:extLst>
      <p:ext uri="{BB962C8B-B14F-4D97-AF65-F5344CB8AC3E}">
        <p14:creationId xmlns:p14="http://schemas.microsoft.com/office/powerpoint/2010/main" val="7530342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26</a:t>
            </a:fld>
            <a:endParaRPr lang="en-GB"/>
          </a:p>
        </p:txBody>
      </p:sp>
    </p:spTree>
    <p:extLst>
      <p:ext uri="{BB962C8B-B14F-4D97-AF65-F5344CB8AC3E}">
        <p14:creationId xmlns:p14="http://schemas.microsoft.com/office/powerpoint/2010/main" val="42744275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27</a:t>
            </a:fld>
            <a:endParaRPr lang="en-GB"/>
          </a:p>
        </p:txBody>
      </p:sp>
    </p:spTree>
    <p:extLst>
      <p:ext uri="{BB962C8B-B14F-4D97-AF65-F5344CB8AC3E}">
        <p14:creationId xmlns:p14="http://schemas.microsoft.com/office/powerpoint/2010/main" val="409515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28</a:t>
            </a:fld>
            <a:endParaRPr lang="en-GB"/>
          </a:p>
        </p:txBody>
      </p:sp>
    </p:spTree>
    <p:extLst>
      <p:ext uri="{BB962C8B-B14F-4D97-AF65-F5344CB8AC3E}">
        <p14:creationId xmlns:p14="http://schemas.microsoft.com/office/powerpoint/2010/main" val="26449144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E9899B1-6F38-4C8A-92DA-900CB5E3AFF8}" type="slidenum">
              <a:rPr lang="en-GB" smtClean="0"/>
              <a:t>29</a:t>
            </a:fld>
            <a:endParaRPr lang="en-GB"/>
          </a:p>
        </p:txBody>
      </p:sp>
    </p:spTree>
    <p:extLst>
      <p:ext uri="{BB962C8B-B14F-4D97-AF65-F5344CB8AC3E}">
        <p14:creationId xmlns:p14="http://schemas.microsoft.com/office/powerpoint/2010/main" val="31732993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02/05/2018</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252042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72377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58455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09360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9047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25773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82505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4988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5117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442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02/05/2018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13272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02/05/2018</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63677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6.jpg"/><Relationship Id="rId7" Type="http://schemas.openxmlformats.org/officeDocument/2006/relationships/image" Target="../media/image10.jp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jpg"/></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BMSK4006</a:t>
            </a:r>
            <a:endParaRPr lang="en-GB" dirty="0"/>
          </a:p>
        </p:txBody>
      </p:sp>
      <p:sp>
        <p:nvSpPr>
          <p:cNvPr id="3" name="Subtitle 2"/>
          <p:cNvSpPr>
            <a:spLocks noGrp="1"/>
          </p:cNvSpPr>
          <p:nvPr>
            <p:ph type="subTitle" idx="1"/>
          </p:nvPr>
        </p:nvSpPr>
        <p:spPr/>
        <p:txBody>
          <a:bodyPr>
            <a:normAutofit/>
          </a:bodyPr>
          <a:lstStyle/>
          <a:p>
            <a:r>
              <a:rPr lang="en-GB" dirty="0"/>
              <a:t>Managing Enterprise in 21</a:t>
            </a:r>
            <a:r>
              <a:rPr lang="en-GB" baseline="30000" dirty="0"/>
              <a:t>st</a:t>
            </a:r>
            <a:r>
              <a:rPr lang="en-GB" dirty="0"/>
              <a:t> Century</a:t>
            </a:r>
          </a:p>
          <a:p>
            <a:endParaRPr lang="en-GB" dirty="0"/>
          </a:p>
          <a:p>
            <a:endParaRPr lang="en-GB" dirty="0"/>
          </a:p>
        </p:txBody>
      </p:sp>
    </p:spTree>
    <p:extLst>
      <p:ext uri="{BB962C8B-B14F-4D97-AF65-F5344CB8AC3E}">
        <p14:creationId xmlns:p14="http://schemas.microsoft.com/office/powerpoint/2010/main" val="3372050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0CD8E-FDF8-4641-B3D9-448BDB920C09}"/>
              </a:ext>
            </a:extLst>
          </p:cNvPr>
          <p:cNvSpPr>
            <a:spLocks noGrp="1"/>
          </p:cNvSpPr>
          <p:nvPr>
            <p:ph type="title"/>
          </p:nvPr>
        </p:nvSpPr>
        <p:spPr/>
        <p:txBody>
          <a:bodyPr/>
          <a:lstStyle/>
          <a:p>
            <a:r>
              <a:rPr lang="en-GB" dirty="0"/>
              <a:t>Overview of Workshop</a:t>
            </a:r>
          </a:p>
        </p:txBody>
      </p:sp>
      <p:sp>
        <p:nvSpPr>
          <p:cNvPr id="3" name="Content Placeholder 2">
            <a:extLst>
              <a:ext uri="{FF2B5EF4-FFF2-40B4-BE49-F238E27FC236}">
                <a16:creationId xmlns:a16="http://schemas.microsoft.com/office/drawing/2014/main" id="{63834AB0-95ED-426F-AF82-AEC06336B92D}"/>
              </a:ext>
            </a:extLst>
          </p:cNvPr>
          <p:cNvSpPr>
            <a:spLocks noGrp="1"/>
          </p:cNvSpPr>
          <p:nvPr>
            <p:ph idx="1"/>
          </p:nvPr>
        </p:nvSpPr>
        <p:spPr/>
        <p:txBody>
          <a:bodyPr/>
          <a:lstStyle/>
          <a:p>
            <a:r>
              <a:rPr lang="en-GB" dirty="0"/>
              <a:t>Definitions – entrepreneur/</a:t>
            </a:r>
            <a:r>
              <a:rPr lang="en-GB" dirty="0" err="1"/>
              <a:t>intrepreneur</a:t>
            </a:r>
            <a:endParaRPr lang="en-GB" dirty="0"/>
          </a:p>
          <a:p>
            <a:r>
              <a:rPr lang="en-GB" dirty="0"/>
              <a:t>Skills required</a:t>
            </a:r>
          </a:p>
          <a:p>
            <a:r>
              <a:rPr lang="en-GB" dirty="0"/>
              <a:t>Introduction to Marketing</a:t>
            </a:r>
          </a:p>
          <a:p>
            <a:r>
              <a:rPr lang="en-GB" dirty="0"/>
              <a:t>Business plan proposal</a:t>
            </a:r>
          </a:p>
        </p:txBody>
      </p:sp>
    </p:spTree>
    <p:extLst>
      <p:ext uri="{BB962C8B-B14F-4D97-AF65-F5344CB8AC3E}">
        <p14:creationId xmlns:p14="http://schemas.microsoft.com/office/powerpoint/2010/main" val="873471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2529E-55E7-4B6C-A507-3C7715B33F2A}"/>
              </a:ext>
            </a:extLst>
          </p:cNvPr>
          <p:cNvSpPr>
            <a:spLocks noGrp="1"/>
          </p:cNvSpPr>
          <p:nvPr>
            <p:ph type="title"/>
          </p:nvPr>
        </p:nvSpPr>
        <p:spPr/>
        <p:txBody>
          <a:bodyPr>
            <a:normAutofit/>
          </a:bodyPr>
          <a:lstStyle/>
          <a:p>
            <a:r>
              <a:rPr lang="en-GB" sz="4800" b="1" dirty="0"/>
              <a:t>Definitions</a:t>
            </a:r>
          </a:p>
        </p:txBody>
      </p:sp>
      <p:sp>
        <p:nvSpPr>
          <p:cNvPr id="3" name="Content Placeholder 2">
            <a:extLst>
              <a:ext uri="{FF2B5EF4-FFF2-40B4-BE49-F238E27FC236}">
                <a16:creationId xmlns:a16="http://schemas.microsoft.com/office/drawing/2014/main" id="{17211AD8-7E2F-4081-92B6-48A9D59569CE}"/>
              </a:ext>
            </a:extLst>
          </p:cNvPr>
          <p:cNvSpPr>
            <a:spLocks noGrp="1"/>
          </p:cNvSpPr>
          <p:nvPr>
            <p:ph idx="1"/>
          </p:nvPr>
        </p:nvSpPr>
        <p:spPr>
          <a:xfrm>
            <a:off x="609600" y="2155371"/>
            <a:ext cx="10972800" cy="3361862"/>
          </a:xfrm>
        </p:spPr>
        <p:txBody>
          <a:bodyPr/>
          <a:lstStyle/>
          <a:p>
            <a:pPr algn="ctr"/>
            <a:r>
              <a:rPr lang="en-GB" dirty="0"/>
              <a:t>Entrepreneur</a:t>
            </a:r>
          </a:p>
          <a:p>
            <a:pPr algn="ctr"/>
            <a:r>
              <a:rPr lang="en-GB" dirty="0" err="1"/>
              <a:t>Intrepreneur</a:t>
            </a:r>
            <a:endParaRPr lang="en-GB" dirty="0"/>
          </a:p>
        </p:txBody>
      </p:sp>
    </p:spTree>
    <p:extLst>
      <p:ext uri="{BB962C8B-B14F-4D97-AF65-F5344CB8AC3E}">
        <p14:creationId xmlns:p14="http://schemas.microsoft.com/office/powerpoint/2010/main" val="3042683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D4DC6D19-7666-49F4-9211-7637D3DE1EF8}"/>
              </a:ext>
            </a:extLst>
          </p:cNvPr>
          <p:cNvSpPr>
            <a:spLocks noGrp="1" noChangeArrowheads="1"/>
          </p:cNvSpPr>
          <p:nvPr>
            <p:ph type="title"/>
          </p:nvPr>
        </p:nvSpPr>
        <p:spPr/>
        <p:txBody>
          <a:bodyPr/>
          <a:lstStyle/>
          <a:p>
            <a:pPr eaLnBrk="1" hangingPunct="1"/>
            <a:r>
              <a:rPr lang="en-GB" altLang="en-US" sz="2800" b="1" dirty="0"/>
              <a:t>What is </a:t>
            </a:r>
            <a:r>
              <a:rPr lang="en-GB" altLang="en-US" sz="2800" b="1" dirty="0" err="1"/>
              <a:t>Intrepreneurship</a:t>
            </a:r>
            <a:r>
              <a:rPr lang="en-GB" altLang="en-US" sz="2800" b="1" dirty="0"/>
              <a:t>?</a:t>
            </a:r>
          </a:p>
        </p:txBody>
      </p:sp>
      <p:sp>
        <p:nvSpPr>
          <p:cNvPr id="6147" name="Rectangle 3">
            <a:extLst>
              <a:ext uri="{FF2B5EF4-FFF2-40B4-BE49-F238E27FC236}">
                <a16:creationId xmlns:a16="http://schemas.microsoft.com/office/drawing/2014/main" id="{82D96887-7EF6-49D8-8C2D-0B17E77B00B7}"/>
              </a:ext>
            </a:extLst>
          </p:cNvPr>
          <p:cNvSpPr>
            <a:spLocks noGrp="1" noChangeArrowheads="1"/>
          </p:cNvSpPr>
          <p:nvPr>
            <p:ph type="body" idx="1"/>
          </p:nvPr>
        </p:nvSpPr>
        <p:spPr>
          <a:xfrm>
            <a:off x="609600" y="1417638"/>
            <a:ext cx="10972800" cy="3917032"/>
          </a:xfrm>
        </p:spPr>
        <p:txBody>
          <a:bodyPr>
            <a:normAutofit/>
          </a:bodyPr>
          <a:lstStyle/>
          <a:p>
            <a:pPr marL="0" indent="0" eaLnBrk="1" hangingPunct="1">
              <a:buNone/>
            </a:pPr>
            <a:r>
              <a:rPr lang="en-GB" altLang="en-US" sz="2800" dirty="0"/>
              <a:t>Entrepreneurship can be found in small business, but it can also be found in medium and large enterprise, the public and private sector. </a:t>
            </a:r>
          </a:p>
          <a:p>
            <a:pPr marL="0" indent="0" eaLnBrk="1" hangingPunct="1">
              <a:buNone/>
            </a:pPr>
            <a:endParaRPr lang="en-GB" altLang="en-US" sz="2800" dirty="0"/>
          </a:p>
          <a:p>
            <a:pPr marL="0" indent="0" eaLnBrk="1" hangingPunct="1">
              <a:buNone/>
            </a:pPr>
            <a:r>
              <a:rPr lang="en-GB" altLang="en-US" sz="2800" b="1" dirty="0"/>
              <a:t>The key definition seems to be in what they DO, and NOT the size, environment or nature of the organisation they belong too.</a:t>
            </a:r>
            <a:r>
              <a:rPr lang="en-GB" altLang="en-US" sz="2800" dirty="0"/>
              <a:t> </a:t>
            </a:r>
          </a:p>
        </p:txBody>
      </p:sp>
    </p:spTree>
    <p:extLst>
      <p:ext uri="{BB962C8B-B14F-4D97-AF65-F5344CB8AC3E}">
        <p14:creationId xmlns:p14="http://schemas.microsoft.com/office/powerpoint/2010/main" val="35044517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dissolve">
                                      <p:cBhvr>
                                        <p:cTn id="7" dur="500"/>
                                        <p:tgtEl>
                                          <p:spTgt spid="6147">
                                            <p:txEl>
                                              <p:pRg st="0" end="0"/>
                                            </p:txEl>
                                          </p:spTgt>
                                        </p:tgtEl>
                                      </p:cBhvr>
                                    </p:animEffect>
                                  </p:childTnLst>
                                  <p:subTnLst>
                                    <p:animClr clrSpc="rgb" dir="cw">
                                      <p:cBhvr override="childStyle">
                                        <p:cTn dur="1" fill="hold" display="0" masterRel="nextClick" afterEffect="1"/>
                                        <p:tgtEl>
                                          <p:spTgt spid="6147">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dissolve">
                                      <p:cBhvr>
                                        <p:cTn id="12" dur="500"/>
                                        <p:tgtEl>
                                          <p:spTgt spid="6147">
                                            <p:txEl>
                                              <p:pRg st="2" end="2"/>
                                            </p:txEl>
                                          </p:spTgt>
                                        </p:tgtEl>
                                      </p:cBhvr>
                                    </p:animEffect>
                                  </p:childTnLst>
                                  <p:subTnLst>
                                    <p:animClr clrSpc="rgb" dir="cw">
                                      <p:cBhvr override="childStyle">
                                        <p:cTn dur="1" fill="hold" display="0" masterRel="nextClick" afterEffect="1"/>
                                        <p:tgtEl>
                                          <p:spTgt spid="6147">
                                            <p:txEl>
                                              <p:pRg st="2" end="2"/>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E7D62C1-7823-4996-AC27-5987A3E2F1D0}"/>
              </a:ext>
            </a:extLst>
          </p:cNvPr>
          <p:cNvSpPr>
            <a:spLocks noGrp="1" noChangeArrowheads="1"/>
          </p:cNvSpPr>
          <p:nvPr>
            <p:ph type="title"/>
          </p:nvPr>
        </p:nvSpPr>
        <p:spPr/>
        <p:txBody>
          <a:bodyPr/>
          <a:lstStyle/>
          <a:p>
            <a:pPr eaLnBrk="1" hangingPunct="1"/>
            <a:r>
              <a:rPr lang="en-GB" altLang="en-US" sz="2800" b="1" dirty="0"/>
              <a:t>Who and What are </a:t>
            </a:r>
            <a:r>
              <a:rPr lang="en-GB" altLang="en-US" sz="2800" b="1" dirty="0" err="1"/>
              <a:t>Intrepreneurs</a:t>
            </a:r>
            <a:r>
              <a:rPr lang="en-GB" altLang="en-US" sz="2800" b="1" dirty="0"/>
              <a:t>? </a:t>
            </a:r>
            <a:r>
              <a:rPr lang="en-GB" altLang="en-US" sz="1800" b="1" i="1" dirty="0"/>
              <a:t>Continued……</a:t>
            </a:r>
            <a:r>
              <a:rPr lang="en-GB" altLang="en-US" sz="2800" dirty="0"/>
              <a:t> </a:t>
            </a:r>
          </a:p>
        </p:txBody>
      </p:sp>
      <p:sp>
        <p:nvSpPr>
          <p:cNvPr id="8195" name="Rectangle 3">
            <a:extLst>
              <a:ext uri="{FF2B5EF4-FFF2-40B4-BE49-F238E27FC236}">
                <a16:creationId xmlns:a16="http://schemas.microsoft.com/office/drawing/2014/main" id="{D1EC39F2-8A56-46FE-B2FF-BAA82CA9D28D}"/>
              </a:ext>
            </a:extLst>
          </p:cNvPr>
          <p:cNvSpPr>
            <a:spLocks noGrp="1" noChangeArrowheads="1"/>
          </p:cNvSpPr>
          <p:nvPr>
            <p:ph type="body" idx="1"/>
          </p:nvPr>
        </p:nvSpPr>
        <p:spPr/>
        <p:txBody>
          <a:bodyPr>
            <a:normAutofit/>
          </a:bodyPr>
          <a:lstStyle/>
          <a:p>
            <a:pPr marL="0" indent="0" eaLnBrk="1" hangingPunct="1">
              <a:lnSpc>
                <a:spcPct val="90000"/>
              </a:lnSpc>
              <a:buNone/>
            </a:pPr>
            <a:r>
              <a:rPr lang="en-GB" altLang="en-US" sz="2000" b="1" dirty="0"/>
              <a:t>William Gartner (1988)</a:t>
            </a:r>
            <a:r>
              <a:rPr lang="en-GB" altLang="en-US" sz="2000" dirty="0"/>
              <a:t> - put forward the argument that it was what entrepreneurs </a:t>
            </a:r>
            <a:r>
              <a:rPr lang="en-GB" altLang="en-US" sz="2000" b="1" dirty="0"/>
              <a:t>did</a:t>
            </a:r>
            <a:r>
              <a:rPr lang="en-GB" altLang="en-US" sz="2000" dirty="0"/>
              <a:t> that made them entrepreneurs.</a:t>
            </a:r>
          </a:p>
          <a:p>
            <a:pPr marL="0" indent="0" eaLnBrk="1" hangingPunct="1">
              <a:lnSpc>
                <a:spcPct val="90000"/>
              </a:lnSpc>
              <a:buNone/>
            </a:pPr>
            <a:endParaRPr lang="en-GB" altLang="en-US" sz="2000" dirty="0"/>
          </a:p>
          <a:p>
            <a:pPr marL="0" indent="0" eaLnBrk="1" hangingPunct="1">
              <a:lnSpc>
                <a:spcPct val="90000"/>
              </a:lnSpc>
              <a:buNone/>
            </a:pPr>
            <a:r>
              <a:rPr lang="en-GB" altLang="en-US" sz="2000" dirty="0"/>
              <a:t>So what do entrepreneurs do? Some suggestions may be:</a:t>
            </a:r>
          </a:p>
          <a:p>
            <a:pPr lvl="1" eaLnBrk="1" hangingPunct="1">
              <a:lnSpc>
                <a:spcPct val="90000"/>
              </a:lnSpc>
            </a:pPr>
            <a:r>
              <a:rPr lang="en-GB" altLang="en-US" sz="1600" dirty="0"/>
              <a:t>Set up new businesses;</a:t>
            </a:r>
          </a:p>
          <a:p>
            <a:pPr lvl="1" eaLnBrk="1" hangingPunct="1">
              <a:lnSpc>
                <a:spcPct val="90000"/>
              </a:lnSpc>
            </a:pPr>
            <a:r>
              <a:rPr lang="en-GB" altLang="en-US" sz="1600" dirty="0"/>
              <a:t>Arrange the resources of economic activity in new ways;</a:t>
            </a:r>
          </a:p>
          <a:p>
            <a:pPr lvl="1" eaLnBrk="1" hangingPunct="1">
              <a:lnSpc>
                <a:spcPct val="90000"/>
              </a:lnSpc>
            </a:pPr>
            <a:r>
              <a:rPr lang="en-GB" altLang="en-US" sz="1600" dirty="0"/>
              <a:t>Carry out business in new ways, e.g. through marketing or through product development.</a:t>
            </a:r>
          </a:p>
          <a:p>
            <a:pPr lvl="1" eaLnBrk="1" hangingPunct="1">
              <a:lnSpc>
                <a:spcPct val="90000"/>
              </a:lnSpc>
            </a:pPr>
            <a:r>
              <a:rPr lang="en-GB" altLang="en-US" sz="1600" dirty="0"/>
              <a:t>Hold a vision of the future;</a:t>
            </a:r>
          </a:p>
          <a:p>
            <a:pPr lvl="1" eaLnBrk="1" hangingPunct="1">
              <a:lnSpc>
                <a:spcPct val="90000"/>
              </a:lnSpc>
            </a:pPr>
            <a:r>
              <a:rPr lang="en-GB" altLang="en-US" sz="1600" dirty="0"/>
              <a:t>Create new wants and demands;</a:t>
            </a:r>
          </a:p>
          <a:p>
            <a:pPr lvl="1" eaLnBrk="1" hangingPunct="1">
              <a:lnSpc>
                <a:spcPct val="90000"/>
              </a:lnSpc>
            </a:pPr>
            <a:r>
              <a:rPr lang="en-GB" altLang="en-US" sz="1600" dirty="0"/>
              <a:t>Change the world or at least their part of it;</a:t>
            </a:r>
          </a:p>
          <a:p>
            <a:pPr algn="ctr" eaLnBrk="1" hangingPunct="1">
              <a:lnSpc>
                <a:spcPct val="90000"/>
              </a:lnSpc>
              <a:buFont typeface="Wingdings" panose="05000000000000000000" pitchFamily="2" charset="2"/>
              <a:buNone/>
            </a:pPr>
            <a:endParaRPr lang="en-GB" altLang="en-US" sz="2000" b="1" dirty="0"/>
          </a:p>
          <a:p>
            <a:pPr algn="ctr" eaLnBrk="1" hangingPunct="1">
              <a:lnSpc>
                <a:spcPct val="90000"/>
              </a:lnSpc>
              <a:buFont typeface="Wingdings" panose="05000000000000000000" pitchFamily="2" charset="2"/>
              <a:buNone/>
            </a:pPr>
            <a:r>
              <a:rPr lang="en-GB" altLang="en-US" sz="2000" b="1" dirty="0"/>
              <a:t>LOOK AGAIN AT THE LIST, INTREPRENEURS DO THE SAME….! </a:t>
            </a:r>
          </a:p>
        </p:txBody>
      </p:sp>
    </p:spTree>
    <p:extLst>
      <p:ext uri="{BB962C8B-B14F-4D97-AF65-F5344CB8AC3E}">
        <p14:creationId xmlns:p14="http://schemas.microsoft.com/office/powerpoint/2010/main" val="3706696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dissolve">
                                      <p:cBhvr>
                                        <p:cTn id="7" dur="500"/>
                                        <p:tgtEl>
                                          <p:spTgt spid="8195">
                                            <p:txEl>
                                              <p:pRg st="0" end="0"/>
                                            </p:txEl>
                                          </p:spTgt>
                                        </p:tgtEl>
                                      </p:cBhvr>
                                    </p:animEffect>
                                  </p:childTnLst>
                                  <p:subTnLst>
                                    <p:animClr clrSpc="rgb" dir="cw">
                                      <p:cBhvr override="childStyle">
                                        <p:cTn dur="1" fill="hold" display="0" masterRel="nextClick" afterEffect="1"/>
                                        <p:tgtEl>
                                          <p:spTgt spid="8195">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8195">
                                            <p:txEl>
                                              <p:pRg st="2" end="2"/>
                                            </p:txEl>
                                          </p:spTgt>
                                        </p:tgtEl>
                                        <p:attrNameLst>
                                          <p:attrName>style.visibility</p:attrName>
                                        </p:attrNameLst>
                                      </p:cBhvr>
                                      <p:to>
                                        <p:strVal val="visible"/>
                                      </p:to>
                                    </p:set>
                                    <p:animEffect transition="in" filter="dissolve">
                                      <p:cBhvr>
                                        <p:cTn id="12" dur="500"/>
                                        <p:tgtEl>
                                          <p:spTgt spid="8195">
                                            <p:txEl>
                                              <p:pRg st="2" end="2"/>
                                            </p:txEl>
                                          </p:spTgt>
                                        </p:tgtEl>
                                      </p:cBhvr>
                                    </p:animEffect>
                                  </p:childTnLst>
                                  <p:subTnLst>
                                    <p:animClr clrSpc="rgb" dir="cw">
                                      <p:cBhvr override="childStyle">
                                        <p:cTn dur="1" fill="hold" display="0" masterRel="nextClick" afterEffect="1"/>
                                        <p:tgtEl>
                                          <p:spTgt spid="8195">
                                            <p:txEl>
                                              <p:pRg st="2" end="2"/>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8195">
                                            <p:txEl>
                                              <p:pRg st="3" end="3"/>
                                            </p:txEl>
                                          </p:spTgt>
                                        </p:tgtEl>
                                        <p:attrNameLst>
                                          <p:attrName>style.visibility</p:attrName>
                                        </p:attrNameLst>
                                      </p:cBhvr>
                                      <p:to>
                                        <p:strVal val="visible"/>
                                      </p:to>
                                    </p:set>
                                    <p:animEffect transition="in" filter="dissolve">
                                      <p:cBhvr>
                                        <p:cTn id="17" dur="500"/>
                                        <p:tgtEl>
                                          <p:spTgt spid="8195">
                                            <p:txEl>
                                              <p:pRg st="3" end="3"/>
                                            </p:txEl>
                                          </p:spTgt>
                                        </p:tgtEl>
                                      </p:cBhvr>
                                    </p:animEffect>
                                  </p:childTnLst>
                                  <p:subTnLst>
                                    <p:animClr clrSpc="rgb" dir="cw">
                                      <p:cBhvr override="childStyle">
                                        <p:cTn dur="1" fill="hold" display="0" masterRel="nextClick" afterEffect="1"/>
                                        <p:tgtEl>
                                          <p:spTgt spid="8195">
                                            <p:txEl>
                                              <p:pRg st="3" end="3"/>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8195">
                                            <p:txEl>
                                              <p:pRg st="4" end="4"/>
                                            </p:txEl>
                                          </p:spTgt>
                                        </p:tgtEl>
                                        <p:attrNameLst>
                                          <p:attrName>style.visibility</p:attrName>
                                        </p:attrNameLst>
                                      </p:cBhvr>
                                      <p:to>
                                        <p:strVal val="visible"/>
                                      </p:to>
                                    </p:set>
                                    <p:animEffect transition="in" filter="dissolve">
                                      <p:cBhvr>
                                        <p:cTn id="22" dur="500"/>
                                        <p:tgtEl>
                                          <p:spTgt spid="8195">
                                            <p:txEl>
                                              <p:pRg st="4" end="4"/>
                                            </p:txEl>
                                          </p:spTgt>
                                        </p:tgtEl>
                                      </p:cBhvr>
                                    </p:animEffect>
                                  </p:childTnLst>
                                  <p:subTnLst>
                                    <p:animClr clrSpc="rgb" dir="cw">
                                      <p:cBhvr override="childStyle">
                                        <p:cTn dur="1" fill="hold" display="0" masterRel="nextClick" afterEffect="1"/>
                                        <p:tgtEl>
                                          <p:spTgt spid="8195">
                                            <p:txEl>
                                              <p:pRg st="4" end="4"/>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8195">
                                            <p:txEl>
                                              <p:pRg st="5" end="5"/>
                                            </p:txEl>
                                          </p:spTgt>
                                        </p:tgtEl>
                                        <p:attrNameLst>
                                          <p:attrName>style.visibility</p:attrName>
                                        </p:attrNameLst>
                                      </p:cBhvr>
                                      <p:to>
                                        <p:strVal val="visible"/>
                                      </p:to>
                                    </p:set>
                                    <p:animEffect transition="in" filter="dissolve">
                                      <p:cBhvr>
                                        <p:cTn id="27" dur="500"/>
                                        <p:tgtEl>
                                          <p:spTgt spid="8195">
                                            <p:txEl>
                                              <p:pRg st="5" end="5"/>
                                            </p:txEl>
                                          </p:spTgt>
                                        </p:tgtEl>
                                      </p:cBhvr>
                                    </p:animEffect>
                                  </p:childTnLst>
                                  <p:subTnLst>
                                    <p:animClr clrSpc="rgb" dir="cw">
                                      <p:cBhvr override="childStyle">
                                        <p:cTn dur="1" fill="hold" display="0" masterRel="nextClick" afterEffect="1"/>
                                        <p:tgtEl>
                                          <p:spTgt spid="8195">
                                            <p:txEl>
                                              <p:pRg st="5" end="5"/>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8195">
                                            <p:txEl>
                                              <p:pRg st="6" end="6"/>
                                            </p:txEl>
                                          </p:spTgt>
                                        </p:tgtEl>
                                        <p:attrNameLst>
                                          <p:attrName>style.visibility</p:attrName>
                                        </p:attrNameLst>
                                      </p:cBhvr>
                                      <p:to>
                                        <p:strVal val="visible"/>
                                      </p:to>
                                    </p:set>
                                    <p:animEffect transition="in" filter="dissolve">
                                      <p:cBhvr>
                                        <p:cTn id="32" dur="500"/>
                                        <p:tgtEl>
                                          <p:spTgt spid="8195">
                                            <p:txEl>
                                              <p:pRg st="6" end="6"/>
                                            </p:txEl>
                                          </p:spTgt>
                                        </p:tgtEl>
                                      </p:cBhvr>
                                    </p:animEffect>
                                  </p:childTnLst>
                                  <p:subTnLst>
                                    <p:animClr clrSpc="rgb" dir="cw">
                                      <p:cBhvr override="childStyle">
                                        <p:cTn dur="1" fill="hold" display="0" masterRel="nextClick" afterEffect="1"/>
                                        <p:tgtEl>
                                          <p:spTgt spid="8195">
                                            <p:txEl>
                                              <p:pRg st="6" end="6"/>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8195">
                                            <p:txEl>
                                              <p:pRg st="7" end="7"/>
                                            </p:txEl>
                                          </p:spTgt>
                                        </p:tgtEl>
                                        <p:attrNameLst>
                                          <p:attrName>style.visibility</p:attrName>
                                        </p:attrNameLst>
                                      </p:cBhvr>
                                      <p:to>
                                        <p:strVal val="visible"/>
                                      </p:to>
                                    </p:set>
                                    <p:animEffect transition="in" filter="dissolve">
                                      <p:cBhvr>
                                        <p:cTn id="37" dur="500"/>
                                        <p:tgtEl>
                                          <p:spTgt spid="8195">
                                            <p:txEl>
                                              <p:pRg st="7" end="7"/>
                                            </p:txEl>
                                          </p:spTgt>
                                        </p:tgtEl>
                                      </p:cBhvr>
                                    </p:animEffect>
                                  </p:childTnLst>
                                  <p:subTnLst>
                                    <p:animClr clrSpc="rgb" dir="cw">
                                      <p:cBhvr override="childStyle">
                                        <p:cTn dur="1" fill="hold" display="0" masterRel="nextClick" afterEffect="1"/>
                                        <p:tgtEl>
                                          <p:spTgt spid="8195">
                                            <p:txEl>
                                              <p:pRg st="7" end="7"/>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8195">
                                            <p:txEl>
                                              <p:pRg st="8" end="8"/>
                                            </p:txEl>
                                          </p:spTgt>
                                        </p:tgtEl>
                                        <p:attrNameLst>
                                          <p:attrName>style.visibility</p:attrName>
                                        </p:attrNameLst>
                                      </p:cBhvr>
                                      <p:to>
                                        <p:strVal val="visible"/>
                                      </p:to>
                                    </p:set>
                                    <p:animEffect transition="in" filter="dissolve">
                                      <p:cBhvr>
                                        <p:cTn id="42" dur="500"/>
                                        <p:tgtEl>
                                          <p:spTgt spid="8195">
                                            <p:txEl>
                                              <p:pRg st="8" end="8"/>
                                            </p:txEl>
                                          </p:spTgt>
                                        </p:tgtEl>
                                      </p:cBhvr>
                                    </p:animEffect>
                                  </p:childTnLst>
                                  <p:subTnLst>
                                    <p:animClr clrSpc="rgb" dir="cw">
                                      <p:cBhvr override="childStyle">
                                        <p:cTn dur="1" fill="hold" display="0" masterRel="nextClick" afterEffect="1"/>
                                        <p:tgtEl>
                                          <p:spTgt spid="8195">
                                            <p:txEl>
                                              <p:pRg st="8" end="8"/>
                                            </p:txEl>
                                          </p:spTgt>
                                        </p:tgtEl>
                                        <p:attrNameLst>
                                          <p:attrName>ppt_c</p:attrName>
                                        </p:attrNameLst>
                                      </p:cBhvr>
                                      <p:to>
                                        <a:srgbClr val="0066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8195">
                                            <p:txEl>
                                              <p:pRg st="10" end="10"/>
                                            </p:txEl>
                                          </p:spTgt>
                                        </p:tgtEl>
                                        <p:attrNameLst>
                                          <p:attrName>style.visibility</p:attrName>
                                        </p:attrNameLst>
                                      </p:cBhvr>
                                      <p:to>
                                        <p:strVal val="visible"/>
                                      </p:to>
                                    </p:set>
                                    <p:animEffect transition="in" filter="dissolve">
                                      <p:cBhvr>
                                        <p:cTn id="47" dur="500"/>
                                        <p:tgtEl>
                                          <p:spTgt spid="8195">
                                            <p:txEl>
                                              <p:pRg st="10" end="10"/>
                                            </p:txEl>
                                          </p:spTgt>
                                        </p:tgtEl>
                                      </p:cBhvr>
                                    </p:animEffect>
                                  </p:childTnLst>
                                  <p:subTnLst>
                                    <p:animClr clrSpc="rgb" dir="cw">
                                      <p:cBhvr override="childStyle">
                                        <p:cTn dur="1" fill="hold" display="0" masterRel="nextClick" afterEffect="1"/>
                                        <p:tgtEl>
                                          <p:spTgt spid="8195">
                                            <p:txEl>
                                              <p:pRg st="10" end="10"/>
                                            </p:txEl>
                                          </p:spTgt>
                                        </p:tgtEl>
                                        <p:attrNameLst>
                                          <p:attrName>ppt_c</p:attrName>
                                        </p:attrNameLst>
                                      </p:cBhvr>
                                      <p:to>
                                        <a:srgbClr val="FF000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C463A-B361-4BF4-9ABB-8030D3745274}"/>
              </a:ext>
            </a:extLst>
          </p:cNvPr>
          <p:cNvSpPr>
            <a:spLocks noGrp="1"/>
          </p:cNvSpPr>
          <p:nvPr>
            <p:ph type="title"/>
          </p:nvPr>
        </p:nvSpPr>
        <p:spPr/>
        <p:txBody>
          <a:bodyPr/>
          <a:lstStyle/>
          <a:p>
            <a:r>
              <a:rPr lang="en-GB" dirty="0"/>
              <a:t>Activity (15 minutes)</a:t>
            </a:r>
          </a:p>
        </p:txBody>
      </p:sp>
      <p:sp>
        <p:nvSpPr>
          <p:cNvPr id="3" name="Content Placeholder 2">
            <a:extLst>
              <a:ext uri="{FF2B5EF4-FFF2-40B4-BE49-F238E27FC236}">
                <a16:creationId xmlns:a16="http://schemas.microsoft.com/office/drawing/2014/main" id="{D3558F3F-0951-40B8-B1DC-CB11F0570FFC}"/>
              </a:ext>
            </a:extLst>
          </p:cNvPr>
          <p:cNvSpPr>
            <a:spLocks noGrp="1"/>
          </p:cNvSpPr>
          <p:nvPr>
            <p:ph idx="1"/>
          </p:nvPr>
        </p:nvSpPr>
        <p:spPr/>
        <p:txBody>
          <a:bodyPr/>
          <a:lstStyle/>
          <a:p>
            <a:r>
              <a:rPr lang="en-GB" dirty="0"/>
              <a:t>In your group decide which skills are necessary to be a successful entrepreneur.</a:t>
            </a:r>
          </a:p>
          <a:p>
            <a:r>
              <a:rPr lang="en-GB" dirty="0"/>
              <a:t>Justify your choice (say why they are necessary and give examples).</a:t>
            </a:r>
          </a:p>
          <a:p>
            <a:r>
              <a:rPr lang="en-GB" dirty="0"/>
              <a:t>Feedback to the group.</a:t>
            </a:r>
          </a:p>
        </p:txBody>
      </p:sp>
    </p:spTree>
    <p:extLst>
      <p:ext uri="{BB962C8B-B14F-4D97-AF65-F5344CB8AC3E}">
        <p14:creationId xmlns:p14="http://schemas.microsoft.com/office/powerpoint/2010/main" val="2459396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4">
            <a:extLst>
              <a:ext uri="{FF2B5EF4-FFF2-40B4-BE49-F238E27FC236}">
                <a16:creationId xmlns:a16="http://schemas.microsoft.com/office/drawing/2014/main" id="{FFBDF923-164E-4AE9-BA9F-E1383078F9F0}"/>
              </a:ext>
            </a:extLst>
          </p:cNvPr>
          <p:cNvSpPr>
            <a:spLocks noGrp="1" noChangeArrowheads="1"/>
          </p:cNvSpPr>
          <p:nvPr>
            <p:ph type="title"/>
          </p:nvPr>
        </p:nvSpPr>
        <p:spPr/>
        <p:txBody>
          <a:bodyPr/>
          <a:lstStyle/>
          <a:p>
            <a:pPr eaLnBrk="1" hangingPunct="1"/>
            <a:r>
              <a:rPr lang="en-GB" altLang="en-US" sz="2800" b="1" u="sng" dirty="0"/>
              <a:t>The Building Blocks of Successful Entrepreneurship</a:t>
            </a:r>
          </a:p>
        </p:txBody>
      </p:sp>
      <p:graphicFrame>
        <p:nvGraphicFramePr>
          <p:cNvPr id="2081" name="Group 33">
            <a:extLst>
              <a:ext uri="{FF2B5EF4-FFF2-40B4-BE49-F238E27FC236}">
                <a16:creationId xmlns:a16="http://schemas.microsoft.com/office/drawing/2014/main" id="{07E91A3E-C385-49DC-8AF6-A833FF832568}"/>
              </a:ext>
            </a:extLst>
          </p:cNvPr>
          <p:cNvGraphicFramePr>
            <a:graphicFrameLocks noGrp="1"/>
          </p:cNvGraphicFramePr>
          <p:nvPr>
            <p:ph sz="half" idx="2"/>
            <p:extLst>
              <p:ext uri="{D42A27DB-BD31-4B8C-83A1-F6EECF244321}">
                <p14:modId xmlns:p14="http://schemas.microsoft.com/office/powerpoint/2010/main" val="508120815"/>
              </p:ext>
            </p:extLst>
          </p:nvPr>
        </p:nvGraphicFramePr>
        <p:xfrm>
          <a:off x="4295776" y="3933828"/>
          <a:ext cx="3452813" cy="1672316"/>
        </p:xfrm>
        <a:graphic>
          <a:graphicData uri="http://schemas.openxmlformats.org/drawingml/2006/table">
            <a:tbl>
              <a:tblPr/>
              <a:tblGrid>
                <a:gridCol w="3452813">
                  <a:extLst>
                    <a:ext uri="{9D8B030D-6E8A-4147-A177-3AD203B41FA5}">
                      <a16:colId xmlns:a16="http://schemas.microsoft.com/office/drawing/2014/main" val="20000"/>
                    </a:ext>
                  </a:extLst>
                </a:gridCol>
              </a:tblGrid>
              <a:tr h="167231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mn-lt"/>
                          <a:cs typeface="Times New Roman" charset="0"/>
                        </a:rPr>
                        <a:t>Personal Attributes</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mn-lt"/>
                          <a:cs typeface="Times New Roman" charset="0"/>
                        </a:rPr>
                        <a:t>e.g</a:t>
                      </a:r>
                      <a:r>
                        <a:rPr kumimoji="0" lang="en-GB" sz="1800" b="1" i="0" u="none" strike="noStrike" cap="none" normalizeH="0" baseline="0" dirty="0">
                          <a:ln>
                            <a:noFill/>
                          </a:ln>
                          <a:solidFill>
                            <a:schemeClr val="tx1"/>
                          </a:solidFill>
                          <a:effectLst/>
                          <a:latin typeface="+mn-lt"/>
                          <a:cs typeface="Times New Roman" charset="0"/>
                        </a:rPr>
                        <a:t>….</a:t>
                      </a:r>
                      <a:endParaRPr kumimoji="0" lang="en-GB" sz="1800" b="0" i="0" u="none" strike="noStrike" cap="none" normalizeH="0" baseline="0" dirty="0">
                        <a:ln>
                          <a:noFill/>
                        </a:ln>
                        <a:solidFill>
                          <a:schemeClr val="tx1"/>
                        </a:solidFill>
                        <a:effectLst/>
                        <a:latin typeface="+mn-lt"/>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Innovative</a:t>
                      </a:r>
                      <a:endParaRPr kumimoji="0" lang="en-GB" sz="1400" b="0" i="0" u="none" strike="noStrike" cap="none" normalizeH="0" baseline="0" dirty="0">
                        <a:ln>
                          <a:noFill/>
                        </a:ln>
                        <a:solidFill>
                          <a:schemeClr val="tx1"/>
                        </a:solidFill>
                        <a:effectLst/>
                        <a:latin typeface="+mn-lt"/>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Determined</a:t>
                      </a: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External Focus</a:t>
                      </a:r>
                      <a:endParaRPr kumimoji="0" lang="en-GB" sz="1400" b="0" i="0" u="none" strike="noStrike" cap="none" normalizeH="0" baseline="0" dirty="0">
                        <a:ln>
                          <a:noFill/>
                        </a:ln>
                        <a:solidFill>
                          <a:schemeClr val="tx1"/>
                        </a:solidFill>
                        <a:effectLst/>
                        <a:latin typeface="+mn-lt"/>
                        <a:cs typeface="Times New Roman"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Team Leadership</a:t>
                      </a:r>
                      <a:endParaRPr kumimoji="0" lang="en-GB" sz="1400" b="0" i="0" u="none" strike="noStrike" cap="none" normalizeH="0" baseline="0" dirty="0">
                        <a:ln>
                          <a:noFill/>
                        </a:ln>
                        <a:solidFill>
                          <a:schemeClr val="tx1"/>
                        </a:solidFill>
                        <a:effectLst/>
                        <a:latin typeface="+mn-lt"/>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graphicFrame>
        <p:nvGraphicFramePr>
          <p:cNvPr id="2105" name="Group 57">
            <a:extLst>
              <a:ext uri="{FF2B5EF4-FFF2-40B4-BE49-F238E27FC236}">
                <a16:creationId xmlns:a16="http://schemas.microsoft.com/office/drawing/2014/main" id="{5E3D5F13-5C3F-46AE-9BE6-B9B7FEFAA103}"/>
              </a:ext>
            </a:extLst>
          </p:cNvPr>
          <p:cNvGraphicFramePr>
            <a:graphicFrameLocks noGrp="1"/>
          </p:cNvGraphicFramePr>
          <p:nvPr>
            <p:ph sz="half" idx="1"/>
            <p:extLst>
              <p:ext uri="{D42A27DB-BD31-4B8C-83A1-F6EECF244321}">
                <p14:modId xmlns:p14="http://schemas.microsoft.com/office/powerpoint/2010/main" val="2062608421"/>
              </p:ext>
            </p:extLst>
          </p:nvPr>
        </p:nvGraphicFramePr>
        <p:xfrm>
          <a:off x="2855914" y="1557339"/>
          <a:ext cx="6480175" cy="2192337"/>
        </p:xfrm>
        <a:graphic>
          <a:graphicData uri="http://schemas.openxmlformats.org/drawingml/2006/table">
            <a:tbl>
              <a:tblPr/>
              <a:tblGrid>
                <a:gridCol w="2957512">
                  <a:extLst>
                    <a:ext uri="{9D8B030D-6E8A-4147-A177-3AD203B41FA5}">
                      <a16:colId xmlns:a16="http://schemas.microsoft.com/office/drawing/2014/main" val="20000"/>
                    </a:ext>
                  </a:extLst>
                </a:gridCol>
                <a:gridCol w="530225">
                  <a:extLst>
                    <a:ext uri="{9D8B030D-6E8A-4147-A177-3AD203B41FA5}">
                      <a16:colId xmlns:a16="http://schemas.microsoft.com/office/drawing/2014/main" val="20001"/>
                    </a:ext>
                  </a:extLst>
                </a:gridCol>
                <a:gridCol w="2992438">
                  <a:extLst>
                    <a:ext uri="{9D8B030D-6E8A-4147-A177-3AD203B41FA5}">
                      <a16:colId xmlns:a16="http://schemas.microsoft.com/office/drawing/2014/main" val="20002"/>
                    </a:ext>
                  </a:extLst>
                </a:gridCol>
              </a:tblGrid>
              <a:tr h="2192337">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mn-lt"/>
                          <a:cs typeface="Times New Roman" charset="0"/>
                        </a:rPr>
                        <a:t>Technical Skill</a:t>
                      </a:r>
                      <a:endParaRPr kumimoji="0" lang="en-GB" sz="18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mn-lt"/>
                          <a:cs typeface="Times New Roman" charset="0"/>
                        </a:rPr>
                        <a:t>e.g</a:t>
                      </a:r>
                      <a:r>
                        <a:rPr kumimoji="0" lang="en-GB" sz="1800" b="1" i="0" u="none" strike="noStrike" cap="none" normalizeH="0" baseline="0" dirty="0">
                          <a:ln>
                            <a:noFill/>
                          </a:ln>
                          <a:solidFill>
                            <a:schemeClr val="tx1"/>
                          </a:solidFill>
                          <a:effectLst/>
                          <a:latin typeface="+mn-lt"/>
                          <a:cs typeface="Times New Roman" charset="0"/>
                        </a:rPr>
                        <a:t>….</a:t>
                      </a:r>
                      <a:endParaRPr kumimoji="0" lang="en-GB" sz="18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Product/Service Knowledge</a:t>
                      </a:r>
                      <a:endParaRPr kumimoji="0" lang="en-GB" sz="14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Market/Industry Understanding</a:t>
                      </a:r>
                      <a:endParaRPr kumimoji="0" lang="en-GB" sz="1400" b="0" i="0" u="none" strike="noStrike" cap="none" normalizeH="0" baseline="0" dirty="0">
                        <a:ln>
                          <a:noFill/>
                        </a:ln>
                        <a:solidFill>
                          <a:schemeClr val="tx1"/>
                        </a:solidFill>
                        <a:effectLst/>
                        <a:latin typeface="+mn-lt"/>
                        <a:cs typeface="Arial"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mn-lt"/>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dirty="0">
                          <a:ln>
                            <a:noFill/>
                          </a:ln>
                          <a:solidFill>
                            <a:schemeClr val="tx1"/>
                          </a:solidFill>
                          <a:effectLst/>
                          <a:latin typeface="+mn-lt"/>
                          <a:cs typeface="Times New Roman" charset="0"/>
                        </a:rPr>
                        <a:t>Management Competencies</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err="1">
                          <a:ln>
                            <a:noFill/>
                          </a:ln>
                          <a:solidFill>
                            <a:schemeClr val="tx1"/>
                          </a:solidFill>
                          <a:effectLst/>
                          <a:latin typeface="+mn-lt"/>
                          <a:cs typeface="Times New Roman" charset="0"/>
                        </a:rPr>
                        <a:t>e.g</a:t>
                      </a:r>
                      <a:r>
                        <a:rPr kumimoji="0" lang="en-GB" sz="1800" b="1" i="0" u="none" strike="noStrike" cap="none" normalizeH="0" baseline="0" dirty="0">
                          <a:ln>
                            <a:noFill/>
                          </a:ln>
                          <a:solidFill>
                            <a:schemeClr val="tx1"/>
                          </a:solidFill>
                          <a:effectLst/>
                          <a:latin typeface="+mn-lt"/>
                          <a:cs typeface="Times New Roman" charset="0"/>
                        </a:rPr>
                        <a:t>….</a:t>
                      </a:r>
                      <a:endParaRPr kumimoji="0" lang="en-GB" sz="18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Marketing</a:t>
                      </a:r>
                      <a:endParaRPr kumimoji="0" lang="en-GB" sz="14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Finance</a:t>
                      </a:r>
                      <a:endParaRPr kumimoji="0" lang="en-GB" sz="1400" b="0" i="0" u="none" strike="noStrike" cap="none" normalizeH="0" baseline="0" dirty="0">
                        <a:ln>
                          <a:noFill/>
                        </a:ln>
                        <a:solidFill>
                          <a:schemeClr val="tx1"/>
                        </a:solidFill>
                        <a:effectLst/>
                        <a:latin typeface="+mn-lt"/>
                        <a:cs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a:ln>
                            <a:noFill/>
                          </a:ln>
                          <a:solidFill>
                            <a:schemeClr val="tx1"/>
                          </a:solidFill>
                          <a:effectLst/>
                          <a:latin typeface="+mn-lt"/>
                          <a:cs typeface="Times New Roman" charset="0"/>
                        </a:rPr>
                        <a:t>Human Resources</a:t>
                      </a:r>
                      <a:endParaRPr kumimoji="0" lang="en-GB" sz="1400" b="0" i="0" u="none" strike="noStrike" cap="none" normalizeH="0" baseline="0" dirty="0">
                        <a:ln>
                          <a:noFill/>
                        </a:ln>
                        <a:solidFill>
                          <a:schemeClr val="tx1"/>
                        </a:solidFill>
                        <a:effectLst/>
                        <a:latin typeface="+mn-lt"/>
                        <a:cs typeface="Times New Roman"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bl>
          </a:graphicData>
        </a:graphic>
      </p:graphicFrame>
      <p:sp>
        <p:nvSpPr>
          <p:cNvPr id="2071" name="Text Box 58">
            <a:extLst>
              <a:ext uri="{FF2B5EF4-FFF2-40B4-BE49-F238E27FC236}">
                <a16:creationId xmlns:a16="http://schemas.microsoft.com/office/drawing/2014/main" id="{B77C395D-90B6-4F67-90F9-00A153B09E75}"/>
              </a:ext>
            </a:extLst>
          </p:cNvPr>
          <p:cNvSpPr txBox="1">
            <a:spLocks noChangeArrowheads="1"/>
          </p:cNvSpPr>
          <p:nvPr/>
        </p:nvSpPr>
        <p:spPr bwMode="auto">
          <a:xfrm>
            <a:off x="8401050" y="6237288"/>
            <a:ext cx="17986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latin typeface="Century Schoolbook" panose="02040604050505020304" pitchFamily="18" charset="0"/>
              </a:rPr>
              <a:t>Bridge et al (2002)</a:t>
            </a:r>
          </a:p>
        </p:txBody>
      </p:sp>
    </p:spTree>
    <p:extLst>
      <p:ext uri="{BB962C8B-B14F-4D97-AF65-F5344CB8AC3E}">
        <p14:creationId xmlns:p14="http://schemas.microsoft.com/office/powerpoint/2010/main" val="35946417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105"/>
                                        </p:tgtEl>
                                        <p:attrNameLst>
                                          <p:attrName>style.visibility</p:attrName>
                                        </p:attrNameLst>
                                      </p:cBhvr>
                                      <p:to>
                                        <p:strVal val="visible"/>
                                      </p:to>
                                    </p:set>
                                    <p:animEffect transition="in" filter="dissolve">
                                      <p:cBhvr>
                                        <p:cTn id="7" dur="500"/>
                                        <p:tgtEl>
                                          <p:spTgt spid="210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1" presetClass="entr" presetSubtype="0" fill="hold" nodeType="clickEffect">
                                  <p:stCondLst>
                                    <p:cond delay="0"/>
                                  </p:stCondLst>
                                  <p:iterate type="lt">
                                    <p:tmPct val="5000"/>
                                  </p:iterate>
                                  <p:childTnLst>
                                    <p:set>
                                      <p:cBhvr>
                                        <p:cTn id="11" dur="1" fill="hold">
                                          <p:stCondLst>
                                            <p:cond delay="0"/>
                                          </p:stCondLst>
                                        </p:cTn>
                                        <p:tgtEl>
                                          <p:spTgt spid="2081"/>
                                        </p:tgtEl>
                                        <p:attrNameLst>
                                          <p:attrName>style.visibility</p:attrName>
                                        </p:attrNameLst>
                                      </p:cBhvr>
                                      <p:to>
                                        <p:strVal val="visible"/>
                                      </p:to>
                                    </p:set>
                                    <p:anim calcmode="lin" valueType="num">
                                      <p:cBhvr>
                                        <p:cTn id="12" dur="1000" fill="hold"/>
                                        <p:tgtEl>
                                          <p:spTgt spid="2081"/>
                                        </p:tgtEl>
                                        <p:attrNameLst>
                                          <p:attrName>ppt_w</p:attrName>
                                        </p:attrNameLst>
                                      </p:cBhvr>
                                      <p:tavLst>
                                        <p:tav tm="0">
                                          <p:val>
                                            <p:fltVal val="0"/>
                                          </p:val>
                                        </p:tav>
                                        <p:tav tm="100000">
                                          <p:val>
                                            <p:strVal val="#ppt_w"/>
                                          </p:val>
                                        </p:tav>
                                      </p:tavLst>
                                    </p:anim>
                                    <p:anim calcmode="lin" valueType="num">
                                      <p:cBhvr>
                                        <p:cTn id="13" dur="1000" fill="hold"/>
                                        <p:tgtEl>
                                          <p:spTgt spid="2081"/>
                                        </p:tgtEl>
                                        <p:attrNameLst>
                                          <p:attrName>ppt_h</p:attrName>
                                        </p:attrNameLst>
                                      </p:cBhvr>
                                      <p:tavLst>
                                        <p:tav tm="0">
                                          <p:val>
                                            <p:fltVal val="0"/>
                                          </p:val>
                                        </p:tav>
                                        <p:tav tm="100000">
                                          <p:val>
                                            <p:strVal val="#ppt_h"/>
                                          </p:val>
                                        </p:tav>
                                      </p:tavLst>
                                    </p:anim>
                                    <p:anim calcmode="lin" valueType="num">
                                      <p:cBhvr>
                                        <p:cTn id="14" dur="1000" fill="hold"/>
                                        <p:tgtEl>
                                          <p:spTgt spid="2081"/>
                                        </p:tgtEl>
                                        <p:attrNameLst>
                                          <p:attrName>style.rotation</p:attrName>
                                        </p:attrNameLst>
                                      </p:cBhvr>
                                      <p:tavLst>
                                        <p:tav tm="0">
                                          <p:val>
                                            <p:fltVal val="90"/>
                                          </p:val>
                                        </p:tav>
                                        <p:tav tm="100000">
                                          <p:val>
                                            <p:fltVal val="0"/>
                                          </p:val>
                                        </p:tav>
                                      </p:tavLst>
                                    </p:anim>
                                    <p:animEffect transition="in" filter="fade">
                                      <p:cBhvr>
                                        <p:cTn id="15" dur="1000"/>
                                        <p:tgtEl>
                                          <p:spTgt spid="20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4ED415A-0487-415B-A690-587ED9E19289}"/>
              </a:ext>
            </a:extLst>
          </p:cNvPr>
          <p:cNvSpPr>
            <a:spLocks noGrp="1" noChangeArrowheads="1"/>
          </p:cNvSpPr>
          <p:nvPr>
            <p:ph type="title"/>
          </p:nvPr>
        </p:nvSpPr>
        <p:spPr>
          <a:xfrm>
            <a:off x="609600" y="43543"/>
            <a:ext cx="10972800" cy="1143000"/>
          </a:xfrm>
        </p:spPr>
        <p:txBody>
          <a:bodyPr/>
          <a:lstStyle/>
          <a:p>
            <a:pPr eaLnBrk="1" hangingPunct="1"/>
            <a:r>
              <a:rPr lang="en-GB" altLang="en-US" sz="2800" b="1" dirty="0"/>
              <a:t>Who and What are </a:t>
            </a:r>
            <a:r>
              <a:rPr lang="en-GB" altLang="en-US" sz="2800" b="1" dirty="0" err="1"/>
              <a:t>Intrepreneurs</a:t>
            </a:r>
            <a:r>
              <a:rPr lang="en-GB" altLang="en-US" sz="2800" b="1" dirty="0"/>
              <a:t>? </a:t>
            </a:r>
            <a:r>
              <a:rPr lang="en-GB" altLang="en-US" sz="1800" b="1" i="1" dirty="0"/>
              <a:t>Continued……</a:t>
            </a:r>
            <a:r>
              <a:rPr lang="en-GB" altLang="en-US" sz="2800" dirty="0"/>
              <a:t> </a:t>
            </a:r>
          </a:p>
        </p:txBody>
      </p:sp>
      <p:sp>
        <p:nvSpPr>
          <p:cNvPr id="9219" name="Rectangle 3">
            <a:extLst>
              <a:ext uri="{FF2B5EF4-FFF2-40B4-BE49-F238E27FC236}">
                <a16:creationId xmlns:a16="http://schemas.microsoft.com/office/drawing/2014/main" id="{FED4F61A-C800-4A72-BF92-A4E5A22D8C17}"/>
              </a:ext>
            </a:extLst>
          </p:cNvPr>
          <p:cNvSpPr>
            <a:spLocks noGrp="1" noChangeArrowheads="1"/>
          </p:cNvSpPr>
          <p:nvPr>
            <p:ph type="body" idx="1"/>
          </p:nvPr>
        </p:nvSpPr>
        <p:spPr>
          <a:xfrm>
            <a:off x="609600" y="1186543"/>
            <a:ext cx="11364686" cy="5266645"/>
          </a:xfrm>
        </p:spPr>
        <p:txBody>
          <a:bodyPr>
            <a:normAutofit/>
          </a:bodyPr>
          <a:lstStyle/>
          <a:p>
            <a:pPr marL="0" indent="0" eaLnBrk="1" hangingPunct="1">
              <a:lnSpc>
                <a:spcPct val="80000"/>
              </a:lnSpc>
              <a:buNone/>
            </a:pPr>
            <a:r>
              <a:rPr lang="en-GB" altLang="en-US" sz="2800" dirty="0"/>
              <a:t>Traditional views of entrepreneur[s] or </a:t>
            </a:r>
            <a:r>
              <a:rPr lang="en-GB" altLang="en-US" sz="2800" dirty="0" err="1"/>
              <a:t>intrepreneurial</a:t>
            </a:r>
            <a:r>
              <a:rPr lang="en-GB" altLang="en-US" sz="2800" dirty="0"/>
              <a:t> activity could be characterised by specific and unique traits, e.g. </a:t>
            </a:r>
          </a:p>
          <a:p>
            <a:pPr lvl="1" eaLnBrk="1" hangingPunct="1">
              <a:lnSpc>
                <a:spcPct val="80000"/>
              </a:lnSpc>
            </a:pPr>
            <a:r>
              <a:rPr lang="en-GB" altLang="en-US" dirty="0"/>
              <a:t>Self-confident all-rounder </a:t>
            </a:r>
          </a:p>
          <a:p>
            <a:pPr lvl="1" eaLnBrk="1" hangingPunct="1">
              <a:lnSpc>
                <a:spcPct val="80000"/>
              </a:lnSpc>
            </a:pPr>
            <a:r>
              <a:rPr lang="en-GB" altLang="en-US" dirty="0"/>
              <a:t>Resilient </a:t>
            </a:r>
          </a:p>
          <a:p>
            <a:pPr lvl="1" eaLnBrk="1" hangingPunct="1">
              <a:lnSpc>
                <a:spcPct val="80000"/>
              </a:lnSpc>
            </a:pPr>
            <a:r>
              <a:rPr lang="en-GB" altLang="en-US" dirty="0"/>
              <a:t>Innovative </a:t>
            </a:r>
          </a:p>
          <a:p>
            <a:pPr lvl="1" eaLnBrk="1" hangingPunct="1">
              <a:lnSpc>
                <a:spcPct val="80000"/>
              </a:lnSpc>
            </a:pPr>
            <a:r>
              <a:rPr lang="en-GB" altLang="en-US" dirty="0"/>
              <a:t>Results orientated </a:t>
            </a:r>
          </a:p>
          <a:p>
            <a:pPr lvl="1" eaLnBrk="1" hangingPunct="1">
              <a:lnSpc>
                <a:spcPct val="80000"/>
              </a:lnSpc>
            </a:pPr>
            <a:r>
              <a:rPr lang="en-GB" altLang="en-US" dirty="0"/>
              <a:t>Total committed </a:t>
            </a:r>
          </a:p>
          <a:p>
            <a:pPr lvl="1" eaLnBrk="1" hangingPunct="1">
              <a:lnSpc>
                <a:spcPct val="80000"/>
              </a:lnSpc>
            </a:pPr>
            <a:r>
              <a:rPr lang="en-GB" altLang="en-US" dirty="0"/>
              <a:t>Socially skilled </a:t>
            </a:r>
          </a:p>
          <a:p>
            <a:pPr lvl="1" eaLnBrk="1" hangingPunct="1">
              <a:lnSpc>
                <a:spcPct val="80000"/>
              </a:lnSpc>
            </a:pPr>
            <a:r>
              <a:rPr lang="en-GB" altLang="en-US" dirty="0"/>
              <a:t>Skilled in managerial business </a:t>
            </a:r>
          </a:p>
        </p:txBody>
      </p:sp>
    </p:spTree>
    <p:extLst>
      <p:ext uri="{BB962C8B-B14F-4D97-AF65-F5344CB8AC3E}">
        <p14:creationId xmlns:p14="http://schemas.microsoft.com/office/powerpoint/2010/main" val="1681466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dissolve">
                                      <p:cBhvr>
                                        <p:cTn id="7" dur="1000"/>
                                        <p:tgtEl>
                                          <p:spTgt spid="9219">
                                            <p:txEl>
                                              <p:pRg st="0" end="0"/>
                                            </p:txEl>
                                          </p:spTgt>
                                        </p:tgtEl>
                                      </p:cBhvr>
                                    </p:animEffect>
                                  </p:childTnLst>
                                  <p:subTnLst>
                                    <p:animClr clrSpc="rgb" dir="cw">
                                      <p:cBhvr override="childStyle">
                                        <p:cTn dur="1" fill="hold" display="0" masterRel="nextClick" afterEffect="1"/>
                                        <p:tgtEl>
                                          <p:spTgt spid="9219">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dissolve">
                                      <p:cBhvr>
                                        <p:cTn id="12" dur="1000"/>
                                        <p:tgtEl>
                                          <p:spTgt spid="9219">
                                            <p:txEl>
                                              <p:pRg st="1" end="1"/>
                                            </p:txEl>
                                          </p:spTgt>
                                        </p:tgtEl>
                                      </p:cBhvr>
                                    </p:animEffect>
                                  </p:childTnLst>
                                  <p:subTnLst>
                                    <p:animClr clrSpc="rgb" dir="cw">
                                      <p:cBhvr override="childStyle">
                                        <p:cTn dur="1" fill="hold" display="0" masterRel="nextClick" afterEffect="1"/>
                                        <p:tgtEl>
                                          <p:spTgt spid="9219">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dissolve">
                                      <p:cBhvr>
                                        <p:cTn id="17" dur="1000"/>
                                        <p:tgtEl>
                                          <p:spTgt spid="9219">
                                            <p:txEl>
                                              <p:pRg st="2" end="2"/>
                                            </p:txEl>
                                          </p:spTgt>
                                        </p:tgtEl>
                                      </p:cBhvr>
                                    </p:animEffect>
                                  </p:childTnLst>
                                  <p:subTnLst>
                                    <p:animClr clrSpc="rgb" dir="cw">
                                      <p:cBhvr override="childStyle">
                                        <p:cTn dur="1" fill="hold" display="0" masterRel="nextClick" afterEffect="1"/>
                                        <p:tgtEl>
                                          <p:spTgt spid="9219">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dissolve">
                                      <p:cBhvr>
                                        <p:cTn id="22" dur="1000"/>
                                        <p:tgtEl>
                                          <p:spTgt spid="9219">
                                            <p:txEl>
                                              <p:pRg st="3" end="3"/>
                                            </p:txEl>
                                          </p:spTgt>
                                        </p:tgtEl>
                                      </p:cBhvr>
                                    </p:animEffect>
                                  </p:childTnLst>
                                  <p:subTnLst>
                                    <p:animClr clrSpc="rgb" dir="cw">
                                      <p:cBhvr override="childStyle">
                                        <p:cTn dur="1" fill="hold" display="0" masterRel="nextClick" afterEffect="1"/>
                                        <p:tgtEl>
                                          <p:spTgt spid="9219">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dissolve">
                                      <p:cBhvr>
                                        <p:cTn id="27" dur="1000"/>
                                        <p:tgtEl>
                                          <p:spTgt spid="9219">
                                            <p:txEl>
                                              <p:pRg st="4" end="4"/>
                                            </p:txEl>
                                          </p:spTgt>
                                        </p:tgtEl>
                                      </p:cBhvr>
                                    </p:animEffect>
                                  </p:childTnLst>
                                  <p:subTnLst>
                                    <p:animClr clrSpc="rgb" dir="cw">
                                      <p:cBhvr override="childStyle">
                                        <p:cTn dur="1" fill="hold" display="0" masterRel="nextClick" afterEffect="1"/>
                                        <p:tgtEl>
                                          <p:spTgt spid="9219">
                                            <p:txEl>
                                              <p:pRg st="4" end="4"/>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9219">
                                            <p:txEl>
                                              <p:pRg st="5" end="5"/>
                                            </p:txEl>
                                          </p:spTgt>
                                        </p:tgtEl>
                                        <p:attrNameLst>
                                          <p:attrName>style.visibility</p:attrName>
                                        </p:attrNameLst>
                                      </p:cBhvr>
                                      <p:to>
                                        <p:strVal val="visible"/>
                                      </p:to>
                                    </p:set>
                                    <p:animEffect transition="in" filter="dissolve">
                                      <p:cBhvr>
                                        <p:cTn id="32" dur="1000"/>
                                        <p:tgtEl>
                                          <p:spTgt spid="9219">
                                            <p:txEl>
                                              <p:pRg st="5" end="5"/>
                                            </p:txEl>
                                          </p:spTgt>
                                        </p:tgtEl>
                                      </p:cBhvr>
                                    </p:animEffect>
                                  </p:childTnLst>
                                  <p:subTnLst>
                                    <p:animClr clrSpc="rgb" dir="cw">
                                      <p:cBhvr override="childStyle">
                                        <p:cTn dur="1" fill="hold" display="0" masterRel="nextClick" afterEffect="1"/>
                                        <p:tgtEl>
                                          <p:spTgt spid="9219">
                                            <p:txEl>
                                              <p:pRg st="5" end="5"/>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9219">
                                            <p:txEl>
                                              <p:pRg st="6" end="6"/>
                                            </p:txEl>
                                          </p:spTgt>
                                        </p:tgtEl>
                                        <p:attrNameLst>
                                          <p:attrName>style.visibility</p:attrName>
                                        </p:attrNameLst>
                                      </p:cBhvr>
                                      <p:to>
                                        <p:strVal val="visible"/>
                                      </p:to>
                                    </p:set>
                                    <p:animEffect transition="in" filter="dissolve">
                                      <p:cBhvr>
                                        <p:cTn id="37" dur="1000"/>
                                        <p:tgtEl>
                                          <p:spTgt spid="9219">
                                            <p:txEl>
                                              <p:pRg st="6" end="6"/>
                                            </p:txEl>
                                          </p:spTgt>
                                        </p:tgtEl>
                                      </p:cBhvr>
                                    </p:animEffect>
                                  </p:childTnLst>
                                  <p:subTnLst>
                                    <p:animClr clrSpc="rgb" dir="cw">
                                      <p:cBhvr override="childStyle">
                                        <p:cTn dur="1" fill="hold" display="0" masterRel="nextClick" afterEffect="1"/>
                                        <p:tgtEl>
                                          <p:spTgt spid="9219">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9219">
                                            <p:txEl>
                                              <p:pRg st="7" end="7"/>
                                            </p:txEl>
                                          </p:spTgt>
                                        </p:tgtEl>
                                        <p:attrNameLst>
                                          <p:attrName>style.visibility</p:attrName>
                                        </p:attrNameLst>
                                      </p:cBhvr>
                                      <p:to>
                                        <p:strVal val="visible"/>
                                      </p:to>
                                    </p:set>
                                    <p:animEffect transition="in" filter="dissolve">
                                      <p:cBhvr>
                                        <p:cTn id="42" dur="1000"/>
                                        <p:tgtEl>
                                          <p:spTgt spid="9219">
                                            <p:txEl>
                                              <p:pRg st="7" end="7"/>
                                            </p:txEl>
                                          </p:spTgt>
                                        </p:tgtEl>
                                      </p:cBhvr>
                                    </p:animEffect>
                                  </p:childTnLst>
                                  <p:subTnLst>
                                    <p:animClr clrSpc="rgb" dir="cw">
                                      <p:cBhvr override="childStyle">
                                        <p:cTn dur="1" fill="hold" display="0" masterRel="nextClick" afterEffect="1"/>
                                        <p:tgtEl>
                                          <p:spTgt spid="9219">
                                            <p:txEl>
                                              <p:pRg st="7" end="7"/>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C6338-066D-4678-BEBD-4C672A75FAA9}"/>
              </a:ext>
            </a:extLst>
          </p:cNvPr>
          <p:cNvSpPr>
            <a:spLocks noGrp="1"/>
          </p:cNvSpPr>
          <p:nvPr>
            <p:ph type="title"/>
          </p:nvPr>
        </p:nvSpPr>
        <p:spPr/>
        <p:txBody>
          <a:bodyPr>
            <a:normAutofit fontScale="90000"/>
          </a:bodyPr>
          <a:lstStyle/>
          <a:p>
            <a:r>
              <a:rPr lang="en-GB" altLang="en-US" dirty="0"/>
              <a:t>Compared leadership traits:-</a:t>
            </a:r>
            <a:r>
              <a:rPr lang="en-GB" altLang="en-US" sz="4000" dirty="0"/>
              <a:t> </a:t>
            </a:r>
            <a:br>
              <a:rPr lang="en-GB" altLang="en-US" sz="4000" dirty="0"/>
            </a:br>
            <a:endParaRPr lang="en-GB" dirty="0"/>
          </a:p>
        </p:txBody>
      </p:sp>
      <p:sp>
        <p:nvSpPr>
          <p:cNvPr id="3" name="Content Placeholder 2">
            <a:extLst>
              <a:ext uri="{FF2B5EF4-FFF2-40B4-BE49-F238E27FC236}">
                <a16:creationId xmlns:a16="http://schemas.microsoft.com/office/drawing/2014/main" id="{2AA0C199-C9AE-49CC-8641-5BA019FE976A}"/>
              </a:ext>
            </a:extLst>
          </p:cNvPr>
          <p:cNvSpPr>
            <a:spLocks noGrp="1"/>
          </p:cNvSpPr>
          <p:nvPr>
            <p:ph idx="1"/>
          </p:nvPr>
        </p:nvSpPr>
        <p:spPr>
          <a:xfrm>
            <a:off x="609600" y="1295401"/>
            <a:ext cx="10972800" cy="3917032"/>
          </a:xfrm>
        </p:spPr>
        <p:txBody>
          <a:bodyPr/>
          <a:lstStyle/>
          <a:p>
            <a:pPr lvl="2">
              <a:lnSpc>
                <a:spcPct val="80000"/>
              </a:lnSpc>
            </a:pPr>
            <a:r>
              <a:rPr lang="en-GB" altLang="en-US" dirty="0"/>
              <a:t>Intelligence </a:t>
            </a:r>
          </a:p>
          <a:p>
            <a:pPr lvl="2">
              <a:lnSpc>
                <a:spcPct val="80000"/>
              </a:lnSpc>
            </a:pPr>
            <a:r>
              <a:rPr lang="en-GB" altLang="en-US" dirty="0"/>
              <a:t>Initiative </a:t>
            </a:r>
          </a:p>
          <a:p>
            <a:pPr lvl="2">
              <a:lnSpc>
                <a:spcPct val="80000"/>
              </a:lnSpc>
            </a:pPr>
            <a:r>
              <a:rPr lang="en-GB" altLang="en-US" dirty="0"/>
              <a:t>Self-assurance </a:t>
            </a:r>
          </a:p>
          <a:p>
            <a:pPr lvl="2">
              <a:lnSpc>
                <a:spcPct val="80000"/>
              </a:lnSpc>
            </a:pPr>
            <a:r>
              <a:rPr lang="en-GB" altLang="en-US" dirty="0"/>
              <a:t>The 'helicopter' factor</a:t>
            </a:r>
          </a:p>
          <a:p>
            <a:pPr marL="914400" lvl="2" indent="0">
              <a:lnSpc>
                <a:spcPct val="80000"/>
              </a:lnSpc>
              <a:buNone/>
            </a:pPr>
            <a:endParaRPr lang="en-GB" altLang="en-US" dirty="0"/>
          </a:p>
          <a:p>
            <a:pPr lvl="2">
              <a:lnSpc>
                <a:spcPct val="80000"/>
              </a:lnSpc>
              <a:buNone/>
            </a:pPr>
            <a:endParaRPr lang="en-GB" altLang="en-US" dirty="0"/>
          </a:p>
          <a:p>
            <a:pPr lvl="1" algn="ctr">
              <a:lnSpc>
                <a:spcPct val="80000"/>
              </a:lnSpc>
              <a:buNone/>
            </a:pPr>
            <a:r>
              <a:rPr lang="en-GB" altLang="en-US" sz="2400" b="1" dirty="0"/>
              <a:t>…Additional traits from other studies include:</a:t>
            </a:r>
            <a:r>
              <a:rPr lang="en-GB" altLang="en-US" sz="2400" dirty="0"/>
              <a:t> </a:t>
            </a:r>
          </a:p>
          <a:p>
            <a:pPr lvl="1" algn="ctr">
              <a:lnSpc>
                <a:spcPct val="80000"/>
              </a:lnSpc>
              <a:buNone/>
            </a:pPr>
            <a:r>
              <a:rPr lang="en-GB" altLang="en-US" sz="2400" dirty="0"/>
              <a:t>Enthusiasm, Sociability, Integrity, Courage, Imagination, Decisiveness, Determination Energy, and Faith</a:t>
            </a:r>
          </a:p>
          <a:p>
            <a:pPr marL="0" indent="0">
              <a:buNone/>
            </a:pPr>
            <a:endParaRPr lang="en-GB" dirty="0"/>
          </a:p>
        </p:txBody>
      </p:sp>
    </p:spTree>
    <p:extLst>
      <p:ext uri="{BB962C8B-B14F-4D97-AF65-F5344CB8AC3E}">
        <p14:creationId xmlns:p14="http://schemas.microsoft.com/office/powerpoint/2010/main" val="3494345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042B3D44-04C6-4860-AD4D-735986840221}"/>
              </a:ext>
            </a:extLst>
          </p:cNvPr>
          <p:cNvSpPr>
            <a:spLocks noGrp="1" noChangeArrowheads="1"/>
          </p:cNvSpPr>
          <p:nvPr>
            <p:ph type="title"/>
          </p:nvPr>
        </p:nvSpPr>
        <p:spPr/>
        <p:txBody>
          <a:bodyPr/>
          <a:lstStyle/>
          <a:p>
            <a:pPr eaLnBrk="1" hangingPunct="1"/>
            <a:r>
              <a:rPr lang="en-GB" altLang="en-US" sz="2800" b="1" dirty="0"/>
              <a:t>The difference between Entrepreneurs/</a:t>
            </a:r>
            <a:r>
              <a:rPr lang="en-GB" altLang="en-US" sz="2800" b="1" dirty="0" err="1"/>
              <a:t>Intrepreneurs</a:t>
            </a:r>
            <a:r>
              <a:rPr lang="en-GB" altLang="en-US" sz="2800" b="1" dirty="0"/>
              <a:t> &amp; Managers</a:t>
            </a:r>
            <a:endParaRPr lang="en-GB" altLang="en-US" sz="4000" dirty="0"/>
          </a:p>
        </p:txBody>
      </p:sp>
      <p:sp>
        <p:nvSpPr>
          <p:cNvPr id="11267" name="Rectangle 3">
            <a:extLst>
              <a:ext uri="{FF2B5EF4-FFF2-40B4-BE49-F238E27FC236}">
                <a16:creationId xmlns:a16="http://schemas.microsoft.com/office/drawing/2014/main" id="{9A199504-8762-4BCE-83D1-D7401755278C}"/>
              </a:ext>
            </a:extLst>
          </p:cNvPr>
          <p:cNvSpPr>
            <a:spLocks noGrp="1" noChangeArrowheads="1"/>
          </p:cNvSpPr>
          <p:nvPr>
            <p:ph type="body" idx="1"/>
          </p:nvPr>
        </p:nvSpPr>
        <p:spPr>
          <a:xfrm>
            <a:off x="533399" y="1417638"/>
            <a:ext cx="11321143" cy="4964112"/>
          </a:xfrm>
        </p:spPr>
        <p:txBody>
          <a:bodyPr/>
          <a:lstStyle/>
          <a:p>
            <a:pPr>
              <a:lnSpc>
                <a:spcPct val="90000"/>
              </a:lnSpc>
            </a:pPr>
            <a:r>
              <a:rPr lang="en-GB" altLang="en-US" sz="2000" dirty="0"/>
              <a:t>Some of the main differences between the two have been explained as being that, </a:t>
            </a:r>
            <a:r>
              <a:rPr lang="en-GB" altLang="en-US" sz="2000" dirty="0" err="1"/>
              <a:t>intrepreneurial</a:t>
            </a:r>
            <a:r>
              <a:rPr lang="en-GB" altLang="en-US" sz="2000" dirty="0"/>
              <a:t> ventures differed from small businesses in that they:-</a:t>
            </a:r>
          </a:p>
          <a:p>
            <a:pPr lvl="1" eaLnBrk="1" hangingPunct="1">
              <a:lnSpc>
                <a:spcPct val="90000"/>
              </a:lnSpc>
            </a:pPr>
            <a:r>
              <a:rPr lang="en-GB" altLang="en-US" sz="1800" dirty="0"/>
              <a:t>Pursued and create new opportunities differently; </a:t>
            </a:r>
          </a:p>
          <a:p>
            <a:pPr lvl="1" eaLnBrk="1" hangingPunct="1">
              <a:lnSpc>
                <a:spcPct val="90000"/>
              </a:lnSpc>
            </a:pPr>
            <a:r>
              <a:rPr lang="en-GB" altLang="en-US" sz="1800" dirty="0"/>
              <a:t>Fulfil the ambitions of the founders differently; </a:t>
            </a:r>
          </a:p>
          <a:p>
            <a:pPr lvl="1" eaLnBrk="1" hangingPunct="1">
              <a:lnSpc>
                <a:spcPct val="90000"/>
              </a:lnSpc>
            </a:pPr>
            <a:r>
              <a:rPr lang="en-GB" altLang="en-US" sz="1800" dirty="0"/>
              <a:t>And present different challenges to economic policy makers. </a:t>
            </a:r>
          </a:p>
          <a:p>
            <a:pPr>
              <a:lnSpc>
                <a:spcPct val="90000"/>
              </a:lnSpc>
            </a:pPr>
            <a:endParaRPr lang="en-GB" altLang="en-US" sz="2400" dirty="0"/>
          </a:p>
          <a:p>
            <a:pPr>
              <a:lnSpc>
                <a:spcPct val="90000"/>
              </a:lnSpc>
            </a:pPr>
            <a:r>
              <a:rPr lang="en-GB" altLang="en-US" sz="2000" dirty="0"/>
              <a:t>…while the main characteristics to distinguish them include:- </a:t>
            </a:r>
          </a:p>
          <a:p>
            <a:pPr lvl="1" eaLnBrk="1" hangingPunct="1">
              <a:lnSpc>
                <a:spcPct val="90000"/>
              </a:lnSpc>
            </a:pPr>
            <a:r>
              <a:rPr lang="en-GB" altLang="en-US" sz="1800" dirty="0"/>
              <a:t>The evidence of innovation within an </a:t>
            </a:r>
            <a:r>
              <a:rPr lang="en-GB" altLang="en-US" sz="1800" dirty="0" err="1"/>
              <a:t>intrepreneurial</a:t>
            </a:r>
            <a:r>
              <a:rPr lang="en-GB" altLang="en-US" sz="1800" dirty="0"/>
              <a:t> venture; </a:t>
            </a:r>
          </a:p>
          <a:p>
            <a:pPr lvl="1" eaLnBrk="1" hangingPunct="1">
              <a:lnSpc>
                <a:spcPct val="90000"/>
              </a:lnSpc>
            </a:pPr>
            <a:r>
              <a:rPr lang="en-GB" altLang="en-US" sz="1800" dirty="0"/>
              <a:t>The potential for growth; </a:t>
            </a:r>
          </a:p>
          <a:p>
            <a:pPr lvl="1" eaLnBrk="1" hangingPunct="1">
              <a:lnSpc>
                <a:spcPct val="90000"/>
              </a:lnSpc>
            </a:pPr>
            <a:r>
              <a:rPr lang="en-GB" altLang="en-US" sz="1800" dirty="0"/>
              <a:t>And the use of strategic objectives. </a:t>
            </a:r>
          </a:p>
          <a:p>
            <a:pPr eaLnBrk="1" hangingPunct="1">
              <a:lnSpc>
                <a:spcPct val="90000"/>
              </a:lnSpc>
              <a:buFontTx/>
              <a:buNone/>
            </a:pPr>
            <a:endParaRPr lang="en-GB" altLang="en-US" sz="2000" dirty="0"/>
          </a:p>
          <a:p>
            <a:pPr eaLnBrk="1" hangingPunct="1">
              <a:lnSpc>
                <a:spcPct val="90000"/>
              </a:lnSpc>
            </a:pPr>
            <a:r>
              <a:rPr lang="en-GB" altLang="en-US" sz="2000" dirty="0"/>
              <a:t>For further characteristics and main differences see the work of </a:t>
            </a:r>
            <a:r>
              <a:rPr lang="en-GB" altLang="en-US" sz="2000" dirty="0" err="1"/>
              <a:t>Carland</a:t>
            </a:r>
            <a:r>
              <a:rPr lang="en-GB" altLang="en-US" sz="2000" dirty="0"/>
              <a:t> et al, (1984). </a:t>
            </a:r>
          </a:p>
        </p:txBody>
      </p:sp>
    </p:spTree>
    <p:extLst>
      <p:ext uri="{BB962C8B-B14F-4D97-AF65-F5344CB8AC3E}">
        <p14:creationId xmlns:p14="http://schemas.microsoft.com/office/powerpoint/2010/main" val="20928002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dissolve">
                                      <p:cBhvr>
                                        <p:cTn id="7" dur="1000"/>
                                        <p:tgtEl>
                                          <p:spTgt spid="11267">
                                            <p:txEl>
                                              <p:pRg st="0" end="0"/>
                                            </p:txEl>
                                          </p:spTgt>
                                        </p:tgtEl>
                                      </p:cBhvr>
                                    </p:animEffect>
                                  </p:childTnLst>
                                  <p:subTnLst>
                                    <p:animClr clrSpc="rgb" dir="cw">
                                      <p:cBhvr override="childStyle">
                                        <p:cTn dur="1" fill="hold" display="0" masterRel="nextClick" afterEffect="1"/>
                                        <p:tgtEl>
                                          <p:spTgt spid="11267">
                                            <p:txEl>
                                              <p:pRg st="0" end="0"/>
                                            </p:txEl>
                                          </p:spTgt>
                                        </p:tgtEl>
                                        <p:attrNameLst>
                                          <p:attrName>ppt_c</p:attrName>
                                        </p:attrNameLst>
                                      </p:cBhvr>
                                      <p:to>
                                        <a:srgbClr val="0066FF"/>
                                      </p:to>
                                    </p:animClr>
                                  </p:sub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dissolve">
                                      <p:cBhvr>
                                        <p:cTn id="12" dur="1000"/>
                                        <p:tgtEl>
                                          <p:spTgt spid="11267">
                                            <p:txEl>
                                              <p:pRg st="1" end="1"/>
                                            </p:txEl>
                                          </p:spTgt>
                                        </p:tgtEl>
                                      </p:cBhvr>
                                    </p:animEffect>
                                  </p:childTnLst>
                                  <p:subTnLst>
                                    <p:animClr clrSpc="rgb" dir="cw">
                                      <p:cBhvr override="childStyle">
                                        <p:cTn dur="1" fill="hold" display="0" masterRel="nextClick" afterEffect="1"/>
                                        <p:tgtEl>
                                          <p:spTgt spid="11267">
                                            <p:txEl>
                                              <p:pRg st="1" end="1"/>
                                            </p:txEl>
                                          </p:spTgt>
                                        </p:tgtEl>
                                        <p:attrNameLst>
                                          <p:attrName>ppt_c</p:attrName>
                                        </p:attrNameLst>
                                      </p:cBhvr>
                                      <p:to>
                                        <a:srgbClr val="0066FF"/>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dissolve">
                                      <p:cBhvr>
                                        <p:cTn id="17" dur="1000"/>
                                        <p:tgtEl>
                                          <p:spTgt spid="11267">
                                            <p:txEl>
                                              <p:pRg st="2" end="2"/>
                                            </p:txEl>
                                          </p:spTgt>
                                        </p:tgtEl>
                                      </p:cBhvr>
                                    </p:animEffect>
                                  </p:childTnLst>
                                  <p:subTnLst>
                                    <p:animClr clrSpc="rgb" dir="cw">
                                      <p:cBhvr override="childStyle">
                                        <p:cTn dur="1" fill="hold" display="0" masterRel="nextClick" afterEffect="1"/>
                                        <p:tgtEl>
                                          <p:spTgt spid="11267">
                                            <p:txEl>
                                              <p:pRg st="2" end="2"/>
                                            </p:txEl>
                                          </p:spTgt>
                                        </p:tgtEl>
                                        <p:attrNameLst>
                                          <p:attrName>ppt_c</p:attrName>
                                        </p:attrNameLst>
                                      </p:cBhvr>
                                      <p:to>
                                        <a:srgbClr val="0066FF"/>
                                      </p:to>
                                    </p:animClr>
                                  </p:sub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dissolve">
                                      <p:cBhvr>
                                        <p:cTn id="22" dur="1000"/>
                                        <p:tgtEl>
                                          <p:spTgt spid="11267">
                                            <p:txEl>
                                              <p:pRg st="3" end="3"/>
                                            </p:txEl>
                                          </p:spTgt>
                                        </p:tgtEl>
                                      </p:cBhvr>
                                    </p:animEffect>
                                  </p:childTnLst>
                                  <p:subTnLst>
                                    <p:animClr clrSpc="rgb" dir="cw">
                                      <p:cBhvr override="childStyle">
                                        <p:cTn dur="1" fill="hold" display="0" masterRel="nextClick" afterEffect="1"/>
                                        <p:tgtEl>
                                          <p:spTgt spid="11267">
                                            <p:txEl>
                                              <p:pRg st="3" end="3"/>
                                            </p:txEl>
                                          </p:spTgt>
                                        </p:tgtEl>
                                        <p:attrNameLst>
                                          <p:attrName>ppt_c</p:attrName>
                                        </p:attrNameLst>
                                      </p:cBhvr>
                                      <p:to>
                                        <a:srgbClr val="0066FF"/>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animEffect transition="in" filter="dissolve">
                                      <p:cBhvr>
                                        <p:cTn id="27" dur="1000"/>
                                        <p:tgtEl>
                                          <p:spTgt spid="11267">
                                            <p:txEl>
                                              <p:pRg st="5" end="5"/>
                                            </p:txEl>
                                          </p:spTgt>
                                        </p:tgtEl>
                                      </p:cBhvr>
                                    </p:animEffect>
                                  </p:childTnLst>
                                  <p:subTnLst>
                                    <p:animClr clrSpc="rgb" dir="cw">
                                      <p:cBhvr override="childStyle">
                                        <p:cTn dur="1" fill="hold" display="0" masterRel="nextClick" afterEffect="1"/>
                                        <p:tgtEl>
                                          <p:spTgt spid="11267">
                                            <p:txEl>
                                              <p:pRg st="5" end="5"/>
                                            </p:txEl>
                                          </p:spTgt>
                                        </p:tgtEl>
                                        <p:attrNameLst>
                                          <p:attrName>ppt_c</p:attrName>
                                        </p:attrNameLst>
                                      </p:cBhvr>
                                      <p:to>
                                        <a:srgbClr val="0066FF"/>
                                      </p:to>
                                    </p:animClr>
                                  </p:sub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11267">
                                            <p:txEl>
                                              <p:pRg st="10" end="10"/>
                                            </p:txEl>
                                          </p:spTgt>
                                        </p:tgtEl>
                                        <p:attrNameLst>
                                          <p:attrName>style.visibility</p:attrName>
                                        </p:attrNameLst>
                                      </p:cBhvr>
                                      <p:to>
                                        <p:strVal val="visible"/>
                                      </p:to>
                                    </p:set>
                                    <p:animEffect transition="in" filter="dissolve">
                                      <p:cBhvr>
                                        <p:cTn id="32" dur="1000"/>
                                        <p:tgtEl>
                                          <p:spTgt spid="11267">
                                            <p:txEl>
                                              <p:pRg st="10" end="10"/>
                                            </p:txEl>
                                          </p:spTgt>
                                        </p:tgtEl>
                                      </p:cBhvr>
                                    </p:animEffect>
                                  </p:childTnLst>
                                  <p:subTnLst>
                                    <p:animClr clrSpc="rgb" dir="cw">
                                      <p:cBhvr override="childStyle">
                                        <p:cTn dur="1" fill="hold" display="0" masterRel="nextClick" afterEffect="1"/>
                                        <p:tgtEl>
                                          <p:spTgt spid="11267">
                                            <p:txEl>
                                              <p:pRg st="10" end="10"/>
                                            </p:txEl>
                                          </p:spTgt>
                                        </p:tgtEl>
                                        <p:attrNameLst>
                                          <p:attrName>ppt_c</p:attrName>
                                        </p:attrNameLst>
                                      </p:cBhvr>
                                      <p:to>
                                        <a:srgbClr val="0066FF"/>
                                      </p:to>
                                    </p:animClr>
                                  </p:subTnLst>
                                </p:cTn>
                              </p:par>
                            </p:childTnLst>
                          </p:cTn>
                        </p:par>
                      </p:childTnLst>
                    </p:cTn>
                  </p:par>
                  <p:par>
                    <p:cTn id="33" fill="hold" nodeType="clickPar">
                      <p:stCondLst>
                        <p:cond delay="indefinite"/>
                      </p:stCondLst>
                      <p:childTnLst>
                        <p:par>
                          <p:cTn id="34" fill="hold" nodeType="withGroup">
                            <p:stCondLst>
                              <p:cond delay="0"/>
                            </p:stCondLst>
                            <p:childTnLst>
                              <p:par>
                                <p:cTn id="35" presetID="9" presetClass="entr" presetSubtype="0" fill="hold" nodeType="clickEffect">
                                  <p:stCondLst>
                                    <p:cond delay="0"/>
                                  </p:stCondLst>
                                  <p:childTnLst>
                                    <p:set>
                                      <p:cBhvr>
                                        <p:cTn id="36" dur="1" fill="hold">
                                          <p:stCondLst>
                                            <p:cond delay="0"/>
                                          </p:stCondLst>
                                        </p:cTn>
                                        <p:tgtEl>
                                          <p:spTgt spid="11267">
                                            <p:txEl>
                                              <p:pRg st="6" end="6"/>
                                            </p:txEl>
                                          </p:spTgt>
                                        </p:tgtEl>
                                        <p:attrNameLst>
                                          <p:attrName>style.visibility</p:attrName>
                                        </p:attrNameLst>
                                      </p:cBhvr>
                                      <p:to>
                                        <p:strVal val="visible"/>
                                      </p:to>
                                    </p:set>
                                    <p:animEffect transition="in" filter="dissolve">
                                      <p:cBhvr>
                                        <p:cTn id="37" dur="1000"/>
                                        <p:tgtEl>
                                          <p:spTgt spid="11267">
                                            <p:txEl>
                                              <p:pRg st="6" end="6"/>
                                            </p:txEl>
                                          </p:spTgt>
                                        </p:tgtEl>
                                      </p:cBhvr>
                                    </p:animEffect>
                                  </p:childTnLst>
                                  <p:subTnLst>
                                    <p:animClr clrSpc="rgb" dir="cw">
                                      <p:cBhvr override="childStyle">
                                        <p:cTn dur="1" fill="hold" display="0" masterRel="nextClick" afterEffect="1"/>
                                        <p:tgtEl>
                                          <p:spTgt spid="11267">
                                            <p:txEl>
                                              <p:pRg st="6" end="6"/>
                                            </p:txEl>
                                          </p:spTgt>
                                        </p:tgtEl>
                                        <p:attrNameLst>
                                          <p:attrName>ppt_c</p:attrName>
                                        </p:attrNameLst>
                                      </p:cBhvr>
                                      <p:to>
                                        <a:srgbClr val="0066FF"/>
                                      </p:to>
                                    </p:animClr>
                                  </p:subTnLst>
                                </p:cTn>
                              </p:par>
                            </p:childTnLst>
                          </p:cTn>
                        </p:par>
                      </p:childTnLst>
                    </p:cTn>
                  </p:par>
                  <p:par>
                    <p:cTn id="38" fill="hold" nodeType="clickPar">
                      <p:stCondLst>
                        <p:cond delay="indefinite"/>
                      </p:stCondLst>
                      <p:childTnLst>
                        <p:par>
                          <p:cTn id="39" fill="hold" nodeType="withGroup">
                            <p:stCondLst>
                              <p:cond delay="0"/>
                            </p:stCondLst>
                            <p:childTnLst>
                              <p:par>
                                <p:cTn id="40" presetID="9" presetClass="entr" presetSubtype="0" fill="hold" nodeType="clickEffect">
                                  <p:stCondLst>
                                    <p:cond delay="0"/>
                                  </p:stCondLst>
                                  <p:childTnLst>
                                    <p:set>
                                      <p:cBhvr>
                                        <p:cTn id="41" dur="1" fill="hold">
                                          <p:stCondLst>
                                            <p:cond delay="0"/>
                                          </p:stCondLst>
                                        </p:cTn>
                                        <p:tgtEl>
                                          <p:spTgt spid="11267">
                                            <p:txEl>
                                              <p:pRg st="7" end="7"/>
                                            </p:txEl>
                                          </p:spTgt>
                                        </p:tgtEl>
                                        <p:attrNameLst>
                                          <p:attrName>style.visibility</p:attrName>
                                        </p:attrNameLst>
                                      </p:cBhvr>
                                      <p:to>
                                        <p:strVal val="visible"/>
                                      </p:to>
                                    </p:set>
                                    <p:animEffect transition="in" filter="dissolve">
                                      <p:cBhvr>
                                        <p:cTn id="42" dur="1000"/>
                                        <p:tgtEl>
                                          <p:spTgt spid="11267">
                                            <p:txEl>
                                              <p:pRg st="7" end="7"/>
                                            </p:txEl>
                                          </p:spTgt>
                                        </p:tgtEl>
                                      </p:cBhvr>
                                    </p:animEffect>
                                  </p:childTnLst>
                                  <p:subTnLst>
                                    <p:animClr clrSpc="rgb" dir="cw">
                                      <p:cBhvr override="childStyle">
                                        <p:cTn dur="1" fill="hold" display="0" masterRel="nextClick" afterEffect="1"/>
                                        <p:tgtEl>
                                          <p:spTgt spid="11267">
                                            <p:txEl>
                                              <p:pRg st="7" end="7"/>
                                            </p:txEl>
                                          </p:spTgt>
                                        </p:tgtEl>
                                        <p:attrNameLst>
                                          <p:attrName>ppt_c</p:attrName>
                                        </p:attrNameLst>
                                      </p:cBhvr>
                                      <p:to>
                                        <a:srgbClr val="0066FF"/>
                                      </p:to>
                                    </p:animClr>
                                  </p:subTnLst>
                                </p:cTn>
                              </p:par>
                            </p:childTnLst>
                          </p:cTn>
                        </p:par>
                      </p:childTnLst>
                    </p:cTn>
                  </p:par>
                  <p:par>
                    <p:cTn id="43" fill="hold" nodeType="clickPar">
                      <p:stCondLst>
                        <p:cond delay="indefinite"/>
                      </p:stCondLst>
                      <p:childTnLst>
                        <p:par>
                          <p:cTn id="44" fill="hold" nodeType="withGroup">
                            <p:stCondLst>
                              <p:cond delay="0"/>
                            </p:stCondLst>
                            <p:childTnLst>
                              <p:par>
                                <p:cTn id="45" presetID="9" presetClass="entr" presetSubtype="0" fill="hold" nodeType="clickEffect">
                                  <p:stCondLst>
                                    <p:cond delay="0"/>
                                  </p:stCondLst>
                                  <p:childTnLst>
                                    <p:set>
                                      <p:cBhvr>
                                        <p:cTn id="46" dur="1" fill="hold">
                                          <p:stCondLst>
                                            <p:cond delay="0"/>
                                          </p:stCondLst>
                                        </p:cTn>
                                        <p:tgtEl>
                                          <p:spTgt spid="11267">
                                            <p:txEl>
                                              <p:pRg st="8" end="8"/>
                                            </p:txEl>
                                          </p:spTgt>
                                        </p:tgtEl>
                                        <p:attrNameLst>
                                          <p:attrName>style.visibility</p:attrName>
                                        </p:attrNameLst>
                                      </p:cBhvr>
                                      <p:to>
                                        <p:strVal val="visible"/>
                                      </p:to>
                                    </p:set>
                                    <p:animEffect transition="in" filter="dissolve">
                                      <p:cBhvr>
                                        <p:cTn id="47" dur="1000"/>
                                        <p:tgtEl>
                                          <p:spTgt spid="11267">
                                            <p:txEl>
                                              <p:pRg st="8" end="8"/>
                                            </p:txEl>
                                          </p:spTgt>
                                        </p:tgtEl>
                                      </p:cBhvr>
                                    </p:animEffect>
                                  </p:childTnLst>
                                  <p:subTnLst>
                                    <p:animClr clrSpc="rgb" dir="cw">
                                      <p:cBhvr override="childStyle">
                                        <p:cTn dur="1" fill="hold" display="0" masterRel="nextClick" afterEffect="1"/>
                                        <p:tgtEl>
                                          <p:spTgt spid="11267">
                                            <p:txEl>
                                              <p:pRg st="8" end="8"/>
                                            </p:txEl>
                                          </p:spTgt>
                                        </p:tgtEl>
                                        <p:attrNameLst>
                                          <p:attrName>ppt_c</p:attrName>
                                        </p:attrNameLst>
                                      </p:cBhvr>
                                      <p:to>
                                        <a:srgbClr val="0066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defRPr/>
            </a:pPr>
            <a:r>
              <a:rPr lang="en-GB" b="1" dirty="0"/>
              <a:t>Marketing Essentials for </a:t>
            </a:r>
            <a:br>
              <a:rPr lang="en-GB" b="1" dirty="0"/>
            </a:br>
            <a:r>
              <a:rPr lang="en-GB" b="1" dirty="0"/>
              <a:t>Small Businesses</a:t>
            </a:r>
          </a:p>
        </p:txBody>
      </p:sp>
      <p:sp>
        <p:nvSpPr>
          <p:cNvPr id="8195" name="Subtitle 2"/>
          <p:cNvSpPr>
            <a:spLocks noGrp="1"/>
          </p:cNvSpPr>
          <p:nvPr>
            <p:ph type="subTitle" idx="1"/>
          </p:nvPr>
        </p:nvSpPr>
        <p:spPr/>
        <p:txBody>
          <a:bodyPr/>
          <a:lstStyle/>
          <a:p>
            <a:r>
              <a:rPr lang="en-GB" altLang="en-US" dirty="0">
                <a:solidFill>
                  <a:schemeClr val="tx1"/>
                </a:solidFill>
              </a:rPr>
              <a:t>BMSK 4006 </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16435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Elements of a marketing plan</a:t>
            </a:r>
          </a:p>
        </p:txBody>
      </p:sp>
      <p:sp>
        <p:nvSpPr>
          <p:cNvPr id="3" name="Content Placeholder 2"/>
          <p:cNvSpPr>
            <a:spLocks noGrp="1"/>
          </p:cNvSpPr>
          <p:nvPr>
            <p:ph idx="1"/>
          </p:nvPr>
        </p:nvSpPr>
        <p:spPr/>
        <p:txBody>
          <a:bodyPr>
            <a:normAutofit fontScale="92500" lnSpcReduction="20000"/>
          </a:bodyPr>
          <a:lstStyle/>
          <a:p>
            <a:r>
              <a:rPr lang="en-GB" altLang="en-US" dirty="0"/>
              <a:t>Know your market and its customers</a:t>
            </a:r>
          </a:p>
          <a:p>
            <a:r>
              <a:rPr lang="en-GB" altLang="en-US" dirty="0"/>
              <a:t>PEST Analysis</a:t>
            </a:r>
          </a:p>
          <a:p>
            <a:r>
              <a:rPr lang="en-GB" altLang="en-US" dirty="0"/>
              <a:t>Segmentation </a:t>
            </a:r>
          </a:p>
          <a:p>
            <a:r>
              <a:rPr lang="en-GB" altLang="en-US" dirty="0"/>
              <a:t>Targeting</a:t>
            </a:r>
          </a:p>
          <a:p>
            <a:r>
              <a:rPr lang="en-GB" altLang="en-US" dirty="0"/>
              <a:t>Positioning</a:t>
            </a:r>
          </a:p>
          <a:p>
            <a:r>
              <a:rPr lang="en-GB" altLang="en-US" dirty="0"/>
              <a:t>SMART objectives</a:t>
            </a:r>
          </a:p>
          <a:p>
            <a:r>
              <a:rPr lang="en-GB" altLang="en-US" dirty="0"/>
              <a:t>7Ps </a:t>
            </a:r>
          </a:p>
          <a:p>
            <a:r>
              <a:rPr lang="en-GB" altLang="en-US" dirty="0"/>
              <a:t>Competitor analysis</a:t>
            </a:r>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68206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63150-4606-40B2-9507-3A7F487C3B96}"/>
              </a:ext>
            </a:extLst>
          </p:cNvPr>
          <p:cNvSpPr>
            <a:spLocks noGrp="1"/>
          </p:cNvSpPr>
          <p:nvPr>
            <p:ph type="title"/>
          </p:nvPr>
        </p:nvSpPr>
        <p:spPr>
          <a:xfrm>
            <a:off x="381000" y="1345223"/>
            <a:ext cx="10972800" cy="4273061"/>
          </a:xfrm>
        </p:spPr>
        <p:txBody>
          <a:bodyPr>
            <a:normAutofit/>
          </a:bodyPr>
          <a:lstStyle/>
          <a:p>
            <a:pPr algn="l"/>
            <a:r>
              <a:rPr lang="en-GB" sz="3200" b="1" dirty="0"/>
              <a:t>PEST</a:t>
            </a:r>
            <a:r>
              <a:rPr lang="en-GB" sz="3200" dirty="0"/>
              <a:t> is an acronym for Political, Economic, Social and Technological. </a:t>
            </a:r>
            <a:br>
              <a:rPr lang="en-GB" sz="3200" dirty="0"/>
            </a:br>
            <a:r>
              <a:rPr lang="en-GB" sz="3200" dirty="0"/>
              <a:t>This </a:t>
            </a:r>
            <a:r>
              <a:rPr lang="en-GB" sz="3200" b="1" dirty="0"/>
              <a:t>analysis</a:t>
            </a:r>
            <a:r>
              <a:rPr lang="en-GB" sz="3200" dirty="0"/>
              <a:t> is used to assess these four external factors in relation to your business situation. </a:t>
            </a:r>
            <a:br>
              <a:rPr lang="en-GB" sz="3200" dirty="0"/>
            </a:br>
            <a:r>
              <a:rPr lang="en-GB" sz="3200" dirty="0"/>
              <a:t>Basically, a </a:t>
            </a:r>
            <a:r>
              <a:rPr lang="en-GB" sz="3200" b="1" dirty="0"/>
              <a:t>PEST analysis</a:t>
            </a:r>
            <a:r>
              <a:rPr lang="en-GB" sz="3200" dirty="0"/>
              <a:t> helps you determine how these factors will affect the performance and activities of your business in the long-term.</a:t>
            </a:r>
          </a:p>
        </p:txBody>
      </p:sp>
      <p:sp>
        <p:nvSpPr>
          <p:cNvPr id="3" name="Title 1">
            <a:extLst>
              <a:ext uri="{FF2B5EF4-FFF2-40B4-BE49-F238E27FC236}">
                <a16:creationId xmlns:a16="http://schemas.microsoft.com/office/drawing/2014/main" id="{49D52D48-1CF3-40ED-8F65-BCEF18BCF1A2}"/>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PEST Analysis</a:t>
            </a:r>
          </a:p>
        </p:txBody>
      </p:sp>
    </p:spTree>
    <p:extLst>
      <p:ext uri="{BB962C8B-B14F-4D97-AF65-F5344CB8AC3E}">
        <p14:creationId xmlns:p14="http://schemas.microsoft.com/office/powerpoint/2010/main" val="2972629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F020C23-D2B9-4308-9189-8FACA8A49482}"/>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PEST Analysis</a:t>
            </a:r>
          </a:p>
        </p:txBody>
      </p:sp>
      <p:pic>
        <p:nvPicPr>
          <p:cNvPr id="4" name="Picture 3">
            <a:extLst>
              <a:ext uri="{FF2B5EF4-FFF2-40B4-BE49-F238E27FC236}">
                <a16:creationId xmlns:a16="http://schemas.microsoft.com/office/drawing/2014/main" id="{97EDF70D-A0C8-4783-8A92-2B7604E3598E}"/>
              </a:ext>
            </a:extLst>
          </p:cNvPr>
          <p:cNvPicPr>
            <a:picLocks noChangeAspect="1"/>
          </p:cNvPicPr>
          <p:nvPr/>
        </p:nvPicPr>
        <p:blipFill>
          <a:blip r:embed="rId3"/>
          <a:stretch>
            <a:fillRect/>
          </a:stretch>
        </p:blipFill>
        <p:spPr>
          <a:xfrm>
            <a:off x="1507148" y="1147029"/>
            <a:ext cx="9799760" cy="4567971"/>
          </a:xfrm>
          <a:prstGeom prst="rect">
            <a:avLst/>
          </a:prstGeom>
        </p:spPr>
      </p:pic>
    </p:spTree>
    <p:extLst>
      <p:ext uri="{BB962C8B-B14F-4D97-AF65-F5344CB8AC3E}">
        <p14:creationId xmlns:p14="http://schemas.microsoft.com/office/powerpoint/2010/main" val="4019889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238" y="274638"/>
            <a:ext cx="11169162" cy="1143000"/>
          </a:xfrm>
        </p:spPr>
        <p:txBody>
          <a:bodyPr>
            <a:normAutofit/>
          </a:bodyPr>
          <a:lstStyle/>
          <a:p>
            <a:pPr algn="l">
              <a:defRPr/>
            </a:pPr>
            <a:r>
              <a:rPr lang="en-GB" sz="3600" b="1" dirty="0"/>
              <a:t>The advantages of market segmentation</a:t>
            </a:r>
          </a:p>
        </p:txBody>
      </p:sp>
      <p:grpSp>
        <p:nvGrpSpPr>
          <p:cNvPr id="11267" name="Group 22"/>
          <p:cNvGrpSpPr>
            <a:grpSpLocks/>
          </p:cNvGrpSpPr>
          <p:nvPr/>
        </p:nvGrpSpPr>
        <p:grpSpPr bwMode="auto">
          <a:xfrm>
            <a:off x="1359268" y="1123831"/>
            <a:ext cx="8857393" cy="4388948"/>
            <a:chOff x="1268413" y="1019175"/>
            <a:chExt cx="6527800" cy="5383213"/>
          </a:xfrm>
        </p:grpSpPr>
        <p:sp>
          <p:nvSpPr>
            <p:cNvPr id="11268" name="Line 4"/>
            <p:cNvSpPr>
              <a:spLocks noChangeShapeType="1"/>
            </p:cNvSpPr>
            <p:nvPr/>
          </p:nvSpPr>
          <p:spPr bwMode="auto">
            <a:xfrm>
              <a:off x="4572000" y="4432300"/>
              <a:ext cx="0" cy="525463"/>
            </a:xfrm>
            <a:prstGeom prst="line">
              <a:avLst/>
            </a:prstGeom>
            <a:noFill/>
            <a:ln w="25400">
              <a:solidFill>
                <a:srgbClr val="FF0033"/>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269" name="Line 5"/>
            <p:cNvSpPr>
              <a:spLocks noChangeShapeType="1"/>
            </p:cNvSpPr>
            <p:nvPr/>
          </p:nvSpPr>
          <p:spPr bwMode="auto">
            <a:xfrm>
              <a:off x="4572000" y="2454275"/>
              <a:ext cx="0" cy="525463"/>
            </a:xfrm>
            <a:prstGeom prst="line">
              <a:avLst/>
            </a:prstGeom>
            <a:noFill/>
            <a:ln w="25400">
              <a:solidFill>
                <a:srgbClr val="FF0033"/>
              </a:solidFill>
              <a:round/>
              <a:headEnd type="triangle" w="med" len="med"/>
              <a:tailEnd/>
            </a:ln>
            <a:extLst>
              <a:ext uri="{909E8E84-426E-40DD-AFC4-6F175D3DCCD1}">
                <a14:hiddenFill xmlns:a14="http://schemas.microsoft.com/office/drawing/2010/main">
                  <a:noFill/>
                </a14:hiddenFill>
              </a:ext>
            </a:extLst>
          </p:spPr>
          <p:txBody>
            <a:bodyPr wrap="none" anchor="ctr"/>
            <a:lstStyle/>
            <a:p>
              <a:endParaRPr lang="en-GB"/>
            </a:p>
          </p:txBody>
        </p:sp>
        <p:grpSp>
          <p:nvGrpSpPr>
            <p:cNvPr id="11270" name="Group 9"/>
            <p:cNvGrpSpPr>
              <a:grpSpLocks/>
            </p:cNvGrpSpPr>
            <p:nvPr/>
          </p:nvGrpSpPr>
          <p:grpSpPr bwMode="auto">
            <a:xfrm>
              <a:off x="3748088" y="4979988"/>
              <a:ext cx="1647825" cy="1422400"/>
              <a:chOff x="2361" y="3137"/>
              <a:chExt cx="1038" cy="896"/>
            </a:xfrm>
          </p:grpSpPr>
          <p:sp>
            <p:nvSpPr>
              <p:cNvPr id="6" name="Oval 7"/>
              <p:cNvSpPr>
                <a:spLocks noChangeArrowheads="1"/>
              </p:cNvSpPr>
              <p:nvPr/>
            </p:nvSpPr>
            <p:spPr bwMode="auto">
              <a:xfrm>
                <a:off x="2395" y="3137"/>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7" name="Rectangle 8"/>
              <p:cNvSpPr>
                <a:spLocks noChangeArrowheads="1"/>
              </p:cNvSpPr>
              <p:nvPr/>
            </p:nvSpPr>
            <p:spPr bwMode="auto">
              <a:xfrm>
                <a:off x="2361" y="3378"/>
                <a:ext cx="1038" cy="4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Opportunities and threats</a:t>
                </a:r>
              </a:p>
            </p:txBody>
          </p:sp>
        </p:grpSp>
        <p:grpSp>
          <p:nvGrpSpPr>
            <p:cNvPr id="11271" name="Group 12"/>
            <p:cNvGrpSpPr>
              <a:grpSpLocks/>
            </p:cNvGrpSpPr>
            <p:nvPr/>
          </p:nvGrpSpPr>
          <p:grpSpPr bwMode="auto">
            <a:xfrm>
              <a:off x="3806825" y="1019175"/>
              <a:ext cx="1530350" cy="1422400"/>
              <a:chOff x="2398" y="642"/>
              <a:chExt cx="964" cy="896"/>
            </a:xfrm>
          </p:grpSpPr>
          <p:sp>
            <p:nvSpPr>
              <p:cNvPr id="9" name="Oval 10"/>
              <p:cNvSpPr>
                <a:spLocks noChangeArrowheads="1"/>
              </p:cNvSpPr>
              <p:nvPr/>
            </p:nvSpPr>
            <p:spPr bwMode="auto">
              <a:xfrm>
                <a:off x="2402" y="642"/>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10" name="Rectangle 11"/>
              <p:cNvSpPr>
                <a:spLocks noChangeArrowheads="1"/>
              </p:cNvSpPr>
              <p:nvPr/>
            </p:nvSpPr>
            <p:spPr bwMode="auto">
              <a:xfrm>
                <a:off x="2398" y="800"/>
                <a:ext cx="964" cy="5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Target market selection</a:t>
                </a:r>
              </a:p>
            </p:txBody>
          </p:sp>
        </p:grpSp>
        <p:grpSp>
          <p:nvGrpSpPr>
            <p:cNvPr id="11272" name="Group 24"/>
            <p:cNvGrpSpPr>
              <a:grpSpLocks/>
            </p:cNvGrpSpPr>
            <p:nvPr/>
          </p:nvGrpSpPr>
          <p:grpSpPr bwMode="auto">
            <a:xfrm>
              <a:off x="1268413" y="2984500"/>
              <a:ext cx="6527800" cy="1422400"/>
              <a:chOff x="799" y="1880"/>
              <a:chExt cx="4112" cy="896"/>
            </a:xfrm>
          </p:grpSpPr>
          <p:sp>
            <p:nvSpPr>
              <p:cNvPr id="12" name="Line 13"/>
              <p:cNvSpPr>
                <a:spLocks noChangeShapeType="1"/>
              </p:cNvSpPr>
              <p:nvPr/>
            </p:nvSpPr>
            <p:spPr bwMode="auto">
              <a:xfrm>
                <a:off x="3370" y="2329"/>
                <a:ext cx="565" cy="0"/>
              </a:xfrm>
              <a:prstGeom prst="line">
                <a:avLst/>
              </a:prstGeom>
              <a:noFill/>
              <a:ln w="25400">
                <a:solidFill>
                  <a:srgbClr val="FF0033"/>
                </a:solidFill>
                <a:round/>
                <a:headEnd/>
                <a:tailEnd type="triangle" w="med" len="med"/>
              </a:ln>
              <a:extLst>
                <a:ext uri="{909E8E84-426E-40DD-AFC4-6F175D3DCCD1}">
                  <a14:hiddenFill xmlns:a14="http://schemas.microsoft.com/office/drawing/2010/main">
                    <a:noFill/>
                  </a14:hiddenFill>
                </a:ext>
              </a:extLst>
            </p:spPr>
            <p:txBody>
              <a:bodyPr wrap="none" anchor="ctr"/>
              <a:lstStyle/>
              <a:p>
                <a:pPr eaLnBrk="0" hangingPunct="0">
                  <a:defRPr/>
                </a:pPr>
                <a:endParaRPr lang="en-GB" sz="2400" kern="0">
                  <a:solidFill>
                    <a:srgbClr val="919191"/>
                  </a:solidFill>
                  <a:latin typeface="Times New Roman" pitchFamily="18" charset="0"/>
                </a:endParaRPr>
              </a:p>
            </p:txBody>
          </p:sp>
          <p:sp>
            <p:nvSpPr>
              <p:cNvPr id="13" name="Line 14"/>
              <p:cNvSpPr>
                <a:spLocks noChangeShapeType="1"/>
              </p:cNvSpPr>
              <p:nvPr/>
            </p:nvSpPr>
            <p:spPr bwMode="auto">
              <a:xfrm>
                <a:off x="1826" y="2329"/>
                <a:ext cx="565" cy="0"/>
              </a:xfrm>
              <a:prstGeom prst="line">
                <a:avLst/>
              </a:prstGeom>
              <a:noFill/>
              <a:ln w="25400">
                <a:solidFill>
                  <a:srgbClr val="FF0033"/>
                </a:solidFill>
                <a:round/>
                <a:headEnd type="triangle" w="med" len="med"/>
                <a:tailEnd/>
              </a:ln>
              <a:extLst>
                <a:ext uri="{909E8E84-426E-40DD-AFC4-6F175D3DCCD1}">
                  <a14:hiddenFill xmlns:a14="http://schemas.microsoft.com/office/drawing/2010/main">
                    <a:noFill/>
                  </a14:hiddenFill>
                </a:ext>
              </a:extLst>
            </p:spPr>
            <p:txBody>
              <a:bodyPr wrap="none" anchor="ctr"/>
              <a:lstStyle/>
              <a:p>
                <a:pPr eaLnBrk="0" hangingPunct="0">
                  <a:defRPr/>
                </a:pPr>
                <a:endParaRPr lang="en-GB" sz="2400" kern="0">
                  <a:solidFill>
                    <a:srgbClr val="919191"/>
                  </a:solidFill>
                  <a:latin typeface="Times New Roman" pitchFamily="18" charset="0"/>
                </a:endParaRPr>
              </a:p>
            </p:txBody>
          </p:sp>
          <p:grpSp>
            <p:nvGrpSpPr>
              <p:cNvPr id="11275" name="Group 17"/>
              <p:cNvGrpSpPr>
                <a:grpSpLocks/>
              </p:cNvGrpSpPr>
              <p:nvPr/>
            </p:nvGrpSpPr>
            <p:grpSpPr bwMode="auto">
              <a:xfrm>
                <a:off x="2295" y="1880"/>
                <a:ext cx="1171" cy="896"/>
                <a:chOff x="2295" y="1880"/>
                <a:chExt cx="1171" cy="896"/>
              </a:xfrm>
            </p:grpSpPr>
            <p:sp>
              <p:nvSpPr>
                <p:cNvPr id="21" name="Oval 15"/>
                <p:cNvSpPr>
                  <a:spLocks noChangeArrowheads="1"/>
                </p:cNvSpPr>
                <p:nvPr/>
              </p:nvSpPr>
              <p:spPr bwMode="auto">
                <a:xfrm>
                  <a:off x="2401" y="1880"/>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22" name="Rectangle 16"/>
                <p:cNvSpPr>
                  <a:spLocks noChangeArrowheads="1"/>
                </p:cNvSpPr>
                <p:nvPr/>
              </p:nvSpPr>
              <p:spPr bwMode="auto">
                <a:xfrm>
                  <a:off x="2295" y="2107"/>
                  <a:ext cx="1170" cy="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b="1" kern="0" dirty="0">
                      <a:latin typeface="Arial" charset="0"/>
                    </a:rPr>
                    <a:t>Market segmentation</a:t>
                  </a:r>
                </a:p>
              </p:txBody>
            </p:sp>
          </p:grpSp>
          <p:grpSp>
            <p:nvGrpSpPr>
              <p:cNvPr id="11276" name="Group 20"/>
              <p:cNvGrpSpPr>
                <a:grpSpLocks/>
              </p:cNvGrpSpPr>
              <p:nvPr/>
            </p:nvGrpSpPr>
            <p:grpSpPr bwMode="auto">
              <a:xfrm>
                <a:off x="3947" y="1880"/>
                <a:ext cx="964" cy="896"/>
                <a:chOff x="3947" y="1880"/>
                <a:chExt cx="964" cy="896"/>
              </a:xfrm>
            </p:grpSpPr>
            <p:sp>
              <p:nvSpPr>
                <p:cNvPr id="19" name="Oval 18"/>
                <p:cNvSpPr>
                  <a:spLocks noChangeArrowheads="1"/>
                </p:cNvSpPr>
                <p:nvPr/>
              </p:nvSpPr>
              <p:spPr bwMode="auto">
                <a:xfrm>
                  <a:off x="3952" y="1880"/>
                  <a:ext cx="959"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20" name="Rectangle 19"/>
                <p:cNvSpPr>
                  <a:spLocks noChangeArrowheads="1"/>
                </p:cNvSpPr>
                <p:nvPr/>
              </p:nvSpPr>
              <p:spPr bwMode="auto">
                <a:xfrm>
                  <a:off x="3947" y="2041"/>
                  <a:ext cx="964" cy="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Tailored marketing mix</a:t>
                  </a:r>
                </a:p>
              </p:txBody>
            </p:sp>
          </p:grpSp>
          <p:grpSp>
            <p:nvGrpSpPr>
              <p:cNvPr id="11277" name="Group 23"/>
              <p:cNvGrpSpPr>
                <a:grpSpLocks/>
              </p:cNvGrpSpPr>
              <p:nvPr/>
            </p:nvGrpSpPr>
            <p:grpSpPr bwMode="auto">
              <a:xfrm>
                <a:off x="799" y="1880"/>
                <a:ext cx="1076" cy="896"/>
                <a:chOff x="799" y="1880"/>
                <a:chExt cx="1076" cy="896"/>
              </a:xfrm>
            </p:grpSpPr>
            <p:sp>
              <p:nvSpPr>
                <p:cNvPr id="17" name="Oval 21"/>
                <p:cNvSpPr>
                  <a:spLocks noChangeArrowheads="1"/>
                </p:cNvSpPr>
                <p:nvPr/>
              </p:nvSpPr>
              <p:spPr bwMode="auto">
                <a:xfrm>
                  <a:off x="852" y="1880"/>
                  <a:ext cx="958" cy="896"/>
                </a:xfrm>
                <a:prstGeom prst="ellipse">
                  <a:avLst/>
                </a:prstGeom>
                <a:solidFill>
                  <a:srgbClr val="FFFFCC"/>
                </a:solidFill>
                <a:ln w="25400">
                  <a:solidFill>
                    <a:srgbClr val="87A587"/>
                  </a:solidFill>
                  <a:round/>
                  <a:headEnd/>
                  <a:tailEnd/>
                </a:ln>
              </p:spPr>
              <p:txBody>
                <a:bodyPr wrap="none" anchor="ctr"/>
                <a:lstStyle/>
                <a:p>
                  <a:pPr eaLnBrk="0" hangingPunct="0">
                    <a:defRPr/>
                  </a:pPr>
                  <a:endParaRPr lang="en-GB" sz="2400" kern="0">
                    <a:solidFill>
                      <a:srgbClr val="919191"/>
                    </a:solidFill>
                    <a:latin typeface="Times New Roman" pitchFamily="18" charset="0"/>
                  </a:endParaRPr>
                </a:p>
              </p:txBody>
            </p:sp>
            <p:sp>
              <p:nvSpPr>
                <p:cNvPr id="18" name="Rectangle 22"/>
                <p:cNvSpPr>
                  <a:spLocks noChangeArrowheads="1"/>
                </p:cNvSpPr>
                <p:nvPr/>
              </p:nvSpPr>
              <p:spPr bwMode="auto">
                <a:xfrm>
                  <a:off x="799" y="2200"/>
                  <a:ext cx="1076" cy="2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p>
                  <a:pPr algn="ctr" defTabSz="762000" eaLnBrk="0" hangingPunct="0">
                    <a:defRPr/>
                  </a:pPr>
                  <a:r>
                    <a:rPr lang="en-US" sz="1600" kern="0" dirty="0">
                      <a:latin typeface="Arial" charset="0"/>
                    </a:rPr>
                    <a:t>Differentiation</a:t>
                  </a:r>
                </a:p>
              </p:txBody>
            </p:sp>
          </p:grpSp>
        </p:grpSp>
      </p:grpSp>
      <p:pic>
        <p:nvPicPr>
          <p:cNvPr id="2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66384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08A5A11-DF63-4B80-A918-630639089CF4}"/>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sp>
        <p:nvSpPr>
          <p:cNvPr id="4" name="Rectangle 3">
            <a:extLst>
              <a:ext uri="{FF2B5EF4-FFF2-40B4-BE49-F238E27FC236}">
                <a16:creationId xmlns:a16="http://schemas.microsoft.com/office/drawing/2014/main" id="{59DB7E65-BD88-4902-8281-0C884CFC4504}"/>
              </a:ext>
            </a:extLst>
          </p:cNvPr>
          <p:cNvSpPr/>
          <p:nvPr/>
        </p:nvSpPr>
        <p:spPr>
          <a:xfrm>
            <a:off x="609600" y="1417638"/>
            <a:ext cx="11330354" cy="3416320"/>
          </a:xfrm>
          <a:prstGeom prst="rect">
            <a:avLst/>
          </a:prstGeom>
        </p:spPr>
        <p:txBody>
          <a:bodyPr wrap="square">
            <a:spAutoFit/>
          </a:bodyPr>
          <a:lstStyle/>
          <a:p>
            <a:r>
              <a:rPr lang="en-GB" sz="3600" i="0" dirty="0">
                <a:solidFill>
                  <a:srgbClr val="222222"/>
                </a:solidFill>
                <a:effectLst/>
                <a:latin typeface="arial" panose="020B0604020202020204" pitchFamily="34" charset="0"/>
              </a:rPr>
              <a:t>A target market is the market a company wants to sell its products and services to, and it includes a targeted set of customers for whom it directs its marketing efforts. </a:t>
            </a:r>
          </a:p>
          <a:p>
            <a:r>
              <a:rPr lang="en-GB" sz="3600" i="0" dirty="0">
                <a:solidFill>
                  <a:srgbClr val="222222"/>
                </a:solidFill>
                <a:effectLst/>
                <a:latin typeface="arial" panose="020B0604020202020204" pitchFamily="34" charset="0"/>
              </a:rPr>
              <a:t>Identifying the target market is an essential step in the development of a marketing plan.</a:t>
            </a:r>
            <a:endParaRPr lang="en-GB" sz="3600" dirty="0"/>
          </a:p>
        </p:txBody>
      </p:sp>
    </p:spTree>
    <p:extLst>
      <p:ext uri="{BB962C8B-B14F-4D97-AF65-F5344CB8AC3E}">
        <p14:creationId xmlns:p14="http://schemas.microsoft.com/office/powerpoint/2010/main" val="2837484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BDB2E91-6378-4182-BC13-16439B307465}"/>
              </a:ext>
            </a:extLst>
          </p:cNvPr>
          <p:cNvSpPr txBox="1">
            <a:spLocks noGrp="1"/>
          </p:cNvSpPr>
          <p:nvPr>
            <p:ph type="title"/>
          </p:nvPr>
        </p:nvSpPr>
        <p:spPr>
          <a:xfrm>
            <a:off x="609600" y="274638"/>
            <a:ext cx="10972800" cy="9387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Target Market</a:t>
            </a:r>
          </a:p>
        </p:txBody>
      </p:sp>
      <p:pic>
        <p:nvPicPr>
          <p:cNvPr id="4" name="Picture 3">
            <a:extLst>
              <a:ext uri="{FF2B5EF4-FFF2-40B4-BE49-F238E27FC236}">
                <a16:creationId xmlns:a16="http://schemas.microsoft.com/office/drawing/2014/main" id="{198D1EDC-F891-4FEB-8F80-E4C8F0AEBB25}"/>
              </a:ext>
            </a:extLst>
          </p:cNvPr>
          <p:cNvPicPr>
            <a:picLocks noChangeAspect="1"/>
          </p:cNvPicPr>
          <p:nvPr/>
        </p:nvPicPr>
        <p:blipFill rotWithShape="1">
          <a:blip r:embed="rId3"/>
          <a:srcRect l="5839" t="7518" r="3789" b="7006"/>
          <a:stretch/>
        </p:blipFill>
        <p:spPr>
          <a:xfrm>
            <a:off x="1266091" y="1072663"/>
            <a:ext cx="9164517" cy="4607168"/>
          </a:xfrm>
          <a:prstGeom prst="rect">
            <a:avLst/>
          </a:prstGeom>
        </p:spPr>
      </p:pic>
    </p:spTree>
    <p:extLst>
      <p:ext uri="{BB962C8B-B14F-4D97-AF65-F5344CB8AC3E}">
        <p14:creationId xmlns:p14="http://schemas.microsoft.com/office/powerpoint/2010/main" val="3461921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DBC5C40-294E-4EDF-8D25-233BAA407F47}"/>
              </a:ext>
            </a:extLst>
          </p:cNvPr>
          <p:cNvSpPr txBox="1">
            <a:spLocks noGrp="1"/>
          </p:cNvSpPr>
          <p:nvPr>
            <p:ph type="title"/>
          </p:nvPr>
        </p:nvSpPr>
        <p:spPr>
          <a:xfrm>
            <a:off x="609600" y="274638"/>
            <a:ext cx="10972800" cy="92111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156DF4FF-3954-4360-9FAD-6BA69971145C}"/>
              </a:ext>
            </a:extLst>
          </p:cNvPr>
          <p:cNvSpPr/>
          <p:nvPr/>
        </p:nvSpPr>
        <p:spPr>
          <a:xfrm>
            <a:off x="609600" y="1476998"/>
            <a:ext cx="11347938" cy="3046988"/>
          </a:xfrm>
          <a:prstGeom prst="rect">
            <a:avLst/>
          </a:prstGeom>
        </p:spPr>
        <p:txBody>
          <a:bodyPr wrap="square">
            <a:spAutoFit/>
          </a:bodyPr>
          <a:lstStyle/>
          <a:p>
            <a:r>
              <a:rPr lang="en-GB" sz="3200" b="0" i="0" dirty="0">
                <a:effectLst/>
                <a:latin typeface="Calibri" panose="020F0502020204030204" pitchFamily="34" charset="0"/>
              </a:rPr>
              <a:t>In marketing and business strategy, market position refers to the consumer’s perception of a brand or product in relation to competing brands or products. </a:t>
            </a:r>
          </a:p>
          <a:p>
            <a:r>
              <a:rPr lang="en-GB" sz="3200" b="0" i="0" dirty="0">
                <a:effectLst/>
                <a:latin typeface="Calibri" panose="020F0502020204030204" pitchFamily="34" charset="0"/>
              </a:rPr>
              <a:t>Market positioning refers to the process of establishing the image or identity of a brand or product so that consumers perceive it in a certain way.</a:t>
            </a:r>
            <a:endParaRPr lang="en-GB" sz="3200" dirty="0"/>
          </a:p>
        </p:txBody>
      </p:sp>
    </p:spTree>
    <p:extLst>
      <p:ext uri="{BB962C8B-B14F-4D97-AF65-F5344CB8AC3E}">
        <p14:creationId xmlns:p14="http://schemas.microsoft.com/office/powerpoint/2010/main" val="37012232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9E4E09-99BD-41D5-B9AA-4CE710B64E2E}"/>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Market Positioning</a:t>
            </a:r>
          </a:p>
        </p:txBody>
      </p:sp>
      <p:sp>
        <p:nvSpPr>
          <p:cNvPr id="4" name="Rectangle 3">
            <a:extLst>
              <a:ext uri="{FF2B5EF4-FFF2-40B4-BE49-F238E27FC236}">
                <a16:creationId xmlns:a16="http://schemas.microsoft.com/office/drawing/2014/main" id="{AF252184-1750-4090-871D-647D85F3345B}"/>
              </a:ext>
            </a:extLst>
          </p:cNvPr>
          <p:cNvSpPr/>
          <p:nvPr/>
        </p:nvSpPr>
        <p:spPr>
          <a:xfrm>
            <a:off x="465991" y="1417638"/>
            <a:ext cx="11561885" cy="4031873"/>
          </a:xfrm>
          <a:prstGeom prst="rect">
            <a:avLst/>
          </a:prstGeom>
        </p:spPr>
        <p:txBody>
          <a:bodyPr wrap="square">
            <a:spAutoFit/>
          </a:bodyPr>
          <a:lstStyle/>
          <a:p>
            <a:pPr fontAlgn="base"/>
            <a:r>
              <a:rPr lang="en-GB" sz="3200" b="0" i="0" dirty="0">
                <a:effectLst/>
                <a:latin typeface="Arial" panose="020B0604020202020204" pitchFamily="34" charset="0"/>
                <a:cs typeface="Arial" panose="020B0604020202020204" pitchFamily="34" charset="0"/>
              </a:rPr>
              <a:t>There are two broad categories of market position: cost leadership and differentiation.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Cost leadership and differentiation market positioning strategies are applicable to any business and any industry. </a:t>
            </a:r>
          </a:p>
          <a:p>
            <a:pPr fontAlgn="base"/>
            <a:endParaRPr lang="en-GB" sz="3200" b="0" i="0" dirty="0">
              <a:effectLst/>
              <a:latin typeface="Arial" panose="020B0604020202020204" pitchFamily="34" charset="0"/>
              <a:cs typeface="Arial" panose="020B0604020202020204" pitchFamily="34" charset="0"/>
            </a:endParaRPr>
          </a:p>
          <a:p>
            <a:pPr fontAlgn="base"/>
            <a:r>
              <a:rPr lang="en-GB" sz="3200" b="0" i="0" dirty="0">
                <a:effectLst/>
                <a:latin typeface="Arial" panose="020B0604020202020204" pitchFamily="34" charset="0"/>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350065-8A71-486F-A41B-D22FB91C93BF}"/>
              </a:ext>
            </a:extLst>
          </p:cNvPr>
          <p:cNvSpPr txBox="1">
            <a:spLocks noGrp="1"/>
          </p:cNvSpPr>
          <p:nvPr>
            <p:ph type="title"/>
          </p:nvPr>
        </p:nvSpPr>
        <p:spPr>
          <a:xfrm>
            <a:off x="609600" y="274638"/>
            <a:ext cx="10972800" cy="105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t>Cost Leader Strategy</a:t>
            </a:r>
          </a:p>
        </p:txBody>
      </p:sp>
      <p:sp>
        <p:nvSpPr>
          <p:cNvPr id="4" name="Rectangle 3">
            <a:extLst>
              <a:ext uri="{FF2B5EF4-FFF2-40B4-BE49-F238E27FC236}">
                <a16:creationId xmlns:a16="http://schemas.microsoft.com/office/drawing/2014/main" id="{5DDD2AEE-113B-428E-B010-68977A971ADA}"/>
              </a:ext>
            </a:extLst>
          </p:cNvPr>
          <p:cNvSpPr/>
          <p:nvPr/>
        </p:nvSpPr>
        <p:spPr>
          <a:xfrm>
            <a:off x="354623" y="1518700"/>
            <a:ext cx="11482754" cy="4031873"/>
          </a:xfrm>
          <a:prstGeom prst="rect">
            <a:avLst/>
          </a:prstGeom>
        </p:spPr>
        <p:txBody>
          <a:bodyPr wrap="square">
            <a:spAutoFit/>
          </a:bodyPr>
          <a:lstStyle/>
          <a:p>
            <a:r>
              <a:rPr lang="en-GB" sz="3200" b="0" i="0" dirty="0">
                <a:effectLst/>
                <a:latin typeface="Calibri" panose="020F0502020204030204" pitchFamily="34" charset="0"/>
              </a:rPr>
              <a:t>A company using a cost leader strategy attempts to position itself in the minds of the consumers as a company that provides products the consumers want at a price that is lower than competing products available in the marketplace. </a:t>
            </a:r>
          </a:p>
          <a:p>
            <a:r>
              <a:rPr lang="en-GB" sz="3200" b="0" i="0" dirty="0">
                <a:effectLst/>
                <a:latin typeface="Calibri" panose="020F0502020204030204" pitchFamily="34" charset="0"/>
              </a:rPr>
              <a:t>Consumers expect basic products with no bells and whistles from a company using a cost leader strategy. </a:t>
            </a:r>
          </a:p>
          <a:p>
            <a:r>
              <a:rPr lang="en-GB" sz="3200" b="0" i="0" dirty="0">
                <a:effectLst/>
                <a:latin typeface="Calibri" panose="020F0502020204030204" pitchFamily="34" charset="0"/>
              </a:rPr>
              <a:t>Instead, consumers just expect the products to meet their needs and nothing more or less.</a:t>
            </a:r>
            <a:endParaRPr lang="en-GB" sz="3200" dirty="0"/>
          </a:p>
        </p:txBody>
      </p:sp>
    </p:spTree>
    <p:extLst>
      <p:ext uri="{BB962C8B-B14F-4D97-AF65-F5344CB8AC3E}">
        <p14:creationId xmlns:p14="http://schemas.microsoft.com/office/powerpoint/2010/main" val="1371701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3301CC-B319-4AC9-A5B6-039955583D05}"/>
              </a:ext>
            </a:extLst>
          </p:cNvPr>
          <p:cNvSpPr txBox="1">
            <a:spLocks noGrp="1"/>
          </p:cNvSpPr>
          <p:nvPr>
            <p:ph type="title"/>
          </p:nvPr>
        </p:nvSpPr>
        <p:spPr>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t>Differentiation Business Strategy</a:t>
            </a:r>
          </a:p>
        </p:txBody>
      </p:sp>
      <p:sp>
        <p:nvSpPr>
          <p:cNvPr id="4" name="Rectangle 3">
            <a:extLst>
              <a:ext uri="{FF2B5EF4-FFF2-40B4-BE49-F238E27FC236}">
                <a16:creationId xmlns:a16="http://schemas.microsoft.com/office/drawing/2014/main" id="{EBC00C70-93C5-43E4-9A76-69F6A656BFD0}"/>
              </a:ext>
            </a:extLst>
          </p:cNvPr>
          <p:cNvSpPr/>
          <p:nvPr/>
        </p:nvSpPr>
        <p:spPr>
          <a:xfrm>
            <a:off x="545122" y="1305424"/>
            <a:ext cx="11447585" cy="4031873"/>
          </a:xfrm>
          <a:prstGeom prst="rect">
            <a:avLst/>
          </a:prstGeom>
        </p:spPr>
        <p:txBody>
          <a:bodyPr wrap="square">
            <a:spAutoFit/>
          </a:bodyPr>
          <a:lstStyle/>
          <a:p>
            <a:r>
              <a:rPr lang="en-GB" sz="3200" b="0" i="0" dirty="0">
                <a:effectLst/>
                <a:latin typeface="Calibri" panose="020F0502020204030204" pitchFamily="34" charset="0"/>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endParaRPr lang="en-GB" sz="3200" b="0" i="0" dirty="0">
              <a:effectLst/>
              <a:latin typeface="Calibri" panose="020F0502020204030204" pitchFamily="34" charset="0"/>
            </a:endParaRPr>
          </a:p>
          <a:p>
            <a:r>
              <a:rPr lang="en-GB" sz="3200" b="0" i="0" dirty="0">
                <a:effectLst/>
                <a:latin typeface="Calibri" panose="020F0502020204030204" pitchFamily="34" charset="0"/>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6FCD2-6C27-42E7-B3DB-6E9C5E4F7423}"/>
              </a:ext>
            </a:extLst>
          </p:cNvPr>
          <p:cNvSpPr>
            <a:spLocks noGrp="1"/>
          </p:cNvSpPr>
          <p:nvPr>
            <p:ph type="title"/>
          </p:nvPr>
        </p:nvSpPr>
        <p:spPr/>
        <p:txBody>
          <a:bodyPr/>
          <a:lstStyle/>
          <a:p>
            <a:r>
              <a:rPr lang="en-GB" dirty="0"/>
              <a:t>What is their Marketing Strategy?</a:t>
            </a:r>
          </a:p>
        </p:txBody>
      </p:sp>
      <p:pic>
        <p:nvPicPr>
          <p:cNvPr id="5" name="Content Placeholder 4">
            <a:extLst>
              <a:ext uri="{FF2B5EF4-FFF2-40B4-BE49-F238E27FC236}">
                <a16:creationId xmlns:a16="http://schemas.microsoft.com/office/drawing/2014/main" id="{8783DA86-0E2F-4B3D-A37A-1DB093CDCE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5422" y="1417638"/>
            <a:ext cx="3229264" cy="2220686"/>
          </a:xfrm>
        </p:spPr>
      </p:pic>
      <p:pic>
        <p:nvPicPr>
          <p:cNvPr id="7" name="Picture 6" descr="A sign above a store&#10;&#10;Description generated with very high confidence">
            <a:extLst>
              <a:ext uri="{FF2B5EF4-FFF2-40B4-BE49-F238E27FC236}">
                <a16:creationId xmlns:a16="http://schemas.microsoft.com/office/drawing/2014/main" id="{8EBEA21E-AC45-4402-A3EC-F299B57AA2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40222" y="3785839"/>
            <a:ext cx="2536356" cy="1724722"/>
          </a:xfrm>
          <a:prstGeom prst="rect">
            <a:avLst/>
          </a:prstGeom>
        </p:spPr>
      </p:pic>
      <p:pic>
        <p:nvPicPr>
          <p:cNvPr id="9" name="Picture 8" descr="A close up of a logo&#10;&#10;Description generated with very high confidence">
            <a:extLst>
              <a:ext uri="{FF2B5EF4-FFF2-40B4-BE49-F238E27FC236}">
                <a16:creationId xmlns:a16="http://schemas.microsoft.com/office/drawing/2014/main" id="{FA0AA4A8-861F-487E-A989-45F01949E11E}"/>
              </a:ext>
            </a:extLst>
          </p:cNvPr>
          <p:cNvPicPr>
            <a:picLocks noChangeAspect="1"/>
          </p:cNvPicPr>
          <p:nvPr/>
        </p:nvPicPr>
        <p:blipFill>
          <a:blip r:embed="rId5" cstate="hqprint">
            <a:extLst>
              <a:ext uri="{28A0092B-C50C-407E-A947-70E740481C1C}">
                <a14:useLocalDpi xmlns:a14="http://schemas.microsoft.com/office/drawing/2010/main" val="0"/>
              </a:ext>
            </a:extLst>
          </a:blip>
          <a:stretch>
            <a:fillRect/>
          </a:stretch>
        </p:blipFill>
        <p:spPr>
          <a:xfrm>
            <a:off x="4512374" y="3211285"/>
            <a:ext cx="2873829" cy="2873829"/>
          </a:xfrm>
          <a:prstGeom prst="rect">
            <a:avLst/>
          </a:prstGeom>
        </p:spPr>
      </p:pic>
      <p:pic>
        <p:nvPicPr>
          <p:cNvPr id="13" name="Picture 12" descr="A close up of a piece of paper&#10;&#10;Description generated with very high confidence">
            <a:extLst>
              <a:ext uri="{FF2B5EF4-FFF2-40B4-BE49-F238E27FC236}">
                <a16:creationId xmlns:a16="http://schemas.microsoft.com/office/drawing/2014/main" id="{A7942175-DBBB-49B2-9498-E8948A6F989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44022" y="3785839"/>
            <a:ext cx="2873829" cy="1918642"/>
          </a:xfrm>
          <a:prstGeom prst="rect">
            <a:avLst/>
          </a:prstGeom>
        </p:spPr>
      </p:pic>
      <p:pic>
        <p:nvPicPr>
          <p:cNvPr id="15" name="Picture 14" descr="A close up of a piece of paper&#10;&#10;Description generated with high confidence">
            <a:extLst>
              <a:ext uri="{FF2B5EF4-FFF2-40B4-BE49-F238E27FC236}">
                <a16:creationId xmlns:a16="http://schemas.microsoft.com/office/drawing/2014/main" id="{F418D5EE-C92E-4EFF-BBA2-C2BC33F6043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08070" y="1613434"/>
            <a:ext cx="3643086" cy="1894405"/>
          </a:xfrm>
          <a:prstGeom prst="rect">
            <a:avLst/>
          </a:prstGeom>
        </p:spPr>
      </p:pic>
      <p:pic>
        <p:nvPicPr>
          <p:cNvPr id="17" name="Picture 16" descr="A close up of a logo&#10;&#10;Description generated with high confidence">
            <a:extLst>
              <a:ext uri="{FF2B5EF4-FFF2-40B4-BE49-F238E27FC236}">
                <a16:creationId xmlns:a16="http://schemas.microsoft.com/office/drawing/2014/main" id="{6E8ABE61-D143-4245-92A8-283A26CF00B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447316" y="1417637"/>
            <a:ext cx="3220209" cy="1724721"/>
          </a:xfrm>
          <a:prstGeom prst="rect">
            <a:avLst/>
          </a:prstGeom>
        </p:spPr>
      </p:pic>
    </p:spTree>
    <p:extLst>
      <p:ext uri="{BB962C8B-B14F-4D97-AF65-F5344CB8AC3E}">
        <p14:creationId xmlns:p14="http://schemas.microsoft.com/office/powerpoint/2010/main" val="4224372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85947"/>
          </a:xfrm>
        </p:spPr>
        <p:txBody>
          <a:bodyPr>
            <a:normAutofit/>
          </a:bodyPr>
          <a:lstStyle/>
          <a:p>
            <a:pPr algn="l">
              <a:defRPr/>
            </a:pPr>
            <a:r>
              <a:rPr lang="en-GB" sz="3600" b="1" dirty="0"/>
              <a:t>7 Ps Marketing Mix</a:t>
            </a:r>
          </a:p>
        </p:txBody>
      </p:sp>
      <p:pic>
        <p:nvPicPr>
          <p:cNvPr id="12291"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7104" y="1160585"/>
            <a:ext cx="9888642" cy="4413738"/>
          </a:xfrm>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99968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defRPr/>
            </a:pPr>
            <a:r>
              <a:rPr lang="en-GB" sz="3600" b="1" dirty="0"/>
              <a:t>Competitor analysis</a:t>
            </a:r>
          </a:p>
        </p:txBody>
      </p:sp>
      <p:sp>
        <p:nvSpPr>
          <p:cNvPr id="3" name="Content Placeholder 2"/>
          <p:cNvSpPr>
            <a:spLocks noGrp="1"/>
          </p:cNvSpPr>
          <p:nvPr>
            <p:ph idx="1"/>
          </p:nvPr>
        </p:nvSpPr>
        <p:spPr/>
        <p:txBody>
          <a:bodyPr rtlCol="0">
            <a:normAutofit fontScale="62500" lnSpcReduction="20000"/>
          </a:bodyPr>
          <a:lstStyle/>
          <a:p>
            <a:pPr marL="118872" indent="0">
              <a:spcBef>
                <a:spcPts val="0"/>
              </a:spcBef>
              <a:buNone/>
              <a:defRPr/>
            </a:pPr>
            <a:r>
              <a:rPr lang="en-GB" sz="4000" b="1" dirty="0"/>
              <a:t>Questions that should be asked when undertaking competitor analysis?</a:t>
            </a:r>
            <a:endParaRPr lang="en-GB"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Who are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 What threats do they pose?</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is the profile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objectives of our competitors?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strategies are our competitors pursuing and how successful are these strategies?</a:t>
            </a:r>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dirty="0"/>
              <a:t>What are the strengths and weaknesses of our competitors?</a:t>
            </a:r>
          </a:p>
          <a:p>
            <a:pPr marL="438912" indent="-320040">
              <a:spcBef>
                <a:spcPts val="0"/>
              </a:spcBef>
              <a:buFont typeface="Wingdings 2"/>
              <a:buChar char=""/>
              <a:defRPr/>
            </a:pPr>
            <a:endParaRPr lang="en-GB" dirty="0"/>
          </a:p>
        </p:txBody>
      </p:sp>
      <p:pic>
        <p:nvPicPr>
          <p:cNvPr id="4"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1" y="85725"/>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06871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252" y="301626"/>
            <a:ext cx="9557056" cy="1143000"/>
          </a:xfrm>
        </p:spPr>
        <p:txBody>
          <a:bodyPr>
            <a:noAutofit/>
          </a:bodyPr>
          <a:lstStyle/>
          <a:p>
            <a:pPr algn="l">
              <a:defRPr/>
            </a:pPr>
            <a:r>
              <a:rPr lang="en-GB" sz="3600" b="1" dirty="0"/>
              <a:t>Sources of information for competitor analysis   (Davidson 1997) </a:t>
            </a: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11" y="1955924"/>
            <a:ext cx="10598120" cy="3494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1" descr="TSD_logo2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29093" y="164856"/>
            <a:ext cx="1700213" cy="63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31481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3F2F-D74C-4567-ABD5-ACC05C9E1DB5}"/>
              </a:ext>
            </a:extLst>
          </p:cNvPr>
          <p:cNvSpPr>
            <a:spLocks noGrp="1"/>
          </p:cNvSpPr>
          <p:nvPr>
            <p:ph type="title"/>
          </p:nvPr>
        </p:nvSpPr>
        <p:spPr>
          <a:xfrm>
            <a:off x="609600" y="89581"/>
            <a:ext cx="10972800" cy="1143000"/>
          </a:xfrm>
        </p:spPr>
        <p:txBody>
          <a:bodyPr/>
          <a:lstStyle/>
          <a:p>
            <a:r>
              <a:rPr lang="en-GB" dirty="0"/>
              <a:t>Activity – 30 minutes</a:t>
            </a:r>
          </a:p>
        </p:txBody>
      </p:sp>
      <p:sp>
        <p:nvSpPr>
          <p:cNvPr id="3" name="Content Placeholder 2">
            <a:extLst>
              <a:ext uri="{FF2B5EF4-FFF2-40B4-BE49-F238E27FC236}">
                <a16:creationId xmlns:a16="http://schemas.microsoft.com/office/drawing/2014/main" id="{8EDD6C7F-62E2-4079-B1FF-D6D0668E137E}"/>
              </a:ext>
            </a:extLst>
          </p:cNvPr>
          <p:cNvSpPr>
            <a:spLocks noGrp="1"/>
          </p:cNvSpPr>
          <p:nvPr>
            <p:ph idx="1"/>
          </p:nvPr>
        </p:nvSpPr>
        <p:spPr>
          <a:xfrm>
            <a:off x="609600" y="1513114"/>
            <a:ext cx="10972800" cy="4004119"/>
          </a:xfrm>
        </p:spPr>
        <p:txBody>
          <a:bodyPr>
            <a:normAutofit fontScale="92500" lnSpcReduction="20000"/>
          </a:bodyPr>
          <a:lstStyle/>
          <a:p>
            <a:pPr marL="0" indent="0">
              <a:buNone/>
            </a:pPr>
            <a:r>
              <a:rPr lang="en-GB" sz="3800" b="1" dirty="0"/>
              <a:t>Think about your business idea and answer the following questions:</a:t>
            </a:r>
            <a:endParaRPr lang="en-GB" sz="3800" dirty="0"/>
          </a:p>
          <a:p>
            <a:pPr lvl="1"/>
            <a:r>
              <a:rPr lang="en-GB" dirty="0"/>
              <a:t>What is your specific market segment?</a:t>
            </a:r>
          </a:p>
          <a:p>
            <a:pPr marL="457200" lvl="1" indent="0">
              <a:buNone/>
            </a:pPr>
            <a:r>
              <a:rPr lang="en-GB" dirty="0"/>
              <a:t>	Who, what, where are you targeting?</a:t>
            </a:r>
          </a:p>
          <a:p>
            <a:pPr lvl="1"/>
            <a:r>
              <a:rPr lang="en-GB" dirty="0"/>
              <a:t>What is the size of your market?</a:t>
            </a:r>
          </a:p>
          <a:p>
            <a:pPr marL="457200" lvl="1" indent="0">
              <a:buNone/>
            </a:pPr>
            <a:r>
              <a:rPr lang="en-GB" dirty="0"/>
              <a:t>	If your business is a Day Nursery for example– how many 		children are in the area?</a:t>
            </a:r>
          </a:p>
          <a:p>
            <a:pPr lvl="1"/>
            <a:r>
              <a:rPr lang="en-GB" dirty="0"/>
              <a:t>How will you market your business?</a:t>
            </a:r>
          </a:p>
          <a:p>
            <a:pPr marL="457200" lvl="1" indent="0">
              <a:buNone/>
            </a:pPr>
            <a:r>
              <a:rPr lang="en-GB" dirty="0"/>
              <a:t>	Leaflet drop, Newspaper ads, local radio ads etc.</a:t>
            </a:r>
          </a:p>
        </p:txBody>
      </p:sp>
    </p:spTree>
    <p:extLst>
      <p:ext uri="{BB962C8B-B14F-4D97-AF65-F5344CB8AC3E}">
        <p14:creationId xmlns:p14="http://schemas.microsoft.com/office/powerpoint/2010/main" val="30637496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562" y="433900"/>
            <a:ext cx="7347438" cy="1143000"/>
          </a:xfrm>
        </p:spPr>
        <p:txBody>
          <a:bodyPr>
            <a:normAutofit fontScale="90000"/>
          </a:bodyPr>
          <a:lstStyle/>
          <a:p>
            <a:pPr algn="l"/>
            <a:r>
              <a:rPr lang="en-GB" sz="3600" b="1" dirty="0"/>
              <a:t>Your Business Plan MUST </a:t>
            </a:r>
            <a:br>
              <a:rPr lang="en-GB" sz="3600" b="1" dirty="0"/>
            </a:br>
            <a:r>
              <a:rPr lang="en-GB" sz="3600" b="1" dirty="0"/>
              <a:t>contain the following:</a:t>
            </a:r>
            <a:r>
              <a:rPr lang="en-GB" sz="3600" dirty="0"/>
              <a:t> </a:t>
            </a:r>
            <a:br>
              <a:rPr lang="en-GB" sz="3600" dirty="0"/>
            </a:br>
            <a:endParaRPr lang="en-GB" sz="3600" b="1" dirty="0"/>
          </a:p>
        </p:txBody>
      </p:sp>
      <p:sp>
        <p:nvSpPr>
          <p:cNvPr id="3" name="Content Placeholder 2"/>
          <p:cNvSpPr>
            <a:spLocks noGrp="1"/>
          </p:cNvSpPr>
          <p:nvPr>
            <p:ph idx="1"/>
          </p:nvPr>
        </p:nvSpPr>
        <p:spPr>
          <a:xfrm>
            <a:off x="522882" y="1723292"/>
            <a:ext cx="11425863" cy="4758190"/>
          </a:xfrm>
        </p:spPr>
        <p:txBody>
          <a:bodyPr>
            <a:normAutofit/>
          </a:bodyPr>
          <a:lstStyle/>
          <a:p>
            <a:pPr lvl="0"/>
            <a:r>
              <a:rPr lang="en-GB" b="1" dirty="0"/>
              <a:t>Executive Summary</a:t>
            </a:r>
            <a:r>
              <a:rPr lang="en-GB" dirty="0"/>
              <a:t> – should be approx. half a page in length, short and to the point. </a:t>
            </a:r>
            <a:r>
              <a:rPr lang="en-GB" i="1" dirty="0"/>
              <a:t>Who are you?</a:t>
            </a:r>
            <a:r>
              <a:rPr lang="en-GB" dirty="0"/>
              <a:t> </a:t>
            </a:r>
            <a:r>
              <a:rPr lang="en-GB" i="1" dirty="0"/>
              <a:t>What is your Business Plan about?</a:t>
            </a:r>
            <a:r>
              <a:rPr lang="en-GB" dirty="0"/>
              <a:t> </a:t>
            </a:r>
          </a:p>
          <a:p>
            <a:pPr lvl="0"/>
            <a:r>
              <a:rPr lang="en-GB" b="1" dirty="0"/>
              <a:t>SMART Objectives</a:t>
            </a:r>
            <a:r>
              <a:rPr lang="en-GB" dirty="0"/>
              <a:t> – 3 or 4 maximum – simple, one sentence objectives. Broad figures used in your objectives (X amount sold by Y timescale) need to tally with your cash flow forecast. </a:t>
            </a: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2714" y="1"/>
            <a:ext cx="2309813" cy="858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00306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0C26-04C9-4B51-B5CB-635D23678D98}"/>
              </a:ext>
            </a:extLst>
          </p:cNvPr>
          <p:cNvSpPr>
            <a:spLocks noGrp="1"/>
          </p:cNvSpPr>
          <p:nvPr>
            <p:ph type="title"/>
          </p:nvPr>
        </p:nvSpPr>
        <p:spPr/>
        <p:txBody>
          <a:bodyPr/>
          <a:lstStyle/>
          <a:p>
            <a:r>
              <a:rPr lang="en-GB" dirty="0"/>
              <a:t>Mission Statements</a:t>
            </a:r>
          </a:p>
        </p:txBody>
      </p:sp>
      <p:sp>
        <p:nvSpPr>
          <p:cNvPr id="3" name="Content Placeholder 2">
            <a:extLst>
              <a:ext uri="{FF2B5EF4-FFF2-40B4-BE49-F238E27FC236}">
                <a16:creationId xmlns:a16="http://schemas.microsoft.com/office/drawing/2014/main" id="{4AAB0801-0191-4837-B98A-D94046F1D61D}"/>
              </a:ext>
            </a:extLst>
          </p:cNvPr>
          <p:cNvSpPr>
            <a:spLocks noGrp="1"/>
          </p:cNvSpPr>
          <p:nvPr>
            <p:ph idx="1"/>
          </p:nvPr>
        </p:nvSpPr>
        <p:spPr>
          <a:xfrm>
            <a:off x="609600" y="1323191"/>
            <a:ext cx="10972800" cy="4194042"/>
          </a:xfrm>
        </p:spPr>
        <p:txBody>
          <a:bodyPr>
            <a:normAutofit/>
          </a:bodyPr>
          <a:lstStyle/>
          <a:p>
            <a:pPr marL="0" indent="0">
              <a:buNone/>
            </a:pPr>
            <a:r>
              <a:rPr lang="en-GB" sz="2000" dirty="0"/>
              <a:t>The mission statement for the business should be clear and succinct representation of the enterprise’s purpose for existence.</a:t>
            </a:r>
          </a:p>
          <a:p>
            <a:pPr marL="0" indent="0">
              <a:buNone/>
            </a:pPr>
            <a:r>
              <a:rPr lang="en-GB" sz="2000" dirty="0"/>
              <a:t>Mission Statements Examples</a:t>
            </a:r>
          </a:p>
          <a:p>
            <a:pPr marL="0" indent="0">
              <a:buNone/>
            </a:pPr>
            <a:r>
              <a:rPr lang="en-GB" sz="2000" dirty="0"/>
              <a:t>Disney:</a:t>
            </a:r>
          </a:p>
          <a:p>
            <a:pPr marL="0" indent="0">
              <a:buNone/>
            </a:pPr>
            <a:r>
              <a:rPr lang="en-GB" sz="2000" dirty="0"/>
              <a:t>“We create happiness by providing the finest in entertainment for people of all ages, everywhere”</a:t>
            </a:r>
          </a:p>
          <a:p>
            <a:pPr marL="0" indent="0">
              <a:buNone/>
            </a:pPr>
            <a:r>
              <a:rPr lang="en-GB" sz="2000" dirty="0"/>
              <a:t>Sainsbury’s</a:t>
            </a:r>
          </a:p>
          <a:p>
            <a:pPr marL="0" indent="0">
              <a:buNone/>
            </a:pPr>
            <a:r>
              <a:rPr lang="en-GB" sz="2000" dirty="0"/>
              <a:t>“Our mission is to be the consumer’s first choice for food delivering products of outstanding quality and great service at a competitive cost through working ‘faster, simpler and together”.</a:t>
            </a:r>
          </a:p>
          <a:p>
            <a:pPr marL="0" indent="0">
              <a:buNone/>
            </a:pPr>
            <a:r>
              <a:rPr lang="en-GB" sz="2000" dirty="0"/>
              <a:t>ASDA</a:t>
            </a:r>
          </a:p>
          <a:p>
            <a:pPr marL="0" indent="0">
              <a:buNone/>
            </a:pPr>
            <a:r>
              <a:rPr lang="en-GB" sz="2000" dirty="0" smtClean="0"/>
              <a:t>“Our </a:t>
            </a:r>
            <a:r>
              <a:rPr lang="en-GB" sz="2000" dirty="0"/>
              <a:t>aim at ASDA is simple- to continually lower our prices so we can save our customers money every </a:t>
            </a:r>
            <a:r>
              <a:rPr lang="en-GB" sz="2000" dirty="0" smtClean="0"/>
              <a:t>day”.</a:t>
            </a:r>
            <a:endParaRPr lang="en-GB" sz="2000" dirty="0"/>
          </a:p>
          <a:p>
            <a:endParaRPr lang="en-GB" dirty="0"/>
          </a:p>
        </p:txBody>
      </p:sp>
    </p:spTree>
    <p:extLst>
      <p:ext uri="{BB962C8B-B14F-4D97-AF65-F5344CB8AC3E}">
        <p14:creationId xmlns:p14="http://schemas.microsoft.com/office/powerpoint/2010/main" val="31112518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988DB-2B45-4C52-A0D5-EF145FB67127}"/>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A1988272-3CFB-4DE2-80BA-8206651C6401}"/>
              </a:ext>
            </a:extLst>
          </p:cNvPr>
          <p:cNvSpPr>
            <a:spLocks noGrp="1"/>
          </p:cNvSpPr>
          <p:nvPr>
            <p:ph idx="1"/>
          </p:nvPr>
        </p:nvSpPr>
        <p:spPr/>
        <p:txBody>
          <a:bodyPr>
            <a:normAutofit fontScale="92500" lnSpcReduction="20000"/>
          </a:bodyPr>
          <a:lstStyle/>
          <a:p>
            <a:r>
              <a:rPr lang="en-GB" dirty="0"/>
              <a:t>The aim of the business should set out how the mission statement is going to be achieved. It should inform the stakeholder of the intention of the business to </a:t>
            </a:r>
            <a:r>
              <a:rPr lang="en-GB" dirty="0" err="1"/>
              <a:t>i.e</a:t>
            </a:r>
            <a:r>
              <a:rPr lang="en-GB" dirty="0"/>
              <a:t> to grow it’s market share, to increase it’s value to customers etc.</a:t>
            </a:r>
          </a:p>
          <a:p>
            <a:r>
              <a:rPr lang="en-GB" dirty="0"/>
              <a:t>The objectives of the business should set out how the aim is going to be achieved.</a:t>
            </a:r>
          </a:p>
          <a:p>
            <a:r>
              <a:rPr lang="en-GB" dirty="0"/>
              <a:t>The objectives of the business should be no more than 3 or 4 and should be simply written.</a:t>
            </a:r>
          </a:p>
          <a:p>
            <a:r>
              <a:rPr lang="en-GB" dirty="0"/>
              <a:t>The objectives should be </a:t>
            </a:r>
            <a:r>
              <a:rPr lang="en-GB"/>
              <a:t>written using SMART.</a:t>
            </a:r>
          </a:p>
        </p:txBody>
      </p:sp>
    </p:spTree>
    <p:extLst>
      <p:ext uri="{BB962C8B-B14F-4D97-AF65-F5344CB8AC3E}">
        <p14:creationId xmlns:p14="http://schemas.microsoft.com/office/powerpoint/2010/main" val="6705113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734</TotalTime>
  <Words>1937</Words>
  <Application>Microsoft Office PowerPoint</Application>
  <PresentationFormat>Widescreen</PresentationFormat>
  <Paragraphs>235</Paragraphs>
  <Slides>29</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Arial</vt:lpstr>
      <vt:lpstr>Arial</vt:lpstr>
      <vt:lpstr>Calibri</vt:lpstr>
      <vt:lpstr>Century Schoolbook</vt:lpstr>
      <vt:lpstr>Myriad Pro</vt:lpstr>
      <vt:lpstr>Times New Roman</vt:lpstr>
      <vt:lpstr>Wingdings</vt:lpstr>
      <vt:lpstr>Wingdings 2</vt:lpstr>
      <vt:lpstr>20140311PresentationUWTSDTemplate</vt:lpstr>
      <vt:lpstr>CertHE Skills for the Workplace Module: BMSK4006</vt:lpstr>
      <vt:lpstr>Overview of Workshop</vt:lpstr>
      <vt:lpstr>Definitions</vt:lpstr>
      <vt:lpstr>What is Intrepreneurship?</vt:lpstr>
      <vt:lpstr>Who and What are Intrepreneurs? Continued…… </vt:lpstr>
      <vt:lpstr>Activity (15 minutes)</vt:lpstr>
      <vt:lpstr>The Building Blocks of Successful Entrepreneurship</vt:lpstr>
      <vt:lpstr>Who and What are Intrepreneurs? Continued…… </vt:lpstr>
      <vt:lpstr>Compared leadership traits:-  </vt:lpstr>
      <vt:lpstr>The difference between Entrepreneurs/Intrepreneurs &amp; Managers</vt:lpstr>
      <vt:lpstr>Marketing Essentials for  Small Businesses</vt:lpstr>
      <vt:lpstr>Elements of a marketing plan</vt:lpstr>
      <vt:lpstr>PEST is an acronym for Political, Economic, Social and Technological.  This analysis is used to assess these four external factors in relation to your business situation.  Basically, a PEST analysis helps you determine how these factors will affect the performance and activities of your business in the long-term.</vt:lpstr>
      <vt:lpstr>PEST Analysis</vt:lpstr>
      <vt:lpstr>The advantages of market segmentation</vt:lpstr>
      <vt:lpstr>Target Market</vt:lpstr>
      <vt:lpstr>Target Market</vt:lpstr>
      <vt:lpstr>Market Positioning</vt:lpstr>
      <vt:lpstr>Market Positioning</vt:lpstr>
      <vt:lpstr>Cost Leader Strategy</vt:lpstr>
      <vt:lpstr>Differentiation Business Strategy</vt:lpstr>
      <vt:lpstr>What is their Marketing Strategy?</vt:lpstr>
      <vt:lpstr>7 Ps Marketing Mix</vt:lpstr>
      <vt:lpstr>Competitor analysis</vt:lpstr>
      <vt:lpstr>Sources of information for competitor analysis   (Davidson 1997) </vt:lpstr>
      <vt:lpstr>Activity – 30 minutes</vt:lpstr>
      <vt:lpstr>Your Business Plan MUST  contain the following:  </vt:lpstr>
      <vt:lpstr>Mission Statements</vt:lpstr>
      <vt:lpstr>Aims and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Julie Thomas</cp:lastModifiedBy>
  <cp:revision>16</cp:revision>
  <cp:lastPrinted>2018-05-02T08:37:53Z</cp:lastPrinted>
  <dcterms:created xsi:type="dcterms:W3CDTF">2018-03-26T15:08:17Z</dcterms:created>
  <dcterms:modified xsi:type="dcterms:W3CDTF">2018-05-02T12:47:13Z</dcterms:modified>
</cp:coreProperties>
</file>