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56" r:id="rId2"/>
    <p:sldId id="258" r:id="rId3"/>
    <p:sldId id="287" r:id="rId4"/>
    <p:sldId id="288" r:id="rId5"/>
    <p:sldId id="303" r:id="rId6"/>
    <p:sldId id="295" r:id="rId7"/>
    <p:sldId id="296" r:id="rId8"/>
    <p:sldId id="297" r:id="rId9"/>
    <p:sldId id="300" r:id="rId10"/>
    <p:sldId id="304" r:id="rId11"/>
    <p:sldId id="298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57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4F52E5D-1955-4F07-B81A-3B2B885A736E}" type="datetimeFigureOut">
              <a:rPr lang="en-GB" smtClean="0"/>
              <a:t>07/10/2019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6865A11-9879-4B78-884F-F63FA590D8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504819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5D6F1B-3298-4AD1-B926-3969144C7FE4}" type="datetimeFigureOut">
              <a:rPr lang="en-GB" smtClean="0"/>
              <a:t>07/10/2019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DB8ED-5F2D-40F3-89A9-36477A3000B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5D6F1B-3298-4AD1-B926-3969144C7FE4}" type="datetimeFigureOut">
              <a:rPr lang="en-GB" smtClean="0"/>
              <a:t>07/10/2019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DB8ED-5F2D-40F3-89A9-36477A3000B3}" type="slidenum">
              <a:rPr lang="en-GB" smtClean="0"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5D6F1B-3298-4AD1-B926-3969144C7FE4}" type="datetimeFigureOut">
              <a:rPr lang="en-GB" smtClean="0"/>
              <a:t>07/10/2019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DB8ED-5F2D-40F3-89A9-36477A3000B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5D6F1B-3298-4AD1-B926-3969144C7FE4}" type="datetimeFigureOut">
              <a:rPr lang="en-GB" smtClean="0"/>
              <a:t>07/10/2019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DB8ED-5F2D-40F3-89A9-36477A3000B3}" type="slidenum">
              <a:rPr lang="en-GB" smtClean="0"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5D6F1B-3298-4AD1-B926-3969144C7FE4}" type="datetimeFigureOut">
              <a:rPr lang="en-GB" smtClean="0"/>
              <a:t>07/10/2019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DB8ED-5F2D-40F3-89A9-36477A3000B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5D6F1B-3298-4AD1-B926-3969144C7FE4}" type="datetimeFigureOut">
              <a:rPr lang="en-GB" smtClean="0"/>
              <a:t>07/10/2019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DB8ED-5F2D-40F3-89A9-36477A3000B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5D6F1B-3298-4AD1-B926-3969144C7FE4}" type="datetimeFigureOut">
              <a:rPr lang="en-GB" smtClean="0"/>
              <a:t>07/10/2019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DB8ED-5F2D-40F3-89A9-36477A3000B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5D6F1B-3298-4AD1-B926-3969144C7FE4}" type="datetimeFigureOut">
              <a:rPr lang="en-GB" smtClean="0"/>
              <a:t>07/10/2019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DB8ED-5F2D-40F3-89A9-36477A3000B3}" type="slidenum">
              <a:rPr lang="en-GB" smtClean="0"/>
              <a:t>‹#›</a:t>
            </a:fld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5D6F1B-3298-4AD1-B926-3969144C7FE4}" type="datetimeFigureOut">
              <a:rPr lang="en-GB" smtClean="0"/>
              <a:t>07/10/2019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DB8ED-5F2D-40F3-89A9-36477A3000B3}" type="slidenum">
              <a:rPr lang="en-GB" smtClean="0"/>
              <a:t>‹#›</a:t>
            </a:fld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5D6F1B-3298-4AD1-B926-3969144C7FE4}" type="datetimeFigureOut">
              <a:rPr lang="en-GB" smtClean="0"/>
              <a:t>07/10/2019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DB8ED-5F2D-40F3-89A9-36477A3000B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5D6F1B-3298-4AD1-B926-3969144C7FE4}" type="datetimeFigureOut">
              <a:rPr lang="en-GB" smtClean="0"/>
              <a:t>07/10/2019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DB8ED-5F2D-40F3-89A9-36477A3000B3}" type="slidenum">
              <a:rPr lang="en-GB" smtClean="0"/>
              <a:t>‹#›</a:t>
            </a:fld>
            <a:endParaRPr lang="en-GB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445D6F1B-3298-4AD1-B926-3969144C7FE4}" type="datetimeFigureOut">
              <a:rPr lang="en-GB" smtClean="0"/>
              <a:t>07/10/2019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C33DB8ED-5F2D-40F3-89A9-36477A3000B3}" type="slidenum">
              <a:rPr lang="en-GB" smtClean="0"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gov.wales/topics/educationandskills/schoolshome/pupilsupport/exclusion/?lang=en" TargetMode="External"/><Relationship Id="rId2" Type="http://schemas.openxmlformats.org/officeDocument/2006/relationships/hyperlink" Target="http://gov.wales/topics/educationandskills/schoolshome/pupilsupport/exclusion/?skip=1&amp;lang=cy" TargetMode="Externa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learning.gov.wales/resources/improvementareas/Well-being/?lang=en" TargetMode="External"/><Relationship Id="rId2" Type="http://schemas.openxmlformats.org/officeDocument/2006/relationships/hyperlink" Target="http://learning.gov.wales/resources/improvementareas/Well-being/?lang=cy" TargetMode="Externa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gov.wales/topics/educationandskills/schoolshome/pupilsupport/additoinal-learning-needs-reform/?lang=en" TargetMode="External"/><Relationship Id="rId2" Type="http://schemas.openxmlformats.org/officeDocument/2006/relationships/hyperlink" Target="https://llyw.cymru/rhaglen-trawsnewid-system-anghenion-dysgu-ychwanegol-cyflwyniad?_ga=2.81190871.1716559273.1570457111-602050600.1570457111" TargetMode="Externa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5.jpeg"/><Relationship Id="rId4" Type="http://schemas.openxmlformats.org/officeDocument/2006/relationships/hyperlink" Target="https://gov.wales/additional-learning-needs-transformation-programme-introduction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hwb.gov.wales/curriculum-for-wales-2008/national-literacy-and-numeracy-framework-curriculum-for-wales-2008-version/framework/?lang=en" TargetMode="External"/><Relationship Id="rId2" Type="http://schemas.openxmlformats.org/officeDocument/2006/relationships/hyperlink" Target="https://hwb.gov.wales/cwricwlwm-cymru-2008/fframwaith-llythrennedd-a-rhifedd-cenedlaethol-fersiwn-cwricwlwm-cymru-2008/fframwaith/?lang=en" TargetMode="Externa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6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ECES5007/C 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Lines of Enquiry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Llwybrau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Ymholi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err="1"/>
              <a:t>Sesiwn</a:t>
            </a:r>
            <a:r>
              <a:rPr lang="en-GB" dirty="0"/>
              <a:t> 2/ Session 2</a:t>
            </a:r>
          </a:p>
        </p:txBody>
      </p:sp>
    </p:spTree>
    <p:extLst>
      <p:ext uri="{BB962C8B-B14F-4D97-AF65-F5344CB8AC3E}">
        <p14:creationId xmlns:p14="http://schemas.microsoft.com/office/powerpoint/2010/main" val="71608913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Nod y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Modiwl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/  Module Aim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lvl="0"/>
            <a:r>
              <a:rPr lang="cy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Archwilio materion allweddol mewn addysg trwy brofiad ar leoliad a chynyddu ymwybyddiaeth myfyrwyr o bwysigrwydd ymchwil addysgol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lvl="0"/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 explore key issues in education through placement experience and to increase students’ awareness of the importance of educational research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632034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Gorolwg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/ Overview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en-GB" sz="36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Materion</a:t>
            </a:r>
            <a:r>
              <a:rPr lang="en-GB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cyfredol</a:t>
            </a:r>
            <a:r>
              <a:rPr lang="en-GB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</a:t>
            </a:r>
            <a:r>
              <a:rPr lang="en-GB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myd</a:t>
            </a:r>
            <a:r>
              <a:rPr lang="en-GB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addysg</a:t>
            </a:r>
            <a:endParaRPr lang="en-GB" sz="3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quarter" idx="14"/>
          </p:nvPr>
        </p:nvSpPr>
        <p:spPr/>
        <p:txBody>
          <a:bodyPr>
            <a:normAutofit/>
          </a:bodyPr>
          <a:lstStyle/>
          <a:p>
            <a:r>
              <a:rPr lang="en-GB" sz="36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Current issues in primary education</a:t>
            </a:r>
          </a:p>
        </p:txBody>
      </p:sp>
    </p:spTree>
    <p:extLst>
      <p:ext uri="{BB962C8B-B14F-4D97-AF65-F5344CB8AC3E}">
        <p14:creationId xmlns:p14="http://schemas.microsoft.com/office/powerpoint/2010/main" val="420643183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Materion</a:t>
            </a:r>
            <a:r>
              <a:rPr lang="en-GB" dirty="0"/>
              <a:t> </a:t>
            </a:r>
            <a:r>
              <a:rPr lang="en-GB" dirty="0" err="1"/>
              <a:t>cyfredol</a:t>
            </a:r>
            <a:r>
              <a:rPr lang="en-GB" dirty="0"/>
              <a:t>?</a:t>
            </a:r>
            <a:br>
              <a:rPr lang="en-GB" dirty="0"/>
            </a:br>
            <a:r>
              <a:rPr lang="en-GB" dirty="0"/>
              <a:t>Current issues?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40080" y="1752600"/>
            <a:ext cx="3822192" cy="4796028"/>
          </a:xfrm>
        </p:spPr>
        <p:txBody>
          <a:bodyPr>
            <a:normAutofit fontScale="92500" lnSpcReduction="20000"/>
          </a:bodyPr>
          <a:lstStyle/>
          <a:p>
            <a:pPr marL="0" indent="0">
              <a:lnSpc>
                <a:spcPct val="120000"/>
              </a:lnSpc>
              <a:buNone/>
            </a:pPr>
            <a:endParaRPr lang="en-GB" dirty="0"/>
          </a:p>
          <a:p>
            <a:pPr marL="0" indent="0">
              <a:lnSpc>
                <a:spcPct val="120000"/>
              </a:lnSpc>
              <a:buNone/>
            </a:pPr>
            <a:r>
              <a:rPr lang="en-GB" dirty="0"/>
              <a:t> </a:t>
            </a:r>
          </a:p>
          <a:p>
            <a:pPr>
              <a:lnSpc>
                <a:spcPct val="120000"/>
              </a:lnSpc>
            </a:pPr>
            <a:r>
              <a:rPr lang="en-GB" dirty="0" err="1"/>
              <a:t>Ymddygiad</a:t>
            </a:r>
            <a:endParaRPr lang="en-GB" dirty="0"/>
          </a:p>
          <a:p>
            <a:pPr>
              <a:lnSpc>
                <a:spcPct val="120000"/>
              </a:lnSpc>
            </a:pPr>
            <a:r>
              <a:rPr lang="en-GB" dirty="0" err="1"/>
              <a:t>Iechyd</a:t>
            </a:r>
            <a:r>
              <a:rPr lang="en-GB" dirty="0"/>
              <a:t> a </a:t>
            </a:r>
            <a:r>
              <a:rPr lang="en-GB" dirty="0" err="1"/>
              <a:t>Lles</a:t>
            </a:r>
            <a:endParaRPr lang="en-GB" dirty="0"/>
          </a:p>
          <a:p>
            <a:pPr>
              <a:lnSpc>
                <a:spcPct val="120000"/>
              </a:lnSpc>
            </a:pPr>
            <a:r>
              <a:rPr lang="en-GB" dirty="0" err="1"/>
              <a:t>Cydraddoldeb</a:t>
            </a:r>
            <a:r>
              <a:rPr lang="en-GB" dirty="0"/>
              <a:t> ac </a:t>
            </a:r>
            <a:r>
              <a:rPr lang="en-GB" dirty="0" err="1"/>
              <a:t>Amrywiaeth</a:t>
            </a:r>
            <a:endParaRPr lang="en-GB" dirty="0"/>
          </a:p>
          <a:p>
            <a:pPr>
              <a:lnSpc>
                <a:spcPct val="120000"/>
              </a:lnSpc>
            </a:pPr>
            <a:r>
              <a:rPr lang="en-GB" dirty="0" err="1"/>
              <a:t>Anghenion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Ychwanegol</a:t>
            </a:r>
            <a:endParaRPr lang="en-GB" dirty="0"/>
          </a:p>
          <a:p>
            <a:pPr>
              <a:lnSpc>
                <a:spcPct val="120000"/>
              </a:lnSpc>
            </a:pPr>
            <a:r>
              <a:rPr lang="en-GB" dirty="0" err="1"/>
              <a:t>Cyrhaeddiad</a:t>
            </a:r>
            <a:endParaRPr lang="en-GB" dirty="0"/>
          </a:p>
          <a:p>
            <a:pPr>
              <a:lnSpc>
                <a:spcPct val="120000"/>
              </a:lnSpc>
            </a:pPr>
            <a:r>
              <a:rPr lang="en-GB" dirty="0" err="1"/>
              <a:t>Llythrennedd</a:t>
            </a:r>
            <a:r>
              <a:rPr lang="en-GB" dirty="0"/>
              <a:t> a </a:t>
            </a:r>
            <a:r>
              <a:rPr lang="en-GB" dirty="0" err="1"/>
              <a:t>Rhifedd</a:t>
            </a:r>
            <a:endParaRPr lang="en-GB" dirty="0"/>
          </a:p>
          <a:p>
            <a:pPr>
              <a:lnSpc>
                <a:spcPct val="120000"/>
              </a:lnSpc>
            </a:pPr>
            <a:r>
              <a:rPr lang="en-GB" dirty="0" err="1"/>
              <a:t>Cwricwlwm</a:t>
            </a:r>
            <a:r>
              <a:rPr lang="en-GB" dirty="0"/>
              <a:t> </a:t>
            </a:r>
            <a:r>
              <a:rPr lang="en-GB" dirty="0" err="1"/>
              <a:t>newydd</a:t>
            </a:r>
            <a:endParaRPr lang="en-GB" dirty="0"/>
          </a:p>
          <a:p>
            <a:pPr marL="0" indent="0">
              <a:lnSpc>
                <a:spcPct val="120000"/>
              </a:lnSpc>
              <a:buNone/>
            </a:pPr>
            <a:r>
              <a:rPr lang="en-GB" dirty="0"/>
              <a:t>…………………………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645152" y="1591056"/>
            <a:ext cx="3822192" cy="5266944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i="1" dirty="0"/>
          </a:p>
          <a:p>
            <a:pPr marL="0" indent="0">
              <a:buNone/>
            </a:pPr>
            <a:r>
              <a:rPr lang="en-GB" i="1" dirty="0"/>
              <a:t> </a:t>
            </a:r>
          </a:p>
          <a:p>
            <a:r>
              <a:rPr lang="en-GB" i="1" dirty="0"/>
              <a:t>Behaviour</a:t>
            </a:r>
          </a:p>
          <a:p>
            <a:r>
              <a:rPr lang="en-GB" i="1" dirty="0"/>
              <a:t>Health and Wellbeing</a:t>
            </a:r>
          </a:p>
          <a:p>
            <a:r>
              <a:rPr lang="en-GB" i="1" dirty="0"/>
              <a:t>Equality and Diversity</a:t>
            </a:r>
          </a:p>
          <a:p>
            <a:r>
              <a:rPr lang="en-GB" i="1" dirty="0"/>
              <a:t>Additional Educational Needs</a:t>
            </a:r>
          </a:p>
          <a:p>
            <a:r>
              <a:rPr lang="en-GB" i="1" dirty="0"/>
              <a:t>Attainment </a:t>
            </a:r>
          </a:p>
          <a:p>
            <a:r>
              <a:rPr lang="en-GB" i="1" dirty="0"/>
              <a:t>Literacy and Numeracy</a:t>
            </a:r>
          </a:p>
          <a:p>
            <a:r>
              <a:rPr lang="en-GB" i="1" dirty="0"/>
              <a:t>New curriculum</a:t>
            </a:r>
          </a:p>
          <a:p>
            <a:r>
              <a:rPr lang="en-GB" i="1" dirty="0"/>
              <a:t>………………………</a:t>
            </a:r>
            <a:endParaRPr lang="cy-GB" i="1" dirty="0"/>
          </a:p>
        </p:txBody>
      </p:sp>
    </p:spTree>
    <p:extLst>
      <p:ext uri="{BB962C8B-B14F-4D97-AF65-F5344CB8AC3E}">
        <p14:creationId xmlns:p14="http://schemas.microsoft.com/office/powerpoint/2010/main" val="9905671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GB" dirty="0" err="1"/>
              <a:t>Ymddygiad</a:t>
            </a:r>
            <a:r>
              <a:rPr lang="en-GB" dirty="0"/>
              <a:t>?</a:t>
            </a:r>
            <a:br>
              <a:rPr lang="en-GB" dirty="0"/>
            </a:br>
            <a:r>
              <a:rPr lang="en-GB" dirty="0"/>
              <a:t>Behaviour?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76655" y="1981200"/>
            <a:ext cx="3822192" cy="4724400"/>
          </a:xfrm>
        </p:spPr>
        <p:txBody>
          <a:bodyPr>
            <a:normAutofit lnSpcReduction="10000"/>
          </a:bodyPr>
          <a:lstStyle/>
          <a:p>
            <a:r>
              <a:rPr lang="en-GB" dirty="0" err="1"/>
              <a:t>Ydy</a:t>
            </a:r>
            <a:r>
              <a:rPr lang="en-GB" dirty="0"/>
              <a:t> </a:t>
            </a:r>
            <a:r>
              <a:rPr lang="en-GB" dirty="0" err="1"/>
              <a:t>ymddygiad</a:t>
            </a:r>
            <a:r>
              <a:rPr lang="en-GB" dirty="0"/>
              <a:t> </a:t>
            </a:r>
            <a:r>
              <a:rPr lang="en-GB" dirty="0" err="1"/>
              <a:t>anaddas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fater</a:t>
            </a:r>
            <a:r>
              <a:rPr lang="en-GB" dirty="0"/>
              <a:t> </a:t>
            </a:r>
            <a:r>
              <a:rPr lang="en-GB" dirty="0" err="1"/>
              <a:t>i’w</a:t>
            </a:r>
            <a:r>
              <a:rPr lang="en-GB" dirty="0"/>
              <a:t> </a:t>
            </a:r>
            <a:r>
              <a:rPr lang="en-GB" dirty="0" err="1"/>
              <a:t>drafod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ysgolion</a:t>
            </a:r>
            <a:r>
              <a:rPr lang="en-GB" dirty="0"/>
              <a:t> </a:t>
            </a:r>
            <a:r>
              <a:rPr lang="en-GB" dirty="0" err="1"/>
              <a:t>heddiw</a:t>
            </a:r>
            <a:r>
              <a:rPr lang="en-GB" dirty="0"/>
              <a:t>?</a:t>
            </a:r>
          </a:p>
          <a:p>
            <a:r>
              <a:rPr lang="en-GB" dirty="0" err="1"/>
              <a:t>Sesiwn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Semester 2</a:t>
            </a:r>
          </a:p>
          <a:p>
            <a:r>
              <a:rPr lang="en-GB" dirty="0" err="1"/>
              <a:t>Ydy</a:t>
            </a:r>
            <a:r>
              <a:rPr lang="en-GB" dirty="0"/>
              <a:t> plant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heithrio</a:t>
            </a:r>
            <a:r>
              <a:rPr lang="en-GB" dirty="0"/>
              <a:t> o </a:t>
            </a:r>
            <a:r>
              <a:rPr lang="en-GB" dirty="0" err="1"/>
              <a:t>ysgolion</a:t>
            </a:r>
            <a:r>
              <a:rPr lang="en-GB" dirty="0"/>
              <a:t> </a:t>
            </a:r>
            <a:r>
              <a:rPr lang="en-GB" dirty="0" err="1"/>
              <a:t>oherwydd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ymddygiad</a:t>
            </a:r>
            <a:r>
              <a:rPr lang="en-GB" dirty="0"/>
              <a:t>? </a:t>
            </a:r>
          </a:p>
          <a:p>
            <a:r>
              <a:rPr lang="cy-GB" dirty="0">
                <a:hlinkClick r:id="rId2"/>
              </a:rPr>
              <a:t>Llywodraeth Cymru | Gwahardd o ysgolion ac unedau cyfeirio disgyblion</a:t>
            </a:r>
            <a:endParaRPr lang="cy-GB" dirty="0"/>
          </a:p>
          <a:p>
            <a:r>
              <a:rPr lang="en-GB" dirty="0" err="1"/>
              <a:t>Cyfle</a:t>
            </a:r>
            <a:r>
              <a:rPr lang="en-GB" dirty="0"/>
              <a:t> </a:t>
            </a:r>
            <a:r>
              <a:rPr lang="en-GB" dirty="0" err="1"/>
              <a:t>ymchwilio</a:t>
            </a:r>
            <a:r>
              <a:rPr lang="en-GB" dirty="0"/>
              <a:t>?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645152" y="1981200"/>
            <a:ext cx="3822192" cy="4495800"/>
          </a:xfrm>
        </p:spPr>
        <p:txBody>
          <a:bodyPr>
            <a:normAutofit/>
          </a:bodyPr>
          <a:lstStyle/>
          <a:p>
            <a:r>
              <a:rPr lang="en-GB" i="1" dirty="0"/>
              <a:t>Is inappropriate behaviour an issue in schools today? </a:t>
            </a:r>
          </a:p>
          <a:p>
            <a:r>
              <a:rPr lang="en-GB" i="1" dirty="0"/>
              <a:t>Session in Semester 2</a:t>
            </a:r>
          </a:p>
          <a:p>
            <a:r>
              <a:rPr lang="en-GB" i="1" dirty="0"/>
              <a:t>Are children excluded from schools because of their behaviour?</a:t>
            </a:r>
          </a:p>
          <a:p>
            <a:r>
              <a:rPr lang="en-US" i="1" dirty="0">
                <a:hlinkClick r:id="rId3"/>
              </a:rPr>
              <a:t>Welsh Government | Exclusion from schools and pupil referral units</a:t>
            </a:r>
            <a:endParaRPr lang="en-US" i="1" dirty="0"/>
          </a:p>
          <a:p>
            <a:r>
              <a:rPr lang="en-US" i="1" dirty="0"/>
              <a:t>Research opportunity?</a:t>
            </a:r>
            <a:endParaRPr lang="cy-GB" i="1" dirty="0"/>
          </a:p>
        </p:txBody>
      </p:sp>
      <p:pic>
        <p:nvPicPr>
          <p:cNvPr id="10243" name="Picture 3" descr="C:\Users\l.roberts\AppData\Local\Microsoft\Windows\Temporary Internet Files\Content.IE5\UU4Z21D1\BJ-Fogg-Behavior-Model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2967" y="139808"/>
            <a:ext cx="3109834" cy="1460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130507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GB" dirty="0" err="1"/>
              <a:t>Iechyd</a:t>
            </a:r>
            <a:r>
              <a:rPr lang="en-GB" dirty="0"/>
              <a:t> a </a:t>
            </a:r>
            <a:r>
              <a:rPr lang="en-GB" dirty="0" err="1"/>
              <a:t>Lles</a:t>
            </a:r>
            <a:r>
              <a:rPr lang="en-GB" dirty="0"/>
              <a:t>?</a:t>
            </a:r>
            <a:br>
              <a:rPr lang="en-GB" dirty="0"/>
            </a:br>
            <a:r>
              <a:rPr lang="en-GB" dirty="0"/>
              <a:t>Health and Wellbeing?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874008"/>
          </a:xfrm>
        </p:spPr>
        <p:txBody>
          <a:bodyPr>
            <a:normAutofit/>
          </a:bodyPr>
          <a:lstStyle/>
          <a:p>
            <a:r>
              <a:rPr lang="cy-GB" dirty="0"/>
              <a:t>Deddf Llesiant Cenedlaethau'r Dyfodol (Cymru) 2015</a:t>
            </a:r>
          </a:p>
          <a:p>
            <a:r>
              <a:rPr lang="en-GB" dirty="0" err="1"/>
              <a:t>Sesiwn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Semester 2</a:t>
            </a:r>
          </a:p>
          <a:p>
            <a:r>
              <a:rPr lang="en-GB" dirty="0" err="1"/>
              <a:t>Iechyd</a:t>
            </a:r>
            <a:r>
              <a:rPr lang="en-GB" dirty="0"/>
              <a:t> a </a:t>
            </a:r>
            <a:r>
              <a:rPr lang="en-GB" dirty="0" err="1"/>
              <a:t>Lles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ysgolion</a:t>
            </a:r>
            <a:endParaRPr lang="en-GB" dirty="0"/>
          </a:p>
          <a:p>
            <a:r>
              <a:rPr lang="en-GB" dirty="0" err="1">
                <a:hlinkClick r:id="rId2"/>
              </a:rPr>
              <a:t>Lles</a:t>
            </a:r>
            <a:r>
              <a:rPr lang="en-GB" dirty="0">
                <a:hlinkClick r:id="rId2"/>
              </a:rPr>
              <a:t> </a:t>
            </a:r>
            <a:r>
              <a:rPr lang="en-GB" dirty="0" err="1">
                <a:hlinkClick r:id="rId2"/>
              </a:rPr>
              <a:t>mewn</a:t>
            </a:r>
            <a:r>
              <a:rPr lang="en-GB" dirty="0">
                <a:hlinkClick r:id="rId2"/>
              </a:rPr>
              <a:t> </a:t>
            </a:r>
            <a:r>
              <a:rPr lang="en-GB" dirty="0" err="1">
                <a:hlinkClick r:id="rId2"/>
              </a:rPr>
              <a:t>ysgolion</a:t>
            </a:r>
            <a:endParaRPr lang="en-GB" dirty="0"/>
          </a:p>
          <a:p>
            <a:r>
              <a:rPr lang="en-GB" dirty="0" err="1"/>
              <a:t>Diddordeb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ymchwilio</a:t>
            </a:r>
            <a:r>
              <a:rPr lang="en-GB" dirty="0"/>
              <a:t>?</a:t>
            </a:r>
          </a:p>
          <a:p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721608"/>
          </a:xfrm>
        </p:spPr>
        <p:txBody>
          <a:bodyPr>
            <a:normAutofit/>
          </a:bodyPr>
          <a:lstStyle/>
          <a:p>
            <a:r>
              <a:rPr lang="en-GB" i="1" dirty="0"/>
              <a:t>Well-being of Future Generations ( Wales) Act 2015</a:t>
            </a:r>
          </a:p>
          <a:p>
            <a:r>
              <a:rPr lang="en-GB" i="1" dirty="0"/>
              <a:t>Session in Semester 2</a:t>
            </a:r>
          </a:p>
          <a:p>
            <a:r>
              <a:rPr lang="en-GB" i="1" dirty="0"/>
              <a:t>Health and Well-being in schools</a:t>
            </a:r>
          </a:p>
          <a:p>
            <a:r>
              <a:rPr lang="en-GB" i="1" dirty="0">
                <a:hlinkClick r:id="rId3"/>
              </a:rPr>
              <a:t>Well-being resources</a:t>
            </a:r>
            <a:endParaRPr lang="en-GB" i="1" dirty="0"/>
          </a:p>
          <a:p>
            <a:r>
              <a:rPr lang="en-GB" i="1" dirty="0"/>
              <a:t>Interested in researching this area?</a:t>
            </a:r>
          </a:p>
          <a:p>
            <a:endParaRPr lang="cy-GB" i="1" dirty="0"/>
          </a:p>
        </p:txBody>
      </p:sp>
      <p:pic>
        <p:nvPicPr>
          <p:cNvPr id="6147" name="Picture 3" descr="C:\Users\l.roberts\AppData\Local\Microsoft\Windows\Temporary Internet Files\Content.IE5\VT7L4AUG\wellbeing[1].jpe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" y="228600"/>
            <a:ext cx="2647950" cy="1733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292299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r"/>
            <a:r>
              <a:rPr lang="en-GB" sz="3200" dirty="0" err="1"/>
              <a:t>Cydraddoldeb</a:t>
            </a:r>
            <a:r>
              <a:rPr lang="en-GB" sz="3200" dirty="0"/>
              <a:t> ac </a:t>
            </a:r>
            <a:r>
              <a:rPr lang="en-GB" sz="3200" dirty="0" err="1"/>
              <a:t>Amrywiaeth</a:t>
            </a:r>
            <a:r>
              <a:rPr lang="en-GB" sz="3200" dirty="0"/>
              <a:t>?</a:t>
            </a:r>
            <a:br>
              <a:rPr lang="en-GB" sz="3200" dirty="0"/>
            </a:br>
            <a:r>
              <a:rPr lang="en-GB" sz="3200" dirty="0"/>
              <a:t>Equality and Diversity?</a:t>
            </a:r>
            <a:endParaRPr lang="cy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en-GB" dirty="0" err="1"/>
              <a:t>Deddf</a:t>
            </a:r>
            <a:r>
              <a:rPr lang="en-GB" dirty="0"/>
              <a:t> </a:t>
            </a:r>
            <a:r>
              <a:rPr lang="en-GB" dirty="0" err="1"/>
              <a:t>Cydraddoldeb</a:t>
            </a:r>
            <a:r>
              <a:rPr lang="en-GB" dirty="0"/>
              <a:t> 2010</a:t>
            </a:r>
          </a:p>
          <a:p>
            <a:r>
              <a:rPr lang="en-GB" dirty="0" err="1"/>
              <a:t>Sesiwn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Semester 1</a:t>
            </a:r>
          </a:p>
          <a:p>
            <a:r>
              <a:rPr lang="en-GB" dirty="0"/>
              <a:t>Beth </a:t>
            </a:r>
            <a:r>
              <a:rPr lang="en-GB" dirty="0" err="1"/>
              <a:t>yw’ch</a:t>
            </a:r>
            <a:r>
              <a:rPr lang="en-GB" dirty="0"/>
              <a:t> </a:t>
            </a:r>
            <a:r>
              <a:rPr lang="en-GB" dirty="0" err="1"/>
              <a:t>dealltwriaeth</a:t>
            </a:r>
            <a:r>
              <a:rPr lang="en-GB" dirty="0"/>
              <a:t> </a:t>
            </a:r>
            <a:r>
              <a:rPr lang="en-GB" dirty="0" err="1"/>
              <a:t>presennol</a:t>
            </a:r>
            <a:r>
              <a:rPr lang="en-GB" dirty="0"/>
              <a:t> o </a:t>
            </a:r>
            <a:r>
              <a:rPr lang="en-GB" dirty="0" err="1"/>
              <a:t>gydarddoldeb</a:t>
            </a:r>
            <a:r>
              <a:rPr lang="en-GB" dirty="0"/>
              <a:t>?</a:t>
            </a:r>
          </a:p>
          <a:p>
            <a:r>
              <a:rPr lang="en-GB" dirty="0"/>
              <a:t>Beth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ystyr</a:t>
            </a:r>
            <a:r>
              <a:rPr lang="en-GB" dirty="0"/>
              <a:t> </a:t>
            </a:r>
            <a:r>
              <a:rPr lang="en-GB" dirty="0" err="1"/>
              <a:t>amrywiaeth</a:t>
            </a:r>
            <a:r>
              <a:rPr lang="en-GB" dirty="0"/>
              <a:t>?</a:t>
            </a:r>
          </a:p>
          <a:p>
            <a:r>
              <a:rPr lang="en-GB" dirty="0" err="1"/>
              <a:t>Cyfle</a:t>
            </a:r>
            <a:r>
              <a:rPr lang="en-GB" dirty="0"/>
              <a:t> </a:t>
            </a:r>
            <a:r>
              <a:rPr lang="en-GB" dirty="0" err="1"/>
              <a:t>ymchwilio</a:t>
            </a:r>
            <a:r>
              <a:rPr lang="en-GB" dirty="0"/>
              <a:t>? </a:t>
            </a:r>
          </a:p>
          <a:p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en-GB" i="1" dirty="0"/>
              <a:t>Equality Act 2010</a:t>
            </a:r>
          </a:p>
          <a:p>
            <a:r>
              <a:rPr lang="en-GB" i="1" dirty="0"/>
              <a:t>Session in Semester 1</a:t>
            </a:r>
          </a:p>
          <a:p>
            <a:r>
              <a:rPr lang="en-GB" i="1" dirty="0"/>
              <a:t>What is your current understanding of the definition of equality?</a:t>
            </a:r>
          </a:p>
          <a:p>
            <a:r>
              <a:rPr lang="en-GB" i="1" dirty="0"/>
              <a:t>What does diversity mean?</a:t>
            </a:r>
          </a:p>
          <a:p>
            <a:r>
              <a:rPr lang="en-GB" i="1" dirty="0"/>
              <a:t>Research possibilities?</a:t>
            </a:r>
            <a:endParaRPr lang="cy-GB" i="1" dirty="0"/>
          </a:p>
        </p:txBody>
      </p:sp>
      <p:pic>
        <p:nvPicPr>
          <p:cNvPr id="5123" name="Picture 3" descr="C:\Users\l.roberts\AppData\Local\Microsoft\Windows\Temporary Internet Files\Content.IE5\UU4Z21D1\Disability-Act-201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287" y="300037"/>
            <a:ext cx="2500313" cy="16811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1454029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r"/>
            <a:r>
              <a:rPr lang="en-GB" sz="3200" dirty="0" err="1"/>
              <a:t>Anghenion</a:t>
            </a:r>
            <a:r>
              <a:rPr lang="en-GB" sz="3200" dirty="0"/>
              <a:t> </a:t>
            </a:r>
            <a:r>
              <a:rPr lang="en-GB" sz="3200" dirty="0" err="1"/>
              <a:t>Dysgu</a:t>
            </a:r>
            <a:r>
              <a:rPr lang="en-GB" sz="3200" dirty="0"/>
              <a:t> </a:t>
            </a:r>
            <a:r>
              <a:rPr lang="en-GB" sz="3200" dirty="0" err="1"/>
              <a:t>Ychwanegol</a:t>
            </a:r>
            <a:r>
              <a:rPr lang="en-GB" sz="3200" dirty="0"/>
              <a:t>?</a:t>
            </a:r>
            <a:br>
              <a:rPr lang="en-GB" sz="3200" dirty="0"/>
            </a:br>
            <a:r>
              <a:rPr lang="en-GB" sz="3200" dirty="0"/>
              <a:t>Additional Educational Needs?</a:t>
            </a:r>
            <a:endParaRPr lang="cy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874008"/>
          </a:xfrm>
        </p:spPr>
        <p:txBody>
          <a:bodyPr>
            <a:normAutofit fontScale="85000" lnSpcReduction="20000"/>
          </a:bodyPr>
          <a:lstStyle/>
          <a:p>
            <a:pPr>
              <a:lnSpc>
                <a:spcPct val="110000"/>
              </a:lnSpc>
            </a:pPr>
            <a:r>
              <a:rPr lang="en-GB" dirty="0" err="1"/>
              <a:t>Mae’r</a:t>
            </a:r>
            <a:r>
              <a:rPr lang="en-GB" dirty="0"/>
              <a:t> system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 o </a:t>
            </a:r>
            <a:r>
              <a:rPr lang="en-GB" dirty="0" err="1"/>
              <a:t>bryd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ddiwygio</a:t>
            </a:r>
            <a:endParaRPr lang="en-GB" dirty="0"/>
          </a:p>
          <a:p>
            <a:pPr>
              <a:lnSpc>
                <a:spcPct val="110000"/>
              </a:lnSpc>
            </a:pPr>
            <a:r>
              <a:rPr lang="en-GB" dirty="0" err="1"/>
              <a:t>Cyswllt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Modiwl</a:t>
            </a:r>
            <a:r>
              <a:rPr lang="en-GB" dirty="0"/>
              <a:t> ECES5006C- </a:t>
            </a:r>
            <a:r>
              <a:rPr lang="en-GB" dirty="0" err="1"/>
              <a:t>Addysg</a:t>
            </a:r>
            <a:r>
              <a:rPr lang="en-GB" dirty="0"/>
              <a:t> </a:t>
            </a:r>
            <a:r>
              <a:rPr lang="en-GB" dirty="0" err="1"/>
              <a:t>Gynhwysol</a:t>
            </a:r>
            <a:r>
              <a:rPr lang="en-GB" dirty="0"/>
              <a:t>: Mae </a:t>
            </a:r>
            <a:r>
              <a:rPr lang="en-GB" dirty="0" err="1"/>
              <a:t>Pawb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Golygu</a:t>
            </a:r>
            <a:r>
              <a:rPr lang="en-GB" dirty="0"/>
              <a:t> </a:t>
            </a:r>
            <a:r>
              <a:rPr lang="en-GB" dirty="0" err="1"/>
              <a:t>Pawb</a:t>
            </a:r>
            <a:endParaRPr lang="en-GB" dirty="0"/>
          </a:p>
          <a:p>
            <a:pPr>
              <a:lnSpc>
                <a:spcPct val="110000"/>
              </a:lnSpc>
            </a:pPr>
            <a:r>
              <a:rPr lang="cy-GB" dirty="0">
                <a:hlinkClick r:id="rId2"/>
              </a:rPr>
              <a:t>Llywodraeth Cymru | Diwygio'r Fframwaith Deddfwriaethol ar gyfer Anghenion Dysgu Ychwanegol</a:t>
            </a:r>
            <a:endParaRPr lang="cy-GB" dirty="0"/>
          </a:p>
          <a:p>
            <a:pPr>
              <a:lnSpc>
                <a:spcPct val="110000"/>
              </a:lnSpc>
            </a:pPr>
            <a:r>
              <a:rPr lang="en-GB" dirty="0" err="1"/>
              <a:t>Cyfle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ymchwilio</a:t>
            </a:r>
            <a:r>
              <a:rPr lang="en-GB" dirty="0"/>
              <a:t>?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797808"/>
          </a:xfrm>
        </p:spPr>
        <p:txBody>
          <a:bodyPr>
            <a:normAutofit lnSpcReduction="10000"/>
          </a:bodyPr>
          <a:lstStyle/>
          <a:p>
            <a:r>
              <a:rPr lang="en-GB" i="1" dirty="0"/>
              <a:t>System is currently being reformed</a:t>
            </a:r>
          </a:p>
          <a:p>
            <a:r>
              <a:rPr lang="en-GB" i="1" dirty="0"/>
              <a:t>Link to Module ECES5006– Inclusive Education: All Means All</a:t>
            </a:r>
          </a:p>
          <a:p>
            <a:r>
              <a:rPr lang="en-US" i="1" dirty="0">
                <a:solidFill>
                  <a:srgbClr val="7030A0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Welsh Government |</a:t>
            </a:r>
            <a:r>
              <a:rPr lang="en-US" i="1" dirty="0"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-US" i="1" dirty="0">
                <a:hlinkClick r:id="rId4"/>
              </a:rPr>
              <a:t>Additional Learning Needs Reform</a:t>
            </a:r>
            <a:endParaRPr lang="en-US" i="1" dirty="0"/>
          </a:p>
          <a:p>
            <a:r>
              <a:rPr lang="en-US" i="1" dirty="0"/>
              <a:t>An opportunity to research?</a:t>
            </a:r>
            <a:endParaRPr lang="cy-GB" i="1" dirty="0"/>
          </a:p>
        </p:txBody>
      </p:sp>
      <p:pic>
        <p:nvPicPr>
          <p:cNvPr id="4098" name="Picture 2" descr="C:\Users\l.roberts\AppData\Local\Microsoft\Windows\Temporary Internet Files\Content.IE5\N7NKQ001\parent_child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14" y="152400"/>
            <a:ext cx="2486186" cy="16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7018824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GB" dirty="0" err="1"/>
              <a:t>Llythrennedd</a:t>
            </a:r>
            <a:r>
              <a:rPr lang="en-GB" dirty="0"/>
              <a:t> a </a:t>
            </a:r>
            <a:r>
              <a:rPr lang="en-GB" dirty="0" err="1"/>
              <a:t>Rhifedd</a:t>
            </a:r>
            <a:r>
              <a:rPr lang="en-GB" dirty="0"/>
              <a:t>?</a:t>
            </a:r>
            <a:br>
              <a:rPr lang="en-GB" dirty="0"/>
            </a:br>
            <a:r>
              <a:rPr lang="en-GB" dirty="0"/>
              <a:t>Literacy and Numeracy?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 err="1"/>
              <a:t>Fframwaith</a:t>
            </a:r>
            <a:r>
              <a:rPr lang="en-GB" dirty="0"/>
              <a:t> </a:t>
            </a:r>
            <a:r>
              <a:rPr lang="en-GB" dirty="0" err="1"/>
              <a:t>Llythrennedd</a:t>
            </a:r>
            <a:r>
              <a:rPr lang="en-GB" dirty="0"/>
              <a:t> a </a:t>
            </a:r>
            <a:r>
              <a:rPr lang="en-GB" dirty="0" err="1"/>
              <a:t>Rhifedd</a:t>
            </a:r>
            <a:r>
              <a:rPr lang="en-GB" dirty="0"/>
              <a:t> ( 2013)</a:t>
            </a:r>
          </a:p>
          <a:p>
            <a:r>
              <a:rPr lang="en-GB" dirty="0" err="1"/>
              <a:t>Gweler</a:t>
            </a:r>
            <a:r>
              <a:rPr lang="en-GB" dirty="0"/>
              <a:t> </a:t>
            </a:r>
            <a:r>
              <a:rPr lang="en-GB" dirty="0" err="1"/>
              <a:t>Modiwl</a:t>
            </a:r>
            <a:r>
              <a:rPr lang="en-GB" dirty="0"/>
              <a:t> ECES5008C –</a:t>
            </a:r>
            <a:r>
              <a:rPr lang="en-GB" dirty="0" err="1"/>
              <a:t>Cynllunio’r</a:t>
            </a:r>
            <a:r>
              <a:rPr lang="en-GB" dirty="0"/>
              <a:t> </a:t>
            </a:r>
            <a:r>
              <a:rPr lang="en-GB" dirty="0" err="1"/>
              <a:t>Cwricwlwm</a:t>
            </a:r>
            <a:endParaRPr lang="en-GB" dirty="0"/>
          </a:p>
          <a:p>
            <a:r>
              <a:rPr lang="en-GB" dirty="0" err="1">
                <a:hlinkClick r:id="rId2"/>
              </a:rPr>
              <a:t>Fframwaith</a:t>
            </a:r>
            <a:r>
              <a:rPr lang="en-GB" dirty="0">
                <a:hlinkClick r:id="rId2"/>
              </a:rPr>
              <a:t> </a:t>
            </a:r>
            <a:r>
              <a:rPr lang="en-GB" dirty="0" err="1">
                <a:hlinkClick r:id="rId2"/>
              </a:rPr>
              <a:t>Llythrennedd</a:t>
            </a:r>
            <a:r>
              <a:rPr lang="en-GB" dirty="0">
                <a:hlinkClick r:id="rId2"/>
              </a:rPr>
              <a:t> a </a:t>
            </a:r>
            <a:r>
              <a:rPr lang="en-GB" dirty="0" err="1">
                <a:hlinkClick r:id="rId2"/>
              </a:rPr>
              <a:t>Rhifedd</a:t>
            </a:r>
            <a:endParaRPr lang="en-GB" dirty="0"/>
          </a:p>
          <a:p>
            <a:r>
              <a:rPr lang="en-GB" dirty="0" err="1"/>
              <a:t>Cyfle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ymchwilio</a:t>
            </a:r>
            <a:r>
              <a:rPr lang="en-GB" dirty="0"/>
              <a:t>?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en-GB" i="1" dirty="0"/>
              <a:t>Literacy and Numeracy Framework ( 2013)</a:t>
            </a:r>
          </a:p>
          <a:p>
            <a:r>
              <a:rPr lang="en-GB" i="1" dirty="0"/>
              <a:t>See Module ECES5008- Curriculum Design</a:t>
            </a:r>
          </a:p>
          <a:p>
            <a:r>
              <a:rPr lang="en-GB" i="1" dirty="0">
                <a:hlinkClick r:id="rId3"/>
              </a:rPr>
              <a:t>Numeracy &amp; Literacy Framework</a:t>
            </a:r>
            <a:endParaRPr lang="en-GB" i="1" dirty="0"/>
          </a:p>
          <a:p>
            <a:r>
              <a:rPr lang="en-US" i="1" dirty="0"/>
              <a:t>An opportunity to research?</a:t>
            </a:r>
            <a:endParaRPr lang="en-GB" i="1" dirty="0"/>
          </a:p>
        </p:txBody>
      </p:sp>
      <p:pic>
        <p:nvPicPr>
          <p:cNvPr id="2050" name="Picture 2" descr="C:\Users\l.roberts\AppData\Local\Microsoft\Windows\Temporary Internet Files\Content.IE5\HEPN0LIZ\reading%20clipart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" y="152400"/>
            <a:ext cx="2438400" cy="15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5225921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3329" y="457200"/>
            <a:ext cx="2511770" cy="1444877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GB" dirty="0" err="1"/>
              <a:t>Cwricwlwm</a:t>
            </a:r>
            <a:r>
              <a:rPr lang="en-GB" dirty="0"/>
              <a:t> </a:t>
            </a:r>
            <a:r>
              <a:rPr lang="en-GB" dirty="0" err="1"/>
              <a:t>newydd</a:t>
            </a:r>
            <a:br>
              <a:rPr lang="en-GB" dirty="0"/>
            </a:br>
            <a:r>
              <a:rPr lang="en-GB" dirty="0"/>
              <a:t>New curriculum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 err="1"/>
              <a:t>Cwricwlwm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Gymru</a:t>
            </a:r>
            <a:endParaRPr lang="en-GB" dirty="0"/>
          </a:p>
          <a:p>
            <a:r>
              <a:rPr lang="en-GB" dirty="0" err="1"/>
              <a:t>Dyfodol</a:t>
            </a:r>
            <a:r>
              <a:rPr lang="en-GB" dirty="0"/>
              <a:t> </a:t>
            </a:r>
            <a:r>
              <a:rPr lang="en-GB" dirty="0" err="1"/>
              <a:t>Llwyddiannus</a:t>
            </a:r>
            <a:endParaRPr lang="en-GB" dirty="0"/>
          </a:p>
          <a:p>
            <a:r>
              <a:rPr lang="en-GB" dirty="0"/>
              <a:t>Donaldson (2015)</a:t>
            </a:r>
          </a:p>
          <a:p>
            <a:r>
              <a:rPr lang="en-GB" dirty="0" err="1"/>
              <a:t>Cyfle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ystyried</a:t>
            </a:r>
            <a:endParaRPr lang="en-GB" dirty="0"/>
          </a:p>
          <a:p>
            <a:r>
              <a:rPr lang="en-GB" dirty="0" err="1"/>
              <a:t>Cyfle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ymchwilio</a:t>
            </a:r>
            <a:r>
              <a:rPr lang="en-GB" dirty="0"/>
              <a:t>?</a:t>
            </a:r>
          </a:p>
          <a:p>
            <a:r>
              <a:rPr lang="en-GB" dirty="0" err="1"/>
              <a:t>Cenhadaeth</a:t>
            </a:r>
            <a:r>
              <a:rPr lang="en-GB" dirty="0"/>
              <a:t> </a:t>
            </a:r>
            <a:r>
              <a:rPr lang="en-GB" dirty="0" err="1"/>
              <a:t>Cenedlaethol</a:t>
            </a:r>
            <a:endParaRPr lang="en-GB" dirty="0"/>
          </a:p>
          <a:p>
            <a:endParaRPr lang="en-GB" dirty="0"/>
          </a:p>
          <a:p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en-GB" i="1" dirty="0"/>
              <a:t>A curriculum for Wales</a:t>
            </a:r>
          </a:p>
          <a:p>
            <a:r>
              <a:rPr lang="en-GB" i="1" dirty="0"/>
              <a:t>Successful Futures</a:t>
            </a:r>
          </a:p>
          <a:p>
            <a:r>
              <a:rPr lang="en-GB" i="1" dirty="0"/>
              <a:t>Donaldson (2015)</a:t>
            </a:r>
          </a:p>
          <a:p>
            <a:r>
              <a:rPr lang="en-GB" i="1" dirty="0"/>
              <a:t>An opportunity to reflect</a:t>
            </a:r>
          </a:p>
          <a:p>
            <a:r>
              <a:rPr lang="en-GB" i="1" dirty="0"/>
              <a:t>An opportunity to research?</a:t>
            </a:r>
          </a:p>
          <a:p>
            <a:r>
              <a:rPr lang="en-GB" i="1" dirty="0"/>
              <a:t>National Mission</a:t>
            </a:r>
          </a:p>
        </p:txBody>
      </p:sp>
    </p:spTree>
    <p:extLst>
      <p:ext uri="{BB962C8B-B14F-4D97-AF65-F5344CB8AC3E}">
        <p14:creationId xmlns:p14="http://schemas.microsoft.com/office/powerpoint/2010/main" val="403010773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GB" dirty="0" err="1"/>
              <a:t>Materion</a:t>
            </a:r>
            <a:r>
              <a:rPr lang="en-GB" dirty="0"/>
              <a:t> </a:t>
            </a:r>
            <a:r>
              <a:rPr lang="en-GB" dirty="0" err="1"/>
              <a:t>eraill</a:t>
            </a:r>
            <a:r>
              <a:rPr lang="en-GB" dirty="0"/>
              <a:t>?</a:t>
            </a:r>
            <a:br>
              <a:rPr lang="en-GB" dirty="0"/>
            </a:br>
            <a:r>
              <a:rPr lang="en-GB" dirty="0"/>
              <a:t>Other issues?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/>
              <a:t>Pa </a:t>
            </a:r>
            <a:r>
              <a:rPr lang="en-GB" dirty="0" err="1"/>
              <a:t>faterion</a:t>
            </a:r>
            <a:r>
              <a:rPr lang="en-GB" dirty="0"/>
              <a:t> </a:t>
            </a:r>
            <a:r>
              <a:rPr lang="en-GB" dirty="0" err="1"/>
              <a:t>eraill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ydych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ymwybodol</a:t>
            </a:r>
            <a:r>
              <a:rPr lang="en-GB" dirty="0"/>
              <a:t> </a:t>
            </a:r>
            <a:r>
              <a:rPr lang="en-GB" dirty="0" err="1"/>
              <a:t>ohonynt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addysg</a:t>
            </a:r>
            <a:r>
              <a:rPr lang="en-GB" dirty="0"/>
              <a:t> </a:t>
            </a:r>
            <a:r>
              <a:rPr lang="en-GB" dirty="0" err="1"/>
              <a:t>gynradd</a:t>
            </a:r>
            <a:r>
              <a:rPr lang="en-GB" dirty="0"/>
              <a:t> </a:t>
            </a:r>
            <a:r>
              <a:rPr lang="en-GB" dirty="0" err="1"/>
              <a:t>heddiw</a:t>
            </a:r>
            <a:r>
              <a:rPr lang="en-GB" dirty="0"/>
              <a:t>?</a:t>
            </a:r>
          </a:p>
          <a:p>
            <a:r>
              <a:rPr lang="en-GB" dirty="0"/>
              <a:t>Beth </a:t>
            </a:r>
            <a:r>
              <a:rPr lang="en-GB" dirty="0" err="1"/>
              <a:t>hoffech</a:t>
            </a:r>
            <a:r>
              <a:rPr lang="en-GB" dirty="0"/>
              <a:t> chi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astudio</a:t>
            </a:r>
            <a:r>
              <a:rPr lang="en-GB" dirty="0"/>
              <a:t>? 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en-GB" i="1" dirty="0"/>
              <a:t>What other issues are you aware of in primary education today?</a:t>
            </a:r>
          </a:p>
          <a:p>
            <a:r>
              <a:rPr lang="en-GB" i="1" dirty="0"/>
              <a:t>What would you like to research?</a:t>
            </a:r>
            <a:endParaRPr lang="cy-GB" i="1" dirty="0"/>
          </a:p>
        </p:txBody>
      </p:sp>
      <p:pic>
        <p:nvPicPr>
          <p:cNvPr id="11266" name="Picture 2" descr="C:\Users\l.roberts\AppData\Local\Microsoft\Windows\Temporary Internet Files\Content.IE5\VGH11Z05\blog-commenting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2474" y="76201"/>
            <a:ext cx="3895725" cy="2209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792356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aveform">
  <a:themeElements>
    <a:clrScheme name="Technic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Waveform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554</TotalTime>
  <Words>485</Words>
  <Application>Microsoft Office PowerPoint</Application>
  <PresentationFormat>On-screen Show (4:3)</PresentationFormat>
  <Paragraphs>98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Calibri</vt:lpstr>
      <vt:lpstr>Symbol</vt:lpstr>
      <vt:lpstr>Waveform</vt:lpstr>
      <vt:lpstr>ECES5007/C  Lines of Enquiry Llwybrau Ymholi</vt:lpstr>
      <vt:lpstr>Nod y Modiwl /  Module Aim</vt:lpstr>
      <vt:lpstr>Gorolwg / Overview</vt:lpstr>
      <vt:lpstr>Materion cyfredol? Current issues?</vt:lpstr>
      <vt:lpstr>Ymddygiad? Behaviour?</vt:lpstr>
      <vt:lpstr>Iechyd a Lles? Health and Wellbeing?</vt:lpstr>
      <vt:lpstr>Cydraddoldeb ac Amrywiaeth? Equality and Diversity?</vt:lpstr>
      <vt:lpstr>Anghenion Dysgu Ychwanegol? Additional Educational Needs?</vt:lpstr>
      <vt:lpstr>Llythrennedd a Rhifedd? Literacy and Numeracy?</vt:lpstr>
      <vt:lpstr>Cwricwlwm newydd New curriculum</vt:lpstr>
      <vt:lpstr>Materion eraill? Other issues?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Lines of Enquiry Llinellau Ymchwilio</dc:title>
  <dc:creator>Administrator</dc:creator>
  <cp:lastModifiedBy>Helen A Griffiths</cp:lastModifiedBy>
  <cp:revision>45</cp:revision>
  <dcterms:created xsi:type="dcterms:W3CDTF">2014-08-12T08:16:46Z</dcterms:created>
  <dcterms:modified xsi:type="dcterms:W3CDTF">2019-10-07T16:29:31Z</dcterms:modified>
</cp:coreProperties>
</file>