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70" r:id="rId5"/>
    <p:sldId id="271" r:id="rId6"/>
    <p:sldId id="272" r:id="rId7"/>
    <p:sldId id="274" r:id="rId8"/>
    <p:sldId id="273" r:id="rId9"/>
    <p:sldId id="261" r:id="rId10"/>
    <p:sldId id="337" r:id="rId11"/>
    <p:sldId id="364" r:id="rId12"/>
    <p:sldId id="265" r:id="rId13"/>
    <p:sldId id="263" r:id="rId14"/>
    <p:sldId id="266" r:id="rId15"/>
    <p:sldId id="26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87" d="100"/>
          <a:sy n="87" d="100"/>
        </p:scale>
        <p:origin x="480"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2CD33-534C-B817-D6C5-0035DDDB31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81D51A-4E90-9539-7287-792F65D1C5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A172D7-415E-C638-1838-F2A1AC04C6AF}"/>
              </a:ext>
            </a:extLst>
          </p:cNvPr>
          <p:cNvSpPr>
            <a:spLocks noGrp="1"/>
          </p:cNvSpPr>
          <p:nvPr>
            <p:ph type="dt" sz="half" idx="10"/>
          </p:nvPr>
        </p:nvSpPr>
        <p:spPr/>
        <p:txBody>
          <a:bodyPr/>
          <a:lstStyle/>
          <a:p>
            <a:fld id="{0C5998CB-538F-45AF-896C-2191D41163B7}" type="datetimeFigureOut">
              <a:rPr lang="en-GB" smtClean="0"/>
              <a:t>14/10/2026</a:t>
            </a:fld>
            <a:endParaRPr lang="en-GB"/>
          </a:p>
        </p:txBody>
      </p:sp>
      <p:sp>
        <p:nvSpPr>
          <p:cNvPr id="5" name="Footer Placeholder 4">
            <a:extLst>
              <a:ext uri="{FF2B5EF4-FFF2-40B4-BE49-F238E27FC236}">
                <a16:creationId xmlns:a16="http://schemas.microsoft.com/office/drawing/2014/main" id="{A5A0DE3B-D840-F080-F672-744EA3F574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9FEC32-32CD-96CD-93CA-273D656FBEA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190891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52202-8840-F6D6-2785-3F30D78F22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B48098-0A2D-72B6-ADE8-C0FCF70274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E93227-FA89-B654-E5FC-8E175E40457A}"/>
              </a:ext>
            </a:extLst>
          </p:cNvPr>
          <p:cNvSpPr>
            <a:spLocks noGrp="1"/>
          </p:cNvSpPr>
          <p:nvPr>
            <p:ph type="dt" sz="half" idx="10"/>
          </p:nvPr>
        </p:nvSpPr>
        <p:spPr/>
        <p:txBody>
          <a:bodyPr/>
          <a:lstStyle/>
          <a:p>
            <a:fld id="{0C5998CB-538F-45AF-896C-2191D41163B7}" type="datetimeFigureOut">
              <a:rPr lang="en-GB" smtClean="0"/>
              <a:t>14/10/2026</a:t>
            </a:fld>
            <a:endParaRPr lang="en-GB"/>
          </a:p>
        </p:txBody>
      </p:sp>
      <p:sp>
        <p:nvSpPr>
          <p:cNvPr id="5" name="Footer Placeholder 4">
            <a:extLst>
              <a:ext uri="{FF2B5EF4-FFF2-40B4-BE49-F238E27FC236}">
                <a16:creationId xmlns:a16="http://schemas.microsoft.com/office/drawing/2014/main" id="{524D39A5-53D4-5681-33D1-78B1644DB9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8E27D9-8FEF-BC06-E435-9DEEF9E6B16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947225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28449-99AD-2300-6505-783E03633A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0E51451-1DEE-DF1C-8932-8F2BA1F91E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08B37D-6C44-EF54-B306-C18DE0870FAA}"/>
              </a:ext>
            </a:extLst>
          </p:cNvPr>
          <p:cNvSpPr>
            <a:spLocks noGrp="1"/>
          </p:cNvSpPr>
          <p:nvPr>
            <p:ph type="dt" sz="half" idx="10"/>
          </p:nvPr>
        </p:nvSpPr>
        <p:spPr/>
        <p:txBody>
          <a:bodyPr/>
          <a:lstStyle/>
          <a:p>
            <a:fld id="{0C5998CB-538F-45AF-896C-2191D41163B7}" type="datetimeFigureOut">
              <a:rPr lang="en-GB" smtClean="0"/>
              <a:t>14/10/2026</a:t>
            </a:fld>
            <a:endParaRPr lang="en-GB"/>
          </a:p>
        </p:txBody>
      </p:sp>
      <p:sp>
        <p:nvSpPr>
          <p:cNvPr id="5" name="Footer Placeholder 4">
            <a:extLst>
              <a:ext uri="{FF2B5EF4-FFF2-40B4-BE49-F238E27FC236}">
                <a16:creationId xmlns:a16="http://schemas.microsoft.com/office/drawing/2014/main" id="{5D72D176-2F12-D02D-F7A0-1A8626BB52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9E1CDD-F42B-8422-443E-F7C800585A7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82437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AFBA7-AF06-E5B3-BF76-2760DE224D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00EEF7-9A11-3976-9B44-CA52AF6B90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2ABD27F-ACA4-4D1D-C776-035CAA02E2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AF4B07-9540-C834-B538-8A628C7989D1}"/>
              </a:ext>
            </a:extLst>
          </p:cNvPr>
          <p:cNvSpPr>
            <a:spLocks noGrp="1"/>
          </p:cNvSpPr>
          <p:nvPr>
            <p:ph type="dt" sz="half" idx="10"/>
          </p:nvPr>
        </p:nvSpPr>
        <p:spPr/>
        <p:txBody>
          <a:bodyPr/>
          <a:lstStyle/>
          <a:p>
            <a:fld id="{0C5998CB-538F-45AF-896C-2191D41163B7}" type="datetimeFigureOut">
              <a:rPr lang="en-GB" smtClean="0"/>
              <a:t>14/10/2026</a:t>
            </a:fld>
            <a:endParaRPr lang="en-GB"/>
          </a:p>
        </p:txBody>
      </p:sp>
      <p:sp>
        <p:nvSpPr>
          <p:cNvPr id="6" name="Footer Placeholder 5">
            <a:extLst>
              <a:ext uri="{FF2B5EF4-FFF2-40B4-BE49-F238E27FC236}">
                <a16:creationId xmlns:a16="http://schemas.microsoft.com/office/drawing/2014/main" id="{3BEE38A2-08DF-B536-6ACE-177E004C64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D9E6CA-C68B-C2A5-C2EF-2F834F7A6A48}"/>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7941550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C0245-8529-3A07-E236-4301D70D35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8F0759-B2B2-A189-56B5-4E86F42C67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F546AA-1BA5-345F-CBDC-1F2CDCDA97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5D8868-B877-BD03-9E47-AEC5875CD6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E001C7-8CC9-A9BA-9BAD-E0F2E2057B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FD2FCF4-1870-31F3-A7CB-BABCD35EA5CD}"/>
              </a:ext>
            </a:extLst>
          </p:cNvPr>
          <p:cNvSpPr>
            <a:spLocks noGrp="1"/>
          </p:cNvSpPr>
          <p:nvPr>
            <p:ph type="dt" sz="half" idx="10"/>
          </p:nvPr>
        </p:nvSpPr>
        <p:spPr/>
        <p:txBody>
          <a:bodyPr/>
          <a:lstStyle/>
          <a:p>
            <a:fld id="{0C5998CB-538F-45AF-896C-2191D41163B7}" type="datetimeFigureOut">
              <a:rPr lang="en-GB" smtClean="0"/>
              <a:t>14/10/2026</a:t>
            </a:fld>
            <a:endParaRPr lang="en-GB"/>
          </a:p>
        </p:txBody>
      </p:sp>
      <p:sp>
        <p:nvSpPr>
          <p:cNvPr id="8" name="Footer Placeholder 7">
            <a:extLst>
              <a:ext uri="{FF2B5EF4-FFF2-40B4-BE49-F238E27FC236}">
                <a16:creationId xmlns:a16="http://schemas.microsoft.com/office/drawing/2014/main" id="{CA68DFE7-BE7E-128F-BC4A-652B0F84094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BDA6D2-5734-0117-144F-76452860423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137179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606A7-DE5D-7F8B-3A5A-B7390AC790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9C8AA5-3CB3-CE98-87BB-3D47A7F75254}"/>
              </a:ext>
            </a:extLst>
          </p:cNvPr>
          <p:cNvSpPr>
            <a:spLocks noGrp="1"/>
          </p:cNvSpPr>
          <p:nvPr>
            <p:ph type="dt" sz="half" idx="10"/>
          </p:nvPr>
        </p:nvSpPr>
        <p:spPr/>
        <p:txBody>
          <a:bodyPr/>
          <a:lstStyle/>
          <a:p>
            <a:fld id="{0C5998CB-538F-45AF-896C-2191D41163B7}" type="datetimeFigureOut">
              <a:rPr lang="en-GB" smtClean="0"/>
              <a:t>14/10/2026</a:t>
            </a:fld>
            <a:endParaRPr lang="en-GB"/>
          </a:p>
        </p:txBody>
      </p:sp>
      <p:sp>
        <p:nvSpPr>
          <p:cNvPr id="4" name="Footer Placeholder 3">
            <a:extLst>
              <a:ext uri="{FF2B5EF4-FFF2-40B4-BE49-F238E27FC236}">
                <a16:creationId xmlns:a16="http://schemas.microsoft.com/office/drawing/2014/main" id="{876C4BDF-07E7-7A36-027B-B338D64502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A62B33-DF0E-C306-7E2A-2555BF4436CD}"/>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356511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264652-B357-F5F7-E3C5-55028B1F9CCF}"/>
              </a:ext>
            </a:extLst>
          </p:cNvPr>
          <p:cNvSpPr>
            <a:spLocks noGrp="1"/>
          </p:cNvSpPr>
          <p:nvPr>
            <p:ph type="dt" sz="half" idx="10"/>
          </p:nvPr>
        </p:nvSpPr>
        <p:spPr/>
        <p:txBody>
          <a:bodyPr/>
          <a:lstStyle/>
          <a:p>
            <a:fld id="{0C5998CB-538F-45AF-896C-2191D41163B7}" type="datetimeFigureOut">
              <a:rPr lang="en-GB" smtClean="0"/>
              <a:t>14/10/2026</a:t>
            </a:fld>
            <a:endParaRPr lang="en-GB"/>
          </a:p>
        </p:txBody>
      </p:sp>
      <p:sp>
        <p:nvSpPr>
          <p:cNvPr id="3" name="Footer Placeholder 2">
            <a:extLst>
              <a:ext uri="{FF2B5EF4-FFF2-40B4-BE49-F238E27FC236}">
                <a16:creationId xmlns:a16="http://schemas.microsoft.com/office/drawing/2014/main" id="{0F261BA1-DD65-BB7B-0C88-A0244856661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11B36F-6601-9FA9-CF36-AB29D94D203B}"/>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770900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CEAE-C2F8-6AA4-42E6-F08C4639AF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B0F1B6-05B1-4A88-54DF-E080D1DE2D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4AD992-EB52-40BF-2FD4-B04362B5FB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926B5C-4B32-D0B8-503E-5A194EAA6EB9}"/>
              </a:ext>
            </a:extLst>
          </p:cNvPr>
          <p:cNvSpPr>
            <a:spLocks noGrp="1"/>
          </p:cNvSpPr>
          <p:nvPr>
            <p:ph type="dt" sz="half" idx="10"/>
          </p:nvPr>
        </p:nvSpPr>
        <p:spPr/>
        <p:txBody>
          <a:bodyPr/>
          <a:lstStyle/>
          <a:p>
            <a:fld id="{0C5998CB-538F-45AF-896C-2191D41163B7}" type="datetimeFigureOut">
              <a:rPr lang="en-GB" smtClean="0"/>
              <a:t>14/10/2026</a:t>
            </a:fld>
            <a:endParaRPr lang="en-GB"/>
          </a:p>
        </p:txBody>
      </p:sp>
      <p:sp>
        <p:nvSpPr>
          <p:cNvPr id="6" name="Footer Placeholder 5">
            <a:extLst>
              <a:ext uri="{FF2B5EF4-FFF2-40B4-BE49-F238E27FC236}">
                <a16:creationId xmlns:a16="http://schemas.microsoft.com/office/drawing/2014/main" id="{47E924C2-3B1D-698E-7038-BAA78B4E32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DFF7B8-4D26-7920-9807-DEC9F633848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673929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A124D-2201-1EE1-0586-A5939171EE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EEF2C4-CD67-37F6-645F-1961879F5E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F7EF4F-EA08-0BE8-1EDA-624FAF843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565BBF-790E-D721-D0E2-B3834AFB5BD6}"/>
              </a:ext>
            </a:extLst>
          </p:cNvPr>
          <p:cNvSpPr>
            <a:spLocks noGrp="1"/>
          </p:cNvSpPr>
          <p:nvPr>
            <p:ph type="dt" sz="half" idx="10"/>
          </p:nvPr>
        </p:nvSpPr>
        <p:spPr/>
        <p:txBody>
          <a:bodyPr/>
          <a:lstStyle/>
          <a:p>
            <a:fld id="{0C5998CB-538F-45AF-896C-2191D41163B7}" type="datetimeFigureOut">
              <a:rPr lang="en-GB" smtClean="0"/>
              <a:t>14/10/2026</a:t>
            </a:fld>
            <a:endParaRPr lang="en-GB"/>
          </a:p>
        </p:txBody>
      </p:sp>
      <p:sp>
        <p:nvSpPr>
          <p:cNvPr id="6" name="Footer Placeholder 5">
            <a:extLst>
              <a:ext uri="{FF2B5EF4-FFF2-40B4-BE49-F238E27FC236}">
                <a16:creationId xmlns:a16="http://schemas.microsoft.com/office/drawing/2014/main" id="{6AA79ED5-67A9-A334-3E72-4C0985DA96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EF749F-BFAD-83F7-CBB2-E912B4BB995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50454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C0747-B7B5-0657-E01F-28B12EA3D3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C3D568-DAAB-2826-154D-2A1A047910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F086BE-AF14-1D75-A87D-166FB43CD506}"/>
              </a:ext>
            </a:extLst>
          </p:cNvPr>
          <p:cNvSpPr>
            <a:spLocks noGrp="1"/>
          </p:cNvSpPr>
          <p:nvPr>
            <p:ph type="dt" sz="half" idx="10"/>
          </p:nvPr>
        </p:nvSpPr>
        <p:spPr/>
        <p:txBody>
          <a:bodyPr/>
          <a:lstStyle/>
          <a:p>
            <a:fld id="{0C5998CB-538F-45AF-896C-2191D41163B7}" type="datetimeFigureOut">
              <a:rPr lang="en-GB" smtClean="0"/>
              <a:t>14/10/2026</a:t>
            </a:fld>
            <a:endParaRPr lang="en-GB"/>
          </a:p>
        </p:txBody>
      </p:sp>
      <p:sp>
        <p:nvSpPr>
          <p:cNvPr id="5" name="Footer Placeholder 4">
            <a:extLst>
              <a:ext uri="{FF2B5EF4-FFF2-40B4-BE49-F238E27FC236}">
                <a16:creationId xmlns:a16="http://schemas.microsoft.com/office/drawing/2014/main" id="{A47ADDDB-E825-8775-5BD0-BC7BF49518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D825C0-F4DD-19AD-22B0-6395439AD7D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698254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5B8BC6-0D8B-6111-5DBB-CD7D258B32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5B0DC8-9869-45C2-DD0C-190A22D88D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4EAE24-E95A-5C8F-C2E7-DFE924CE6838}"/>
              </a:ext>
            </a:extLst>
          </p:cNvPr>
          <p:cNvSpPr>
            <a:spLocks noGrp="1"/>
          </p:cNvSpPr>
          <p:nvPr>
            <p:ph type="dt" sz="half" idx="10"/>
          </p:nvPr>
        </p:nvSpPr>
        <p:spPr/>
        <p:txBody>
          <a:bodyPr/>
          <a:lstStyle/>
          <a:p>
            <a:fld id="{0C5998CB-538F-45AF-896C-2191D41163B7}" type="datetimeFigureOut">
              <a:rPr lang="en-GB" smtClean="0"/>
              <a:t>14/10/2026</a:t>
            </a:fld>
            <a:endParaRPr lang="en-GB"/>
          </a:p>
        </p:txBody>
      </p:sp>
      <p:sp>
        <p:nvSpPr>
          <p:cNvPr id="5" name="Footer Placeholder 4">
            <a:extLst>
              <a:ext uri="{FF2B5EF4-FFF2-40B4-BE49-F238E27FC236}">
                <a16:creationId xmlns:a16="http://schemas.microsoft.com/office/drawing/2014/main" id="{76CC1E0F-D7D9-43FC-EE38-33FD5FE479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0415D0-1A8E-3919-AE24-D9251016D671}"/>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2418441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47030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CA8AA1-F3E8-1AA4-E86C-5A43C95AD0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F9691C-5AEE-0645-EE96-9745546BC8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75B7BB-AC3F-94F6-9255-7853032C00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5998CB-538F-45AF-896C-2191D41163B7}" type="datetimeFigureOut">
              <a:rPr lang="en-GB" smtClean="0"/>
              <a:t>14/10/2026</a:t>
            </a:fld>
            <a:endParaRPr lang="en-GB"/>
          </a:p>
        </p:txBody>
      </p:sp>
      <p:sp>
        <p:nvSpPr>
          <p:cNvPr id="5" name="Footer Placeholder 4">
            <a:extLst>
              <a:ext uri="{FF2B5EF4-FFF2-40B4-BE49-F238E27FC236}">
                <a16:creationId xmlns:a16="http://schemas.microsoft.com/office/drawing/2014/main" id="{FC917672-A8DE-B52E-4E84-BDD229D5EB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C990AA7-A2CB-E7F6-4E14-7133357783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106364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75301B-F9FE-639C-99FA-5A78A9B0F8AC}"/>
              </a:ext>
            </a:extLst>
          </p:cNvPr>
          <p:cNvSpPr txBox="1"/>
          <p:nvPr/>
        </p:nvSpPr>
        <p:spPr>
          <a:xfrm>
            <a:off x="708804" y="862642"/>
            <a:ext cx="10774392" cy="4893647"/>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Student Name:	</a:t>
            </a:r>
            <a:r>
              <a:rPr lang="en-GB" sz="3200" dirty="0" err="1" smtClean="0">
                <a:latin typeface="Arial" panose="020B0604020202020204" pitchFamily="34" charset="0"/>
                <a:cs typeface="Arial" panose="020B0604020202020204" pitchFamily="34" charset="0"/>
              </a:rPr>
              <a:t>Haruna</a:t>
            </a:r>
            <a:r>
              <a:rPr lang="en-GB" sz="3200" dirty="0" smtClean="0">
                <a:latin typeface="Arial" panose="020B0604020202020204" pitchFamily="34" charset="0"/>
                <a:cs typeface="Arial" panose="020B0604020202020204" pitchFamily="34" charset="0"/>
              </a:rPr>
              <a:t> </a:t>
            </a:r>
            <a:r>
              <a:rPr lang="en-GB" sz="3200" dirty="0" err="1" smtClean="0">
                <a:latin typeface="Arial" panose="020B0604020202020204" pitchFamily="34" charset="0"/>
                <a:cs typeface="Arial" panose="020B0604020202020204" pitchFamily="34" charset="0"/>
              </a:rPr>
              <a:t>Kolley</a:t>
            </a:r>
            <a:endParaRPr lang="en-GB" sz="32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Student ID:		</a:t>
            </a:r>
            <a:r>
              <a:rPr lang="en-GB" sz="3200" dirty="0" smtClean="0">
                <a:latin typeface="Arial" panose="020B0604020202020204" pitchFamily="34" charset="0"/>
                <a:cs typeface="Arial" panose="020B0604020202020204" pitchFamily="34" charset="0"/>
              </a:rPr>
              <a:t>2539053</a:t>
            </a:r>
            <a:endParaRPr lang="en-GB" sz="3200" dirty="0" smtClean="0">
              <a:latin typeface="Arial" panose="020B0604020202020204" pitchFamily="34" charset="0"/>
              <a:cs typeface="Arial" panose="020B0604020202020204" pitchFamily="34" charset="0"/>
            </a:endParaRPr>
          </a:p>
          <a:p>
            <a:endParaRPr lang="en-GB" sz="1600" dirty="0" smtClean="0">
              <a:latin typeface="Arial" panose="020B0604020202020204" pitchFamily="34" charset="0"/>
              <a:cs typeface="Arial" panose="020B0604020202020204" pitchFamily="34" charset="0"/>
            </a:endParaRPr>
          </a:p>
          <a:p>
            <a:r>
              <a:rPr lang="en-GB" sz="3200" b="1" dirty="0" smtClean="0">
                <a:latin typeface="Arial" panose="020B0604020202020204" pitchFamily="34" charset="0"/>
                <a:cs typeface="Arial" panose="020B0604020202020204" pitchFamily="34" charset="0"/>
              </a:rPr>
              <a:t>Module Leader:</a:t>
            </a:r>
            <a:r>
              <a:rPr lang="en-GB" sz="3200" b="1" dirty="0">
                <a:latin typeface="Arial" panose="020B0604020202020204" pitchFamily="34" charset="0"/>
                <a:cs typeface="Arial" panose="020B0604020202020204" pitchFamily="34" charset="0"/>
              </a:rPr>
              <a:t>	</a:t>
            </a:r>
            <a:r>
              <a:rPr lang="en-GB" sz="3200" dirty="0">
                <a:latin typeface="Arial" panose="020B0604020202020204" pitchFamily="34" charset="0"/>
                <a:cs typeface="Arial" panose="020B0604020202020204" pitchFamily="34" charset="0"/>
              </a:rPr>
              <a:t>Annamarie </a:t>
            </a:r>
            <a:r>
              <a:rPr lang="en-GB" sz="3200" dirty="0" err="1" smtClean="0">
                <a:latin typeface="Arial" panose="020B0604020202020204" pitchFamily="34" charset="0"/>
                <a:cs typeface="Arial" panose="020B0604020202020204" pitchFamily="34" charset="0"/>
              </a:rPr>
              <a:t>Dufficy</a:t>
            </a:r>
            <a:r>
              <a:rPr lang="en-GB" sz="3200" b="1" dirty="0" smtClean="0">
                <a:latin typeface="Arial" panose="020B0604020202020204" pitchFamily="34" charset="0"/>
                <a:cs typeface="Arial" panose="020B0604020202020204" pitchFamily="34" charset="0"/>
              </a:rPr>
              <a:t> </a:t>
            </a:r>
            <a:endParaRPr lang="en-GB" sz="3200" b="1" dirty="0">
              <a:latin typeface="Arial" panose="020B0604020202020204" pitchFamily="34" charset="0"/>
              <a:cs typeface="Arial" panose="020B0604020202020204" pitchFamily="34" charset="0"/>
            </a:endParaRPr>
          </a:p>
          <a:p>
            <a:endParaRPr lang="en-GB" sz="32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Code: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LCLM 4004</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Name: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Problem Solving and Decision-Making</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Component 1: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Basil’s Bakery</a:t>
            </a:r>
          </a:p>
        </p:txBody>
      </p:sp>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526211" y="227104"/>
            <a:ext cx="11326483" cy="747682"/>
          </a:xfrm>
        </p:spPr>
        <p:txBody>
          <a:bodyPr>
            <a:normAutofit/>
          </a:bodyPr>
          <a:lstStyle/>
          <a:p>
            <a:pPr algn="ctr"/>
            <a:r>
              <a:rPr lang="en-GB" sz="3200" b="1" u="sng" dirty="0">
                <a:latin typeface="Arial" panose="020B0604020202020204" pitchFamily="34" charset="0"/>
                <a:cs typeface="Arial" panose="020B0604020202020204" pitchFamily="34" charset="0"/>
              </a:rPr>
              <a:t>Overview of the presentation</a:t>
            </a:r>
          </a:p>
        </p:txBody>
      </p:sp>
      <p:sp>
        <p:nvSpPr>
          <p:cNvPr id="3" name="Content Placeholder 2">
            <a:extLst>
              <a:ext uri="{FF2B5EF4-FFF2-40B4-BE49-F238E27FC236}">
                <a16:creationId xmlns:a16="http://schemas.microsoft.com/office/drawing/2014/main" id="{04A3744F-9B08-5DB9-23DC-76B7A65F7E67}"/>
              </a:ext>
            </a:extLst>
          </p:cNvPr>
          <p:cNvSpPr>
            <a:spLocks noGrp="1"/>
          </p:cNvSpPr>
          <p:nvPr>
            <p:ph idx="1"/>
          </p:nvPr>
        </p:nvSpPr>
        <p:spPr>
          <a:xfrm>
            <a:off x="1216325" y="1265268"/>
            <a:ext cx="10412083" cy="5451893"/>
          </a:xfrm>
        </p:spPr>
        <p:txBody>
          <a:bodyPr>
            <a:normAutofit/>
          </a:bodyPr>
          <a:lstStyle/>
          <a:p>
            <a:pPr marL="0" indent="0">
              <a:lnSpc>
                <a:spcPct val="120000"/>
              </a:lnSpc>
              <a:spcAft>
                <a:spcPts val="600"/>
              </a:spcAft>
              <a:buNone/>
            </a:pPr>
            <a:r>
              <a:rPr lang="en-GB" sz="2000" dirty="0">
                <a:latin typeface="Arial" panose="020B0604020202020204" pitchFamily="34" charset="0"/>
                <a:cs typeface="Arial" panose="020B0604020202020204" pitchFamily="34" charset="0"/>
              </a:rPr>
              <a:t>Good morning. My name is [Student Name], and today I am speaking as a business consultant who Basil has asked to look at his bakery</a:t>
            </a:r>
            <a:r>
              <a:rPr lang="en-GB" sz="2000" dirty="0" smtClean="0">
                <a:latin typeface="Arial" panose="020B0604020202020204" pitchFamily="34" charset="0"/>
                <a:cs typeface="Arial" panose="020B0604020202020204" pitchFamily="34" charset="0"/>
              </a:rPr>
              <a:t>.</a:t>
            </a:r>
          </a:p>
          <a:p>
            <a:pPr marL="0" indent="0">
              <a:lnSpc>
                <a:spcPct val="120000"/>
              </a:lnSpc>
              <a:spcAft>
                <a:spcPts val="600"/>
              </a:spcAft>
              <a:buNone/>
            </a:pPr>
            <a:endParaRPr lang="en-GB" sz="2000" dirty="0">
              <a:latin typeface="Arial" panose="020B0604020202020204" pitchFamily="34" charset="0"/>
              <a:cs typeface="Arial" panose="020B0604020202020204" pitchFamily="34" charset="0"/>
            </a:endParaRPr>
          </a:p>
          <a:p>
            <a:pPr marL="0" indent="0">
              <a:lnSpc>
                <a:spcPct val="120000"/>
              </a:lnSpc>
              <a:spcAft>
                <a:spcPts val="600"/>
              </a:spcAft>
              <a:buNone/>
            </a:pPr>
            <a:r>
              <a:rPr lang="en-GB" sz="2000" b="1" dirty="0">
                <a:latin typeface="Arial" panose="020B0604020202020204" pitchFamily="34" charset="0"/>
                <a:cs typeface="Arial" panose="020B0604020202020204" pitchFamily="34" charset="0"/>
              </a:rPr>
              <a:t>In this presentation I will:</a:t>
            </a:r>
          </a:p>
          <a:p>
            <a:pPr lvl="1">
              <a:lnSpc>
                <a:spcPct val="120000"/>
              </a:lnSpc>
              <a:spcAft>
                <a:spcPts val="600"/>
              </a:spcAft>
            </a:pPr>
            <a:r>
              <a:rPr lang="en-GB" sz="2000" dirty="0">
                <a:latin typeface="Arial" panose="020B0604020202020204" pitchFamily="34" charset="0"/>
                <a:cs typeface="Arial" panose="020B0604020202020204" pitchFamily="34" charset="0"/>
              </a:rPr>
              <a:t>Introduce Basil's Bakery and the problems behind its flat sales</a:t>
            </a:r>
          </a:p>
          <a:p>
            <a:pPr lvl="1">
              <a:lnSpc>
                <a:spcPct val="120000"/>
              </a:lnSpc>
              <a:spcAft>
                <a:spcPts val="600"/>
              </a:spcAft>
            </a:pPr>
            <a:r>
              <a:rPr lang="en-GB" sz="2000" dirty="0">
                <a:latin typeface="Arial" panose="020B0604020202020204" pitchFamily="34" charset="0"/>
                <a:cs typeface="Arial" panose="020B0604020202020204" pitchFamily="34" charset="0"/>
              </a:rPr>
              <a:t>Explain the PESTEL framework and apply it to the bakery</a:t>
            </a:r>
          </a:p>
          <a:p>
            <a:pPr lvl="1">
              <a:lnSpc>
                <a:spcPct val="120000"/>
              </a:lnSpc>
              <a:spcAft>
                <a:spcPts val="600"/>
              </a:spcAft>
            </a:pPr>
            <a:r>
              <a:rPr lang="en-GB" sz="2000" dirty="0">
                <a:latin typeface="Arial" panose="020B0604020202020204" pitchFamily="34" charset="0"/>
                <a:cs typeface="Arial" panose="020B0604020202020204" pitchFamily="34" charset="0"/>
              </a:rPr>
              <a:t>Explain the Cause-and-Effect (fishbone) diagram and apply it to the bakery</a:t>
            </a:r>
          </a:p>
          <a:p>
            <a:pPr lvl="1">
              <a:lnSpc>
                <a:spcPct val="120000"/>
              </a:lnSpc>
              <a:spcAft>
                <a:spcPts val="600"/>
              </a:spcAft>
            </a:pPr>
            <a:r>
              <a:rPr lang="en-GB" sz="2000" dirty="0">
                <a:latin typeface="Arial" panose="020B0604020202020204" pitchFamily="34" charset="0"/>
                <a:cs typeface="Arial" panose="020B0604020202020204" pitchFamily="34" charset="0"/>
              </a:rPr>
              <a:t>Finish with a short summary of the key findings</a:t>
            </a:r>
          </a:p>
        </p:txBody>
      </p:sp>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491706" y="408257"/>
            <a:ext cx="11179834" cy="1325563"/>
          </a:xfrm>
        </p:spPr>
        <p:txBody>
          <a:bodyPr>
            <a:normAutofit/>
          </a:bodyPr>
          <a:lstStyle/>
          <a:p>
            <a:pPr algn="ctr"/>
            <a:r>
              <a:rPr lang="en-GB" sz="3200" b="1" u="sng" dirty="0">
                <a:latin typeface="Arial" panose="020B0604020202020204" pitchFamily="34" charset="0"/>
                <a:cs typeface="Arial" panose="020B0604020202020204" pitchFamily="34" charset="0"/>
              </a:rPr>
              <a:t>Basil's Bakery: the case study</a:t>
            </a:r>
          </a:p>
        </p:txBody>
      </p:sp>
      <p:sp>
        <p:nvSpPr>
          <p:cNvPr id="3" name="Content Placeholder 2">
            <a:extLst>
              <a:ext uri="{FF2B5EF4-FFF2-40B4-BE49-F238E27FC236}">
                <a16:creationId xmlns:a16="http://schemas.microsoft.com/office/drawing/2014/main" id="{E292113E-450D-CB08-601E-E45AB99509E7}"/>
              </a:ext>
            </a:extLst>
          </p:cNvPr>
          <p:cNvSpPr>
            <a:spLocks noGrp="1"/>
          </p:cNvSpPr>
          <p:nvPr>
            <p:ph idx="1"/>
          </p:nvPr>
        </p:nvSpPr>
        <p:spPr>
          <a:xfrm>
            <a:off x="1328467" y="1733820"/>
            <a:ext cx="10217989" cy="3531379"/>
          </a:xfrm>
        </p:spPr>
        <p:txBody>
          <a:bodyPr>
            <a:normAutofit fontScale="85000" lnSpcReduction="20000"/>
          </a:bodyPr>
          <a:lstStyle/>
          <a:p>
            <a:pPr>
              <a:lnSpc>
                <a:spcPct val="120000"/>
              </a:lnSpc>
              <a:spcAft>
                <a:spcPts val="600"/>
              </a:spcAft>
            </a:pPr>
            <a:r>
              <a:rPr lang="en-GB" sz="2000" dirty="0">
                <a:latin typeface="Arial" panose="020B0604020202020204" pitchFamily="34" charset="0"/>
                <a:cs typeface="Arial" panose="020B0604020202020204" pitchFamily="34" charset="0"/>
              </a:rPr>
              <a:t>A small independent bakery in a retail park in Coventry, open since 2015</a:t>
            </a:r>
          </a:p>
          <a:p>
            <a:pPr>
              <a:lnSpc>
                <a:spcPct val="120000"/>
              </a:lnSpc>
              <a:spcAft>
                <a:spcPts val="600"/>
              </a:spcAft>
            </a:pPr>
            <a:r>
              <a:rPr lang="en-GB" sz="2000" dirty="0">
                <a:latin typeface="Arial" panose="020B0604020202020204" pitchFamily="34" charset="0"/>
                <a:cs typeface="Arial" panose="020B0604020202020204" pitchFamily="34" charset="0"/>
              </a:rPr>
              <a:t>Basil bakes cakes, pastries and bread from organic ingredients</a:t>
            </a:r>
          </a:p>
          <a:p>
            <a:pPr>
              <a:lnSpc>
                <a:spcPct val="120000"/>
              </a:lnSpc>
              <a:spcAft>
                <a:spcPts val="600"/>
              </a:spcAft>
            </a:pPr>
            <a:r>
              <a:rPr lang="en-GB" sz="2000" dirty="0">
                <a:latin typeface="Arial" panose="020B0604020202020204" pitchFamily="34" charset="0"/>
                <a:cs typeface="Arial" panose="020B0604020202020204" pitchFamily="34" charset="0"/>
              </a:rPr>
              <a:t>Customers are local shoppers, retail park staff, and office and warehouse workers from the industrial area nearby</a:t>
            </a:r>
          </a:p>
          <a:p>
            <a:pPr>
              <a:lnSpc>
                <a:spcPct val="120000"/>
              </a:lnSpc>
              <a:spcAft>
                <a:spcPts val="600"/>
              </a:spcAft>
            </a:pPr>
            <a:r>
              <a:rPr lang="en-GB" sz="2000" dirty="0">
                <a:latin typeface="Arial" panose="020B0604020202020204" pitchFamily="34" charset="0"/>
                <a:cs typeface="Arial" panose="020B0604020202020204" pitchFamily="34" charset="0"/>
              </a:rPr>
              <a:t>Sales grew every year until 2020, fell during lockdown, and since 2023 have stayed about 25% below the 2019 figure</a:t>
            </a:r>
          </a:p>
          <a:p>
            <a:pPr>
              <a:lnSpc>
                <a:spcPct val="120000"/>
              </a:lnSpc>
              <a:spcAft>
                <a:spcPts val="600"/>
              </a:spcAft>
            </a:pPr>
            <a:r>
              <a:rPr lang="en-GB" sz="2000" dirty="0">
                <a:latin typeface="Arial" panose="020B0604020202020204" pitchFamily="34" charset="0"/>
                <a:cs typeface="Arial" panose="020B0604020202020204" pitchFamily="34" charset="0"/>
              </a:rPr>
              <a:t>Basil wants to understand what is going on before he changes anything</a:t>
            </a:r>
          </a:p>
          <a:p>
            <a:pPr marL="0" indent="0">
              <a:lnSpc>
                <a:spcPct val="120000"/>
              </a:lnSpc>
              <a:spcAft>
                <a:spcPts val="0"/>
              </a:spcAft>
              <a:buNone/>
            </a:pPr>
            <a:endParaRPr lang="en-GB" sz="1200" i="1" dirty="0" smtClean="0">
              <a:latin typeface="Arial" panose="020B0604020202020204" pitchFamily="34" charset="0"/>
              <a:cs typeface="Arial" panose="020B0604020202020204" pitchFamily="34" charset="0"/>
            </a:endParaRPr>
          </a:p>
          <a:p>
            <a:pPr marL="0" indent="0">
              <a:lnSpc>
                <a:spcPct val="120000"/>
              </a:lnSpc>
              <a:spcAft>
                <a:spcPts val="0"/>
              </a:spcAft>
              <a:buNone/>
            </a:pPr>
            <a:r>
              <a:rPr lang="en-GB" sz="1200" i="1" dirty="0" smtClean="0">
                <a:latin typeface="Arial" panose="020B0604020202020204" pitchFamily="34" charset="0"/>
                <a:cs typeface="Arial" panose="020B0604020202020204" pitchFamily="34" charset="0"/>
              </a:rPr>
              <a:t>Source</a:t>
            </a:r>
            <a:r>
              <a:rPr lang="en-GB" sz="1200" i="1" dirty="0">
                <a:latin typeface="Arial" panose="020B0604020202020204" pitchFamily="34" charset="0"/>
                <a:cs typeface="Arial" panose="020B0604020202020204" pitchFamily="34" charset="0"/>
              </a:rPr>
              <a:t>: LCLM4004 Basil's Bakery case study (UWTSD, 2026)</a:t>
            </a:r>
          </a:p>
        </p:txBody>
      </p:sp>
    </p:spTree>
    <p:extLst>
      <p:ext uri="{BB962C8B-B14F-4D97-AF65-F5344CB8AC3E}">
        <p14:creationId xmlns:p14="http://schemas.microsoft.com/office/powerpoint/2010/main" val="1027608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506083" y="104833"/>
            <a:ext cx="11179834" cy="1325563"/>
          </a:xfrm>
        </p:spPr>
        <p:txBody>
          <a:bodyPr>
            <a:normAutofit/>
          </a:bodyPr>
          <a:lstStyle/>
          <a:p>
            <a:pPr algn="ctr"/>
            <a:r>
              <a:rPr lang="en-GB" sz="2900" b="1" u="sng" dirty="0">
                <a:latin typeface="Arial" panose="020B0604020202020204" pitchFamily="34" charset="0"/>
                <a:cs typeface="Arial" panose="020B0604020202020204" pitchFamily="34" charset="0"/>
              </a:rPr>
              <a:t>The problems behind the flat sales</a:t>
            </a:r>
          </a:p>
        </p:txBody>
      </p:sp>
      <p:sp>
        <p:nvSpPr>
          <p:cNvPr id="3" name="Content Placeholder 2">
            <a:extLst>
              <a:ext uri="{FF2B5EF4-FFF2-40B4-BE49-F238E27FC236}">
                <a16:creationId xmlns:a16="http://schemas.microsoft.com/office/drawing/2014/main" id="{5A83545D-6FBE-2985-5F35-4C84283CFC53}"/>
              </a:ext>
            </a:extLst>
          </p:cNvPr>
          <p:cNvSpPr>
            <a:spLocks noGrp="1"/>
          </p:cNvSpPr>
          <p:nvPr>
            <p:ph idx="1"/>
          </p:nvPr>
        </p:nvSpPr>
        <p:spPr>
          <a:xfrm>
            <a:off x="823823" y="1430396"/>
            <a:ext cx="10515600" cy="4976215"/>
          </a:xfrm>
        </p:spPr>
        <p:txBody>
          <a:bodyPr>
            <a:normAutofit/>
          </a:bodyPr>
          <a:lstStyle/>
          <a:p>
            <a:pPr marL="0" indent="0">
              <a:lnSpc>
                <a:spcPct val="120000"/>
              </a:lnSpc>
              <a:spcAft>
                <a:spcPts val="600"/>
              </a:spcAft>
              <a:buNone/>
            </a:pPr>
            <a:r>
              <a:rPr lang="en-GB" sz="1600" b="1" dirty="0">
                <a:latin typeface="Arial" panose="020B0604020202020204" pitchFamily="34" charset="0"/>
                <a:cs typeface="Arial" panose="020B0604020202020204" pitchFamily="34" charset="0"/>
              </a:rPr>
              <a:t>Root problem: sales have stayed about 25% below 2019 since 2023</a:t>
            </a:r>
          </a:p>
          <a:p>
            <a:pPr marL="0" indent="0">
              <a:lnSpc>
                <a:spcPct val="120000"/>
              </a:lnSpc>
              <a:spcAft>
                <a:spcPts val="600"/>
              </a:spcAft>
              <a:buNone/>
            </a:pPr>
            <a:r>
              <a:rPr lang="en-GB" sz="1600" b="1" dirty="0">
                <a:latin typeface="Arial" panose="020B0604020202020204" pitchFamily="34" charset="0"/>
                <a:cs typeface="Arial" panose="020B0604020202020204" pitchFamily="34" charset="0"/>
              </a:rPr>
              <a:t>External problems (little control):</a:t>
            </a:r>
          </a:p>
          <a:p>
            <a:pPr lvl="1">
              <a:lnSpc>
                <a:spcPct val="120000"/>
              </a:lnSpc>
              <a:spcAft>
                <a:spcPts val="600"/>
              </a:spcAft>
            </a:pPr>
            <a:r>
              <a:rPr lang="en-GB" sz="1600" dirty="0">
                <a:latin typeface="Arial" panose="020B0604020202020204" pitchFamily="34" charset="0"/>
                <a:cs typeface="Arial" panose="020B0604020202020204" pitchFamily="34" charset="0"/>
              </a:rPr>
              <a:t>The retail park is quieter; shops keep closing and the empty units are not filled</a:t>
            </a:r>
          </a:p>
          <a:p>
            <a:pPr lvl="1">
              <a:lnSpc>
                <a:spcPct val="120000"/>
              </a:lnSpc>
              <a:spcAft>
                <a:spcPts val="600"/>
              </a:spcAft>
            </a:pPr>
            <a:r>
              <a:rPr lang="en-GB" sz="1600" dirty="0">
                <a:latin typeface="Arial" panose="020B0604020202020204" pitchFamily="34" charset="0"/>
                <a:cs typeface="Arial" panose="020B0604020202020204" pitchFamily="34" charset="0"/>
              </a:rPr>
              <a:t>Loyal customers who worked in those shops have lost their jobs</a:t>
            </a:r>
          </a:p>
          <a:p>
            <a:pPr lvl="1">
              <a:lnSpc>
                <a:spcPct val="120000"/>
              </a:lnSpc>
              <a:spcAft>
                <a:spcPts val="600"/>
              </a:spcAft>
            </a:pPr>
            <a:r>
              <a:rPr lang="en-GB" sz="1600" dirty="0">
                <a:latin typeface="Arial" panose="020B0604020202020204" pitchFamily="34" charset="0"/>
                <a:cs typeface="Arial" panose="020B0604020202020204" pitchFamily="34" charset="0"/>
              </a:rPr>
              <a:t>Office workers now work from home for part of the week, so they buy fewer lunches</a:t>
            </a:r>
          </a:p>
          <a:p>
            <a:pPr lvl="1">
              <a:lnSpc>
                <a:spcPct val="120000"/>
              </a:lnSpc>
              <a:spcAft>
                <a:spcPts val="600"/>
              </a:spcAft>
            </a:pPr>
            <a:r>
              <a:rPr lang="en-GB" sz="1600" dirty="0">
                <a:latin typeface="Arial" panose="020B0604020202020204" pitchFamily="34" charset="0"/>
                <a:cs typeface="Arial" panose="020B0604020202020204" pitchFamily="34" charset="0"/>
              </a:rPr>
              <a:t>Rent, business rates, utilities and insurance have all gone up</a:t>
            </a:r>
          </a:p>
          <a:p>
            <a:pPr marL="0" indent="0">
              <a:lnSpc>
                <a:spcPct val="120000"/>
              </a:lnSpc>
              <a:spcAft>
                <a:spcPts val="600"/>
              </a:spcAft>
              <a:buNone/>
            </a:pPr>
            <a:r>
              <a:rPr lang="en-GB" sz="1600" b="1" dirty="0">
                <a:latin typeface="Arial" panose="020B0604020202020204" pitchFamily="34" charset="0"/>
                <a:cs typeface="Arial" panose="020B0604020202020204" pitchFamily="34" charset="0"/>
              </a:rPr>
              <a:t>Internal problems (more control):</a:t>
            </a:r>
          </a:p>
          <a:p>
            <a:pPr lvl="1">
              <a:lnSpc>
                <a:spcPct val="120000"/>
              </a:lnSpc>
              <a:spcAft>
                <a:spcPts val="600"/>
              </a:spcAft>
            </a:pPr>
            <a:r>
              <a:rPr lang="en-GB" sz="1600" dirty="0">
                <a:latin typeface="Arial" panose="020B0604020202020204" pitchFamily="34" charset="0"/>
                <a:cs typeface="Arial" panose="020B0604020202020204" pitchFamily="34" charset="0"/>
              </a:rPr>
              <a:t>No delivery service, because Basil has to stay on site to bake</a:t>
            </a:r>
          </a:p>
          <a:p>
            <a:pPr lvl="1">
              <a:lnSpc>
                <a:spcPct val="120000"/>
              </a:lnSpc>
              <a:spcAft>
                <a:spcPts val="600"/>
              </a:spcAft>
            </a:pPr>
            <a:r>
              <a:rPr lang="en-GB" sz="1600" dirty="0">
                <a:latin typeface="Arial" panose="020B0604020202020204" pitchFamily="34" charset="0"/>
                <a:cs typeface="Arial" panose="020B0604020202020204" pitchFamily="34" charset="0"/>
              </a:rPr>
              <a:t>Pre-orders fail because Basil cannot always answer the phone</a:t>
            </a:r>
          </a:p>
          <a:p>
            <a:pPr lvl="1">
              <a:lnSpc>
                <a:spcPct val="120000"/>
              </a:lnSpc>
              <a:spcAft>
                <a:spcPts val="600"/>
              </a:spcAft>
            </a:pPr>
            <a:r>
              <a:rPr lang="en-GB" sz="1600" dirty="0">
                <a:latin typeface="Arial" panose="020B0604020202020204" pitchFamily="34" charset="0"/>
                <a:cs typeface="Arial" panose="020B0604020202020204" pitchFamily="34" charset="0"/>
              </a:rPr>
              <a:t>Organic-only sourcing makes stock costs hard to predict</a:t>
            </a:r>
          </a:p>
          <a:p>
            <a:pPr marL="0" indent="0">
              <a:lnSpc>
                <a:spcPct val="120000"/>
              </a:lnSpc>
              <a:spcAft>
                <a:spcPts val="600"/>
              </a:spcAft>
              <a:buNone/>
            </a:pPr>
            <a:r>
              <a:rPr lang="en-GB" sz="1600" dirty="0">
                <a:latin typeface="Arial" panose="020B0604020202020204" pitchFamily="34" charset="0"/>
                <a:cs typeface="Arial" panose="020B0604020202020204" pitchFamily="34" charset="0"/>
              </a:rPr>
              <a:t>The bakery faces a demand problem and a cost problem at the same time (Johnson et al., 2020)</a:t>
            </a:r>
          </a:p>
        </p:txBody>
      </p:sp>
    </p:spTree>
    <p:extLst>
      <p:ext uri="{BB962C8B-B14F-4D97-AF65-F5344CB8AC3E}">
        <p14:creationId xmlns:p14="http://schemas.microsoft.com/office/powerpoint/2010/main" val="860344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838200" y="244355"/>
            <a:ext cx="10515600" cy="1325563"/>
          </a:xfrm>
        </p:spPr>
        <p:txBody>
          <a:bodyPr>
            <a:normAutofit/>
          </a:bodyPr>
          <a:lstStyle/>
          <a:p>
            <a:pPr algn="ctr"/>
            <a:r>
              <a:rPr lang="en-GB" sz="2900" b="1" u="sng" dirty="0">
                <a:latin typeface="Arial" panose="020B0604020202020204" pitchFamily="34" charset="0"/>
                <a:cs typeface="Arial" panose="020B0604020202020204" pitchFamily="34" charset="0"/>
              </a:rPr>
              <a:t>The PESTEL framework: a critique</a:t>
            </a:r>
          </a:p>
        </p:txBody>
      </p:sp>
      <p:sp>
        <p:nvSpPr>
          <p:cNvPr id="3" name="Content Placeholder 2">
            <a:extLst>
              <a:ext uri="{FF2B5EF4-FFF2-40B4-BE49-F238E27FC236}">
                <a16:creationId xmlns:a16="http://schemas.microsoft.com/office/drawing/2014/main" id="{881B820E-B9B3-5CF2-E1AE-F54AA3FA003E}"/>
              </a:ext>
            </a:extLst>
          </p:cNvPr>
          <p:cNvSpPr>
            <a:spLocks noGrp="1"/>
          </p:cNvSpPr>
          <p:nvPr>
            <p:ph idx="1"/>
          </p:nvPr>
        </p:nvSpPr>
        <p:spPr>
          <a:xfrm>
            <a:off x="838200" y="1449238"/>
            <a:ext cx="10515600" cy="4727725"/>
          </a:xfrm>
        </p:spPr>
        <p:txBody>
          <a:bodyPr>
            <a:normAutofit/>
          </a:bodyPr>
          <a:lstStyle/>
          <a:p>
            <a:pPr>
              <a:lnSpc>
                <a:spcPct val="120000"/>
              </a:lnSpc>
              <a:spcAft>
                <a:spcPts val="600"/>
              </a:spcAft>
            </a:pPr>
            <a:r>
              <a:rPr lang="en-GB" sz="1800" dirty="0">
                <a:latin typeface="Arial" panose="020B0604020202020204" pitchFamily="34" charset="0"/>
                <a:cs typeface="Arial" panose="020B0604020202020204" pitchFamily="34" charset="0"/>
              </a:rPr>
              <a:t>What it is: a checklist that sorts the outside environment into six headings – Political, Economic, Social, Technological, Environmental and Legal (Johnson et al., 2020)</a:t>
            </a:r>
          </a:p>
          <a:p>
            <a:pPr>
              <a:lnSpc>
                <a:spcPct val="120000"/>
              </a:lnSpc>
              <a:spcAft>
                <a:spcPts val="600"/>
              </a:spcAft>
            </a:pPr>
            <a:r>
              <a:rPr lang="en-GB" sz="1800" dirty="0">
                <a:latin typeface="Arial" panose="020B0604020202020204" pitchFamily="34" charset="0"/>
                <a:cs typeface="Arial" panose="020B0604020202020204" pitchFamily="34" charset="0"/>
              </a:rPr>
              <a:t>Why it is used: to spot threats and opportunities that a business cannot control, usually at the start of planning (CIPD, 2024)</a:t>
            </a:r>
          </a:p>
          <a:p>
            <a:pPr>
              <a:lnSpc>
                <a:spcPct val="120000"/>
              </a:lnSpc>
              <a:spcAft>
                <a:spcPts val="600"/>
              </a:spcAft>
            </a:pPr>
            <a:r>
              <a:rPr lang="en-GB" sz="1800" dirty="0">
                <a:latin typeface="Arial" panose="020B0604020202020204" pitchFamily="34" charset="0"/>
                <a:cs typeface="Arial" panose="020B0604020202020204" pitchFamily="34" charset="0"/>
              </a:rPr>
              <a:t>Where it is used: strategy reviews, business plans and HR workforce planning in organisations of every size (CIPD, 2024)</a:t>
            </a:r>
          </a:p>
          <a:p>
            <a:pPr>
              <a:lnSpc>
                <a:spcPct val="120000"/>
              </a:lnSpc>
              <a:spcAft>
                <a:spcPts val="600"/>
              </a:spcAft>
            </a:pPr>
            <a:r>
              <a:rPr lang="en-GB" sz="1800" dirty="0">
                <a:latin typeface="Arial" panose="020B0604020202020204" pitchFamily="34" charset="0"/>
                <a:cs typeface="Arial" panose="020B0604020202020204" pitchFamily="34" charset="0"/>
              </a:rPr>
              <a:t>Benefits: simple, cheap, gives a wide view, and stops a manager looking only at the shop floor</a:t>
            </a:r>
          </a:p>
          <a:p>
            <a:pPr>
              <a:lnSpc>
                <a:spcPct val="120000"/>
              </a:lnSpc>
              <a:spcAft>
                <a:spcPts val="600"/>
              </a:spcAft>
            </a:pPr>
            <a:r>
              <a:rPr lang="en-GB" sz="1800" dirty="0">
                <a:latin typeface="Arial" panose="020B0604020202020204" pitchFamily="34" charset="0"/>
                <a:cs typeface="Arial" panose="020B0604020202020204" pitchFamily="34" charset="0"/>
              </a:rPr>
              <a:t>Criticisms: it lists factors but does not rank them; it goes out of date quickly; it depends on the data behind it; and it says little about how the factors affect each other (Yüksel, 2012)</a:t>
            </a:r>
          </a:p>
        </p:txBody>
      </p:sp>
    </p:spTree>
    <p:extLst>
      <p:ext uri="{BB962C8B-B14F-4D97-AF65-F5344CB8AC3E}">
        <p14:creationId xmlns:p14="http://schemas.microsoft.com/office/powerpoint/2010/main" val="266161038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682306" y="221697"/>
            <a:ext cx="10827390" cy="1179002"/>
          </a:xfrm>
        </p:spPr>
        <p:txBody>
          <a:bodyPr>
            <a:normAutofit/>
          </a:bodyPr>
          <a:lstStyle/>
          <a:p>
            <a:pPr algn="ctr"/>
            <a:r>
              <a:rPr lang="en-GB" sz="2900" b="1" u="sng" dirty="0">
                <a:latin typeface="Arial" panose="020B0604020202020204" pitchFamily="34" charset="0"/>
                <a:cs typeface="Arial" panose="020B0604020202020204" pitchFamily="34" charset="0"/>
              </a:rPr>
              <a:t>PESTEL analysis of Basil's Bakery</a:t>
            </a: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04666" y="1366355"/>
            <a:ext cx="10827392" cy="400000"/>
          </a:xfrm>
        </p:spPr>
        <p:txBody>
          <a:bodyPr>
            <a:normAutofit/>
          </a:bodyPr>
          <a:lstStyle/>
          <a:p>
            <a:pPr marL="0" indent="0">
              <a:buNone/>
            </a:pPr>
            <a:r>
              <a:rPr lang="en-GB" sz="1400" dirty="0">
                <a:latin typeface="Arial" panose="020B0604020202020204" pitchFamily="34" charset="0"/>
                <a:cs typeface="Arial" panose="020B0604020202020204" pitchFamily="34" charset="0"/>
              </a:rPr>
              <a:t>PESTEL analysis of Basil's Bakery. Each factor is linked to the case study and to a source.</a:t>
            </a:r>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1073206098"/>
              </p:ext>
            </p:extLst>
          </p:nvPr>
        </p:nvGraphicFramePr>
        <p:xfrm>
          <a:off x="682304" y="1766355"/>
          <a:ext cx="10997861" cy="4402107"/>
        </p:xfrm>
        <a:graphic>
          <a:graphicData uri="http://schemas.openxmlformats.org/drawingml/2006/table">
            <a:tbl>
              <a:tblPr firstRow="1" bandRow="1">
                <a:tableStyleId>{5C22544A-7EE6-4342-B048-85BDC9FD1C3A}</a:tableStyleId>
              </a:tblPr>
              <a:tblGrid>
                <a:gridCol w="1850239">
                  <a:extLst>
                    <a:ext uri="{9D8B030D-6E8A-4147-A177-3AD203B41FA5}">
                      <a16:colId xmlns:a16="http://schemas.microsoft.com/office/drawing/2014/main" val="1284065850"/>
                    </a:ext>
                  </a:extLst>
                </a:gridCol>
                <a:gridCol w="1887034">
                  <a:extLst>
                    <a:ext uri="{9D8B030D-6E8A-4147-A177-3AD203B41FA5}">
                      <a16:colId xmlns:a16="http://schemas.microsoft.com/office/drawing/2014/main" val="1858564028"/>
                    </a:ext>
                  </a:extLst>
                </a:gridCol>
                <a:gridCol w="1779204">
                  <a:extLst>
                    <a:ext uri="{9D8B030D-6E8A-4147-A177-3AD203B41FA5}">
                      <a16:colId xmlns:a16="http://schemas.microsoft.com/office/drawing/2014/main" val="1949424782"/>
                    </a:ext>
                  </a:extLst>
                </a:gridCol>
                <a:gridCol w="1931963">
                  <a:extLst>
                    <a:ext uri="{9D8B030D-6E8A-4147-A177-3AD203B41FA5}">
                      <a16:colId xmlns:a16="http://schemas.microsoft.com/office/drawing/2014/main" val="446382655"/>
                    </a:ext>
                  </a:extLst>
                </a:gridCol>
                <a:gridCol w="1689344">
                  <a:extLst>
                    <a:ext uri="{9D8B030D-6E8A-4147-A177-3AD203B41FA5}">
                      <a16:colId xmlns:a16="http://schemas.microsoft.com/office/drawing/2014/main" val="3644160467"/>
                    </a:ext>
                  </a:extLst>
                </a:gridCol>
                <a:gridCol w="1860077">
                  <a:extLst>
                    <a:ext uri="{9D8B030D-6E8A-4147-A177-3AD203B41FA5}">
                      <a16:colId xmlns:a16="http://schemas.microsoft.com/office/drawing/2014/main" val="66830876"/>
                    </a:ext>
                  </a:extLst>
                </a:gridCol>
              </a:tblGrid>
              <a:tr h="1140747">
                <a:tc>
                  <a:txBody>
                    <a:bodyPr/>
                    <a:lstStyle/>
                    <a:p>
                      <a:endParaRPr lang="en-GB" sz="1400" dirty="0"/>
                    </a:p>
                    <a:p>
                      <a:pPr algn="ctr"/>
                      <a:r>
                        <a:rPr lang="en-GB" sz="2000" dirty="0">
                          <a:solidFill>
                            <a:schemeClr val="tx1"/>
                          </a:solidFill>
                        </a:rPr>
                        <a:t>Political  Factors</a:t>
                      </a:r>
                    </a:p>
                  </a:txBody>
                  <a:tcPr>
                    <a:pattFill prst="pct40">
                      <a:fgClr>
                        <a:srgbClr val="FF0000"/>
                      </a:fgClr>
                      <a:bgClr>
                        <a:schemeClr val="bg1"/>
                      </a:bgClr>
                    </a:pattFill>
                  </a:tcPr>
                </a:tc>
                <a:tc>
                  <a:txBody>
                    <a:bodyPr/>
                    <a:lstStyle/>
                    <a:p>
                      <a:endParaRPr lang="en-GB" sz="1400" dirty="0"/>
                    </a:p>
                    <a:p>
                      <a:pPr algn="ctr"/>
                      <a:r>
                        <a:rPr lang="en-GB" sz="2000" dirty="0">
                          <a:solidFill>
                            <a:schemeClr val="tx1"/>
                          </a:solidFill>
                        </a:rPr>
                        <a:t>Economic Factors</a:t>
                      </a:r>
                    </a:p>
                  </a:txBody>
                  <a:tcPr>
                    <a:pattFill prst="pct40">
                      <a:fgClr>
                        <a:srgbClr val="FFC000"/>
                      </a:fgClr>
                      <a:bgClr>
                        <a:schemeClr val="bg1"/>
                      </a:bgClr>
                    </a:pattFill>
                  </a:tcPr>
                </a:tc>
                <a:tc>
                  <a:txBody>
                    <a:bodyPr/>
                    <a:lstStyle/>
                    <a:p>
                      <a:endParaRPr lang="en-GB" sz="1400" dirty="0"/>
                    </a:p>
                    <a:p>
                      <a:pPr algn="ctr"/>
                      <a:r>
                        <a:rPr lang="en-GB" sz="2000" dirty="0">
                          <a:solidFill>
                            <a:schemeClr val="tx1"/>
                          </a:solidFill>
                        </a:rPr>
                        <a:t>Social Factors</a:t>
                      </a:r>
                    </a:p>
                  </a:txBody>
                  <a:tcPr>
                    <a:pattFill prst="pct40">
                      <a:fgClr>
                        <a:srgbClr val="FFFF00"/>
                      </a:fgClr>
                      <a:bgClr>
                        <a:schemeClr val="bg1"/>
                      </a:bgClr>
                    </a:pattFill>
                  </a:tcPr>
                </a:tc>
                <a:tc>
                  <a:txBody>
                    <a:bodyPr/>
                    <a:lstStyle/>
                    <a:p>
                      <a:endParaRPr lang="en-GB" sz="1400" dirty="0"/>
                    </a:p>
                    <a:p>
                      <a:pPr algn="ctr"/>
                      <a:r>
                        <a:rPr lang="en-GB" sz="2000" dirty="0">
                          <a:solidFill>
                            <a:schemeClr val="tx1"/>
                          </a:solidFill>
                        </a:rPr>
                        <a:t>Technological </a:t>
                      </a:r>
                    </a:p>
                    <a:p>
                      <a:pPr algn="ctr"/>
                      <a:r>
                        <a:rPr lang="en-GB" sz="2000" dirty="0">
                          <a:solidFill>
                            <a:schemeClr val="tx1"/>
                          </a:solidFill>
                        </a:rPr>
                        <a:t>Factors</a:t>
                      </a:r>
                    </a:p>
                  </a:txBody>
                  <a:tcPr>
                    <a:pattFill prst="pct40">
                      <a:fgClr>
                        <a:srgbClr val="92D050"/>
                      </a:fgClr>
                      <a:bgClr>
                        <a:schemeClr val="bg1"/>
                      </a:bgClr>
                    </a:pattFill>
                  </a:tcPr>
                </a:tc>
                <a:tc>
                  <a:txBody>
                    <a:bodyPr/>
                    <a:lstStyle/>
                    <a:p>
                      <a:endParaRPr lang="en-GB" sz="1400" dirty="0"/>
                    </a:p>
                    <a:p>
                      <a:pPr algn="ctr"/>
                      <a:r>
                        <a:rPr lang="en-GB" sz="2000" dirty="0">
                          <a:solidFill>
                            <a:schemeClr val="tx1"/>
                          </a:solidFill>
                        </a:rPr>
                        <a:t>Legal Factors</a:t>
                      </a:r>
                    </a:p>
                  </a:txBody>
                  <a:tcPr>
                    <a:pattFill prst="pct40">
                      <a:fgClr>
                        <a:srgbClr val="00B0F0"/>
                      </a:fgClr>
                      <a:bgClr>
                        <a:schemeClr val="bg1"/>
                      </a:bgClr>
                    </a:pattFill>
                  </a:tcPr>
                </a:tc>
                <a:tc>
                  <a:txBody>
                    <a:bodyPr/>
                    <a:lstStyle/>
                    <a:p>
                      <a:endParaRPr lang="en-GB" sz="1400" dirty="0"/>
                    </a:p>
                    <a:p>
                      <a:pPr algn="ctr"/>
                      <a:r>
                        <a:rPr lang="en-GB" sz="2000" dirty="0">
                          <a:solidFill>
                            <a:schemeClr val="tx1"/>
                          </a:solidFill>
                        </a:rPr>
                        <a:t>Environmental Factors</a:t>
                      </a:r>
                    </a:p>
                  </a:txBody>
                  <a:tcPr>
                    <a:pattFill prst="pct40">
                      <a:fgClr>
                        <a:schemeClr val="accent1"/>
                      </a:fgClr>
                      <a:bgClr>
                        <a:schemeClr val="bg1"/>
                      </a:bgClr>
                    </a:pattFill>
                  </a:tcPr>
                </a:tc>
                <a:extLst>
                  <a:ext uri="{0D108BD9-81ED-4DB2-BD59-A6C34878D82A}">
                    <a16:rowId xmlns:a16="http://schemas.microsoft.com/office/drawing/2014/main" val="2083540418"/>
                  </a:ext>
                </a:extLst>
              </a:tr>
              <a:tr h="2568471">
                <a:tc>
                  <a:txBody>
                    <a:bodyPr/>
                    <a:lstStyle/>
                    <a:p>
                      <a:pPr marL="285750" indent="-285750">
                        <a:buFont typeface="Wingdings" panose="05000000000000000000" pitchFamily="2" charset="2"/>
                        <a:buChar char="§"/>
                      </a:pPr>
                      <a:r>
                        <a:rPr lang="en-GB" sz="1300" dirty="0"/>
                        <a:t>Government decisions on the minimum wage and employer National Insurance push up small-firm costs (FDF, 2025)</a:t>
                      </a:r>
                    </a:p>
                    <a:p>
                      <a:pPr marL="285750" indent="-285750">
                        <a:buFont typeface="Wingdings" panose="05000000000000000000" pitchFamily="2" charset="2"/>
                        <a:buChar char="§"/>
                      </a:pPr>
                      <a:r>
                        <a:rPr lang="en-GB" sz="1300" dirty="0"/>
                        <a:t>Trade tensions and global uncertainty are keeping pressure on food prices (FDF, 2025)</a:t>
                      </a:r>
                    </a:p>
                  </a:txBody>
                  <a:tcPr>
                    <a:pattFill prst="pct40">
                      <a:fgClr>
                        <a:srgbClr val="FF0000"/>
                      </a:fgClr>
                      <a:bgClr>
                        <a:schemeClr val="bg1"/>
                      </a:bgClr>
                    </a:pattFill>
                  </a:tcPr>
                </a:tc>
                <a:tc>
                  <a:txBody>
                    <a:bodyPr/>
                    <a:lstStyle/>
                    <a:p>
                      <a:pPr marL="285750" indent="-285750">
                        <a:buFont typeface="Wingdings" panose="05000000000000000000" pitchFamily="2" charset="2"/>
                        <a:buChar char="§"/>
                      </a:pPr>
                      <a:r>
                        <a:rPr lang="en-GB" sz="1300" dirty="0"/>
                        <a:t>Food and drink inflation reached 3.3% in January 2025, raising ingredient costs (FDF, 2025)</a:t>
                      </a:r>
                    </a:p>
                    <a:p>
                      <a:pPr marL="285750" indent="-285750">
                        <a:buFont typeface="Wingdings" panose="05000000000000000000" pitchFamily="2" charset="2"/>
                        <a:buChar char="§"/>
                      </a:pPr>
                      <a:r>
                        <a:rPr lang="en-GB" sz="1300" dirty="0"/>
                        <a:t>Utility bills were the main cost driver for 57% of small firms (FSB, 2023); rent, rates and insurance up (case study)</a:t>
                      </a:r>
                    </a:p>
                    <a:p>
                      <a:endParaRPr lang="en-GB" sz="1300" b="1" dirty="0"/>
                    </a:p>
                  </a:txBody>
                  <a:tcPr>
                    <a:pattFill prst="pct40">
                      <a:fgClr>
                        <a:srgbClr val="FFC000"/>
                      </a:fgClr>
                      <a:bgClr>
                        <a:schemeClr val="bg1"/>
                      </a:bgClr>
                    </a:pattFill>
                  </a:tcPr>
                </a:tc>
                <a:tc>
                  <a:txBody>
                    <a:bodyPr/>
                    <a:lstStyle/>
                    <a:p>
                      <a:pPr marL="285750" indent="-285750">
                        <a:buFont typeface="Wingdings" panose="05000000000000000000" pitchFamily="2" charset="2"/>
                        <a:buChar char="§"/>
                      </a:pPr>
                      <a:r>
                        <a:rPr lang="en-GB" sz="1300" dirty="0"/>
                        <a:t>28% of working adults in Great Britain now work in a hybrid way (ONS, 2025), so fewer weekday lunch customers</a:t>
                      </a:r>
                    </a:p>
                    <a:p>
                      <a:pPr marL="285750" indent="-285750">
                        <a:buFont typeface="Wingdings" panose="05000000000000000000" pitchFamily="2" charset="2"/>
                        <a:buChar char="§"/>
                      </a:pPr>
                      <a:r>
                        <a:rPr lang="en-GB" sz="1300" dirty="0"/>
                        <a:t>Customers are asking for delivery and pre-ordering (case study)</a:t>
                      </a:r>
                    </a:p>
                    <a:p>
                      <a:endParaRPr lang="en-GB" sz="1300" b="1" dirty="0"/>
                    </a:p>
                  </a:txBody>
                  <a:tcPr>
                    <a:pattFill prst="pct40">
                      <a:fgClr>
                        <a:srgbClr val="FFFF00"/>
                      </a:fgClr>
                      <a:bgClr>
                        <a:schemeClr val="bg1"/>
                      </a:bgClr>
                    </a:pattFill>
                  </a:tcPr>
                </a:tc>
                <a:tc>
                  <a:txBody>
                    <a:bodyPr/>
                    <a:lstStyle/>
                    <a:p>
                      <a:pPr marL="285750" indent="-285750">
                        <a:buFont typeface="Wingdings" panose="05000000000000000000" pitchFamily="2" charset="2"/>
                        <a:buChar char="§"/>
                      </a:pPr>
                      <a:r>
                        <a:rPr lang="en-GB" sz="1300" dirty="0"/>
                        <a:t>Online ordering and delivery apps are now expected by customers, and the bakery has neither</a:t>
                      </a:r>
                    </a:p>
                    <a:p>
                      <a:pPr marL="285750" indent="-285750">
                        <a:buFont typeface="Wingdings" panose="05000000000000000000" pitchFamily="2" charset="2"/>
                        <a:buChar char="§"/>
                      </a:pPr>
                      <a:r>
                        <a:rPr lang="en-GB" sz="1300" dirty="0"/>
                        <a:t>A simple pre-order app or web form could replace the unanswered phone</a:t>
                      </a:r>
                    </a:p>
                    <a:p>
                      <a:endParaRPr lang="en-GB" sz="1300" b="1" dirty="0"/>
                    </a:p>
                  </a:txBody>
                  <a:tcPr>
                    <a:pattFill prst="pct40">
                      <a:fgClr>
                        <a:srgbClr val="92D050"/>
                      </a:fgClr>
                      <a:bgClr>
                        <a:schemeClr val="bg1"/>
                      </a:bgClr>
                    </a:pattFill>
                  </a:tcPr>
                </a:tc>
                <a:tc>
                  <a:txBody>
                    <a:bodyPr/>
                    <a:lstStyle/>
                    <a:p>
                      <a:pPr marL="285750" indent="-285750">
                        <a:buFont typeface="Wingdings" panose="05000000000000000000" pitchFamily="2" charset="2"/>
                        <a:buChar char="§"/>
                      </a:pPr>
                      <a:r>
                        <a:rPr lang="en-GB" sz="1300" dirty="0"/>
                        <a:t>Allergen labelling rules for pre-packed food (Natasha's Law) apply to any new packaged or delivered products (FSA, 2021)</a:t>
                      </a:r>
                    </a:p>
                    <a:p>
                      <a:pPr marL="285750" indent="-285750">
                        <a:buFont typeface="Wingdings" panose="05000000000000000000" pitchFamily="2" charset="2"/>
                        <a:buChar char="§"/>
                      </a:pPr>
                      <a:r>
                        <a:rPr lang="en-GB" sz="1300" dirty="0"/>
                        <a:t>Higher employer National Insurance from April 2025 adds to staffing costs (FDF, 2025)</a:t>
                      </a:r>
                    </a:p>
                    <a:p>
                      <a:endParaRPr lang="en-GB" sz="1300" b="1" dirty="0"/>
                    </a:p>
                  </a:txBody>
                  <a:tcPr>
                    <a:pattFill prst="pct40">
                      <a:fgClr>
                        <a:srgbClr val="00B0F0"/>
                      </a:fgClr>
                      <a:bgClr>
                        <a:schemeClr val="bg1"/>
                      </a:bgClr>
                    </a:pattFill>
                  </a:tcPr>
                </a:tc>
                <a:tc>
                  <a:txBody>
                    <a:bodyPr/>
                    <a:lstStyle/>
                    <a:p>
                      <a:pPr marL="285750" indent="-285750">
                        <a:buFont typeface="Wingdings" panose="05000000000000000000" pitchFamily="2" charset="2"/>
                        <a:buChar char="§"/>
                      </a:pPr>
                      <a:r>
                        <a:rPr lang="en-GB" sz="1300" dirty="0"/>
                        <a:t>Organic crops are more exposed to crop failure, so stock costs are unpredictable (case study)</a:t>
                      </a:r>
                    </a:p>
                    <a:p>
                      <a:pPr marL="285750" indent="-285750">
                        <a:buFont typeface="Wingdings" panose="05000000000000000000" pitchFamily="2" charset="2"/>
                        <a:buChar char="§"/>
                      </a:pPr>
                      <a:r>
                        <a:rPr lang="en-GB" sz="1300" dirty="0"/>
                        <a:t>The UK organic market grew to £3.9bn in 2025 (Soil Association, 2026), so organic remains a selling point</a:t>
                      </a:r>
                    </a:p>
                    <a:p>
                      <a:endParaRPr lang="en-GB" sz="1300" b="1" dirty="0"/>
                    </a:p>
                  </a:txBody>
                  <a:tcPr>
                    <a:pattFill prst="pct40">
                      <a:fgClr>
                        <a:srgbClr val="0070C0"/>
                      </a:fgClr>
                      <a:bgClr>
                        <a:schemeClr val="bg1"/>
                      </a:bgClr>
                    </a:pattFill>
                  </a:tcPr>
                </a:tc>
                <a:extLst>
                  <a:ext uri="{0D108BD9-81ED-4DB2-BD59-A6C34878D82A}">
                    <a16:rowId xmlns:a16="http://schemas.microsoft.com/office/drawing/2014/main" val="654891230"/>
                  </a:ext>
                </a:extLst>
              </a:tr>
            </a:tbl>
          </a:graphicData>
        </a:graphic>
      </p:graphicFrame>
      <p:sp>
        <p:nvSpPr>
          <p:cNvPr id="50" name="TextBox 49"/>
          <p:cNvSpPr txBox="1"/>
          <p:nvPr/>
        </p:nvSpPr>
        <p:spPr>
          <a:xfrm>
            <a:off x="682305" y="6248462"/>
            <a:ext cx="10827392" cy="320000"/>
          </a:xfrm>
          <a:prstGeom prst="rect">
            <a:avLst/>
          </a:prstGeom>
          <a:noFill/>
        </p:spPr>
        <p:txBody>
          <a:bodyPr wrap="square" rtlCol="0">
            <a:spAutoFit/>
          </a:bodyPr>
          <a:lstStyle/>
          <a:p>
            <a:pPr marL="0" indent="0">
              <a:buNone/>
            </a:pPr>
            <a:r>
              <a:rPr lang="en-GB" sz="1200" i="1" dirty="0">
                <a:latin typeface="Arial" panose="020B0604020202020204" pitchFamily="34" charset="0"/>
                <a:cs typeface="Arial" panose="020B0604020202020204" pitchFamily="34" charset="0"/>
              </a:rPr>
              <a:t>Sources: FDF (2025); FSB (2023); ONS (2025); FSA (2021); Soil Association (2026); Johnson et al. (2020)</a:t>
            </a:r>
          </a:p>
        </p:txBody>
      </p:sp>
    </p:spTree>
    <p:extLst>
      <p:ext uri="{BB962C8B-B14F-4D97-AF65-F5344CB8AC3E}">
        <p14:creationId xmlns:p14="http://schemas.microsoft.com/office/powerpoint/2010/main" val="76460505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838200" y="218476"/>
            <a:ext cx="10515600" cy="1325563"/>
          </a:xfrm>
        </p:spPr>
        <p:txBody>
          <a:bodyPr>
            <a:normAutofit/>
          </a:bodyPr>
          <a:lstStyle/>
          <a:p>
            <a:pPr algn="ctr"/>
            <a:r>
              <a:rPr lang="en-GB" sz="2900" b="1" u="sng" dirty="0">
                <a:latin typeface="Arial" panose="020B0604020202020204" pitchFamily="34" charset="0"/>
                <a:cs typeface="Arial" panose="020B0604020202020204" pitchFamily="34" charset="0"/>
              </a:rPr>
              <a:t>The Cause-and-Effect model: a critique</a:t>
            </a:r>
          </a:p>
        </p:txBody>
      </p:sp>
      <p:sp>
        <p:nvSpPr>
          <p:cNvPr id="3" name="Content Placeholder 2">
            <a:extLst>
              <a:ext uri="{FF2B5EF4-FFF2-40B4-BE49-F238E27FC236}">
                <a16:creationId xmlns:a16="http://schemas.microsoft.com/office/drawing/2014/main" id="{1B4D8426-20C5-630E-80E5-EAB06B11CCD5}"/>
              </a:ext>
            </a:extLst>
          </p:cNvPr>
          <p:cNvSpPr>
            <a:spLocks noGrp="1"/>
          </p:cNvSpPr>
          <p:nvPr>
            <p:ph idx="1"/>
          </p:nvPr>
        </p:nvSpPr>
        <p:spPr/>
        <p:txBody>
          <a:bodyPr>
            <a:normAutofit/>
          </a:bodyPr>
          <a:lstStyle/>
          <a:p>
            <a:pPr>
              <a:lnSpc>
                <a:spcPct val="120000"/>
              </a:lnSpc>
              <a:spcAft>
                <a:spcPts val="600"/>
              </a:spcAft>
            </a:pPr>
            <a:r>
              <a:rPr lang="en-GB" sz="1800" dirty="0">
                <a:latin typeface="Arial" panose="020B0604020202020204" pitchFamily="34" charset="0"/>
                <a:cs typeface="Arial" panose="020B0604020202020204" pitchFamily="34" charset="0"/>
              </a:rPr>
              <a:t>What it is: Ishikawa's fishbone diagram puts the problem at the "head" and groups possible causes along the "bones" (Ishikawa, 1985)</a:t>
            </a:r>
          </a:p>
          <a:p>
            <a:pPr>
              <a:lnSpc>
                <a:spcPct val="120000"/>
              </a:lnSpc>
              <a:spcAft>
                <a:spcPts val="600"/>
              </a:spcAft>
            </a:pPr>
            <a:r>
              <a:rPr lang="en-GB" sz="1800" dirty="0">
                <a:latin typeface="Arial" panose="020B0604020202020204" pitchFamily="34" charset="0"/>
                <a:cs typeface="Arial" panose="020B0604020202020204" pitchFamily="34" charset="0"/>
              </a:rPr>
              <a:t>Why it is used: to get past the symptoms of a problem and find its root causes</a:t>
            </a:r>
          </a:p>
          <a:p>
            <a:pPr>
              <a:lnSpc>
                <a:spcPct val="120000"/>
              </a:lnSpc>
              <a:spcAft>
                <a:spcPts val="600"/>
              </a:spcAft>
            </a:pPr>
            <a:r>
              <a:rPr lang="en-GB" sz="1800" dirty="0">
                <a:latin typeface="Arial" panose="020B0604020202020204" pitchFamily="34" charset="0"/>
                <a:cs typeface="Arial" panose="020B0604020202020204" pitchFamily="34" charset="0"/>
              </a:rPr>
              <a:t>Where it is used: quality management, operations and team problem-solving sessions (Slack and Brandon-Jones, 2019)</a:t>
            </a:r>
          </a:p>
          <a:p>
            <a:pPr>
              <a:lnSpc>
                <a:spcPct val="120000"/>
              </a:lnSpc>
              <a:spcAft>
                <a:spcPts val="600"/>
              </a:spcAft>
            </a:pPr>
            <a:r>
              <a:rPr lang="en-GB" sz="1800" dirty="0">
                <a:latin typeface="Arial" panose="020B0604020202020204" pitchFamily="34" charset="0"/>
                <a:cs typeface="Arial" panose="020B0604020202020204" pitchFamily="34" charset="0"/>
              </a:rPr>
              <a:t>Benefits: visual, structured, works with little data, and gets a team thinking widely about causes</a:t>
            </a:r>
          </a:p>
          <a:p>
            <a:pPr>
              <a:lnSpc>
                <a:spcPct val="120000"/>
              </a:lnSpc>
              <a:spcAft>
                <a:spcPts val="600"/>
              </a:spcAft>
            </a:pPr>
            <a:r>
              <a:rPr lang="en-GB" sz="1800" dirty="0">
                <a:latin typeface="Arial" panose="020B0604020202020204" pitchFamily="34" charset="0"/>
                <a:cs typeface="Arial" panose="020B0604020202020204" pitchFamily="34" charset="0"/>
              </a:rPr>
              <a:t>Criticisms: it suggests causes but does not prove them; it does not show how big each cause is; the categories overlap; and it depends on the judgement of whoever draws it (Ilie and Ciocoiu, 2010)</a:t>
            </a:r>
          </a:p>
        </p:txBody>
      </p:sp>
    </p:spTree>
    <p:extLst>
      <p:ext uri="{BB962C8B-B14F-4D97-AF65-F5344CB8AC3E}">
        <p14:creationId xmlns:p14="http://schemas.microsoft.com/office/powerpoint/2010/main" val="231907912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123C5DD-9135-EA5A-0C12-57ABF0012AEF}"/>
              </a:ext>
            </a:extLst>
          </p:cNvPr>
          <p:cNvSpPr>
            <a:spLocks noGrp="1" noRot="1" noMove="1" noResize="1" noEditPoints="1" noAdjustHandles="1" noChangeArrowheads="1" noChangeShapeType="1"/>
          </p:cNvSpPr>
          <p:nvPr>
            <p:ph type="pic" sz="quarter" idx="11"/>
          </p:nvPr>
        </p:nvSpPr>
        <p:spPr>
          <a:xfrm>
            <a:off x="388466" y="1028763"/>
            <a:ext cx="11585447" cy="4496781"/>
          </a:xfrm>
          <a:ln w="38100">
            <a:solidFill>
              <a:schemeClr val="tx1"/>
            </a:solidFill>
          </a:ln>
        </p:spPr>
        <p:txBody>
          <a:bodyPr/>
          <a:lstStyle/>
          <a:p>
            <a:pPr marL="0" indent="0">
              <a:buNone/>
            </a:pPr>
            <a:endParaRPr lang="en-GB" dirty="0"/>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cxnSp>
        <p:nvCxnSpPr>
          <p:cNvPr id="4" name="Straight Connector 3">
            <a:extLst>
              <a:ext uri="{FF2B5EF4-FFF2-40B4-BE49-F238E27FC236}">
                <a16:creationId xmlns:a16="http://schemas.microsoft.com/office/drawing/2014/main" id="{E35EC745-8DDF-8193-3996-4E29B255A570}"/>
              </a:ext>
            </a:extLst>
          </p:cNvPr>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a:endCxn id="33" idx="2"/>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a:spLocks noGrp="1" noRot="1" noMove="1" noResize="1" noEditPoints="1" noAdjustHandles="1" noChangeArrowheads="1" noChangeShapeType="1"/>
          </p:cNvSpPr>
          <p:nvPr/>
        </p:nvSpPr>
        <p:spPr>
          <a:xfrm>
            <a:off x="608512" y="1484101"/>
            <a:ext cx="2129680" cy="461665"/>
          </a:xfrm>
          <a:prstGeom prst="rect">
            <a:avLst/>
          </a:prstGeom>
          <a:noFill/>
          <a:ln w="57150">
            <a:solidFill>
              <a:srgbClr val="FFC000"/>
            </a:solidFill>
          </a:ln>
        </p:spPr>
        <p:txBody>
          <a:bodyPr wrap="square" rtlCol="0">
            <a:spAutoFit/>
          </a:bodyPr>
          <a:lstStyle/>
          <a:p>
            <a:pPr algn="ctr"/>
            <a:r>
              <a:rPr lang="en-GB" sz="2400" b="1" dirty="0">
                <a:solidFill>
                  <a:srgbClr val="FFC000"/>
                </a:solidFill>
                <a:latin typeface="Arial" panose="020B0604020202020204" pitchFamily="34" charset="0"/>
                <a:cs typeface="Arial" panose="020B0604020202020204" pitchFamily="34" charset="0"/>
              </a:rPr>
              <a:t>Methods</a:t>
            </a:r>
          </a:p>
        </p:txBody>
      </p:sp>
      <p:sp>
        <p:nvSpPr>
          <p:cNvPr id="32" name="TextBox 31">
            <a:extLst>
              <a:ext uri="{FF2B5EF4-FFF2-40B4-BE49-F238E27FC236}">
                <a16:creationId xmlns:a16="http://schemas.microsoft.com/office/drawing/2014/main" id="{5DB6A20C-CFF4-B26B-E98B-7BE2AD6107BC}"/>
              </a:ext>
            </a:extLst>
          </p:cNvPr>
          <p:cNvSpPr txBox="1">
            <a:spLocks noGrp="1" noRot="1" noMove="1" noResize="1" noEditPoints="1" noAdjustHandles="1" noChangeArrowheads="1" noChangeShapeType="1"/>
          </p:cNvSpPr>
          <p:nvPr/>
        </p:nvSpPr>
        <p:spPr>
          <a:xfrm>
            <a:off x="3545260" y="1505437"/>
            <a:ext cx="2129680" cy="461665"/>
          </a:xfrm>
          <a:prstGeom prst="rect">
            <a:avLst/>
          </a:prstGeom>
          <a:noFill/>
          <a:ln w="57150">
            <a:solidFill>
              <a:srgbClr val="FF0000"/>
            </a:solidFill>
          </a:ln>
        </p:spPr>
        <p:txBody>
          <a:bodyPr wrap="square" rtlCol="0">
            <a:spAutoFit/>
          </a:bodyPr>
          <a:lstStyle/>
          <a:p>
            <a:pPr algn="ctr"/>
            <a:r>
              <a:rPr lang="en-GB" sz="2400" b="1" dirty="0">
                <a:solidFill>
                  <a:srgbClr val="FF0000"/>
                </a:solidFill>
                <a:latin typeface="Arial" panose="020B0604020202020204" pitchFamily="34" charset="0"/>
                <a:cs typeface="Arial" panose="020B0604020202020204" pitchFamily="34" charset="0"/>
              </a:rPr>
              <a:t>Machines</a:t>
            </a:r>
          </a:p>
        </p:txBody>
      </p:sp>
      <p:sp>
        <p:nvSpPr>
          <p:cNvPr id="33" name="TextBox 32">
            <a:extLst>
              <a:ext uri="{FF2B5EF4-FFF2-40B4-BE49-F238E27FC236}">
                <a16:creationId xmlns:a16="http://schemas.microsoft.com/office/drawing/2014/main" id="{41489ABC-2CE6-75F6-77BF-F7A56B625F65}"/>
              </a:ext>
            </a:extLst>
          </p:cNvPr>
          <p:cNvSpPr txBox="1">
            <a:spLocks noGrp="1" noRot="1" noMove="1" noResize="1" noEditPoints="1" noAdjustHandles="1" noChangeArrowheads="1" noChangeShapeType="1"/>
          </p:cNvSpPr>
          <p:nvPr/>
        </p:nvSpPr>
        <p:spPr>
          <a:xfrm>
            <a:off x="6405359" y="1514744"/>
            <a:ext cx="2151782" cy="461665"/>
          </a:xfrm>
          <a:prstGeom prst="rect">
            <a:avLst/>
          </a:prstGeom>
          <a:noFill/>
          <a:ln w="57150">
            <a:solidFill>
              <a:srgbClr val="C00000"/>
            </a:solidFill>
          </a:ln>
        </p:spPr>
        <p:txBody>
          <a:bodyPr wrap="square" rtlCol="0">
            <a:spAutoFit/>
          </a:bodyPr>
          <a:lstStyle/>
          <a:p>
            <a:pPr algn="ctr"/>
            <a:r>
              <a:rPr lang="en-GB" sz="2400" b="1" dirty="0">
                <a:solidFill>
                  <a:srgbClr val="C00000"/>
                </a:solidFill>
                <a:latin typeface="Arial" panose="020B0604020202020204" pitchFamily="34" charset="0"/>
                <a:cs typeface="Arial" panose="020B0604020202020204" pitchFamily="34" charset="0"/>
              </a:rPr>
              <a:t>People</a:t>
            </a:r>
          </a:p>
        </p:txBody>
      </p:sp>
      <p:sp>
        <p:nvSpPr>
          <p:cNvPr id="34" name="TextBox 33">
            <a:extLst>
              <a:ext uri="{FF2B5EF4-FFF2-40B4-BE49-F238E27FC236}">
                <a16:creationId xmlns:a16="http://schemas.microsoft.com/office/drawing/2014/main" id="{18A0BA3C-0398-33B0-8A61-9B6B82677B43}"/>
              </a:ext>
            </a:extLst>
          </p:cNvPr>
          <p:cNvSpPr txBox="1">
            <a:spLocks noGrp="1" noRot="1" noMove="1" noResize="1" noEditPoints="1" noAdjustHandles="1" noChangeArrowheads="1" noChangeShapeType="1"/>
          </p:cNvSpPr>
          <p:nvPr/>
        </p:nvSpPr>
        <p:spPr>
          <a:xfrm>
            <a:off x="587172" y="4912234"/>
            <a:ext cx="2151020" cy="461665"/>
          </a:xfrm>
          <a:prstGeom prst="rect">
            <a:avLst/>
          </a:prstGeom>
          <a:noFill/>
          <a:ln w="57150">
            <a:solidFill>
              <a:srgbClr val="7030A0"/>
            </a:solidFill>
          </a:ln>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Materials</a:t>
            </a:r>
          </a:p>
        </p:txBody>
      </p:sp>
      <p:sp>
        <p:nvSpPr>
          <p:cNvPr id="35" name="TextBox 34">
            <a:extLst>
              <a:ext uri="{FF2B5EF4-FFF2-40B4-BE49-F238E27FC236}">
                <a16:creationId xmlns:a16="http://schemas.microsoft.com/office/drawing/2014/main" id="{25280725-B1FF-C78B-7A5D-9000F381FF02}"/>
              </a:ext>
            </a:extLst>
          </p:cNvPr>
          <p:cNvSpPr txBox="1">
            <a:spLocks noGrp="1" noRot="1" noMove="1" noResize="1" noEditPoints="1" noAdjustHandles="1" noChangeArrowheads="1" noChangeShapeType="1"/>
          </p:cNvSpPr>
          <p:nvPr/>
        </p:nvSpPr>
        <p:spPr>
          <a:xfrm>
            <a:off x="3503402" y="4921646"/>
            <a:ext cx="2151020" cy="461665"/>
          </a:xfrm>
          <a:prstGeom prst="rect">
            <a:avLst/>
          </a:prstGeom>
          <a:noFill/>
          <a:ln w="57150">
            <a:solidFill>
              <a:srgbClr val="00B0F0"/>
            </a:solidFill>
          </a:ln>
        </p:spPr>
        <p:txBody>
          <a:bodyPr wrap="square" rtlCol="0">
            <a:spAutoFit/>
          </a:bodyPr>
          <a:lstStyle/>
          <a:p>
            <a:pPr algn="ctr"/>
            <a:r>
              <a:rPr lang="en-GB" sz="2400" b="1" dirty="0">
                <a:solidFill>
                  <a:srgbClr val="00B0F0"/>
                </a:solidFill>
                <a:latin typeface="Arial" panose="020B0604020202020204" pitchFamily="34" charset="0"/>
                <a:cs typeface="Arial" panose="020B0604020202020204" pitchFamily="34" charset="0"/>
              </a:rPr>
              <a:t>Measurement</a:t>
            </a:r>
          </a:p>
        </p:txBody>
      </p:sp>
      <p:sp>
        <p:nvSpPr>
          <p:cNvPr id="36" name="TextBox 35">
            <a:extLst>
              <a:ext uri="{FF2B5EF4-FFF2-40B4-BE49-F238E27FC236}">
                <a16:creationId xmlns:a16="http://schemas.microsoft.com/office/drawing/2014/main" id="{182A6F30-A98D-AA4B-6D38-F12F52305694}"/>
              </a:ext>
            </a:extLst>
          </p:cNvPr>
          <p:cNvSpPr txBox="1">
            <a:spLocks noGrp="1" noRot="1" noMove="1" noResize="1" noEditPoints="1" noAdjustHandles="1" noChangeArrowheads="1" noChangeShapeType="1"/>
          </p:cNvSpPr>
          <p:nvPr/>
        </p:nvSpPr>
        <p:spPr>
          <a:xfrm>
            <a:off x="6385494" y="4917074"/>
            <a:ext cx="2191513" cy="461665"/>
          </a:xfrm>
          <a:prstGeom prst="rect">
            <a:avLst/>
          </a:prstGeom>
          <a:noFill/>
          <a:ln w="57150">
            <a:solidFill>
              <a:srgbClr val="00B050"/>
            </a:solidFill>
          </a:ln>
        </p:spPr>
        <p:txBody>
          <a:bodyPr wrap="square" rtlCol="0">
            <a:spAutoFit/>
          </a:bodyPr>
          <a:lstStyle/>
          <a:p>
            <a:pPr algn="ctr"/>
            <a:r>
              <a:rPr lang="en-GB" sz="2400" b="1" dirty="0">
                <a:solidFill>
                  <a:srgbClr val="00B050"/>
                </a:solidFill>
                <a:latin typeface="Arial" panose="020B0604020202020204" pitchFamily="34" charset="0"/>
                <a:cs typeface="Arial" panose="020B0604020202020204" pitchFamily="34" charset="0"/>
              </a:rPr>
              <a:t>Environment</a:t>
            </a:r>
          </a:p>
        </p:txBody>
      </p:sp>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424002" y="3186737"/>
            <a:ext cx="2167128" cy="460000"/>
          </a:xfrm>
          <a:prstGeom prst="rect">
            <a:avLst/>
          </a:prstGeom>
          <a:noFill/>
          <a:ln w="57150">
            <a:solidFill>
              <a:schemeClr val="tx1"/>
            </a:solidFill>
          </a:ln>
        </p:spPr>
        <p:txBody>
          <a:bodyPr wrap="square" rtlCol="0" anchor="ctr">
            <a:normAutofit/>
          </a:bodyPr>
          <a:lstStyle/>
          <a:p>
            <a:r>
              <a:rPr lang="en-GB" sz="1200" b="1" dirty="0">
                <a:latin typeface="Arial" panose="020B0604020202020204" pitchFamily="34" charset="0"/>
                <a:cs typeface="Arial" panose="020B0604020202020204" pitchFamily="34" charset="0"/>
              </a:rPr>
              <a:t>Sales stuck about 25% below 2019</a:t>
            </a:r>
          </a:p>
        </p:txBody>
      </p:sp>
      <p:sp>
        <p:nvSpPr>
          <p:cNvPr id="22" name="TextBox 21">
            <a:extLst>
              <a:ext uri="{FF2B5EF4-FFF2-40B4-BE49-F238E27FC236}">
                <a16:creationId xmlns:a16="http://schemas.microsoft.com/office/drawing/2014/main" id="{280A6708-DF3B-47D7-80AD-BED7584E4872}"/>
              </a:ext>
            </a:extLst>
          </p:cNvPr>
          <p:cNvSpPr txBox="1">
            <a:spLocks noGrp="1" noRot="1" noMove="1" noResize="1" noEditPoints="1" noAdjustHandles="1" noChangeArrowheads="1" noChangeShapeType="1"/>
          </p:cNvSpPr>
          <p:nvPr/>
        </p:nvSpPr>
        <p:spPr>
          <a:xfrm>
            <a:off x="6369413" y="4416742"/>
            <a:ext cx="2207594" cy="430000"/>
          </a:xfrm>
          <a:prstGeom prst="rect">
            <a:avLst/>
          </a:prstGeom>
          <a:solidFill>
            <a:schemeClr val="bg1"/>
          </a:solidFill>
          <a:ln w="12700">
            <a:solidFill>
              <a:schemeClr val="tx1"/>
            </a:solidFill>
          </a:ln>
        </p:spPr>
        <p:txBody>
          <a:bodyPr wrap="square" lIns="54000" tIns="36000" rIns="54000" bIns="36000" rtlCol="0" anchor="ctr">
            <a:normAutofit/>
          </a:bodyPr>
          <a:lstStyle/>
          <a:p>
            <a:r>
              <a:rPr lang="en-GB" sz="1100" dirty="0">
                <a:latin typeface="Arial" panose="020B0604020202020204" pitchFamily="34" charset="0"/>
                <a:cs typeface="Arial" panose="020B0604020202020204" pitchFamily="34" charset="0"/>
              </a:rPr>
              <a:t>Rent, rates, utilities and insurance up</a:t>
            </a:r>
          </a:p>
        </p:txBody>
      </p:sp>
      <p:sp>
        <p:nvSpPr>
          <p:cNvPr id="23" name="TextBox 22">
            <a:extLst>
              <a:ext uri="{FF2B5EF4-FFF2-40B4-BE49-F238E27FC236}">
                <a16:creationId xmlns:a16="http://schemas.microsoft.com/office/drawing/2014/main" id="{8F167E83-1CE4-F3CA-7557-1CDDF3628DBE}"/>
              </a:ext>
            </a:extLst>
          </p:cNvPr>
          <p:cNvSpPr txBox="1">
            <a:spLocks noGrp="1" noRot="1" noMove="1" noResize="1" noEditPoints="1" noAdjustHandles="1" noChangeArrowheads="1" noChangeShapeType="1"/>
          </p:cNvSpPr>
          <p:nvPr/>
        </p:nvSpPr>
        <p:spPr>
          <a:xfrm>
            <a:off x="6377453" y="3799203"/>
            <a:ext cx="2207594" cy="430000"/>
          </a:xfrm>
          <a:prstGeom prst="rect">
            <a:avLst/>
          </a:prstGeom>
          <a:solidFill>
            <a:schemeClr val="bg1"/>
          </a:solidFill>
          <a:ln w="12700">
            <a:solidFill>
              <a:schemeClr val="tx1"/>
            </a:solidFill>
          </a:ln>
        </p:spPr>
        <p:txBody>
          <a:bodyPr wrap="square" lIns="54000" tIns="36000" rIns="54000" bIns="36000" rtlCol="0" anchor="ctr">
            <a:normAutofit/>
          </a:bodyPr>
          <a:lstStyle/>
          <a:p>
            <a:r>
              <a:rPr lang="en-GB" sz="1100" dirty="0">
                <a:latin typeface="Arial" panose="020B0604020202020204" pitchFamily="34" charset="0"/>
                <a:cs typeface="Arial" panose="020B0604020202020204" pitchFamily="34" charset="0"/>
              </a:rPr>
              <a:t>Retail park quieter, units left empty</a:t>
            </a:r>
          </a:p>
        </p:txBody>
      </p:sp>
      <p:sp>
        <p:nvSpPr>
          <p:cNvPr id="24" name="TextBox 23">
            <a:extLst>
              <a:ext uri="{FF2B5EF4-FFF2-40B4-BE49-F238E27FC236}">
                <a16:creationId xmlns:a16="http://schemas.microsoft.com/office/drawing/2014/main" id="{B2F0A62B-BCD1-8AD8-F315-6F09A31F7FFE}"/>
              </a:ext>
            </a:extLst>
          </p:cNvPr>
          <p:cNvSpPr txBox="1">
            <a:spLocks noGrp="1" noRot="1" noMove="1" noResize="1" noEditPoints="1" noAdjustHandles="1" noChangeArrowheads="1" noChangeShapeType="1"/>
          </p:cNvSpPr>
          <p:nvPr/>
        </p:nvSpPr>
        <p:spPr>
          <a:xfrm>
            <a:off x="6405359" y="2241614"/>
            <a:ext cx="2207594" cy="430000"/>
          </a:xfrm>
          <a:prstGeom prst="rect">
            <a:avLst/>
          </a:prstGeom>
          <a:solidFill>
            <a:schemeClr val="bg1"/>
          </a:solidFill>
          <a:ln w="12700">
            <a:solidFill>
              <a:schemeClr val="tx1"/>
            </a:solidFill>
          </a:ln>
        </p:spPr>
        <p:txBody>
          <a:bodyPr wrap="square" lIns="54000" tIns="36000" rIns="54000" bIns="36000" rtlCol="0" anchor="ctr">
            <a:normAutofit/>
          </a:bodyPr>
          <a:lstStyle/>
          <a:p>
            <a:r>
              <a:rPr lang="en-GB" sz="1100" dirty="0">
                <a:latin typeface="Arial" panose="020B0604020202020204" pitchFamily="34" charset="0"/>
                <a:cs typeface="Arial" panose="020B0604020202020204" pitchFamily="34" charset="0"/>
              </a:rPr>
              <a:t>Loyal customers have lost their jobs</a:t>
            </a:r>
          </a:p>
        </p:txBody>
      </p:sp>
      <p:sp>
        <p:nvSpPr>
          <p:cNvPr id="25" name="TextBox 24">
            <a:extLst>
              <a:ext uri="{FF2B5EF4-FFF2-40B4-BE49-F238E27FC236}">
                <a16:creationId xmlns:a16="http://schemas.microsoft.com/office/drawing/2014/main" id="{2A30538D-67ED-A3A1-CFA1-39377D70B9B9}"/>
              </a:ext>
            </a:extLst>
          </p:cNvPr>
          <p:cNvSpPr txBox="1">
            <a:spLocks noGrp="1" noRot="1" noMove="1" noResize="1" noEditPoints="1" noAdjustHandles="1" noChangeArrowheads="1" noChangeShapeType="1"/>
          </p:cNvSpPr>
          <p:nvPr/>
        </p:nvSpPr>
        <p:spPr>
          <a:xfrm>
            <a:off x="6405359" y="2814221"/>
            <a:ext cx="2207594" cy="430000"/>
          </a:xfrm>
          <a:prstGeom prst="rect">
            <a:avLst/>
          </a:prstGeom>
          <a:solidFill>
            <a:schemeClr val="bg1"/>
          </a:solidFill>
          <a:ln w="12700">
            <a:solidFill>
              <a:schemeClr val="tx1"/>
            </a:solidFill>
          </a:ln>
        </p:spPr>
        <p:txBody>
          <a:bodyPr wrap="square" lIns="54000" tIns="36000" rIns="54000" bIns="36000" rtlCol="0" anchor="ctr">
            <a:normAutofit/>
          </a:bodyPr>
          <a:lstStyle/>
          <a:p>
            <a:r>
              <a:rPr lang="en-GB" sz="1100" dirty="0">
                <a:latin typeface="Arial" panose="020B0604020202020204" pitchFamily="34" charset="0"/>
                <a:cs typeface="Arial" panose="020B0604020202020204" pitchFamily="34" charset="0"/>
              </a:rPr>
              <a:t>Office workers at home part of the week</a:t>
            </a:r>
          </a:p>
        </p:txBody>
      </p:sp>
      <p:sp>
        <p:nvSpPr>
          <p:cNvPr id="26" name="TextBox 25">
            <a:extLst>
              <a:ext uri="{FF2B5EF4-FFF2-40B4-BE49-F238E27FC236}">
                <a16:creationId xmlns:a16="http://schemas.microsoft.com/office/drawing/2014/main" id="{19E1DBE5-167E-78C1-BCD0-8D2DCE9A4F68}"/>
              </a:ext>
            </a:extLst>
          </p:cNvPr>
          <p:cNvSpPr txBox="1">
            <a:spLocks noGrp="1" noRot="1" noMove="1" noResize="1" noEditPoints="1" noAdjustHandles="1" noChangeArrowheads="1" noChangeShapeType="1"/>
          </p:cNvSpPr>
          <p:nvPr/>
        </p:nvSpPr>
        <p:spPr>
          <a:xfrm>
            <a:off x="3506303" y="4416742"/>
            <a:ext cx="2207594" cy="430000"/>
          </a:xfrm>
          <a:prstGeom prst="rect">
            <a:avLst/>
          </a:prstGeom>
          <a:solidFill>
            <a:schemeClr val="bg1"/>
          </a:solidFill>
          <a:ln w="12700">
            <a:solidFill>
              <a:schemeClr val="tx1"/>
            </a:solidFill>
          </a:ln>
        </p:spPr>
        <p:txBody>
          <a:bodyPr wrap="square" lIns="54000" tIns="36000" rIns="54000" bIns="36000" rtlCol="0" anchor="ctr">
            <a:normAutofit/>
          </a:bodyPr>
          <a:lstStyle/>
          <a:p>
            <a:r>
              <a:rPr lang="en-GB" sz="1100" dirty="0">
                <a:latin typeface="Arial" panose="020B0604020202020204" pitchFamily="34" charset="0"/>
                <a:cs typeface="Arial" panose="020B0604020202020204" pitchFamily="34" charset="0"/>
              </a:rPr>
              <a:t>Sales only compared with 2019 totals</a:t>
            </a:r>
          </a:p>
        </p:txBody>
      </p:sp>
      <p:sp>
        <p:nvSpPr>
          <p:cNvPr id="27" name="TextBox 26">
            <a:extLst>
              <a:ext uri="{FF2B5EF4-FFF2-40B4-BE49-F238E27FC236}">
                <a16:creationId xmlns:a16="http://schemas.microsoft.com/office/drawing/2014/main" id="{BDD08689-6B7D-0F8F-480D-F4AAD7FE2D5B}"/>
              </a:ext>
            </a:extLst>
          </p:cNvPr>
          <p:cNvSpPr txBox="1">
            <a:spLocks noGrp="1" noRot="1" noMove="1" noResize="1" noEditPoints="1" noAdjustHandles="1" noChangeArrowheads="1" noChangeShapeType="1"/>
          </p:cNvSpPr>
          <p:nvPr/>
        </p:nvSpPr>
        <p:spPr>
          <a:xfrm>
            <a:off x="3545260" y="3791588"/>
            <a:ext cx="2207594" cy="430000"/>
          </a:xfrm>
          <a:prstGeom prst="rect">
            <a:avLst/>
          </a:prstGeom>
          <a:solidFill>
            <a:schemeClr val="bg1"/>
          </a:solidFill>
          <a:ln w="12700">
            <a:solidFill>
              <a:schemeClr val="tx1"/>
            </a:solidFill>
          </a:ln>
        </p:spPr>
        <p:txBody>
          <a:bodyPr wrap="square" lIns="54000" tIns="36000" rIns="54000" bIns="36000" rtlCol="0" anchor="ctr">
            <a:normAutofit/>
          </a:bodyPr>
          <a:lstStyle/>
          <a:p>
            <a:r>
              <a:rPr lang="en-GB" sz="1100" dirty="0">
                <a:latin typeface="Arial" panose="020B0604020202020204" pitchFamily="34" charset="0"/>
                <a:cs typeface="Arial" panose="020B0604020202020204" pitchFamily="34" charset="0"/>
              </a:rPr>
              <a:t>No record of footfall or waiting times</a:t>
            </a:r>
          </a:p>
        </p:txBody>
      </p:sp>
      <p:sp>
        <p:nvSpPr>
          <p:cNvPr id="28" name="TextBox 27">
            <a:extLst>
              <a:ext uri="{FF2B5EF4-FFF2-40B4-BE49-F238E27FC236}">
                <a16:creationId xmlns:a16="http://schemas.microsoft.com/office/drawing/2014/main" id="{44AB04F4-8499-0CBD-C2DD-C750D2568FD9}"/>
              </a:ext>
            </a:extLst>
          </p:cNvPr>
          <p:cNvSpPr txBox="1">
            <a:spLocks noGrp="1" noRot="1" noMove="1" noResize="1" noEditPoints="1" noAdjustHandles="1" noChangeArrowheads="1" noChangeShapeType="1"/>
          </p:cNvSpPr>
          <p:nvPr/>
        </p:nvSpPr>
        <p:spPr>
          <a:xfrm>
            <a:off x="614996" y="4389626"/>
            <a:ext cx="2207594" cy="430000"/>
          </a:xfrm>
          <a:prstGeom prst="rect">
            <a:avLst/>
          </a:prstGeom>
          <a:solidFill>
            <a:schemeClr val="bg1"/>
          </a:solidFill>
          <a:ln w="12700">
            <a:solidFill>
              <a:schemeClr val="tx1"/>
            </a:solidFill>
          </a:ln>
        </p:spPr>
        <p:txBody>
          <a:bodyPr wrap="square" lIns="54000" tIns="36000" rIns="54000" bIns="36000" rtlCol="0" anchor="ctr">
            <a:normAutofit/>
          </a:bodyPr>
          <a:lstStyle/>
          <a:p>
            <a:r>
              <a:rPr lang="en-GB" sz="1100" dirty="0">
                <a:latin typeface="Arial" panose="020B0604020202020204" pitchFamily="34" charset="0"/>
                <a:cs typeface="Arial" panose="020B0604020202020204" pitchFamily="34" charset="0"/>
              </a:rPr>
              <a:t>Ingredient prices rising (FDF, 2025)</a:t>
            </a: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614996" y="3799203"/>
            <a:ext cx="2207594" cy="430000"/>
          </a:xfrm>
          <a:prstGeom prst="rect">
            <a:avLst/>
          </a:prstGeom>
          <a:solidFill>
            <a:schemeClr val="bg1"/>
          </a:solidFill>
          <a:ln w="12700">
            <a:solidFill>
              <a:schemeClr val="tx1"/>
            </a:solidFill>
          </a:ln>
        </p:spPr>
        <p:txBody>
          <a:bodyPr wrap="square" lIns="54000" tIns="36000" rIns="54000" bIns="36000" rtlCol="0" anchor="ctr">
            <a:normAutofit/>
          </a:bodyPr>
          <a:lstStyle/>
          <a:p>
            <a:r>
              <a:rPr lang="en-GB" sz="1100" dirty="0">
                <a:latin typeface="Arial" panose="020B0604020202020204" pitchFamily="34" charset="0"/>
                <a:cs typeface="Arial" panose="020B0604020202020204" pitchFamily="34" charset="0"/>
              </a:rPr>
              <a:t>Organic-only stock, costs hard to predict</a:t>
            </a:r>
          </a:p>
        </p:txBody>
      </p:sp>
      <p:sp>
        <p:nvSpPr>
          <p:cNvPr id="30" name="TextBox 29">
            <a:extLst>
              <a:ext uri="{FF2B5EF4-FFF2-40B4-BE49-F238E27FC236}">
                <a16:creationId xmlns:a16="http://schemas.microsoft.com/office/drawing/2014/main" id="{93894965-CBAF-C3E0-3A1E-98F25A8DA3BD}"/>
              </a:ext>
            </a:extLst>
          </p:cNvPr>
          <p:cNvSpPr txBox="1">
            <a:spLocks noGrp="1" noRot="1" noMove="1" noResize="1" noEditPoints="1" noAdjustHandles="1" noChangeArrowheads="1" noChangeShapeType="1"/>
          </p:cNvSpPr>
          <p:nvPr/>
        </p:nvSpPr>
        <p:spPr>
          <a:xfrm>
            <a:off x="3492003" y="2178258"/>
            <a:ext cx="2207594" cy="430000"/>
          </a:xfrm>
          <a:prstGeom prst="rect">
            <a:avLst/>
          </a:prstGeom>
          <a:solidFill>
            <a:schemeClr val="bg1"/>
          </a:solidFill>
          <a:ln w="12700">
            <a:solidFill>
              <a:schemeClr val="tx1"/>
            </a:solidFill>
          </a:ln>
        </p:spPr>
        <p:txBody>
          <a:bodyPr wrap="square" lIns="54000" tIns="36000" rIns="54000" bIns="36000" rtlCol="0" anchor="ctr">
            <a:normAutofit/>
          </a:bodyPr>
          <a:lstStyle/>
          <a:p>
            <a:r>
              <a:rPr lang="en-GB" sz="1100" dirty="0">
                <a:latin typeface="Arial" panose="020B0604020202020204" pitchFamily="34" charset="0"/>
                <a:cs typeface="Arial" panose="020B0604020202020204" pitchFamily="34" charset="0"/>
              </a:rPr>
              <a:t>No online ordering system</a:t>
            </a:r>
          </a:p>
        </p:txBody>
      </p:sp>
      <p:sp>
        <p:nvSpPr>
          <p:cNvPr id="37" name="TextBox 36">
            <a:extLst>
              <a:ext uri="{FF2B5EF4-FFF2-40B4-BE49-F238E27FC236}">
                <a16:creationId xmlns:a16="http://schemas.microsoft.com/office/drawing/2014/main" id="{B1E4133F-2751-3952-C07B-9EBB9CE035BD}"/>
              </a:ext>
            </a:extLst>
          </p:cNvPr>
          <p:cNvSpPr txBox="1">
            <a:spLocks noGrp="1" noRot="1" noMove="1" noResize="1" noEditPoints="1" noAdjustHandles="1" noChangeArrowheads="1" noChangeShapeType="1"/>
          </p:cNvSpPr>
          <p:nvPr/>
        </p:nvSpPr>
        <p:spPr>
          <a:xfrm>
            <a:off x="3519909" y="2814220"/>
            <a:ext cx="2207594" cy="430000"/>
          </a:xfrm>
          <a:prstGeom prst="rect">
            <a:avLst/>
          </a:prstGeom>
          <a:solidFill>
            <a:schemeClr val="bg1"/>
          </a:solidFill>
          <a:ln w="12700">
            <a:solidFill>
              <a:schemeClr val="tx1"/>
            </a:solidFill>
          </a:ln>
        </p:spPr>
        <p:txBody>
          <a:bodyPr wrap="square" lIns="54000" tIns="36000" rIns="54000" bIns="36000" rtlCol="0" anchor="ctr">
            <a:normAutofit/>
          </a:bodyPr>
          <a:lstStyle/>
          <a:p>
            <a:r>
              <a:rPr lang="en-GB" sz="1100" dirty="0">
                <a:latin typeface="Arial" panose="020B0604020202020204" pitchFamily="34" charset="0"/>
                <a:cs typeface="Arial" panose="020B0604020202020204" pitchFamily="34" charset="0"/>
              </a:rPr>
              <a:t>Ovens need Basil on site all day</a:t>
            </a:r>
          </a:p>
        </p:txBody>
      </p:sp>
      <p:sp>
        <p:nvSpPr>
          <p:cNvPr id="39" name="TextBox 38">
            <a:extLst>
              <a:ext uri="{FF2B5EF4-FFF2-40B4-BE49-F238E27FC236}">
                <a16:creationId xmlns:a16="http://schemas.microsoft.com/office/drawing/2014/main" id="{D9B946EB-160F-14E8-6E65-A3ACFE53BA8E}"/>
              </a:ext>
            </a:extLst>
          </p:cNvPr>
          <p:cNvSpPr txBox="1">
            <a:spLocks noGrp="1" noRot="1" noMove="1" noResize="1" noEditPoints="1" noAdjustHandles="1" noChangeArrowheads="1" noChangeShapeType="1"/>
          </p:cNvSpPr>
          <p:nvPr/>
        </p:nvSpPr>
        <p:spPr>
          <a:xfrm>
            <a:off x="569555" y="2177470"/>
            <a:ext cx="2207594" cy="430000"/>
          </a:xfrm>
          <a:prstGeom prst="rect">
            <a:avLst/>
          </a:prstGeom>
          <a:solidFill>
            <a:schemeClr val="bg1"/>
          </a:solidFill>
          <a:ln w="12700">
            <a:solidFill>
              <a:schemeClr val="tx1"/>
            </a:solidFill>
          </a:ln>
        </p:spPr>
        <p:txBody>
          <a:bodyPr wrap="square" lIns="54000" tIns="36000" rIns="54000" bIns="36000" rtlCol="0" anchor="ctr">
            <a:normAutofit/>
          </a:bodyPr>
          <a:lstStyle/>
          <a:p>
            <a:r>
              <a:rPr lang="en-GB" sz="1100" dirty="0">
                <a:latin typeface="Arial" panose="020B0604020202020204" pitchFamily="34" charset="0"/>
                <a:cs typeface="Arial" panose="020B0604020202020204" pitchFamily="34" charset="0"/>
              </a:rPr>
              <a:t>No delivery service offered</a:t>
            </a:r>
          </a:p>
        </p:txBody>
      </p:sp>
      <p:sp>
        <p:nvSpPr>
          <p:cNvPr id="40" name="TextBox 39">
            <a:extLst>
              <a:ext uri="{FF2B5EF4-FFF2-40B4-BE49-F238E27FC236}">
                <a16:creationId xmlns:a16="http://schemas.microsoft.com/office/drawing/2014/main" id="{1A129B97-8AB0-A07D-27D5-16E805A4DFB6}"/>
              </a:ext>
            </a:extLst>
          </p:cNvPr>
          <p:cNvSpPr txBox="1">
            <a:spLocks noGrp="1" noRot="1" noMove="1" noResize="1" noEditPoints="1" noAdjustHandles="1" noChangeArrowheads="1" noChangeShapeType="1"/>
          </p:cNvSpPr>
          <p:nvPr/>
        </p:nvSpPr>
        <p:spPr>
          <a:xfrm>
            <a:off x="606084" y="2797352"/>
            <a:ext cx="2207594" cy="430000"/>
          </a:xfrm>
          <a:prstGeom prst="rect">
            <a:avLst/>
          </a:prstGeom>
          <a:solidFill>
            <a:schemeClr val="bg1"/>
          </a:solidFill>
          <a:ln w="12700">
            <a:solidFill>
              <a:schemeClr val="tx1"/>
            </a:solidFill>
          </a:ln>
        </p:spPr>
        <p:txBody>
          <a:bodyPr wrap="square" lIns="54000" tIns="36000" rIns="54000" bIns="36000" rtlCol="0" anchor="ctr">
            <a:normAutofit/>
          </a:bodyPr>
          <a:lstStyle/>
          <a:p>
            <a:r>
              <a:rPr lang="en-GB" sz="1100" dirty="0">
                <a:latin typeface="Arial" panose="020B0604020202020204" pitchFamily="34" charset="0"/>
                <a:cs typeface="Arial" panose="020B0604020202020204" pitchFamily="34" charset="0"/>
              </a:rPr>
              <a:t>Pre-orders fail: phone goes unanswered</a:t>
            </a:r>
          </a:p>
        </p:txBody>
      </p:sp>
      <p:sp>
        <p:nvSpPr>
          <p:cNvPr id="5" name="TextBox 4">
            <a:extLst>
              <a:ext uri="{FF2B5EF4-FFF2-40B4-BE49-F238E27FC236}">
                <a16:creationId xmlns:a16="http://schemas.microsoft.com/office/drawing/2014/main" id="{180A04F2-4F22-A08C-F5B4-F30F002E227B}"/>
              </a:ext>
            </a:extLst>
          </p:cNvPr>
          <p:cNvSpPr txBox="1"/>
          <p:nvPr/>
        </p:nvSpPr>
        <p:spPr>
          <a:xfrm>
            <a:off x="388465" y="94505"/>
            <a:ext cx="11585447" cy="954107"/>
          </a:xfrm>
          <a:prstGeom prst="rect">
            <a:avLst/>
          </a:prstGeom>
          <a:noFill/>
        </p:spPr>
        <p:txBody>
          <a:bodyPr wrap="square" rtlCol="0">
            <a:spAutoFit/>
          </a:bodyPr>
          <a:lstStyle/>
          <a:p>
            <a:pPr algn="ctr"/>
            <a:r>
              <a:rPr lang="en-GB" sz="2400" b="1" u="sng" dirty="0">
                <a:latin typeface="Arial" panose="020B0604020202020204" pitchFamily="34" charset="0"/>
                <a:cs typeface="Arial" panose="020B0604020202020204" pitchFamily="34" charset="0"/>
              </a:rPr>
              <a:t>Cause-and-Effect diagram for Basil's Bakery</a:t>
            </a:r>
          </a:p>
        </p:txBody>
      </p:sp>
      <p:sp>
        <p:nvSpPr>
          <p:cNvPr id="9" name="TextBox 8">
            <a:extLst>
              <a:ext uri="{FF2B5EF4-FFF2-40B4-BE49-F238E27FC236}">
                <a16:creationId xmlns:a16="http://schemas.microsoft.com/office/drawing/2014/main" id="{61E62149-100D-392D-3127-3D301273C6F0}"/>
              </a:ext>
            </a:extLst>
          </p:cNvPr>
          <p:cNvSpPr txBox="1"/>
          <p:nvPr/>
        </p:nvSpPr>
        <p:spPr>
          <a:xfrm>
            <a:off x="2477440" y="5850038"/>
            <a:ext cx="8943767" cy="274341"/>
          </a:xfrm>
          <a:prstGeom prst="rect">
            <a:avLst/>
          </a:prstGeom>
          <a:noFill/>
        </p:spPr>
        <p:txBody>
          <a:bodyPr wrap="square">
            <a:spAutoFit/>
          </a:bodyPr>
          <a:lstStyle/>
          <a:p>
            <a:pPr marL="0" indent="0">
              <a:buNone/>
            </a:pPr>
            <a:r>
              <a:rPr lang="en-GB" sz="1200" i="1" dirty="0">
                <a:latin typeface="Arial" panose="020B0604020202020204" pitchFamily="34" charset="0"/>
                <a:cs typeface="Arial" panose="020B0604020202020204" pitchFamily="34" charset="0"/>
              </a:rPr>
              <a:t>Cause-and-Effect model: Ishikawa (1985); Slack and Brandon-Jones (2019). Causes drawn from the case study and FDF (2025).</a:t>
            </a:r>
          </a:p>
        </p:txBody>
      </p:sp>
    </p:spTree>
    <p:extLst>
      <p:ext uri="{BB962C8B-B14F-4D97-AF65-F5344CB8AC3E}">
        <p14:creationId xmlns:p14="http://schemas.microsoft.com/office/powerpoint/2010/main" val="42140274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563533"/>
            <a:ext cx="10515600" cy="930275"/>
          </a:xfrm>
        </p:spPr>
        <p:txBody>
          <a:bodyPr>
            <a:normAutofit/>
          </a:bodyPr>
          <a:lstStyle/>
          <a:p>
            <a:pPr algn="ctr"/>
            <a:r>
              <a:rPr lang="en-GB" sz="3200" b="1" u="sng" dirty="0">
                <a:latin typeface="Arial" panose="020B0604020202020204" pitchFamily="34" charset="0"/>
                <a:cs typeface="Arial" panose="020B0604020202020204" pitchFamily="34" charset="0"/>
              </a:rPr>
              <a:t>Summary of key findings</a:t>
            </a: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141537"/>
            <a:ext cx="10515600" cy="4351338"/>
          </a:xfrm>
        </p:spPr>
        <p:txBody>
          <a:bodyPr>
            <a:normAutofit/>
          </a:bodyPr>
          <a:lstStyle/>
          <a:p>
            <a:pPr>
              <a:lnSpc>
                <a:spcPct val="120000"/>
              </a:lnSpc>
              <a:spcAft>
                <a:spcPts val="1000"/>
              </a:spcAft>
            </a:pPr>
            <a:r>
              <a:rPr lang="en-GB" sz="1600" b="1" dirty="0">
                <a:latin typeface="Arial" panose="020B0604020202020204" pitchFamily="34" charset="0"/>
                <a:cs typeface="Arial" panose="020B0604020202020204" pitchFamily="34" charset="0"/>
              </a:rPr>
              <a:t>Key Finding 1:</a:t>
            </a:r>
            <a:r>
              <a:rPr lang="en-GB" sz="1600" dirty="0">
                <a:latin typeface="Arial" panose="020B0604020202020204" pitchFamily="34" charset="0"/>
                <a:cs typeface="Arial" panose="020B0604020202020204" pitchFamily="34" charset="0"/>
              </a:rPr>
              <a:t> The root cause of the flat sales is fewer people in the retail park, and most of that is external – hybrid working, shop closures and job losses (ONS, 2025).</a:t>
            </a:r>
          </a:p>
          <a:p>
            <a:pPr>
              <a:lnSpc>
                <a:spcPct val="120000"/>
              </a:lnSpc>
              <a:spcAft>
                <a:spcPts val="1000"/>
              </a:spcAft>
            </a:pPr>
            <a:r>
              <a:rPr lang="en-GB" sz="1600" b="1" dirty="0">
                <a:latin typeface="Arial" panose="020B0604020202020204" pitchFamily="34" charset="0"/>
                <a:cs typeface="Arial" panose="020B0604020202020204" pitchFamily="34" charset="0"/>
              </a:rPr>
              <a:t>Key Finding 2:</a:t>
            </a:r>
            <a:r>
              <a:rPr lang="en-GB" sz="1600" dirty="0">
                <a:latin typeface="Arial" panose="020B0604020202020204" pitchFamily="34" charset="0"/>
                <a:cs typeface="Arial" panose="020B0604020202020204" pitchFamily="34" charset="0"/>
              </a:rPr>
              <a:t> The bakery is losing sales it could win. Customers are asking for delivery and pre-orders, and at the moment Basil cannot offer either.</a:t>
            </a:r>
          </a:p>
          <a:p>
            <a:pPr>
              <a:lnSpc>
                <a:spcPct val="120000"/>
              </a:lnSpc>
              <a:spcAft>
                <a:spcPts val="1000"/>
              </a:spcAft>
            </a:pPr>
            <a:r>
              <a:rPr lang="en-GB" sz="1600" b="1" dirty="0">
                <a:latin typeface="Arial" panose="020B0604020202020204" pitchFamily="34" charset="0"/>
                <a:cs typeface="Arial" panose="020B0604020202020204" pitchFamily="34" charset="0"/>
              </a:rPr>
              <a:t>Key Finding 3:</a:t>
            </a:r>
            <a:r>
              <a:rPr lang="en-GB" sz="1600" dirty="0">
                <a:latin typeface="Arial" panose="020B0604020202020204" pitchFamily="34" charset="0"/>
                <a:cs typeface="Arial" panose="020B0604020202020204" pitchFamily="34" charset="0"/>
              </a:rPr>
              <a:t> Costs are rising from several directions at once – utilities, rent, rates, insurance and organic ingredients – so a 25% sales gap hurts more than it would have in 2019 (FDF, 2025; FSB, 2023).</a:t>
            </a:r>
          </a:p>
          <a:p>
            <a:pPr>
              <a:lnSpc>
                <a:spcPct val="120000"/>
              </a:lnSpc>
              <a:spcAft>
                <a:spcPts val="1000"/>
              </a:spcAft>
            </a:pPr>
            <a:r>
              <a:rPr lang="en-GB" sz="1600" b="1" dirty="0">
                <a:latin typeface="Arial" panose="020B0604020202020204" pitchFamily="34" charset="0"/>
                <a:cs typeface="Arial" panose="020B0604020202020204" pitchFamily="34" charset="0"/>
              </a:rPr>
              <a:t>Key Finding 4:</a:t>
            </a:r>
            <a:r>
              <a:rPr lang="en-GB" sz="1600" dirty="0">
                <a:latin typeface="Arial" panose="020B0604020202020204" pitchFamily="34" charset="0"/>
                <a:cs typeface="Arial" panose="020B0604020202020204" pitchFamily="34" charset="0"/>
              </a:rPr>
              <a:t> PESTEL and the fishbone point to the same place. The causes Basil can control are his ordering methods, his capacity and his lack of data, and those are where any changes should start.</a:t>
            </a:r>
          </a:p>
        </p:txBody>
      </p:sp>
    </p:spTree>
    <p:extLst>
      <p:ext uri="{BB962C8B-B14F-4D97-AF65-F5344CB8AC3E}">
        <p14:creationId xmlns:p14="http://schemas.microsoft.com/office/powerpoint/2010/main" val="10372578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365125"/>
            <a:ext cx="10515600" cy="796925"/>
          </a:xfrm>
        </p:spPr>
        <p:txBody>
          <a:bodyPr>
            <a:normAutofit/>
          </a:bodyPr>
          <a:lstStyle/>
          <a:p>
            <a:pPr algn="ctr"/>
            <a:r>
              <a:rPr lang="en-GB" sz="3200" b="1" u="sng"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751935" y="1460365"/>
            <a:ext cx="10515600" cy="4351338"/>
          </a:xfrm>
        </p:spPr>
        <p:txBody>
          <a:bodyPr>
            <a:normAutofit fontScale="92500" lnSpcReduction="10000"/>
          </a:bodyPr>
          <a:lstStyle/>
          <a:p>
            <a:pPr marL="342900" indent="-342900">
              <a:lnSpc>
                <a:spcPct val="100000"/>
              </a:lnSpc>
              <a:spcAft>
                <a:spcPts val="400"/>
              </a:spcAft>
              <a:buNone/>
            </a:pPr>
            <a:r>
              <a:rPr lang="en-GB" sz="1200" dirty="0">
                <a:latin typeface="Arial" panose="020B0604020202020204" pitchFamily="34" charset="0"/>
                <a:cs typeface="Arial" panose="020B0604020202020204" pitchFamily="34" charset="0"/>
              </a:rPr>
              <a:t>CIPD (2024) </a:t>
            </a:r>
            <a:r>
              <a:rPr lang="en-GB" sz="1200" i="1" dirty="0">
                <a:latin typeface="Arial" panose="020B0604020202020204" pitchFamily="34" charset="0"/>
                <a:cs typeface="Arial" panose="020B0604020202020204" pitchFamily="34" charset="0"/>
              </a:rPr>
              <a:t>PESTLE analysis</a:t>
            </a:r>
            <a:r>
              <a:rPr lang="en-GB" sz="1200" dirty="0">
                <a:latin typeface="Arial" panose="020B0604020202020204" pitchFamily="34" charset="0"/>
                <a:cs typeface="Arial" panose="020B0604020202020204" pitchFamily="34" charset="0"/>
              </a:rPr>
              <a:t>. Factsheet. London: Chartered Institute of Personnel and Development.</a:t>
            </a:r>
          </a:p>
          <a:p>
            <a:pPr marL="342900" indent="-342900">
              <a:lnSpc>
                <a:spcPct val="100000"/>
              </a:lnSpc>
              <a:spcAft>
                <a:spcPts val="400"/>
              </a:spcAft>
              <a:buNone/>
            </a:pPr>
            <a:r>
              <a:rPr lang="en-GB" sz="1200" dirty="0">
                <a:latin typeface="Arial" panose="020B0604020202020204" pitchFamily="34" charset="0"/>
                <a:cs typeface="Arial" panose="020B0604020202020204" pitchFamily="34" charset="0"/>
              </a:rPr>
              <a:t>Food and Drink Federation (FDF) (2025) </a:t>
            </a:r>
            <a:r>
              <a:rPr lang="en-GB" sz="1200" i="1" dirty="0">
                <a:latin typeface="Arial" panose="020B0604020202020204" pitchFamily="34" charset="0"/>
                <a:cs typeface="Arial" panose="020B0604020202020204" pitchFamily="34" charset="0"/>
              </a:rPr>
              <a:t>Food and drink inflation surpasses 3 per cent</a:t>
            </a:r>
            <a:r>
              <a:rPr lang="en-GB" sz="1200" dirty="0">
                <a:latin typeface="Arial" panose="020B0604020202020204" pitchFamily="34" charset="0"/>
                <a:cs typeface="Arial" panose="020B0604020202020204" pitchFamily="34" charset="0"/>
              </a:rPr>
              <a:t>. 19 February. London: FDF.</a:t>
            </a:r>
          </a:p>
          <a:p>
            <a:pPr marL="342900" indent="-342900">
              <a:lnSpc>
                <a:spcPct val="100000"/>
              </a:lnSpc>
              <a:spcAft>
                <a:spcPts val="400"/>
              </a:spcAft>
              <a:buNone/>
            </a:pPr>
            <a:r>
              <a:rPr lang="en-GB" sz="1200" dirty="0">
                <a:latin typeface="Arial" panose="020B0604020202020204" pitchFamily="34" charset="0"/>
                <a:cs typeface="Arial" panose="020B0604020202020204" pitchFamily="34" charset="0"/>
              </a:rPr>
              <a:t>Food Standards Agency (FSA) (2021) </a:t>
            </a:r>
            <a:r>
              <a:rPr lang="en-GB" sz="1200" i="1" dirty="0">
                <a:latin typeface="Arial" panose="020B0604020202020204" pitchFamily="34" charset="0"/>
                <a:cs typeface="Arial" panose="020B0604020202020204" pitchFamily="34" charset="0"/>
              </a:rPr>
              <a:t>Introduction to allergen labelling changes (PPDS)</a:t>
            </a:r>
            <a:r>
              <a:rPr lang="en-GB" sz="1200" dirty="0">
                <a:latin typeface="Arial" panose="020B0604020202020204" pitchFamily="34" charset="0"/>
                <a:cs typeface="Arial" panose="020B0604020202020204" pitchFamily="34" charset="0"/>
              </a:rPr>
              <a:t>. London: FSA.</a:t>
            </a:r>
          </a:p>
          <a:p>
            <a:pPr marL="342900" indent="-342900">
              <a:lnSpc>
                <a:spcPct val="100000"/>
              </a:lnSpc>
              <a:spcAft>
                <a:spcPts val="400"/>
              </a:spcAft>
              <a:buNone/>
            </a:pPr>
            <a:r>
              <a:rPr lang="en-GB" sz="1200" dirty="0">
                <a:latin typeface="Arial" panose="020B0604020202020204" pitchFamily="34" charset="0"/>
                <a:cs typeface="Arial" panose="020B0604020202020204" pitchFamily="34" charset="0"/>
              </a:rPr>
              <a:t>Federation of Small Businesses (FSB) (2023) </a:t>
            </a:r>
            <a:r>
              <a:rPr lang="en-GB" sz="1200" i="1" dirty="0">
                <a:latin typeface="Arial" panose="020B0604020202020204" pitchFamily="34" charset="0"/>
                <a:cs typeface="Arial" panose="020B0604020202020204" pitchFamily="34" charset="0"/>
              </a:rPr>
              <a:t>Utility bills remain main driver of rising costs for small firms</a:t>
            </a:r>
            <a:r>
              <a:rPr lang="en-GB" sz="1200" dirty="0">
                <a:latin typeface="Arial" panose="020B0604020202020204" pitchFamily="34" charset="0"/>
                <a:cs typeface="Arial" panose="020B0604020202020204" pitchFamily="34" charset="0"/>
              </a:rPr>
              <a:t>. 28 November. London: FSB.</a:t>
            </a:r>
          </a:p>
          <a:p>
            <a:pPr marL="342900" indent="-342900">
              <a:lnSpc>
                <a:spcPct val="100000"/>
              </a:lnSpc>
              <a:spcAft>
                <a:spcPts val="400"/>
              </a:spcAft>
              <a:buNone/>
            </a:pPr>
            <a:r>
              <a:rPr lang="en-GB" sz="1200" dirty="0">
                <a:latin typeface="Arial" panose="020B0604020202020204" pitchFamily="34" charset="0"/>
                <a:cs typeface="Arial" panose="020B0604020202020204" pitchFamily="34" charset="0"/>
              </a:rPr>
              <a:t>Ilie, G. and Ciocoiu, C.N. (2010) 'Application of fishbone diagram to determine the risk of an event with multiple causes', </a:t>
            </a:r>
            <a:r>
              <a:rPr lang="en-GB" sz="1200" i="1" dirty="0">
                <a:latin typeface="Arial" panose="020B0604020202020204" pitchFamily="34" charset="0"/>
                <a:cs typeface="Arial" panose="020B0604020202020204" pitchFamily="34" charset="0"/>
              </a:rPr>
              <a:t>Management Research and Practice</a:t>
            </a:r>
            <a:r>
              <a:rPr lang="en-GB" sz="1200" dirty="0">
                <a:latin typeface="Arial" panose="020B0604020202020204" pitchFamily="34" charset="0"/>
                <a:cs typeface="Arial" panose="020B0604020202020204" pitchFamily="34" charset="0"/>
              </a:rPr>
              <a:t>, 2(1), pp. 1–20.</a:t>
            </a:r>
          </a:p>
          <a:p>
            <a:pPr marL="342900" indent="-342900">
              <a:lnSpc>
                <a:spcPct val="100000"/>
              </a:lnSpc>
              <a:spcAft>
                <a:spcPts val="400"/>
              </a:spcAft>
              <a:buNone/>
            </a:pPr>
            <a:r>
              <a:rPr lang="en-GB" sz="1200" dirty="0">
                <a:latin typeface="Arial" panose="020B0604020202020204" pitchFamily="34" charset="0"/>
                <a:cs typeface="Arial" panose="020B0604020202020204" pitchFamily="34" charset="0"/>
              </a:rPr>
              <a:t>Ishikawa, K. (1985) </a:t>
            </a:r>
            <a:r>
              <a:rPr lang="en-GB" sz="1200" i="1" dirty="0">
                <a:latin typeface="Arial" panose="020B0604020202020204" pitchFamily="34" charset="0"/>
                <a:cs typeface="Arial" panose="020B0604020202020204" pitchFamily="34" charset="0"/>
              </a:rPr>
              <a:t>What is Total Quality Control? The Japanese Way</a:t>
            </a:r>
            <a:r>
              <a:rPr lang="en-GB" sz="1200" dirty="0">
                <a:latin typeface="Arial" panose="020B0604020202020204" pitchFamily="34" charset="0"/>
                <a:cs typeface="Arial" panose="020B0604020202020204" pitchFamily="34" charset="0"/>
              </a:rPr>
              <a:t>. Englewood Cliffs, NJ: Prentice-Hall.</a:t>
            </a:r>
          </a:p>
          <a:p>
            <a:pPr marL="342900" indent="-342900">
              <a:lnSpc>
                <a:spcPct val="100000"/>
              </a:lnSpc>
              <a:spcAft>
                <a:spcPts val="400"/>
              </a:spcAft>
              <a:buNone/>
            </a:pPr>
            <a:r>
              <a:rPr lang="en-GB" sz="1200" dirty="0">
                <a:latin typeface="Arial" panose="020B0604020202020204" pitchFamily="34" charset="0"/>
                <a:cs typeface="Arial" panose="020B0604020202020204" pitchFamily="34" charset="0"/>
              </a:rPr>
              <a:t>Johnson, G., Whittington, R., Regnér, P., Angwin, D. and Scholes, K. (2020) </a:t>
            </a:r>
            <a:r>
              <a:rPr lang="en-GB" sz="1200" i="1" dirty="0">
                <a:latin typeface="Arial" panose="020B0604020202020204" pitchFamily="34" charset="0"/>
                <a:cs typeface="Arial" panose="020B0604020202020204" pitchFamily="34" charset="0"/>
              </a:rPr>
              <a:t>Exploring Strategy: Text and Cases</a:t>
            </a:r>
            <a:r>
              <a:rPr lang="en-GB" sz="1200" dirty="0">
                <a:latin typeface="Arial" panose="020B0604020202020204" pitchFamily="34" charset="0"/>
                <a:cs typeface="Arial" panose="020B0604020202020204" pitchFamily="34" charset="0"/>
              </a:rPr>
              <a:t>. 12th edn. Harlow: Pearson.</a:t>
            </a:r>
          </a:p>
          <a:p>
            <a:pPr marL="342900" indent="-342900">
              <a:lnSpc>
                <a:spcPct val="100000"/>
              </a:lnSpc>
              <a:spcAft>
                <a:spcPts val="400"/>
              </a:spcAft>
              <a:buNone/>
            </a:pPr>
            <a:r>
              <a:rPr lang="en-GB" sz="1200" dirty="0">
                <a:latin typeface="Arial" panose="020B0604020202020204" pitchFamily="34" charset="0"/>
                <a:cs typeface="Arial" panose="020B0604020202020204" pitchFamily="34" charset="0"/>
              </a:rPr>
              <a:t>Office for National Statistics (ONS) (2025) </a:t>
            </a:r>
            <a:r>
              <a:rPr lang="en-GB" sz="1200" i="1" dirty="0">
                <a:latin typeface="Arial" panose="020B0604020202020204" pitchFamily="34" charset="0"/>
                <a:cs typeface="Arial" panose="020B0604020202020204" pitchFamily="34" charset="0"/>
              </a:rPr>
              <a:t>Who has access to hybrid work in Great Britain?</a:t>
            </a:r>
            <a:r>
              <a:rPr lang="en-GB" sz="1200" dirty="0">
                <a:latin typeface="Arial" panose="020B0604020202020204" pitchFamily="34" charset="0"/>
                <a:cs typeface="Arial" panose="020B0604020202020204" pitchFamily="34" charset="0"/>
              </a:rPr>
              <a:t> 11 June. Newport: ONS.</a:t>
            </a:r>
          </a:p>
          <a:p>
            <a:pPr marL="342900" indent="-342900">
              <a:lnSpc>
                <a:spcPct val="100000"/>
              </a:lnSpc>
              <a:spcAft>
                <a:spcPts val="400"/>
              </a:spcAft>
              <a:buNone/>
            </a:pPr>
            <a:r>
              <a:rPr lang="en-GB" sz="1200" dirty="0">
                <a:latin typeface="Arial" panose="020B0604020202020204" pitchFamily="34" charset="0"/>
                <a:cs typeface="Arial" panose="020B0604020202020204" pitchFamily="34" charset="0"/>
              </a:rPr>
              <a:t>Slack, N. and Brandon-Jones, A. (2019) </a:t>
            </a:r>
            <a:r>
              <a:rPr lang="en-GB" sz="1200" i="1" dirty="0">
                <a:latin typeface="Arial" panose="020B0604020202020204" pitchFamily="34" charset="0"/>
                <a:cs typeface="Arial" panose="020B0604020202020204" pitchFamily="34" charset="0"/>
              </a:rPr>
              <a:t>Operations Management</a:t>
            </a:r>
            <a:r>
              <a:rPr lang="en-GB" sz="1200" dirty="0">
                <a:latin typeface="Arial" panose="020B0604020202020204" pitchFamily="34" charset="0"/>
                <a:cs typeface="Arial" panose="020B0604020202020204" pitchFamily="34" charset="0"/>
              </a:rPr>
              <a:t>. 9th edn. Harlow: Pearson.</a:t>
            </a:r>
          </a:p>
          <a:p>
            <a:pPr marL="342900" indent="-342900">
              <a:lnSpc>
                <a:spcPct val="100000"/>
              </a:lnSpc>
              <a:spcAft>
                <a:spcPts val="400"/>
              </a:spcAft>
              <a:buNone/>
            </a:pPr>
            <a:r>
              <a:rPr lang="en-GB" sz="1200" dirty="0">
                <a:latin typeface="Arial" panose="020B0604020202020204" pitchFamily="34" charset="0"/>
                <a:cs typeface="Arial" panose="020B0604020202020204" pitchFamily="34" charset="0"/>
              </a:rPr>
              <a:t>Soil Association (2026) </a:t>
            </a:r>
            <a:r>
              <a:rPr lang="en-GB" sz="1200" i="1" dirty="0">
                <a:latin typeface="Arial" panose="020B0604020202020204" pitchFamily="34" charset="0"/>
                <a:cs typeface="Arial" panose="020B0604020202020204" pitchFamily="34" charset="0"/>
              </a:rPr>
              <a:t>Organic Market Report 2026</a:t>
            </a:r>
            <a:r>
              <a:rPr lang="en-GB" sz="1200" dirty="0">
                <a:latin typeface="Arial" panose="020B0604020202020204" pitchFamily="34" charset="0"/>
                <a:cs typeface="Arial" panose="020B0604020202020204" pitchFamily="34" charset="0"/>
              </a:rPr>
              <a:t>. Bristol: Soil Association.</a:t>
            </a:r>
          </a:p>
          <a:p>
            <a:pPr marL="342900" indent="-342900">
              <a:lnSpc>
                <a:spcPct val="100000"/>
              </a:lnSpc>
              <a:spcAft>
                <a:spcPts val="400"/>
              </a:spcAft>
              <a:buNone/>
            </a:pPr>
            <a:r>
              <a:rPr lang="en-GB" sz="1200" dirty="0">
                <a:latin typeface="Arial" panose="020B0604020202020204" pitchFamily="34" charset="0"/>
                <a:cs typeface="Arial" panose="020B0604020202020204" pitchFamily="34" charset="0"/>
              </a:rPr>
              <a:t>University of Wales Trinity Saint David (UWTSD) (2026) </a:t>
            </a:r>
            <a:r>
              <a:rPr lang="en-GB" sz="1200" i="1" dirty="0">
                <a:latin typeface="Arial" panose="020B0604020202020204" pitchFamily="34" charset="0"/>
                <a:cs typeface="Arial" panose="020B0604020202020204" pitchFamily="34" charset="0"/>
              </a:rPr>
              <a:t>LCLM4004 Problem Solving and Decision Making: Component 1 Assessment Specification – Basil's Bakery case study</a:t>
            </a:r>
            <a:r>
              <a:rPr lang="en-GB" sz="1200" dirty="0">
                <a:latin typeface="Arial" panose="020B0604020202020204" pitchFamily="34" charset="0"/>
                <a:cs typeface="Arial" panose="020B0604020202020204" pitchFamily="34" charset="0"/>
              </a:rPr>
              <a:t>. Birmingham: UWTSD.</a:t>
            </a:r>
          </a:p>
          <a:p>
            <a:pPr marL="342900" indent="-342900">
              <a:lnSpc>
                <a:spcPct val="100000"/>
              </a:lnSpc>
              <a:spcAft>
                <a:spcPts val="400"/>
              </a:spcAft>
              <a:buNone/>
            </a:pPr>
            <a:r>
              <a:rPr lang="en-GB" sz="1200" dirty="0">
                <a:latin typeface="Arial" panose="020B0604020202020204" pitchFamily="34" charset="0"/>
                <a:cs typeface="Arial" panose="020B0604020202020204" pitchFamily="34" charset="0"/>
              </a:rPr>
              <a:t>Yüksel, I. (2012) 'Developing a multi-criteria decision making model for PESTEL analysis', </a:t>
            </a:r>
            <a:r>
              <a:rPr lang="en-GB" sz="1200" i="1" dirty="0">
                <a:latin typeface="Arial" panose="020B0604020202020204" pitchFamily="34" charset="0"/>
                <a:cs typeface="Arial" panose="020B0604020202020204" pitchFamily="34" charset="0"/>
              </a:rPr>
              <a:t>International Journal of Business and Management</a:t>
            </a:r>
            <a:r>
              <a:rPr lang="en-GB" sz="1200" dirty="0">
                <a:latin typeface="Arial" panose="020B0604020202020204" pitchFamily="34" charset="0"/>
                <a:cs typeface="Arial" panose="020B0604020202020204" pitchFamily="34" charset="0"/>
              </a:rPr>
              <a:t>, 7(24), pp. 52–66.</a:t>
            </a:r>
          </a:p>
        </p:txBody>
      </p:sp>
    </p:spTree>
    <p:extLst>
      <p:ext uri="{BB962C8B-B14F-4D97-AF65-F5344CB8AC3E}">
        <p14:creationId xmlns:p14="http://schemas.microsoft.com/office/powerpoint/2010/main" val="24513240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p:txBody>
          <a:bodyPr>
            <a:normAutofit/>
          </a:bodyPr>
          <a:lstStyle/>
          <a:p>
            <a:pPr algn="ctr"/>
            <a:r>
              <a:rPr lang="en-GB" b="1" dirty="0">
                <a:latin typeface="Arial" panose="020B0604020202020204" pitchFamily="34" charset="0"/>
                <a:cs typeface="Arial" panose="020B0604020202020204" pitchFamily="34" charset="0"/>
              </a:rPr>
              <a:t/>
            </a: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424023"/>
            <a:ext cx="10515600" cy="1570007"/>
          </a:xfrm>
        </p:spPr>
        <p:txBody>
          <a:bodyPr/>
          <a:lstStyle/>
          <a:p>
            <a:endParaRPr lang="en-GB" dirty="0">
              <a:latin typeface="Arial" panose="020B0604020202020204" pitchFamily="34" charset="0"/>
              <a:cs typeface="Arial" panose="020B0604020202020204" pitchFamily="34" charset="0"/>
            </a:endParaRPr>
          </a:p>
          <a:p>
            <a:pPr marL="0" indent="0" algn="ctr">
              <a:buNone/>
            </a:pPr>
            <a:r>
              <a:rPr lang="en-GB" sz="4800" b="1" dirty="0">
                <a:latin typeface="Arial" panose="020B0604020202020204" pitchFamily="34" charset="0"/>
                <a:cs typeface="Arial" panose="020B0604020202020204" pitchFamily="34" charset="0"/>
              </a:rPr>
              <a:t>Thank you for listening</a:t>
            </a:r>
          </a:p>
        </p:txBody>
      </p:sp>
    </p:spTree>
    <p:extLst>
      <p:ext uri="{BB962C8B-B14F-4D97-AF65-F5344CB8AC3E}">
        <p14:creationId xmlns:p14="http://schemas.microsoft.com/office/powerpoint/2010/main" val="32583018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769121" y="1495426"/>
            <a:ext cx="10584679" cy="4681537"/>
          </a:xfrm>
        </p:spPr>
        <p:txBody>
          <a:bodyPr/>
          <a:lstStyle/>
          <a:p>
            <a:endParaRPr lang="en-GB" dirty="0">
              <a:latin typeface="Arial" panose="020B0604020202020204" pitchFamily="34" charset="0"/>
              <a:cs typeface="Arial" panose="020B0604020202020204" pitchFamily="34" charset="0"/>
            </a:endParaRPr>
          </a:p>
          <a:p>
            <a:pPr marL="0" indent="0" algn="ctr">
              <a:buNone/>
            </a:pPr>
            <a:endParaRPr lang="en-GB" sz="4800" dirty="0">
              <a:latin typeface="Arial" panose="020B0604020202020204" pitchFamily="34" charset="0"/>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5871" y="2087592"/>
            <a:ext cx="6551427" cy="2737628"/>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3347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EFF472D76CF0A40888B78A9EA0200F3" ma:contentTypeVersion="8" ma:contentTypeDescription="Create a new document." ma:contentTypeScope="" ma:versionID="a8eac0a0cf35691c15004f0dd5bde203">
  <xsd:schema xmlns:xsd="http://www.w3.org/2001/XMLSchema" xmlns:xs="http://www.w3.org/2001/XMLSchema" xmlns:p="http://schemas.microsoft.com/office/2006/metadata/properties" xmlns:ns2="3e4d8a5d-01f3-43bc-a8af-65fd9717c730"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d8a5d-01f3-43bc-a8af-65fd9717c7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A555A84-5542-4C22-B1A5-EDBFC0292E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4d8a5d-01f3-43bc-a8af-65fd9717c73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7A9B301-5F2D-4EFE-969F-254C13339DE5}">
  <ds:schemaRefs>
    <ds:schemaRef ds:uri="http://schemas.microsoft.com/sharepoint/v3/contenttype/forms"/>
  </ds:schemaRefs>
</ds:datastoreItem>
</file>

<file path=customXml/itemProps3.xml><?xml version="1.0" encoding="utf-8"?>
<ds:datastoreItem xmlns:ds="http://schemas.openxmlformats.org/officeDocument/2006/customXml" ds:itemID="{F5CCAF22-9EA3-4C2F-9092-C861B73393C1}">
  <ds:schemaRefs>
    <ds:schemaRef ds:uri="http://purl.org/dc/elements/1.1/"/>
    <ds:schemaRef ds:uri="http://schemas.microsoft.com/office/2006/metadata/properties"/>
    <ds:schemaRef ds:uri="3e4d8a5d-01f3-43bc-a8af-65fd9717c730"/>
    <ds:schemaRef ds:uri="http://schemas.microsoft.com/office/2006/documentManagement/types"/>
    <ds:schemaRef ds:uri="http://schemas.openxmlformats.org/package/2006/metadata/core-properties"/>
    <ds:schemaRef ds:uri="http://purl.org/dc/dcmitype/"/>
    <ds:schemaRef ds:uri="http://schemas.microsoft.com/office/infopath/2007/PartnerControls"/>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1999</TotalTime>
  <Words>1539</Words>
  <Application>Microsoft Office PowerPoint</Application>
  <PresentationFormat>Widescreen</PresentationFormat>
  <Paragraphs>122</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Wingdings</vt:lpstr>
      <vt:lpstr>Office Theme</vt:lpstr>
      <vt:lpstr>PowerPoint Presentation</vt:lpstr>
      <vt:lpstr>Overview of the presentation</vt:lpstr>
      <vt:lpstr>Basil's Bakery: the case study</vt:lpstr>
      <vt:lpstr>The problems behind the flat sales</vt:lpstr>
      <vt:lpstr>The PESTEL framework: a critique</vt:lpstr>
      <vt:lpstr>PESTEL analysis of Basil's Bakery</vt:lpstr>
      <vt:lpstr>The Cause-and-Effect model: a critique</vt:lpstr>
      <vt:lpstr>PowerPoint Presentation</vt:lpstr>
      <vt:lpstr>Summary of key findings</vt:lpstr>
      <vt:lpstr>Reference List</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HP Laptop 15</cp:lastModifiedBy>
  <cp:revision>103</cp:revision>
  <dcterms:created xsi:type="dcterms:W3CDTF">2024-01-29T11:42:05Z</dcterms:created>
  <dcterms:modified xsi:type="dcterms:W3CDTF">2026-10-14T12:09:51Z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