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008"/>
    <p:restoredTop sz="94631"/>
  </p:normalViewPr>
  <p:slideViewPr>
    <p:cSldViewPr snapToGrid="0" snapToObjects="1">
      <p:cViewPr varScale="1">
        <p:scale>
          <a:sx n="122" d="100"/>
          <a:sy n="122" d="100"/>
        </p:scale>
        <p:origin x="224" y="2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9/28/26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9/28/26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9/28/26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9/28/26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9/28/26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9/28/26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9/28/26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9/28/26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121D34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subtle_sdn_backgroun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01082"/>
            <a:ext cx="12191695" cy="6858000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777240" y="925551"/>
            <a:ext cx="10698480" cy="149784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3200" b="1">
                <a:solidFill>
                  <a:srgbClr val="FFFFFF"/>
                </a:solidFill>
              </a:defRPr>
            </a:pPr>
            <a:r>
              <a:rPr dirty="0">
                <a:solidFill>
                  <a:schemeClr val="tx1">
                    <a:lumMod val="85000"/>
                    <a:lumOff val="15000"/>
                  </a:schemeClr>
                </a:solidFill>
              </a:rPr>
              <a:t>AI-Driven SDN </a:t>
            </a:r>
            <a:r>
              <a:rPr lang="en-GB" dirty="0">
                <a:solidFill>
                  <a:schemeClr val="tx1">
                    <a:lumMod val="85000"/>
                    <a:lumOff val="15000"/>
                  </a:schemeClr>
                </a:solidFill>
              </a:rPr>
              <a:t>I</a:t>
            </a:r>
            <a:r>
              <a:rPr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ntrusion</a:t>
            </a:r>
            <a:r>
              <a:rPr dirty="0">
                <a:solidFill>
                  <a:schemeClr val="tx1">
                    <a:lumMod val="85000"/>
                    <a:lumOff val="15000"/>
                  </a:schemeClr>
                </a:solidFill>
              </a:rPr>
              <a:t> Detection System</a:t>
            </a:r>
          </a:p>
          <a:p>
            <a:pPr>
              <a:defRPr sz="3000" b="1">
                <a:solidFill>
                  <a:srgbClr val="21B8D6"/>
                </a:solidFill>
              </a:defRPr>
            </a:pPr>
            <a:r>
              <a:rPr dirty="0"/>
              <a:t>for Real-Time Network Security</a:t>
            </a:r>
          </a:p>
          <a:p>
            <a:pPr>
              <a:spcBef>
                <a:spcPts val="1600"/>
              </a:spcBef>
              <a:defRPr sz="1600">
                <a:solidFill>
                  <a:srgbClr val="FFFFFF"/>
                </a:solidFill>
              </a:defRPr>
            </a:pPr>
            <a:r>
              <a:rPr dirty="0">
                <a:solidFill>
                  <a:schemeClr val="tx1">
                    <a:lumMod val="85000"/>
                    <a:lumOff val="15000"/>
                  </a:schemeClr>
                </a:solidFill>
              </a:rPr>
              <a:t>MSc Final Project — Viva &amp; Demonstration</a:t>
            </a:r>
          </a:p>
        </p:txBody>
      </p:sp>
      <p:sp>
        <p:nvSpPr>
          <p:cNvPr id="3" name="Rounded Rectangle 2"/>
          <p:cNvSpPr/>
          <p:nvPr/>
        </p:nvSpPr>
        <p:spPr>
          <a:xfrm>
            <a:off x="822960" y="3257271"/>
            <a:ext cx="5166360" cy="1920240"/>
          </a:xfrm>
          <a:prstGeom prst="roundRect">
            <a:avLst/>
          </a:prstGeom>
          <a:solidFill>
            <a:srgbClr val="F5F7FB"/>
          </a:solidFill>
          <a:ln>
            <a:solidFill>
              <a:srgbClr val="DEE3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Rectangle 3"/>
          <p:cNvSpPr/>
          <p:nvPr/>
        </p:nvSpPr>
        <p:spPr>
          <a:xfrm>
            <a:off x="822960" y="3257271"/>
            <a:ext cx="54864" cy="1920240"/>
          </a:xfrm>
          <a:prstGeom prst="rect">
            <a:avLst/>
          </a:prstGeom>
          <a:solidFill>
            <a:srgbClr val="21B8D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1024128" y="3403575"/>
            <a:ext cx="4818888" cy="16916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 b="1">
                <a:solidFill>
                  <a:srgbClr val="121D34"/>
                </a:solidFill>
              </a:defRPr>
            </a:pPr>
            <a:r>
              <a:t>Student</a:t>
            </a:r>
          </a:p>
          <a:p>
            <a:pPr>
              <a:spcBef>
                <a:spcPts val="500"/>
              </a:spcBef>
              <a:defRPr sz="1150">
                <a:solidFill>
                  <a:srgbClr val="1C222D"/>
                </a:solidFill>
              </a:defRPr>
            </a:pPr>
            <a:r>
              <a:t>Vanshaj Patel</a:t>
            </a:r>
          </a:p>
          <a:p>
            <a:pPr>
              <a:spcBef>
                <a:spcPts val="500"/>
              </a:spcBef>
              <a:defRPr sz="1150">
                <a:solidFill>
                  <a:srgbClr val="1C222D"/>
                </a:solidFill>
              </a:defRPr>
            </a:pPr>
            <a:r>
              <a:t>Student ID: 2517969</a:t>
            </a:r>
          </a:p>
          <a:p>
            <a:pPr>
              <a:spcBef>
                <a:spcPts val="500"/>
              </a:spcBef>
              <a:defRPr sz="1150">
                <a:solidFill>
                  <a:srgbClr val="1C222D"/>
                </a:solidFill>
              </a:defRPr>
            </a:pPr>
            <a:r>
              <a:t>MSc Cybersecurity and Digital Forensics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6217920" y="3257271"/>
            <a:ext cx="5166360" cy="1920240"/>
          </a:xfrm>
          <a:prstGeom prst="roundRect">
            <a:avLst/>
          </a:prstGeom>
          <a:solidFill>
            <a:srgbClr val="F5F7FB"/>
          </a:solidFill>
          <a:ln>
            <a:solidFill>
              <a:srgbClr val="DEE3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Rectangle 6"/>
          <p:cNvSpPr/>
          <p:nvPr/>
        </p:nvSpPr>
        <p:spPr>
          <a:xfrm>
            <a:off x="6217920" y="3257271"/>
            <a:ext cx="54864" cy="1920240"/>
          </a:xfrm>
          <a:prstGeom prst="rect">
            <a:avLst/>
          </a:prstGeom>
          <a:solidFill>
            <a:srgbClr val="2A67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TextBox 7"/>
          <p:cNvSpPr txBox="1"/>
          <p:nvPr/>
        </p:nvSpPr>
        <p:spPr>
          <a:xfrm>
            <a:off x="6419088" y="3403575"/>
            <a:ext cx="4818888" cy="16916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 b="1">
                <a:solidFill>
                  <a:srgbClr val="121D34"/>
                </a:solidFill>
              </a:defRPr>
            </a:pPr>
            <a:r>
              <a:t>Project Details</a:t>
            </a:r>
          </a:p>
          <a:p>
            <a:pPr>
              <a:spcBef>
                <a:spcPts val="500"/>
              </a:spcBef>
              <a:defRPr sz="1150">
                <a:solidFill>
                  <a:srgbClr val="1C222D"/>
                </a:solidFill>
              </a:defRPr>
            </a:pPr>
            <a:r>
              <a:t>Supervisor: Renuga Jayakumar</a:t>
            </a:r>
          </a:p>
          <a:p>
            <a:pPr>
              <a:spcBef>
                <a:spcPts val="500"/>
              </a:spcBef>
              <a:defRPr sz="1150">
                <a:solidFill>
                  <a:srgbClr val="1C222D"/>
                </a:solidFill>
              </a:defRPr>
            </a:pPr>
            <a:r>
              <a:t>University of Wales</a:t>
            </a:r>
          </a:p>
          <a:p>
            <a:pPr>
              <a:spcBef>
                <a:spcPts val="500"/>
              </a:spcBef>
              <a:defRPr sz="1150">
                <a:solidFill>
                  <a:srgbClr val="1C222D"/>
                </a:solidFill>
              </a:defRPr>
            </a:pPr>
            <a:r>
              <a:t>September 2026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3085583" y="6000471"/>
            <a:ext cx="6081793" cy="276999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200">
                <a:solidFill>
                  <a:srgbClr val="FFFFFF"/>
                </a:solidFill>
              </a:defRPr>
            </a:pPr>
            <a:r>
              <a:rPr dirty="0">
                <a:solidFill>
                  <a:schemeClr val="tx1">
                    <a:lumMod val="85000"/>
                    <a:lumOff val="15000"/>
                  </a:schemeClr>
                </a:solidFill>
              </a:rPr>
              <a:t>SDN • Machine Learning • Real-Time Detection • Behavioural Analysis • Automated Mitigation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18" descr="subtle_sdn_backgroun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594360" y="320040"/>
            <a:ext cx="1097280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600" b="1">
                <a:solidFill>
                  <a:srgbClr val="121D34"/>
                </a:solidFill>
                <a:latin typeface="Aptos Display"/>
              </a:defRPr>
            </a:pPr>
            <a:r>
              <a:t>Background &amp; Problem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12648" y="896112"/>
            <a:ext cx="1078992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150">
                <a:solidFill>
                  <a:srgbClr val="657187"/>
                </a:solidFill>
                <a:latin typeface="Aptos"/>
              </a:defRPr>
            </a:pPr>
            <a:r>
              <a:t>Why an AI-driven SDN-NIDS?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1201400" y="338328"/>
            <a:ext cx="41148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000" b="1">
                <a:solidFill>
                  <a:srgbClr val="2A67FF"/>
                </a:solidFill>
              </a:defRPr>
            </a:pPr>
            <a:r>
              <a:t>02</a:t>
            </a:r>
          </a:p>
        </p:txBody>
      </p:sp>
      <p:sp>
        <p:nvSpPr>
          <p:cNvPr id="5" name="Rectangle 4"/>
          <p:cNvSpPr/>
          <p:nvPr/>
        </p:nvSpPr>
        <p:spPr>
          <a:xfrm>
            <a:off x="594360" y="6510528"/>
            <a:ext cx="10972800" cy="10972"/>
          </a:xfrm>
          <a:prstGeom prst="rect">
            <a:avLst/>
          </a:prstGeom>
          <a:solidFill>
            <a:srgbClr val="DEE3E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612648" y="6565392"/>
            <a:ext cx="10789920" cy="16459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750">
                <a:solidFill>
                  <a:srgbClr val="657187"/>
                </a:solidFill>
              </a:defRPr>
            </a:pPr>
            <a:r>
              <a:t>Vanshaj Patel  |  MSc Cybersecurity and Digital Forensics  |  September 2026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685800" y="1325880"/>
            <a:ext cx="3429000" cy="1325880"/>
          </a:xfrm>
          <a:prstGeom prst="roundRect">
            <a:avLst/>
          </a:prstGeom>
          <a:solidFill>
            <a:srgbClr val="F5F7FB"/>
          </a:solidFill>
          <a:ln>
            <a:solidFill>
              <a:srgbClr val="DEE3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685800" y="1325880"/>
            <a:ext cx="54864" cy="1325880"/>
          </a:xfrm>
          <a:prstGeom prst="rect">
            <a:avLst/>
          </a:prstGeom>
          <a:solidFill>
            <a:srgbClr val="DA445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886968" y="1472184"/>
            <a:ext cx="3081528" cy="10972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 b="1">
                <a:solidFill>
                  <a:srgbClr val="121D34"/>
                </a:solidFill>
              </a:defRPr>
            </a:pPr>
            <a:r>
              <a:t>Traditional Networks</a:t>
            </a:r>
          </a:p>
          <a:p>
            <a:pPr>
              <a:spcBef>
                <a:spcPts val="500"/>
              </a:spcBef>
              <a:defRPr sz="1150">
                <a:solidFill>
                  <a:srgbClr val="1C222D"/>
                </a:solidFill>
              </a:defRPr>
            </a:pPr>
            <a:r>
              <a:t>Distributed control</a:t>
            </a:r>
          </a:p>
          <a:p>
            <a:pPr>
              <a:spcBef>
                <a:spcPts val="500"/>
              </a:spcBef>
              <a:defRPr sz="1150">
                <a:solidFill>
                  <a:srgbClr val="1C222D"/>
                </a:solidFill>
              </a:defRPr>
            </a:pPr>
            <a:r>
              <a:t>Limited network-wide visibility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4389120" y="1325880"/>
            <a:ext cx="3429000" cy="1325880"/>
          </a:xfrm>
          <a:prstGeom prst="roundRect">
            <a:avLst/>
          </a:prstGeom>
          <a:solidFill>
            <a:srgbClr val="F5F7FB"/>
          </a:solidFill>
          <a:ln>
            <a:solidFill>
              <a:srgbClr val="DEE3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4389120" y="1325880"/>
            <a:ext cx="54864" cy="1325880"/>
          </a:xfrm>
          <a:prstGeom prst="rect">
            <a:avLst/>
          </a:prstGeom>
          <a:solidFill>
            <a:srgbClr val="2A67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4590288" y="1472184"/>
            <a:ext cx="3081528" cy="10972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 b="1">
                <a:solidFill>
                  <a:srgbClr val="121D34"/>
                </a:solidFill>
              </a:defRPr>
            </a:pPr>
            <a:r>
              <a:t>SDN Opportunity</a:t>
            </a:r>
          </a:p>
          <a:p>
            <a:pPr>
              <a:spcBef>
                <a:spcPts val="500"/>
              </a:spcBef>
              <a:defRPr sz="1150">
                <a:solidFill>
                  <a:srgbClr val="1C222D"/>
                </a:solidFill>
              </a:defRPr>
            </a:pPr>
            <a:r>
              <a:t>Centralised visibility</a:t>
            </a:r>
          </a:p>
          <a:p>
            <a:pPr>
              <a:spcBef>
                <a:spcPts val="500"/>
              </a:spcBef>
              <a:defRPr sz="1150">
                <a:solidFill>
                  <a:srgbClr val="1C222D"/>
                </a:solidFill>
              </a:defRPr>
            </a:pPr>
            <a:r>
              <a:t>Programmable response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8092440" y="1325880"/>
            <a:ext cx="3429000" cy="1325880"/>
          </a:xfrm>
          <a:prstGeom prst="roundRect">
            <a:avLst/>
          </a:prstGeom>
          <a:solidFill>
            <a:srgbClr val="F5F7FB"/>
          </a:solidFill>
          <a:ln>
            <a:solidFill>
              <a:srgbClr val="DEE3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Rectangle 13"/>
          <p:cNvSpPr/>
          <p:nvPr/>
        </p:nvSpPr>
        <p:spPr>
          <a:xfrm>
            <a:off x="8092440" y="1325880"/>
            <a:ext cx="54864" cy="1325880"/>
          </a:xfrm>
          <a:prstGeom prst="rect">
            <a:avLst/>
          </a:prstGeom>
          <a:solidFill>
            <a:srgbClr val="1CA06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8293608" y="1472184"/>
            <a:ext cx="3081528" cy="10972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 b="1">
                <a:solidFill>
                  <a:srgbClr val="121D34"/>
                </a:solidFill>
              </a:defRPr>
            </a:pPr>
            <a:r>
              <a:t>ML Opportunity</a:t>
            </a:r>
          </a:p>
          <a:p>
            <a:pPr>
              <a:spcBef>
                <a:spcPts val="500"/>
              </a:spcBef>
              <a:defRPr sz="1150">
                <a:solidFill>
                  <a:srgbClr val="1C222D"/>
                </a:solidFill>
              </a:defRPr>
            </a:pPr>
            <a:r>
              <a:t>Flow-based classification</a:t>
            </a:r>
          </a:p>
          <a:p>
            <a:pPr>
              <a:spcBef>
                <a:spcPts val="500"/>
              </a:spcBef>
              <a:defRPr sz="1150">
                <a:solidFill>
                  <a:srgbClr val="1C222D"/>
                </a:solidFill>
              </a:defRPr>
            </a:pPr>
            <a:r>
              <a:t>Automated threat analysis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960120" y="3154680"/>
            <a:ext cx="10241280" cy="1371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000"/>
              </a:spcAft>
              <a:defRPr sz="1900">
                <a:solidFill>
                  <a:srgbClr val="1C222D"/>
                </a:solidFill>
                <a:latin typeface="Aptos"/>
              </a:defRPr>
            </a:pPr>
            <a:r>
              <a:t>• Problem: benchmark ML results do not automatically transfer to live SDN traffic.</a:t>
            </a:r>
          </a:p>
          <a:p>
            <a:pPr>
              <a:spcAft>
                <a:spcPts val="1000"/>
              </a:spcAft>
              <a:defRPr sz="1900">
                <a:solidFill>
                  <a:srgbClr val="1C222D"/>
                </a:solidFill>
                <a:latin typeface="Aptos"/>
              </a:defRPr>
            </a:pPr>
            <a:r>
              <a:t>• Need: detection + behavioural context + controller-supported response.</a:t>
            </a:r>
          </a:p>
        </p:txBody>
      </p:sp>
      <p:sp>
        <p:nvSpPr>
          <p:cNvPr id="17" name="Rounded Rectangle 16"/>
          <p:cNvSpPr/>
          <p:nvPr/>
        </p:nvSpPr>
        <p:spPr>
          <a:xfrm>
            <a:off x="4892040" y="4983480"/>
            <a:ext cx="2423160" cy="320040"/>
          </a:xfrm>
          <a:prstGeom prst="roundRect">
            <a:avLst/>
          </a:prstGeom>
          <a:solidFill>
            <a:srgbClr val="121D3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950" b="1">
                <a:solidFill>
                  <a:srgbClr val="FFFFFF"/>
                </a:solidFill>
              </a:defRPr>
            </a:pPr>
            <a:r>
              <a:t>PROJECT FOCUS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828800" y="5440680"/>
            <a:ext cx="8595360" cy="5943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2100" b="1">
                <a:solidFill>
                  <a:srgbClr val="121D34"/>
                </a:solidFill>
              </a:defRPr>
            </a:pPr>
            <a:r>
              <a:t>Move from offline ML evaluation to a working real-time SDN security prototype.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4" descr="subtle_sdn_backgroun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343" y="320040"/>
            <a:ext cx="12191695" cy="6858000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594360" y="320040"/>
            <a:ext cx="1097280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600" b="1">
                <a:solidFill>
                  <a:srgbClr val="121D34"/>
                </a:solidFill>
                <a:latin typeface="Aptos Display"/>
              </a:defRPr>
            </a:pPr>
            <a:r>
              <a:t>Research Aim &amp; Objectives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12648" y="896112"/>
            <a:ext cx="1078992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150">
                <a:solidFill>
                  <a:srgbClr val="657187"/>
                </a:solidFill>
                <a:latin typeface="Aptos"/>
              </a:defRPr>
            </a:pPr>
            <a:r>
              <a:t>What the project set out to achieve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1201400" y="338328"/>
            <a:ext cx="41148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000" b="1">
                <a:solidFill>
                  <a:srgbClr val="2A67FF"/>
                </a:solidFill>
              </a:defRPr>
            </a:pPr>
            <a:r>
              <a:t>03</a:t>
            </a:r>
          </a:p>
        </p:txBody>
      </p:sp>
      <p:sp>
        <p:nvSpPr>
          <p:cNvPr id="5" name="Rectangle 4"/>
          <p:cNvSpPr/>
          <p:nvPr/>
        </p:nvSpPr>
        <p:spPr>
          <a:xfrm>
            <a:off x="594360" y="6510528"/>
            <a:ext cx="10972800" cy="10972"/>
          </a:xfrm>
          <a:prstGeom prst="rect">
            <a:avLst/>
          </a:prstGeom>
          <a:solidFill>
            <a:srgbClr val="DEE3E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612648" y="6565392"/>
            <a:ext cx="10789920" cy="16459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750">
                <a:solidFill>
                  <a:srgbClr val="657187"/>
                </a:solidFill>
              </a:defRPr>
            </a:pPr>
            <a:r>
              <a:t>Vanshaj Patel  |  MSc Cybersecurity and Digital Forensics  |  September 2026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731520" y="1234440"/>
            <a:ext cx="10972800" cy="1097280"/>
          </a:xfrm>
          <a:prstGeom prst="roundRect">
            <a:avLst/>
          </a:prstGeom>
          <a:solidFill>
            <a:srgbClr val="F5F7FB"/>
          </a:solidFill>
          <a:ln>
            <a:solidFill>
              <a:srgbClr val="DEE3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731520" y="1234440"/>
            <a:ext cx="54864" cy="1097280"/>
          </a:xfrm>
          <a:prstGeom prst="rect">
            <a:avLst/>
          </a:prstGeom>
          <a:solidFill>
            <a:srgbClr val="2A67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932688" y="1380744"/>
            <a:ext cx="10351007" cy="8686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 b="1">
                <a:solidFill>
                  <a:srgbClr val="121D34"/>
                </a:solidFill>
              </a:defRPr>
            </a:pPr>
            <a:r>
              <a:t>Main Aim</a:t>
            </a:r>
          </a:p>
          <a:p>
            <a:pPr>
              <a:spcBef>
                <a:spcPts val="500"/>
              </a:spcBef>
              <a:defRPr sz="1150">
                <a:solidFill>
                  <a:srgbClr val="1C222D"/>
                </a:solidFill>
              </a:defRPr>
            </a:pPr>
            <a:r>
              <a:t>Design, implement and evaluate an AI-driven NIDS for an SDN enterprise network.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822959" y="2788920"/>
            <a:ext cx="3569505" cy="626364"/>
          </a:xfrm>
          <a:prstGeom prst="roundRect">
            <a:avLst/>
          </a:prstGeom>
          <a:solidFill>
            <a:srgbClr val="F5F7FB"/>
          </a:solidFill>
          <a:ln>
            <a:solidFill>
              <a:srgbClr val="DEE3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822959" y="2788920"/>
            <a:ext cx="67353" cy="626364"/>
          </a:xfrm>
          <a:prstGeom prst="rect">
            <a:avLst/>
          </a:prstGeom>
          <a:solidFill>
            <a:srgbClr val="21B8D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949227" y="2827668"/>
            <a:ext cx="3081528" cy="5488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 b="1">
                <a:solidFill>
                  <a:srgbClr val="121D34"/>
                </a:solidFill>
              </a:defRPr>
            </a:pPr>
            <a:r>
              <a:rPr dirty="0"/>
              <a:t>01</a:t>
            </a:r>
          </a:p>
          <a:p>
            <a:pPr>
              <a:spcBef>
                <a:spcPts val="500"/>
              </a:spcBef>
              <a:defRPr sz="1150">
                <a:solidFill>
                  <a:srgbClr val="1C222D"/>
                </a:solidFill>
              </a:defRPr>
            </a:pPr>
            <a:r>
              <a:rPr dirty="0"/>
              <a:t>Build Mininet  + OpenFlow + POX testbed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4526279" y="2788920"/>
            <a:ext cx="3569505" cy="626364"/>
          </a:xfrm>
          <a:prstGeom prst="roundRect">
            <a:avLst/>
          </a:prstGeom>
          <a:solidFill>
            <a:srgbClr val="F5F7FB"/>
          </a:solidFill>
          <a:ln>
            <a:solidFill>
              <a:srgbClr val="DEE3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Rectangle 13"/>
          <p:cNvSpPr/>
          <p:nvPr/>
        </p:nvSpPr>
        <p:spPr>
          <a:xfrm>
            <a:off x="4526279" y="2788920"/>
            <a:ext cx="67353" cy="626364"/>
          </a:xfrm>
          <a:prstGeom prst="rect">
            <a:avLst/>
          </a:prstGeom>
          <a:solidFill>
            <a:srgbClr val="2A67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4727447" y="2784348"/>
            <a:ext cx="3341611" cy="5488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 b="1">
                <a:solidFill>
                  <a:srgbClr val="121D34"/>
                </a:solidFill>
              </a:defRPr>
            </a:pPr>
            <a:r>
              <a:rPr dirty="0"/>
              <a:t>02</a:t>
            </a:r>
          </a:p>
          <a:p>
            <a:pPr>
              <a:spcBef>
                <a:spcPts val="500"/>
              </a:spcBef>
              <a:defRPr sz="1150">
                <a:solidFill>
                  <a:srgbClr val="1C222D"/>
                </a:solidFill>
              </a:defRPr>
            </a:pPr>
            <a:r>
              <a:rPr dirty="0"/>
              <a:t>Train and compare SGD vs Extra Trees on CICIDS2017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8229599" y="2788920"/>
            <a:ext cx="3569505" cy="626364"/>
          </a:xfrm>
          <a:prstGeom prst="roundRect">
            <a:avLst/>
          </a:prstGeom>
          <a:solidFill>
            <a:srgbClr val="F5F7FB"/>
          </a:solidFill>
          <a:ln>
            <a:solidFill>
              <a:srgbClr val="DEE3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Rectangle 16"/>
          <p:cNvSpPr/>
          <p:nvPr/>
        </p:nvSpPr>
        <p:spPr>
          <a:xfrm>
            <a:off x="8229599" y="2788920"/>
            <a:ext cx="67353" cy="626364"/>
          </a:xfrm>
          <a:prstGeom prst="rect">
            <a:avLst/>
          </a:prstGeom>
          <a:solidFill>
            <a:srgbClr val="1CA06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TextBox 17"/>
          <p:cNvSpPr txBox="1"/>
          <p:nvPr/>
        </p:nvSpPr>
        <p:spPr>
          <a:xfrm>
            <a:off x="8404041" y="2784348"/>
            <a:ext cx="3081528" cy="7315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 b="1">
                <a:solidFill>
                  <a:srgbClr val="121D34"/>
                </a:solidFill>
              </a:defRPr>
            </a:pPr>
            <a:r>
              <a:rPr dirty="0"/>
              <a:t>03</a:t>
            </a:r>
          </a:p>
          <a:p>
            <a:pPr>
              <a:spcBef>
                <a:spcPts val="500"/>
              </a:spcBef>
              <a:defRPr sz="1150">
                <a:solidFill>
                  <a:srgbClr val="1C222D"/>
                </a:solidFill>
              </a:defRPr>
            </a:pPr>
            <a:r>
              <a:rPr dirty="0"/>
              <a:t>Collect live SDN flow statistics</a:t>
            </a:r>
          </a:p>
        </p:txBody>
      </p:sp>
      <p:sp>
        <p:nvSpPr>
          <p:cNvPr id="19" name="Rounded Rectangle 18"/>
          <p:cNvSpPr/>
          <p:nvPr/>
        </p:nvSpPr>
        <p:spPr>
          <a:xfrm>
            <a:off x="822960" y="4023360"/>
            <a:ext cx="3207795" cy="626364"/>
          </a:xfrm>
          <a:prstGeom prst="roundRect">
            <a:avLst/>
          </a:prstGeom>
          <a:solidFill>
            <a:srgbClr val="F5F7FB"/>
          </a:solidFill>
          <a:ln>
            <a:solidFill>
              <a:srgbClr val="DEE3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Rectangle 19"/>
          <p:cNvSpPr/>
          <p:nvPr/>
        </p:nvSpPr>
        <p:spPr>
          <a:xfrm>
            <a:off x="822959" y="4023360"/>
            <a:ext cx="67353" cy="626364"/>
          </a:xfrm>
          <a:prstGeom prst="rect">
            <a:avLst/>
          </a:prstGeom>
          <a:solidFill>
            <a:srgbClr val="E0A53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TextBox 20"/>
          <p:cNvSpPr txBox="1"/>
          <p:nvPr/>
        </p:nvSpPr>
        <p:spPr>
          <a:xfrm>
            <a:off x="956774" y="4023360"/>
            <a:ext cx="3207795" cy="5488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 b="1">
                <a:solidFill>
                  <a:srgbClr val="121D34"/>
                </a:solidFill>
              </a:defRPr>
            </a:pPr>
            <a:r>
              <a:rPr dirty="0"/>
              <a:t>04</a:t>
            </a:r>
          </a:p>
          <a:p>
            <a:pPr>
              <a:spcBef>
                <a:spcPts val="500"/>
              </a:spcBef>
              <a:defRPr sz="1150">
                <a:solidFill>
                  <a:srgbClr val="1C222D"/>
                </a:solidFill>
              </a:defRPr>
            </a:pPr>
            <a:r>
              <a:rPr dirty="0"/>
              <a:t>Combine ML with behavioural port-scan detection</a:t>
            </a:r>
          </a:p>
        </p:txBody>
      </p:sp>
      <p:sp>
        <p:nvSpPr>
          <p:cNvPr id="22" name="Rounded Rectangle 21"/>
          <p:cNvSpPr/>
          <p:nvPr/>
        </p:nvSpPr>
        <p:spPr>
          <a:xfrm>
            <a:off x="4526279" y="4023360"/>
            <a:ext cx="3569505" cy="626364"/>
          </a:xfrm>
          <a:prstGeom prst="roundRect">
            <a:avLst/>
          </a:prstGeom>
          <a:solidFill>
            <a:srgbClr val="F5F7FB"/>
          </a:solidFill>
          <a:ln>
            <a:solidFill>
              <a:srgbClr val="DEE3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3" name="Rectangle 22"/>
          <p:cNvSpPr/>
          <p:nvPr/>
        </p:nvSpPr>
        <p:spPr>
          <a:xfrm>
            <a:off x="4526279" y="4023360"/>
            <a:ext cx="67353" cy="626364"/>
          </a:xfrm>
          <a:prstGeom prst="rect">
            <a:avLst/>
          </a:prstGeom>
          <a:solidFill>
            <a:srgbClr val="DA445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4" name="TextBox 23"/>
          <p:cNvSpPr txBox="1"/>
          <p:nvPr/>
        </p:nvSpPr>
        <p:spPr>
          <a:xfrm>
            <a:off x="4677336" y="4024252"/>
            <a:ext cx="3081528" cy="7315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 b="1">
                <a:solidFill>
                  <a:srgbClr val="121D34"/>
                </a:solidFill>
              </a:defRPr>
            </a:pPr>
            <a:r>
              <a:rPr dirty="0"/>
              <a:t>05</a:t>
            </a:r>
          </a:p>
          <a:p>
            <a:pPr>
              <a:spcBef>
                <a:spcPts val="500"/>
              </a:spcBef>
              <a:defRPr sz="1150">
                <a:solidFill>
                  <a:srgbClr val="1C222D"/>
                </a:solidFill>
              </a:defRPr>
            </a:pPr>
            <a:r>
              <a:rPr dirty="0"/>
              <a:t>Evaluate detection and temporary mitigation</a:t>
            </a:r>
          </a:p>
        </p:txBody>
      </p:sp>
      <p:sp>
        <p:nvSpPr>
          <p:cNvPr id="26" name="Rounded Rectangle 25"/>
          <p:cNvSpPr/>
          <p:nvPr/>
        </p:nvSpPr>
        <p:spPr>
          <a:xfrm>
            <a:off x="877824" y="4791456"/>
            <a:ext cx="10921280" cy="1534541"/>
          </a:xfrm>
          <a:prstGeom prst="roundRect">
            <a:avLst/>
          </a:prstGeom>
          <a:solidFill>
            <a:srgbClr val="F7F9FC"/>
          </a:solidFill>
          <a:ln w="15875">
            <a:solidFill>
              <a:srgbClr val="2F69E6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64592" tIns="91440" rIns="109728" bIns="73152" rtlCol="0" anchor="ctr"/>
          <a:lstStyle/>
          <a:p>
            <a:r>
              <a:rPr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Research Questions</a:t>
            </a:r>
          </a:p>
          <a:p>
            <a:r>
              <a:rPr lang="en-US" sz="1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RQ1:</a:t>
            </a:r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How effectively can supervised ML classify benign and malicious CICIDS2017 network traffic?</a:t>
            </a:r>
          </a:p>
          <a:p>
            <a:r>
              <a:rPr lang="en-US" sz="1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RQ2:</a:t>
            </a:r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How does Extra Trees compare with the SGD baseline in terms of accuracy, precision, recall and F1-score?</a:t>
            </a:r>
          </a:p>
          <a:p>
            <a:r>
              <a:rPr lang="en-US" sz="1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RQ3:</a:t>
            </a:r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How effectively can the selected ML approach be integrated with POX/OpenFlow monitoring and behavioural analysis for real-time SDN intrusion detection?</a:t>
            </a:r>
          </a:p>
          <a:p>
            <a:r>
              <a:rPr lang="en-US" sz="16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RQ4:</a:t>
            </a:r>
            <a:r>
              <a:rPr lang="en-US" sz="16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 Can detected malicious behaviour trigger automated SDN mitigation while maintaining legitimate network connectivity?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subtle_sdn_backgroun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594360" y="320040"/>
            <a:ext cx="1097280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600" b="1">
                <a:solidFill>
                  <a:srgbClr val="121D34"/>
                </a:solidFill>
                <a:latin typeface="Aptos Display"/>
              </a:defRPr>
            </a:pPr>
            <a:r>
              <a:t>Research Gap &amp; Contribution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12648" y="896112"/>
            <a:ext cx="1078992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150">
                <a:solidFill>
                  <a:srgbClr val="657187"/>
                </a:solidFill>
                <a:latin typeface="Aptos"/>
              </a:defRPr>
            </a:pPr>
            <a:r>
              <a:t>The practical problem addressed by this dissertation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1201400" y="338328"/>
            <a:ext cx="41148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000" b="1">
                <a:solidFill>
                  <a:srgbClr val="2A67FF"/>
                </a:solidFill>
              </a:defRPr>
            </a:pPr>
            <a:r>
              <a:t>04</a:t>
            </a:r>
          </a:p>
        </p:txBody>
      </p:sp>
      <p:sp>
        <p:nvSpPr>
          <p:cNvPr id="5" name="Rectangle 4"/>
          <p:cNvSpPr/>
          <p:nvPr/>
        </p:nvSpPr>
        <p:spPr>
          <a:xfrm>
            <a:off x="594360" y="6510528"/>
            <a:ext cx="10972800" cy="10972"/>
          </a:xfrm>
          <a:prstGeom prst="rect">
            <a:avLst/>
          </a:prstGeom>
          <a:solidFill>
            <a:srgbClr val="DEE3E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612648" y="6565392"/>
            <a:ext cx="10789920" cy="16459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750">
                <a:solidFill>
                  <a:srgbClr val="657187"/>
                </a:solidFill>
              </a:defRPr>
            </a:pPr>
            <a:r>
              <a:t>Vanshaj Patel  |  MSc Cybersecurity and Digital Forensics  |  September 2026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731520" y="1325880"/>
            <a:ext cx="5166360" cy="3383280"/>
          </a:xfrm>
          <a:prstGeom prst="roundRect">
            <a:avLst/>
          </a:prstGeom>
          <a:solidFill>
            <a:srgbClr val="F5F7FB"/>
          </a:solidFill>
          <a:ln>
            <a:solidFill>
              <a:srgbClr val="DEE3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731520" y="1325880"/>
            <a:ext cx="54864" cy="3383280"/>
          </a:xfrm>
          <a:prstGeom prst="rect">
            <a:avLst/>
          </a:prstGeom>
          <a:solidFill>
            <a:srgbClr val="DA445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905256" y="1435608"/>
            <a:ext cx="4818888" cy="263918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 b="1">
                <a:solidFill>
                  <a:srgbClr val="121D34"/>
                </a:solidFill>
              </a:defRPr>
            </a:pPr>
            <a:r>
              <a:rPr dirty="0"/>
              <a:t>Research Gap</a:t>
            </a:r>
          </a:p>
          <a:p>
            <a:pPr marL="171450" indent="-171450">
              <a:spcBef>
                <a:spcPts val="500"/>
              </a:spcBef>
              <a:buFont typeface="Arial" panose="020B0604020202020204" pitchFamily="34" charset="0"/>
              <a:buChar char="•"/>
              <a:defRPr sz="1150">
                <a:solidFill>
                  <a:srgbClr val="1C222D"/>
                </a:solidFill>
              </a:defRPr>
            </a:pPr>
            <a:r>
              <a:rPr lang="en-US" sz="1150" b="1" dirty="0"/>
              <a:t>Offline-to-Live Gap:</a:t>
            </a:r>
            <a:r>
              <a:rPr lang="en-US" sz="1150" dirty="0"/>
              <a:t> Strong CICIDS2017 results may not directly transfer to real-time SDN traffic.</a:t>
            </a:r>
          </a:p>
          <a:p>
            <a:pPr marL="171450" indent="-171450">
              <a:spcBef>
                <a:spcPts val="500"/>
              </a:spcBef>
              <a:buFont typeface="Arial" panose="020B0604020202020204" pitchFamily="34" charset="0"/>
              <a:buChar char="•"/>
              <a:defRPr sz="1150">
                <a:solidFill>
                  <a:srgbClr val="1C222D"/>
                </a:solidFill>
              </a:defRPr>
            </a:pPr>
            <a:r>
              <a:rPr lang="en-US" sz="1150" b="1" dirty="0"/>
              <a:t>Feature Availability Gap:</a:t>
            </a:r>
            <a:r>
              <a:rPr lang="en-US" sz="1150" dirty="0"/>
              <a:t> Not all offline ML features are obtainable from live OpenFlow statistics.</a:t>
            </a:r>
          </a:p>
          <a:p>
            <a:pPr marL="171450" indent="-171450">
              <a:spcBef>
                <a:spcPts val="500"/>
              </a:spcBef>
              <a:buFont typeface="Arial" panose="020B0604020202020204" pitchFamily="34" charset="0"/>
              <a:buChar char="•"/>
              <a:defRPr sz="1150">
                <a:solidFill>
                  <a:srgbClr val="1C222D"/>
                </a:solidFill>
              </a:defRPr>
            </a:pPr>
            <a:r>
              <a:rPr lang="en-US" sz="1150" b="1" dirty="0"/>
              <a:t>Behavioural Detection Gap:</a:t>
            </a:r>
            <a:r>
              <a:rPr lang="en-US" sz="1150" dirty="0"/>
              <a:t> Reconnaissance/port scans may require analysis across multiple flows rather than individual-flow classification.</a:t>
            </a:r>
          </a:p>
          <a:p>
            <a:pPr marL="171450" indent="-171450">
              <a:spcBef>
                <a:spcPts val="500"/>
              </a:spcBef>
              <a:buFont typeface="Arial" panose="020B0604020202020204" pitchFamily="34" charset="0"/>
              <a:buChar char="•"/>
              <a:defRPr sz="1150">
                <a:solidFill>
                  <a:srgbClr val="1C222D"/>
                </a:solidFill>
              </a:defRPr>
            </a:pPr>
            <a:r>
              <a:rPr lang="en-US" sz="1150" b="1" dirty="0"/>
              <a:t>Detection-to-Response Gap:</a:t>
            </a:r>
            <a:r>
              <a:rPr lang="en-US" sz="1150" dirty="0"/>
              <a:t> Intrusion detection should be integrated with timely SDN-based mitigation.</a:t>
            </a:r>
          </a:p>
          <a:p>
            <a:pPr marL="171450" indent="-171450">
              <a:spcBef>
                <a:spcPts val="500"/>
              </a:spcBef>
              <a:buFont typeface="Arial" panose="020B0604020202020204" pitchFamily="34" charset="0"/>
              <a:buChar char="•"/>
              <a:defRPr sz="1150">
                <a:solidFill>
                  <a:srgbClr val="1C222D"/>
                </a:solidFill>
              </a:defRPr>
            </a:pPr>
            <a:r>
              <a:rPr lang="en-US" sz="1150" b="1" dirty="0"/>
              <a:t>Need for Integration:</a:t>
            </a:r>
            <a:r>
              <a:rPr lang="en-US" sz="1150" dirty="0"/>
              <a:t> Limited experimental work combines </a:t>
            </a:r>
            <a:r>
              <a:rPr lang="en-US" sz="1150" b="1" dirty="0"/>
              <a:t>benchmark-trained ML + live SDN monitoring + behavioural detection + automated response</a:t>
            </a:r>
            <a:r>
              <a:rPr lang="en-US" sz="1150" dirty="0"/>
              <a:t> in one system.</a:t>
            </a:r>
            <a:r>
              <a:rPr dirty="0"/>
              <a:t>.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6263640" y="1325880"/>
            <a:ext cx="5166360" cy="3383280"/>
          </a:xfrm>
          <a:prstGeom prst="roundRect">
            <a:avLst/>
          </a:prstGeom>
          <a:solidFill>
            <a:srgbClr val="F5F7FB"/>
          </a:solidFill>
          <a:ln>
            <a:solidFill>
              <a:srgbClr val="DEE3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6263640" y="1325880"/>
            <a:ext cx="54864" cy="3383280"/>
          </a:xfrm>
          <a:prstGeom prst="rect">
            <a:avLst/>
          </a:prstGeom>
          <a:solidFill>
            <a:srgbClr val="1CA06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6464807" y="1472184"/>
            <a:ext cx="4818888" cy="12721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 b="1">
                <a:solidFill>
                  <a:srgbClr val="121D34"/>
                </a:solidFill>
              </a:defRPr>
            </a:pPr>
            <a:r>
              <a:rPr dirty="0"/>
              <a:t>Project Contribution</a:t>
            </a:r>
          </a:p>
          <a:p>
            <a:pPr marL="171450" indent="-171450">
              <a:spcBef>
                <a:spcPts val="500"/>
              </a:spcBef>
              <a:buFont typeface="Arial" panose="020B0604020202020204" pitchFamily="34" charset="0"/>
              <a:buChar char="•"/>
              <a:defRPr sz="1150">
                <a:solidFill>
                  <a:srgbClr val="1C222D"/>
                </a:solidFill>
              </a:defRPr>
            </a:pPr>
            <a:r>
              <a:rPr lang="en-US" sz="1150" b="1" dirty="0"/>
              <a:t>Integrated SDN-NIDS</a:t>
            </a:r>
            <a:r>
              <a:rPr lang="en-US" sz="1150" dirty="0"/>
              <a:t> — ML combined with live SDN monitoring.</a:t>
            </a:r>
          </a:p>
          <a:p>
            <a:pPr marL="171450" indent="-171450">
              <a:spcBef>
                <a:spcPts val="500"/>
              </a:spcBef>
              <a:buFont typeface="Arial" panose="020B0604020202020204" pitchFamily="34" charset="0"/>
              <a:buChar char="•"/>
              <a:defRPr sz="1150">
                <a:solidFill>
                  <a:srgbClr val="1C222D"/>
                </a:solidFill>
              </a:defRPr>
            </a:pPr>
            <a:r>
              <a:rPr lang="en-US" sz="1150" b="1" dirty="0"/>
              <a:t>Feature Adaptation</a:t>
            </a:r>
            <a:r>
              <a:rPr lang="en-US" sz="1150" dirty="0"/>
              <a:t> — Bridged offline and live network features.</a:t>
            </a:r>
          </a:p>
          <a:p>
            <a:pPr marL="171450" indent="-171450">
              <a:spcBef>
                <a:spcPts val="500"/>
              </a:spcBef>
              <a:buFont typeface="Arial" panose="020B0604020202020204" pitchFamily="34" charset="0"/>
              <a:buChar char="•"/>
              <a:defRPr sz="1150">
                <a:solidFill>
                  <a:srgbClr val="1C222D"/>
                </a:solidFill>
              </a:defRPr>
            </a:pPr>
            <a:r>
              <a:rPr lang="en-US" sz="1150" b="1" dirty="0"/>
              <a:t>Hybrid Detection</a:t>
            </a:r>
            <a:r>
              <a:rPr lang="en-US" sz="1150" dirty="0"/>
              <a:t> — ML + behavioural attack detection.</a:t>
            </a:r>
          </a:p>
          <a:p>
            <a:pPr marL="171450" indent="-171450">
              <a:spcBef>
                <a:spcPts val="500"/>
              </a:spcBef>
              <a:buFont typeface="Arial" panose="020B0604020202020204" pitchFamily="34" charset="0"/>
              <a:buChar char="•"/>
              <a:defRPr sz="1150">
                <a:solidFill>
                  <a:srgbClr val="1C222D"/>
                </a:solidFill>
              </a:defRPr>
            </a:pPr>
            <a:r>
              <a:rPr lang="en-US" sz="1150" b="1" dirty="0"/>
              <a:t>Automated Response</a:t>
            </a:r>
            <a:r>
              <a:rPr lang="en-US" sz="1150" dirty="0"/>
              <a:t> — Temporary mitigation of detected attackers.</a:t>
            </a:r>
            <a:endParaRPr dirty="0"/>
          </a:p>
        </p:txBody>
      </p:sp>
      <p:sp>
        <p:nvSpPr>
          <p:cNvPr id="13" name="Rounded Rectangle 12"/>
          <p:cNvSpPr/>
          <p:nvPr/>
        </p:nvSpPr>
        <p:spPr>
          <a:xfrm>
            <a:off x="4709160" y="5074920"/>
            <a:ext cx="2743200" cy="320040"/>
          </a:xfrm>
          <a:prstGeom prst="roundRect">
            <a:avLst/>
          </a:prstGeom>
          <a:solidFill>
            <a:srgbClr val="121D3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950" b="1">
                <a:solidFill>
                  <a:srgbClr val="FFFFFF"/>
                </a:solidFill>
              </a:defRPr>
            </a:pPr>
            <a:r>
              <a:t>HYBRID APPROACH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920240" y="5532120"/>
            <a:ext cx="8412480" cy="4114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2100" b="1">
                <a:solidFill>
                  <a:srgbClr val="121D34"/>
                </a:solidFill>
              </a:defRPr>
            </a:pPr>
            <a:r>
              <a:t>ML classification + behavioural detection + SDN response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22" descr="subtle_sdn_backgroun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0040"/>
            <a:ext cx="12191695" cy="6858000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594360" y="320040"/>
            <a:ext cx="1097280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600" b="1">
                <a:solidFill>
                  <a:srgbClr val="121D34"/>
                </a:solidFill>
                <a:latin typeface="Aptos Display"/>
              </a:defRPr>
            </a:pPr>
            <a:r>
              <a:t>Research Methodology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12648" y="896112"/>
            <a:ext cx="1078992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150">
                <a:solidFill>
                  <a:srgbClr val="657187"/>
                </a:solidFill>
                <a:latin typeface="Aptos"/>
              </a:defRPr>
            </a:pPr>
            <a:r>
              <a:t>Quantitative • experimental-development • controlled testbed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1201400" y="338328"/>
            <a:ext cx="41148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000" b="1">
                <a:solidFill>
                  <a:srgbClr val="2A67FF"/>
                </a:solidFill>
              </a:defRPr>
            </a:pPr>
            <a:r>
              <a:t>05</a:t>
            </a:r>
          </a:p>
        </p:txBody>
      </p:sp>
      <p:sp>
        <p:nvSpPr>
          <p:cNvPr id="5" name="Rectangle 4"/>
          <p:cNvSpPr/>
          <p:nvPr/>
        </p:nvSpPr>
        <p:spPr>
          <a:xfrm>
            <a:off x="594360" y="6510528"/>
            <a:ext cx="10972800" cy="10972"/>
          </a:xfrm>
          <a:prstGeom prst="rect">
            <a:avLst/>
          </a:prstGeom>
          <a:solidFill>
            <a:srgbClr val="DEE3E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612648" y="6565392"/>
            <a:ext cx="10789920" cy="16459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750">
                <a:solidFill>
                  <a:srgbClr val="657187"/>
                </a:solidFill>
              </a:defRPr>
            </a:pPr>
            <a:r>
              <a:t>Vanshaj Patel  |  MSc Cybersecurity and Digital Forensics  |  September 2026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612648" y="1375802"/>
            <a:ext cx="2057400" cy="3927191"/>
          </a:xfrm>
          <a:prstGeom prst="roundRect">
            <a:avLst/>
          </a:prstGeom>
          <a:solidFill>
            <a:srgbClr val="F5F7FB"/>
          </a:solidFill>
          <a:ln>
            <a:solidFill>
              <a:srgbClr val="DEE3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612648" y="1375802"/>
            <a:ext cx="54864" cy="3927191"/>
          </a:xfrm>
          <a:prstGeom prst="rect">
            <a:avLst/>
          </a:prstGeom>
          <a:solidFill>
            <a:srgbClr val="2A67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841248" y="1927645"/>
            <a:ext cx="1709928" cy="24288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 b="1">
                <a:solidFill>
                  <a:srgbClr val="121D34"/>
                </a:solidFill>
              </a:defRPr>
            </a:pPr>
            <a:r>
              <a:rPr sz="1600" dirty="0"/>
              <a:t>CICIDS2017</a:t>
            </a:r>
          </a:p>
          <a:p>
            <a:pPr>
              <a:spcBef>
                <a:spcPts val="500"/>
              </a:spcBef>
              <a:defRPr sz="2600" b="1">
                <a:solidFill>
                  <a:srgbClr val="2A67FF"/>
                </a:solidFill>
              </a:defRPr>
            </a:pPr>
            <a:r>
              <a:rPr dirty="0"/>
              <a:t>1</a:t>
            </a:r>
          </a:p>
          <a:p>
            <a:r>
              <a:rPr lang="en-US" sz="1200" b="1" dirty="0"/>
              <a:t>Prepare labelled data</a:t>
            </a:r>
          </a:p>
          <a:p>
            <a:endParaRPr lang="en-US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dirty="0"/>
              <a:t>Clean &amp; preprocess dataset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dirty="0"/>
              <a:t>70 selected features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dirty="0"/>
              <a:t>Train / Validation / Test split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dirty="0"/>
              <a:t>15 traffic classes</a:t>
            </a:r>
          </a:p>
          <a:p>
            <a:pPr>
              <a:spcBef>
                <a:spcPts val="500"/>
              </a:spcBef>
              <a:defRPr sz="1150">
                <a:solidFill>
                  <a:srgbClr val="1C222D"/>
                </a:solidFill>
              </a:defRPr>
            </a:pPr>
            <a:endParaRPr dirty="0"/>
          </a:p>
        </p:txBody>
      </p:sp>
      <p:sp>
        <p:nvSpPr>
          <p:cNvPr id="10" name="Rounded Rectangle 9"/>
          <p:cNvSpPr/>
          <p:nvPr/>
        </p:nvSpPr>
        <p:spPr>
          <a:xfrm>
            <a:off x="2916936" y="1375802"/>
            <a:ext cx="2057400" cy="3927191"/>
          </a:xfrm>
          <a:prstGeom prst="roundRect">
            <a:avLst/>
          </a:prstGeom>
          <a:solidFill>
            <a:srgbClr val="F5F7FB"/>
          </a:solidFill>
          <a:ln>
            <a:solidFill>
              <a:srgbClr val="DEE3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2916936" y="1375802"/>
            <a:ext cx="54864" cy="3927191"/>
          </a:xfrm>
          <a:prstGeom prst="rect">
            <a:avLst/>
          </a:prstGeom>
          <a:solidFill>
            <a:srgbClr val="21B8D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3090672" y="1929876"/>
            <a:ext cx="2103120" cy="202876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 b="1">
                <a:solidFill>
                  <a:srgbClr val="121D34"/>
                </a:solidFill>
              </a:defRPr>
            </a:pPr>
            <a:r>
              <a:rPr sz="1600" dirty="0"/>
              <a:t>ML Models</a:t>
            </a:r>
          </a:p>
          <a:p>
            <a:pPr>
              <a:spcBef>
                <a:spcPts val="500"/>
              </a:spcBef>
              <a:defRPr sz="2600" b="1">
                <a:solidFill>
                  <a:srgbClr val="21B8D6"/>
                </a:solidFill>
              </a:defRPr>
            </a:pPr>
            <a:r>
              <a:rPr dirty="0"/>
              <a:t>2</a:t>
            </a:r>
            <a:endParaRPr lang="en-GB" dirty="0"/>
          </a:p>
          <a:p>
            <a:r>
              <a:rPr lang="en-US" sz="1200" b="1" dirty="0"/>
              <a:t>SGD → Extra Trees</a:t>
            </a:r>
          </a:p>
          <a:p>
            <a:endParaRPr lang="en-US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000" dirty="0"/>
              <a:t>SGD baseline: </a:t>
            </a:r>
            <a:r>
              <a:rPr lang="en-US" sz="1000" b="1" dirty="0"/>
              <a:t>77.98%</a:t>
            </a:r>
            <a:endParaRPr lang="en-US" sz="10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000" dirty="0"/>
              <a:t>Extra Trees validation: </a:t>
            </a:r>
            <a:r>
              <a:rPr lang="en-US" sz="1000" b="1" dirty="0"/>
              <a:t>97.61%</a:t>
            </a:r>
            <a:endParaRPr lang="en-US" sz="10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000" dirty="0"/>
              <a:t>Held-out test: </a:t>
            </a:r>
            <a:r>
              <a:rPr lang="en-US" sz="1000" b="1" dirty="0"/>
              <a:t>97.58%</a:t>
            </a:r>
            <a:endParaRPr lang="en-US" sz="10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000" dirty="0"/>
              <a:t>Final model saved for live use</a:t>
            </a:r>
          </a:p>
          <a:p>
            <a:pPr>
              <a:spcBef>
                <a:spcPts val="500"/>
              </a:spcBef>
              <a:defRPr sz="1150">
                <a:solidFill>
                  <a:srgbClr val="1C222D"/>
                </a:solidFill>
              </a:defRPr>
            </a:pPr>
            <a:endParaRPr dirty="0"/>
          </a:p>
        </p:txBody>
      </p:sp>
      <p:sp>
        <p:nvSpPr>
          <p:cNvPr id="13" name="Rounded Rectangle 12"/>
          <p:cNvSpPr/>
          <p:nvPr/>
        </p:nvSpPr>
        <p:spPr>
          <a:xfrm>
            <a:off x="5221224" y="1375802"/>
            <a:ext cx="2057400" cy="3927191"/>
          </a:xfrm>
          <a:prstGeom prst="roundRect">
            <a:avLst/>
          </a:prstGeom>
          <a:solidFill>
            <a:srgbClr val="F5F7FB"/>
          </a:solidFill>
          <a:ln>
            <a:solidFill>
              <a:srgbClr val="DEE3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Rectangle 13"/>
          <p:cNvSpPr/>
          <p:nvPr/>
        </p:nvSpPr>
        <p:spPr>
          <a:xfrm>
            <a:off x="5221224" y="1375802"/>
            <a:ext cx="54864" cy="3927191"/>
          </a:xfrm>
          <a:prstGeom prst="rect">
            <a:avLst/>
          </a:prstGeom>
          <a:solidFill>
            <a:srgbClr val="1CA06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5394960" y="1929876"/>
            <a:ext cx="2057400" cy="24288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 b="1">
                <a:solidFill>
                  <a:srgbClr val="121D34"/>
                </a:solidFill>
              </a:defRPr>
            </a:pPr>
            <a:r>
              <a:rPr sz="1600" dirty="0"/>
              <a:t>SDN Testbed</a:t>
            </a:r>
          </a:p>
          <a:p>
            <a:pPr>
              <a:spcBef>
                <a:spcPts val="500"/>
              </a:spcBef>
              <a:defRPr sz="2600" b="1">
                <a:solidFill>
                  <a:srgbClr val="1CA067"/>
                </a:solidFill>
              </a:defRPr>
            </a:pPr>
            <a:r>
              <a:rPr dirty="0"/>
              <a:t>3</a:t>
            </a:r>
          </a:p>
          <a:p>
            <a:r>
              <a:rPr lang="en-US" sz="1200" b="1" dirty="0"/>
              <a:t>Mininet + POX</a:t>
            </a:r>
          </a:p>
          <a:p>
            <a:endParaRPr lang="en-US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dirty="0"/>
              <a:t>Enterprise network topology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b="1" dirty="0"/>
              <a:t>6 OpenFlow switches</a:t>
            </a:r>
            <a:endParaRPr lang="en-US" sz="11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dirty="0"/>
              <a:t>User, server, IoT &amp; attacker hosts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100" dirty="0"/>
              <a:t>Open vSwitch + POX controller</a:t>
            </a:r>
          </a:p>
          <a:p>
            <a:pPr>
              <a:spcBef>
                <a:spcPts val="500"/>
              </a:spcBef>
              <a:defRPr sz="1150">
                <a:solidFill>
                  <a:srgbClr val="1C222D"/>
                </a:solidFill>
              </a:defRPr>
            </a:pPr>
            <a:endParaRPr dirty="0"/>
          </a:p>
        </p:txBody>
      </p:sp>
      <p:sp>
        <p:nvSpPr>
          <p:cNvPr id="16" name="Rounded Rectangle 15"/>
          <p:cNvSpPr/>
          <p:nvPr/>
        </p:nvSpPr>
        <p:spPr>
          <a:xfrm>
            <a:off x="7525512" y="1375802"/>
            <a:ext cx="2057400" cy="3927191"/>
          </a:xfrm>
          <a:prstGeom prst="roundRect">
            <a:avLst/>
          </a:prstGeom>
          <a:solidFill>
            <a:srgbClr val="F5F7FB"/>
          </a:solidFill>
          <a:ln>
            <a:solidFill>
              <a:srgbClr val="DEE3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Rectangle 16"/>
          <p:cNvSpPr/>
          <p:nvPr/>
        </p:nvSpPr>
        <p:spPr>
          <a:xfrm>
            <a:off x="7525512" y="1375802"/>
            <a:ext cx="54864" cy="3927191"/>
          </a:xfrm>
          <a:prstGeom prst="rect">
            <a:avLst/>
          </a:prstGeom>
          <a:solidFill>
            <a:srgbClr val="E0A53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TextBox 17"/>
          <p:cNvSpPr txBox="1"/>
          <p:nvPr/>
        </p:nvSpPr>
        <p:spPr>
          <a:xfrm>
            <a:off x="7699248" y="1927370"/>
            <a:ext cx="1911096" cy="29828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 b="1">
                <a:solidFill>
                  <a:srgbClr val="121D34"/>
                </a:solidFill>
              </a:defRPr>
            </a:pPr>
            <a:r>
              <a:rPr sz="1600" dirty="0"/>
              <a:t>Live Detection</a:t>
            </a:r>
          </a:p>
          <a:p>
            <a:pPr>
              <a:spcBef>
                <a:spcPts val="500"/>
              </a:spcBef>
              <a:defRPr sz="2600" b="1">
                <a:solidFill>
                  <a:srgbClr val="E0A537"/>
                </a:solidFill>
              </a:defRPr>
            </a:pPr>
            <a:r>
              <a:rPr dirty="0"/>
              <a:t>4</a:t>
            </a:r>
            <a:endParaRPr lang="en-GB" dirty="0"/>
          </a:p>
          <a:p>
            <a:r>
              <a:rPr lang="en-US" sz="1200" b="1" dirty="0"/>
              <a:t>Flow stats + feature adapter</a:t>
            </a:r>
          </a:p>
          <a:p>
            <a:endParaRPr lang="en-US" sz="14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/>
              <a:t>Live OpenFlow statistics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b="1" dirty="0"/>
              <a:t>31/70 features mapped/derived</a:t>
            </a:r>
            <a:endParaRPr lang="en-US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/>
              <a:t>Extra Trees + behavioural detection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/>
              <a:t>Real-time port-scan monitoring</a:t>
            </a:r>
          </a:p>
          <a:p>
            <a:pPr>
              <a:spcBef>
                <a:spcPts val="500"/>
              </a:spcBef>
              <a:defRPr sz="1150">
                <a:solidFill>
                  <a:srgbClr val="1C222D"/>
                </a:solidFill>
              </a:defRPr>
            </a:pPr>
            <a:endParaRPr dirty="0"/>
          </a:p>
        </p:txBody>
      </p:sp>
      <p:sp>
        <p:nvSpPr>
          <p:cNvPr id="19" name="Rounded Rectangle 18"/>
          <p:cNvSpPr/>
          <p:nvPr/>
        </p:nvSpPr>
        <p:spPr>
          <a:xfrm>
            <a:off x="9829800" y="1375802"/>
            <a:ext cx="2057400" cy="3927191"/>
          </a:xfrm>
          <a:prstGeom prst="roundRect">
            <a:avLst/>
          </a:prstGeom>
          <a:solidFill>
            <a:srgbClr val="F5F7FB"/>
          </a:solidFill>
          <a:ln>
            <a:solidFill>
              <a:srgbClr val="DEE3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Rectangle 19"/>
          <p:cNvSpPr/>
          <p:nvPr/>
        </p:nvSpPr>
        <p:spPr>
          <a:xfrm>
            <a:off x="9829800" y="1375802"/>
            <a:ext cx="54864" cy="3927191"/>
          </a:xfrm>
          <a:prstGeom prst="rect">
            <a:avLst/>
          </a:prstGeom>
          <a:solidFill>
            <a:srgbClr val="DA445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TextBox 20"/>
          <p:cNvSpPr txBox="1"/>
          <p:nvPr/>
        </p:nvSpPr>
        <p:spPr>
          <a:xfrm>
            <a:off x="10030968" y="1927370"/>
            <a:ext cx="1709928" cy="31470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 b="1">
                <a:solidFill>
                  <a:srgbClr val="121D34"/>
                </a:solidFill>
              </a:defRPr>
            </a:pPr>
            <a:r>
              <a:rPr sz="1600" dirty="0"/>
              <a:t>Evaluation</a:t>
            </a:r>
          </a:p>
          <a:p>
            <a:pPr>
              <a:spcBef>
                <a:spcPts val="500"/>
              </a:spcBef>
              <a:defRPr sz="2600" b="1">
                <a:solidFill>
                  <a:srgbClr val="DA4453"/>
                </a:solidFill>
              </a:defRPr>
            </a:pPr>
            <a:r>
              <a:rPr dirty="0"/>
              <a:t>5</a:t>
            </a:r>
          </a:p>
          <a:p>
            <a:pPr>
              <a:spcBef>
                <a:spcPts val="500"/>
              </a:spcBef>
              <a:defRPr sz="1150">
                <a:solidFill>
                  <a:srgbClr val="1C222D"/>
                </a:solidFill>
              </a:defRPr>
            </a:pPr>
            <a:r>
              <a:rPr sz="1200" b="1" dirty="0"/>
              <a:t>Benign + port scan + mitigation</a:t>
            </a:r>
            <a:endParaRPr lang="en-GB" sz="1200" b="1" dirty="0"/>
          </a:p>
          <a:p>
            <a:endParaRPr lang="en-US" sz="1200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/>
              <a:t>Benign traffic validation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/>
              <a:t>Controlled port-scan attack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/>
              <a:t>Real-time attack detection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b="1" dirty="0"/>
              <a:t>600-sec mitigation request</a:t>
            </a:r>
            <a:endParaRPr lang="en-US" sz="1200" dirty="0"/>
          </a:p>
          <a:p>
            <a:pPr>
              <a:spcBef>
                <a:spcPts val="500"/>
              </a:spcBef>
              <a:defRPr sz="1150">
                <a:solidFill>
                  <a:srgbClr val="1C222D"/>
                </a:solidFill>
              </a:defRPr>
            </a:pPr>
            <a:endParaRPr lang="en-US" sz="1200" b="1" dirty="0"/>
          </a:p>
        </p:txBody>
      </p:sp>
      <p:sp>
        <p:nvSpPr>
          <p:cNvPr id="22" name="TextBox 21"/>
          <p:cNvSpPr txBox="1"/>
          <p:nvPr/>
        </p:nvSpPr>
        <p:spPr>
          <a:xfrm>
            <a:off x="1112367" y="5606025"/>
            <a:ext cx="9966960" cy="82296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800" b="1">
                <a:solidFill>
                  <a:srgbClr val="121D34"/>
                </a:solidFill>
              </a:defRPr>
            </a:pPr>
            <a:r>
              <a:rPr dirty="0"/>
              <a:t>Metrics: Accuracy • Balanced Accuracy • Precision • Recall • F1-score • Connectivity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18" descr="subtle_sdn_backgroun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7180"/>
            <a:ext cx="12191695" cy="6858000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594360" y="320040"/>
            <a:ext cx="1097280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600" b="1">
                <a:solidFill>
                  <a:srgbClr val="121D34"/>
                </a:solidFill>
                <a:latin typeface="Aptos Display"/>
              </a:defRPr>
            </a:pPr>
            <a:r>
              <a:t>Enterprise SDN Testbed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12648" y="896112"/>
            <a:ext cx="1078992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150">
                <a:solidFill>
                  <a:srgbClr val="657187"/>
                </a:solidFill>
                <a:latin typeface="Aptos"/>
              </a:defRPr>
            </a:pPr>
            <a:r>
              <a:rPr dirty="0"/>
              <a:t>Real Mininet evidence from the implemented topology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1201400" y="338328"/>
            <a:ext cx="41148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000" b="1">
                <a:solidFill>
                  <a:srgbClr val="2A67FF"/>
                </a:solidFill>
              </a:defRPr>
            </a:pPr>
            <a:r>
              <a:t>06</a:t>
            </a:r>
          </a:p>
        </p:txBody>
      </p:sp>
      <p:sp>
        <p:nvSpPr>
          <p:cNvPr id="5" name="Rectangle 4"/>
          <p:cNvSpPr/>
          <p:nvPr/>
        </p:nvSpPr>
        <p:spPr>
          <a:xfrm>
            <a:off x="594360" y="6510528"/>
            <a:ext cx="10972800" cy="10972"/>
          </a:xfrm>
          <a:prstGeom prst="rect">
            <a:avLst/>
          </a:prstGeom>
          <a:solidFill>
            <a:srgbClr val="DEE3E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612648" y="6565392"/>
            <a:ext cx="10789920" cy="16459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750">
                <a:solidFill>
                  <a:srgbClr val="657187"/>
                </a:solidFill>
              </a:defRPr>
            </a:pPr>
            <a:r>
              <a:t>Vanshaj Patel  |  MSc Cybersecurity and Digital Forensics  |  September 2026</a:t>
            </a:r>
          </a:p>
        </p:txBody>
      </p:sp>
      <p:pic>
        <p:nvPicPr>
          <p:cNvPr id="7" name="Picture 6" descr="Fig_5_03_Pingall_Connectivity(2)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97523" y="1234440"/>
            <a:ext cx="4988832" cy="498348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640080" y="1234440"/>
            <a:ext cx="6903720" cy="4983480"/>
          </a:xfrm>
          <a:prstGeom prst="rect">
            <a:avLst/>
          </a:prstGeom>
          <a:noFill/>
          <a:ln w="12700">
            <a:solidFill>
              <a:srgbClr val="DEE3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ounded Rectangle 8"/>
          <p:cNvSpPr/>
          <p:nvPr/>
        </p:nvSpPr>
        <p:spPr>
          <a:xfrm>
            <a:off x="7818120" y="1417320"/>
            <a:ext cx="3611880" cy="1097280"/>
          </a:xfrm>
          <a:prstGeom prst="roundRect">
            <a:avLst/>
          </a:prstGeom>
          <a:solidFill>
            <a:srgbClr val="F5F7FB"/>
          </a:solidFill>
          <a:ln>
            <a:solidFill>
              <a:srgbClr val="DEE3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7818120" y="1417320"/>
            <a:ext cx="54864" cy="1097280"/>
          </a:xfrm>
          <a:prstGeom prst="rect">
            <a:avLst/>
          </a:prstGeom>
          <a:solidFill>
            <a:srgbClr val="2A67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7886495" y="1435608"/>
            <a:ext cx="3962505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/>
              <a:t>Network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/>
              <a:t>6 Open vSwitch switches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/>
              <a:t>16 enterprise hosts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/>
              <a:t>User, server, IoT &amp; attacker segments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7818120" y="2788920"/>
            <a:ext cx="3611880" cy="1097280"/>
          </a:xfrm>
          <a:prstGeom prst="roundRect">
            <a:avLst/>
          </a:prstGeom>
          <a:solidFill>
            <a:srgbClr val="F5F7FB"/>
          </a:solidFill>
          <a:ln>
            <a:solidFill>
              <a:srgbClr val="DEE3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Rectangle 12"/>
          <p:cNvSpPr/>
          <p:nvPr/>
        </p:nvSpPr>
        <p:spPr>
          <a:xfrm>
            <a:off x="7818120" y="2788920"/>
            <a:ext cx="54864" cy="1097280"/>
          </a:xfrm>
          <a:prstGeom prst="rect">
            <a:avLst/>
          </a:prstGeom>
          <a:solidFill>
            <a:srgbClr val="21B8D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8019288" y="2884899"/>
            <a:ext cx="3264408" cy="9848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600" b="1" dirty="0"/>
              <a:t>Controller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/>
              <a:t>POX SDN controller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/>
              <a:t>OpenFlow-based communication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/>
              <a:t>Centralised flow monitoring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7818120" y="4160520"/>
            <a:ext cx="3611880" cy="1097280"/>
          </a:xfrm>
          <a:prstGeom prst="roundRect">
            <a:avLst/>
          </a:prstGeom>
          <a:solidFill>
            <a:srgbClr val="F5F7FB"/>
          </a:solidFill>
          <a:ln>
            <a:solidFill>
              <a:srgbClr val="DEE3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Rectangle 15"/>
          <p:cNvSpPr/>
          <p:nvPr/>
        </p:nvSpPr>
        <p:spPr>
          <a:xfrm>
            <a:off x="7818120" y="4160520"/>
            <a:ext cx="54864" cy="1097280"/>
          </a:xfrm>
          <a:prstGeom prst="rect">
            <a:avLst/>
          </a:prstGeom>
          <a:solidFill>
            <a:srgbClr val="1CA06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8019288" y="4306824"/>
            <a:ext cx="3264408" cy="9848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600" b="1" dirty="0"/>
              <a:t>Connectivity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/>
              <a:t>240/240 packets received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/>
              <a:t>0% packet loss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/>
              <a:t>Full topology connectivity verified</a:t>
            </a:r>
          </a:p>
        </p:txBody>
      </p:sp>
      <p:sp>
        <p:nvSpPr>
          <p:cNvPr id="18" name="Rounded Rectangle 17"/>
          <p:cNvSpPr/>
          <p:nvPr/>
        </p:nvSpPr>
        <p:spPr>
          <a:xfrm>
            <a:off x="8275320" y="5623560"/>
            <a:ext cx="2697480" cy="320040"/>
          </a:xfrm>
          <a:prstGeom prst="roundRect">
            <a:avLst/>
          </a:prstGeom>
          <a:solidFill>
            <a:srgbClr val="1CA06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950" b="1">
                <a:solidFill>
                  <a:srgbClr val="FFFFFF"/>
                </a:solidFill>
              </a:defRPr>
            </a:pPr>
            <a:r>
              <a:t>OWN PRACTICAL EVIDENCE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subtle_sdn_backgroun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594360" y="320040"/>
            <a:ext cx="1097280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600" b="1">
                <a:solidFill>
                  <a:srgbClr val="121D34"/>
                </a:solidFill>
                <a:latin typeface="Aptos Display"/>
              </a:defRPr>
            </a:pPr>
            <a:r>
              <a:t>Machine-Learning Model Development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12648" y="896112"/>
            <a:ext cx="1078992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150">
                <a:solidFill>
                  <a:srgbClr val="657187"/>
                </a:solidFill>
                <a:latin typeface="Aptos"/>
              </a:defRPr>
            </a:pPr>
            <a:r>
              <a:t>CICIDS2017 supervised classification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1201400" y="338328"/>
            <a:ext cx="41148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000" b="1">
                <a:solidFill>
                  <a:srgbClr val="2A67FF"/>
                </a:solidFill>
              </a:defRPr>
            </a:pPr>
            <a:r>
              <a:t>07</a:t>
            </a:r>
          </a:p>
        </p:txBody>
      </p:sp>
      <p:sp>
        <p:nvSpPr>
          <p:cNvPr id="5" name="Rectangle 4"/>
          <p:cNvSpPr/>
          <p:nvPr/>
        </p:nvSpPr>
        <p:spPr>
          <a:xfrm>
            <a:off x="594360" y="6510528"/>
            <a:ext cx="10972800" cy="10972"/>
          </a:xfrm>
          <a:prstGeom prst="rect">
            <a:avLst/>
          </a:prstGeom>
          <a:solidFill>
            <a:srgbClr val="DEE3E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612648" y="6565392"/>
            <a:ext cx="10789920" cy="16459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750">
                <a:solidFill>
                  <a:srgbClr val="657187"/>
                </a:solidFill>
              </a:defRPr>
            </a:pPr>
            <a:r>
              <a:t>Vanshaj Patel  |  MSc Cybersecurity and Digital Forensics  |  September 2026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731520" y="1280160"/>
            <a:ext cx="3337560" cy="1828800"/>
          </a:xfrm>
          <a:prstGeom prst="roundRect">
            <a:avLst/>
          </a:prstGeom>
          <a:solidFill>
            <a:srgbClr val="F5F7FB"/>
          </a:solidFill>
          <a:ln>
            <a:solidFill>
              <a:srgbClr val="DEE3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731520" y="1280160"/>
            <a:ext cx="54864" cy="1828800"/>
          </a:xfrm>
          <a:prstGeom prst="rect">
            <a:avLst/>
          </a:prstGeom>
          <a:solidFill>
            <a:srgbClr val="2A67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932688" y="1426463"/>
            <a:ext cx="2990088" cy="12311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/>
              <a:t>Dataset</a:t>
            </a:r>
          </a:p>
          <a:p>
            <a:r>
              <a:rPr lang="en-US" sz="1400" dirty="0"/>
              <a:t>CICIDS2017 labelled dataset</a:t>
            </a:r>
          </a:p>
          <a:p>
            <a:r>
              <a:rPr lang="en-US" sz="1400" dirty="0"/>
              <a:t>70 selected features</a:t>
            </a:r>
          </a:p>
          <a:p>
            <a:r>
              <a:rPr lang="en-US" sz="1400" dirty="0"/>
              <a:t>15 traffic classes</a:t>
            </a:r>
          </a:p>
          <a:p>
            <a:r>
              <a:rPr lang="en-US" sz="1400" dirty="0"/>
              <a:t>Train / validation / test split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4434840" y="1280160"/>
            <a:ext cx="3337560" cy="1828800"/>
          </a:xfrm>
          <a:prstGeom prst="roundRect">
            <a:avLst/>
          </a:prstGeom>
          <a:solidFill>
            <a:srgbClr val="F5F7FB"/>
          </a:solidFill>
          <a:ln>
            <a:solidFill>
              <a:srgbClr val="DEE3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4434840" y="1280160"/>
            <a:ext cx="54864" cy="1828800"/>
          </a:xfrm>
          <a:prstGeom prst="rect">
            <a:avLst/>
          </a:prstGeom>
          <a:solidFill>
            <a:srgbClr val="E0A53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4636007" y="1426463"/>
            <a:ext cx="2990088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/>
              <a:t>Baseline</a:t>
            </a:r>
          </a:p>
          <a:p>
            <a:r>
              <a:rPr lang="en-US" sz="1400" dirty="0"/>
              <a:t>SGD classifier</a:t>
            </a:r>
          </a:p>
          <a:p>
            <a:r>
              <a:rPr lang="en-US" sz="1400" dirty="0"/>
              <a:t>Fast reference model</a:t>
            </a:r>
          </a:p>
          <a:p>
            <a:r>
              <a:rPr lang="en-US" sz="1400" dirty="0"/>
              <a:t>Validation accuracy: 77.98%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8138160" y="1280160"/>
            <a:ext cx="3337560" cy="1828800"/>
          </a:xfrm>
          <a:prstGeom prst="roundRect">
            <a:avLst/>
          </a:prstGeom>
          <a:solidFill>
            <a:srgbClr val="F5F7FB"/>
          </a:solidFill>
          <a:ln>
            <a:solidFill>
              <a:srgbClr val="DEE3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Rectangle 13"/>
          <p:cNvSpPr/>
          <p:nvPr/>
        </p:nvSpPr>
        <p:spPr>
          <a:xfrm>
            <a:off x="8138160" y="1280160"/>
            <a:ext cx="54864" cy="1828800"/>
          </a:xfrm>
          <a:prstGeom prst="rect">
            <a:avLst/>
          </a:prstGeom>
          <a:solidFill>
            <a:srgbClr val="1CA06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8339328" y="1426463"/>
            <a:ext cx="2990088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/>
              <a:t>Improved Model</a:t>
            </a:r>
          </a:p>
          <a:p>
            <a:r>
              <a:rPr lang="en-US" sz="1400" dirty="0"/>
              <a:t>Extra Trees classifier</a:t>
            </a:r>
          </a:p>
          <a:p>
            <a:r>
              <a:rPr lang="en-US" sz="1400" dirty="0"/>
              <a:t>150 decision trees</a:t>
            </a:r>
          </a:p>
          <a:p>
            <a:r>
              <a:rPr lang="en-US" sz="1400" dirty="0"/>
              <a:t>Validation accuracy: 97.61%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731520" y="3703320"/>
            <a:ext cx="5166360" cy="1463040"/>
          </a:xfrm>
          <a:prstGeom prst="roundRect">
            <a:avLst/>
          </a:prstGeom>
          <a:solidFill>
            <a:srgbClr val="F5F7FB"/>
          </a:solidFill>
          <a:ln>
            <a:solidFill>
              <a:srgbClr val="DEE3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Rectangle 16"/>
          <p:cNvSpPr/>
          <p:nvPr/>
        </p:nvSpPr>
        <p:spPr>
          <a:xfrm>
            <a:off x="731520" y="3703320"/>
            <a:ext cx="54864" cy="1463040"/>
          </a:xfrm>
          <a:prstGeom prst="rect">
            <a:avLst/>
          </a:prstGeom>
          <a:solidFill>
            <a:srgbClr val="21B8D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TextBox 17"/>
          <p:cNvSpPr txBox="1"/>
          <p:nvPr/>
        </p:nvSpPr>
        <p:spPr>
          <a:xfrm>
            <a:off x="932688" y="3849624"/>
            <a:ext cx="4818888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/>
              <a:t>Evaluation</a:t>
            </a:r>
          </a:p>
          <a:p>
            <a:r>
              <a:rPr lang="en-US" sz="1400" dirty="0"/>
              <a:t>Accuracy &amp; Balanced Accuracy</a:t>
            </a:r>
          </a:p>
          <a:p>
            <a:r>
              <a:rPr lang="en-US" sz="1400" dirty="0"/>
              <a:t>Precision, Recall &amp; F1-score</a:t>
            </a:r>
          </a:p>
          <a:p>
            <a:r>
              <a:rPr lang="en-US" sz="1400" dirty="0"/>
              <a:t>Macro &amp; weighted metrics</a:t>
            </a:r>
          </a:p>
        </p:txBody>
      </p:sp>
      <p:sp>
        <p:nvSpPr>
          <p:cNvPr id="19" name="Rounded Rectangle 18"/>
          <p:cNvSpPr/>
          <p:nvPr/>
        </p:nvSpPr>
        <p:spPr>
          <a:xfrm>
            <a:off x="6263640" y="3703320"/>
            <a:ext cx="5166360" cy="1463040"/>
          </a:xfrm>
          <a:prstGeom prst="roundRect">
            <a:avLst/>
          </a:prstGeom>
          <a:solidFill>
            <a:srgbClr val="F5F7FB"/>
          </a:solidFill>
          <a:ln>
            <a:solidFill>
              <a:srgbClr val="DEE3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Rectangle 19"/>
          <p:cNvSpPr/>
          <p:nvPr/>
        </p:nvSpPr>
        <p:spPr>
          <a:xfrm>
            <a:off x="6263640" y="3703320"/>
            <a:ext cx="54864" cy="1463040"/>
          </a:xfrm>
          <a:prstGeom prst="rect">
            <a:avLst/>
          </a:prstGeom>
          <a:solidFill>
            <a:srgbClr val="2A67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TextBox 20"/>
          <p:cNvSpPr txBox="1"/>
          <p:nvPr/>
        </p:nvSpPr>
        <p:spPr>
          <a:xfrm>
            <a:off x="6464807" y="3849624"/>
            <a:ext cx="4818888" cy="12311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/>
              <a:t>Held-Out Test</a:t>
            </a:r>
          </a:p>
          <a:p>
            <a:r>
              <a:rPr lang="en-US" sz="1400" dirty="0"/>
              <a:t>377,917 unseen records</a:t>
            </a:r>
          </a:p>
          <a:p>
            <a:r>
              <a:rPr lang="en-US" sz="1400" dirty="0"/>
              <a:t>No model retraining</a:t>
            </a:r>
          </a:p>
          <a:p>
            <a:r>
              <a:rPr lang="en-US" sz="1400" dirty="0"/>
              <a:t>Test accuracy: 97.58%</a:t>
            </a:r>
          </a:p>
          <a:p>
            <a:r>
              <a:rPr lang="en-US" sz="1400" dirty="0"/>
              <a:t>Balanced accuracy: 88.94%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18" descr="subtle_sdn_backgroun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594360" y="320040"/>
            <a:ext cx="1097280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600" b="1">
                <a:solidFill>
                  <a:srgbClr val="121D34"/>
                </a:solidFill>
                <a:latin typeface="Aptos Display"/>
              </a:defRPr>
            </a:pPr>
            <a:r>
              <a:t>Machine-Learning Results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12648" y="896112"/>
            <a:ext cx="1078992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150">
                <a:solidFill>
                  <a:srgbClr val="657187"/>
                </a:solidFill>
                <a:latin typeface="Aptos"/>
              </a:defRPr>
            </a:pPr>
            <a:r>
              <a:t>Actual terminal output from the completed experiment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1201400" y="338328"/>
            <a:ext cx="41148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000" b="1">
                <a:solidFill>
                  <a:srgbClr val="2A67FF"/>
                </a:solidFill>
              </a:defRPr>
            </a:pPr>
            <a:r>
              <a:t>08</a:t>
            </a:r>
          </a:p>
        </p:txBody>
      </p:sp>
      <p:sp>
        <p:nvSpPr>
          <p:cNvPr id="5" name="Rectangle 4"/>
          <p:cNvSpPr/>
          <p:nvPr/>
        </p:nvSpPr>
        <p:spPr>
          <a:xfrm>
            <a:off x="594360" y="6510528"/>
            <a:ext cx="10972800" cy="10972"/>
          </a:xfrm>
          <a:prstGeom prst="rect">
            <a:avLst/>
          </a:prstGeom>
          <a:solidFill>
            <a:srgbClr val="DEE3E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612648" y="6565392"/>
            <a:ext cx="10789920" cy="16459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750">
                <a:solidFill>
                  <a:srgbClr val="657187"/>
                </a:solidFill>
              </a:defRPr>
            </a:pPr>
            <a:r>
              <a:t>Vanshaj Patel  |  MSc Cybersecurity and Digital Forensics  |  September 2026</a:t>
            </a:r>
          </a:p>
        </p:txBody>
      </p:sp>
      <p:pic>
        <p:nvPicPr>
          <p:cNvPr id="7" name="Picture 6" descr="Fig_5_14_SGD_ExtraTrees_Final_Test_Results(2)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6378" y="1109125"/>
            <a:ext cx="6885404" cy="4827598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640080" y="1188720"/>
            <a:ext cx="6858000" cy="5120640"/>
          </a:xfrm>
          <a:prstGeom prst="rect">
            <a:avLst/>
          </a:prstGeom>
          <a:noFill/>
          <a:ln w="12700">
            <a:solidFill>
              <a:srgbClr val="DEE3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ounded Rectangle 8"/>
          <p:cNvSpPr/>
          <p:nvPr/>
        </p:nvSpPr>
        <p:spPr>
          <a:xfrm>
            <a:off x="7772400" y="1325880"/>
            <a:ext cx="3611880" cy="1143000"/>
          </a:xfrm>
          <a:prstGeom prst="roundRect">
            <a:avLst/>
          </a:prstGeom>
          <a:solidFill>
            <a:srgbClr val="F5F7FB"/>
          </a:solidFill>
          <a:ln>
            <a:solidFill>
              <a:srgbClr val="DEE3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7772400" y="1325880"/>
            <a:ext cx="54864" cy="1143000"/>
          </a:xfrm>
          <a:prstGeom prst="rect">
            <a:avLst/>
          </a:prstGeom>
          <a:solidFill>
            <a:srgbClr val="E0A53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7936992" y="1421815"/>
            <a:ext cx="3264408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/>
              <a:t>SGD Validation</a:t>
            </a:r>
          </a:p>
          <a:p>
            <a:r>
              <a:rPr lang="en-US" sz="1400" b="1" dirty="0"/>
              <a:t>Accuracy: 77.98%</a:t>
            </a:r>
            <a:endParaRPr lang="en-US" sz="1400" dirty="0"/>
          </a:p>
          <a:p>
            <a:r>
              <a:rPr lang="en-US" sz="1400" b="1" dirty="0"/>
              <a:t>Balanced Accuracy: 63.71%</a:t>
            </a:r>
            <a:endParaRPr lang="en-US" sz="1400" dirty="0"/>
          </a:p>
          <a:p>
            <a:r>
              <a:rPr lang="en-US" sz="1400" dirty="0"/>
              <a:t>Baseline performance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7772400" y="2743200"/>
            <a:ext cx="3611880" cy="1143000"/>
          </a:xfrm>
          <a:prstGeom prst="roundRect">
            <a:avLst/>
          </a:prstGeom>
          <a:solidFill>
            <a:srgbClr val="F5F7FB"/>
          </a:solidFill>
          <a:ln>
            <a:solidFill>
              <a:srgbClr val="DEE3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Rectangle 12"/>
          <p:cNvSpPr/>
          <p:nvPr/>
        </p:nvSpPr>
        <p:spPr>
          <a:xfrm>
            <a:off x="7772400" y="2743200"/>
            <a:ext cx="54864" cy="1143000"/>
          </a:xfrm>
          <a:prstGeom prst="rect">
            <a:avLst/>
          </a:prstGeom>
          <a:solidFill>
            <a:srgbClr val="1CA06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7946136" y="2808357"/>
            <a:ext cx="3264408" cy="101566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/>
              <a:t>Extra Trees Validation</a:t>
            </a:r>
          </a:p>
          <a:p>
            <a:r>
              <a:rPr lang="en-US" sz="1400" b="1" dirty="0"/>
              <a:t>Accuracy: 97.61%</a:t>
            </a:r>
            <a:endParaRPr lang="en-US" sz="1400" dirty="0"/>
          </a:p>
          <a:p>
            <a:r>
              <a:rPr lang="en-US" sz="1400" b="1" dirty="0"/>
              <a:t>Balanced Accuracy: 92.31%</a:t>
            </a:r>
            <a:endParaRPr lang="en-US" sz="1400" dirty="0"/>
          </a:p>
          <a:p>
            <a:r>
              <a:rPr lang="en-US" sz="1400" dirty="0"/>
              <a:t>Strong improvement over SGD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7772400" y="4160520"/>
            <a:ext cx="3630168" cy="1355140"/>
          </a:xfrm>
          <a:prstGeom prst="roundRect">
            <a:avLst/>
          </a:prstGeom>
          <a:solidFill>
            <a:srgbClr val="F5F7FB"/>
          </a:solidFill>
          <a:ln>
            <a:solidFill>
              <a:srgbClr val="DEE3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Rectangle 15"/>
          <p:cNvSpPr/>
          <p:nvPr/>
        </p:nvSpPr>
        <p:spPr>
          <a:xfrm>
            <a:off x="7772400" y="4160520"/>
            <a:ext cx="55142" cy="1355140"/>
          </a:xfrm>
          <a:prstGeom prst="rect">
            <a:avLst/>
          </a:prstGeom>
          <a:solidFill>
            <a:srgbClr val="2A67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7946136" y="4205079"/>
            <a:ext cx="3264408" cy="12311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/>
              <a:t>Extra Trees Test</a:t>
            </a:r>
          </a:p>
          <a:p>
            <a:r>
              <a:rPr lang="en-US" sz="1400" b="1" dirty="0"/>
              <a:t>Accuracy: 97.58%</a:t>
            </a:r>
            <a:endParaRPr lang="en-US" sz="1400" dirty="0"/>
          </a:p>
          <a:p>
            <a:r>
              <a:rPr lang="en-US" sz="1400" b="1" dirty="0"/>
              <a:t>Balanced Accuracy: 88.94%</a:t>
            </a:r>
            <a:endParaRPr lang="en-US" sz="1400" dirty="0"/>
          </a:p>
          <a:p>
            <a:r>
              <a:rPr lang="en-US" sz="1400" b="1" dirty="0"/>
              <a:t>Macro F1: 71.35%</a:t>
            </a:r>
            <a:endParaRPr lang="en-US" sz="1400" dirty="0"/>
          </a:p>
          <a:p>
            <a:r>
              <a:rPr lang="en-US" sz="1400" dirty="0"/>
              <a:t>Held-out test performance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7863840" y="5852160"/>
            <a:ext cx="3429000" cy="45720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1100" b="1">
                <a:solidFill>
                  <a:srgbClr val="121D34"/>
                </a:solidFill>
              </a:defRPr>
            </a:pPr>
            <a:r>
              <a:rPr dirty="0"/>
              <a:t>Validation → test difference ≈ 0.03 pp</a:t>
            </a:r>
          </a:p>
        </p:txBody>
      </p:sp>
      <p:sp>
        <p:nvSpPr>
          <p:cNvPr id="20" name="Rounded Rectangle 19"/>
          <p:cNvSpPr/>
          <p:nvPr/>
        </p:nvSpPr>
        <p:spPr>
          <a:xfrm>
            <a:off x="1257300" y="5680691"/>
            <a:ext cx="5623560" cy="713232"/>
          </a:xfrm>
          <a:prstGeom prst="roundRect">
            <a:avLst/>
          </a:prstGeom>
          <a:solidFill>
            <a:srgbClr val="F7F9FC"/>
          </a:solidFill>
          <a:ln w="10160">
            <a:solidFill>
              <a:srgbClr val="CFD6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09728" tIns="54864" rIns="109728" bIns="27432" rtlCol="0" anchor="ctr"/>
          <a:lstStyle/>
          <a:p>
            <a:pPr algn="ctr"/>
            <a:r>
              <a:rPr sz="919" b="1" dirty="0">
                <a:solidFill>
                  <a:srgbClr val="12233E"/>
                </a:solidFill>
              </a:rPr>
              <a:t>Balanced Accuracy: 63.71% → 92.31% → 88.94%     |     Macro F1: 29.65% → 74.31% → 71.35%</a:t>
            </a:r>
          </a:p>
          <a:p>
            <a:pPr algn="ctr"/>
            <a:r>
              <a:rPr sz="819" dirty="0">
                <a:solidFill>
                  <a:srgbClr val="4B5362"/>
                </a:solidFill>
              </a:rPr>
              <a:t>Extra Trees improved overall and class-balanced performance; lower macro metrics show uneven performance across traffic classes.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subtle_sdn_backgroun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0040"/>
            <a:ext cx="12191695" cy="6858000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594360" y="320040"/>
            <a:ext cx="1097280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600" b="1">
                <a:solidFill>
                  <a:srgbClr val="121D34"/>
                </a:solidFill>
                <a:latin typeface="Aptos Display"/>
              </a:defRPr>
            </a:pPr>
            <a:r>
              <a:t>From Offline ML to Live SDN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12648" y="896112"/>
            <a:ext cx="1078992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150">
                <a:solidFill>
                  <a:srgbClr val="657187"/>
                </a:solidFill>
                <a:latin typeface="Aptos"/>
              </a:defRPr>
            </a:pPr>
            <a:r>
              <a:t>Evidence of flow collection and real-time NIDS startup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1201400" y="338328"/>
            <a:ext cx="41148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000" b="1">
                <a:solidFill>
                  <a:srgbClr val="2A67FF"/>
                </a:solidFill>
              </a:defRPr>
            </a:pPr>
            <a:r>
              <a:t>09</a:t>
            </a:r>
          </a:p>
        </p:txBody>
      </p:sp>
      <p:sp>
        <p:nvSpPr>
          <p:cNvPr id="5" name="Rectangle 4"/>
          <p:cNvSpPr/>
          <p:nvPr/>
        </p:nvSpPr>
        <p:spPr>
          <a:xfrm>
            <a:off x="594360" y="6719684"/>
            <a:ext cx="10972800" cy="10972"/>
          </a:xfrm>
          <a:prstGeom prst="rect">
            <a:avLst/>
          </a:prstGeom>
          <a:solidFill>
            <a:srgbClr val="DEE3E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594360" y="6751992"/>
            <a:ext cx="10789920" cy="16459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750">
                <a:solidFill>
                  <a:srgbClr val="657187"/>
                </a:solidFill>
              </a:defRPr>
            </a:pPr>
            <a:r>
              <a:rPr dirty="0"/>
              <a:t>Vanshaj Patel  |  MSc Cybersecurity and Digital Forensics  |  September 2026</a:t>
            </a:r>
          </a:p>
        </p:txBody>
      </p:sp>
      <p:pic>
        <p:nvPicPr>
          <p:cNvPr id="7" name="Picture 6" descr="Fig_5_04_Live_Flow_Statistics(2)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2648" y="1213104"/>
            <a:ext cx="5433060" cy="438912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594360" y="1234440"/>
            <a:ext cx="5486400" cy="4389120"/>
          </a:xfrm>
          <a:prstGeom prst="rect">
            <a:avLst/>
          </a:prstGeom>
          <a:noFill/>
          <a:ln w="12700">
            <a:solidFill>
              <a:srgbClr val="DEE3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9" name="Picture 8" descr="Fig_5_05_Realtime_NIDS_Startup(2)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13348" y="1213104"/>
            <a:ext cx="5433060" cy="438912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6263640" y="1234440"/>
            <a:ext cx="5349240" cy="4389120"/>
          </a:xfrm>
          <a:prstGeom prst="rect">
            <a:avLst/>
          </a:prstGeom>
          <a:noFill/>
          <a:ln w="12700">
            <a:solidFill>
              <a:srgbClr val="DEE3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Rounded Rectangle 13">
            <a:extLst>
              <a:ext uri="{FF2B5EF4-FFF2-40B4-BE49-F238E27FC236}">
                <a16:creationId xmlns:a16="http://schemas.microsoft.com/office/drawing/2014/main" id="{A62CF034-0460-4FCE-CEF9-20B859BFC560}"/>
              </a:ext>
            </a:extLst>
          </p:cNvPr>
          <p:cNvSpPr/>
          <p:nvPr/>
        </p:nvSpPr>
        <p:spPr>
          <a:xfrm>
            <a:off x="1908625" y="5444674"/>
            <a:ext cx="3045899" cy="1136326"/>
          </a:xfrm>
          <a:prstGeom prst="roundRect">
            <a:avLst/>
          </a:prstGeom>
          <a:solidFill>
            <a:srgbClr val="F5F7FB"/>
          </a:solidFill>
          <a:ln>
            <a:solidFill>
              <a:srgbClr val="DEE3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Live Flow Statistics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POX collects live network flows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Flow statistics stored in real time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Source/destination, ports &amp; traffic data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Input for real-time NIDS</a:t>
            </a:r>
          </a:p>
        </p:txBody>
      </p:sp>
      <p:sp>
        <p:nvSpPr>
          <p:cNvPr id="15" name="Rounded Rectangle 14">
            <a:extLst>
              <a:ext uri="{FF2B5EF4-FFF2-40B4-BE49-F238E27FC236}">
                <a16:creationId xmlns:a16="http://schemas.microsoft.com/office/drawing/2014/main" id="{85B1CE69-B4ED-0815-A2E3-0B0A19310FBB}"/>
              </a:ext>
            </a:extLst>
          </p:cNvPr>
          <p:cNvSpPr/>
          <p:nvPr/>
        </p:nvSpPr>
        <p:spPr>
          <a:xfrm>
            <a:off x="7565981" y="5444674"/>
            <a:ext cx="3045899" cy="1136326"/>
          </a:xfrm>
          <a:prstGeom prst="roundRect">
            <a:avLst/>
          </a:prstGeom>
          <a:solidFill>
            <a:srgbClr val="F5F7FB"/>
          </a:solidFill>
          <a:ln>
            <a:solidFill>
              <a:srgbClr val="DEE3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b="1" dirty="0">
                <a:solidFill>
                  <a:schemeClr val="tx1">
                    <a:lumMod val="85000"/>
                    <a:lumOff val="15000"/>
                  </a:schemeClr>
                </a:solidFill>
              </a:rPr>
              <a:t>Extra Trees NIDS Startup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Saved Extra Trees model loaded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15 traffic classes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70 expected ML features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Real-time monitoring started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 descr="subtle_sdn_backgroun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594360" y="320040"/>
            <a:ext cx="1097280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600" b="1">
                <a:solidFill>
                  <a:srgbClr val="121D34"/>
                </a:solidFill>
                <a:latin typeface="Aptos Display"/>
              </a:defRPr>
            </a:pPr>
            <a:r>
              <a:t>Live Benign Detection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12648" y="896112"/>
            <a:ext cx="1078992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150">
                <a:solidFill>
                  <a:srgbClr val="657187"/>
                </a:solidFill>
                <a:latin typeface="Aptos"/>
              </a:defRPr>
            </a:pPr>
            <a:r>
              <a:t>Legitimate traffic remains available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1201400" y="338328"/>
            <a:ext cx="41148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000" b="1">
                <a:solidFill>
                  <a:srgbClr val="2A67FF"/>
                </a:solidFill>
              </a:defRPr>
            </a:pPr>
            <a:r>
              <a:t>10</a:t>
            </a:r>
          </a:p>
        </p:txBody>
      </p:sp>
      <p:sp>
        <p:nvSpPr>
          <p:cNvPr id="5" name="Rectangle 4"/>
          <p:cNvSpPr/>
          <p:nvPr/>
        </p:nvSpPr>
        <p:spPr>
          <a:xfrm>
            <a:off x="594360" y="6510528"/>
            <a:ext cx="10972800" cy="10972"/>
          </a:xfrm>
          <a:prstGeom prst="rect">
            <a:avLst/>
          </a:prstGeom>
          <a:solidFill>
            <a:srgbClr val="DEE3E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612648" y="6565392"/>
            <a:ext cx="10789920" cy="16459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750">
                <a:solidFill>
                  <a:srgbClr val="657187"/>
                </a:solidFill>
              </a:defRPr>
            </a:pPr>
            <a:r>
              <a:t>Vanshaj Patel  |  MSc Cybersecurity and Digital Forensics  |  September 2026</a:t>
            </a:r>
          </a:p>
        </p:txBody>
      </p:sp>
      <p:pic>
        <p:nvPicPr>
          <p:cNvPr id="7" name="Picture 6" descr="Fig_5_06_Live_Benign_Detection(2)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26099" y="1234440"/>
            <a:ext cx="5034601" cy="502920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685800" y="1234440"/>
            <a:ext cx="7315200" cy="5029200"/>
          </a:xfrm>
          <a:prstGeom prst="rect">
            <a:avLst/>
          </a:prstGeom>
          <a:noFill/>
          <a:ln w="12700">
            <a:solidFill>
              <a:srgbClr val="DEE3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ounded Rectangle 8"/>
          <p:cNvSpPr/>
          <p:nvPr/>
        </p:nvSpPr>
        <p:spPr>
          <a:xfrm>
            <a:off x="8275320" y="1417320"/>
            <a:ext cx="3154680" cy="1325880"/>
          </a:xfrm>
          <a:prstGeom prst="roundRect">
            <a:avLst/>
          </a:prstGeom>
          <a:solidFill>
            <a:srgbClr val="F5F7FB"/>
          </a:solidFill>
          <a:ln>
            <a:solidFill>
              <a:srgbClr val="DEE3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8275320" y="1417320"/>
            <a:ext cx="54864" cy="1325880"/>
          </a:xfrm>
          <a:prstGeom prst="rect">
            <a:avLst/>
          </a:prstGeom>
          <a:solidFill>
            <a:srgbClr val="1CA06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8476488" y="1563624"/>
            <a:ext cx="2807208" cy="9848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 b="1">
                <a:solidFill>
                  <a:srgbClr val="121D34"/>
                </a:solidFill>
              </a:defRPr>
            </a:pPr>
            <a:r>
              <a:rPr sz="1600" dirty="0"/>
              <a:t>Observed</a:t>
            </a:r>
          </a:p>
          <a:p>
            <a:r>
              <a:rPr lang="en-US" sz="1400" dirty="0"/>
              <a:t>HR → Web traffic</a:t>
            </a:r>
          </a:p>
          <a:p>
            <a:r>
              <a:rPr lang="en-US" sz="1400" dirty="0"/>
              <a:t>Classified as BENIGN</a:t>
            </a:r>
          </a:p>
          <a:p>
            <a:r>
              <a:rPr lang="en-US" sz="1400" dirty="0"/>
              <a:t>Normal communication maintained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8275320" y="3063240"/>
            <a:ext cx="3154680" cy="1325880"/>
          </a:xfrm>
          <a:prstGeom prst="roundRect">
            <a:avLst/>
          </a:prstGeom>
          <a:solidFill>
            <a:srgbClr val="F5F7FB"/>
          </a:solidFill>
          <a:ln>
            <a:solidFill>
              <a:srgbClr val="DEE3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Rectangle 12"/>
          <p:cNvSpPr/>
          <p:nvPr/>
        </p:nvSpPr>
        <p:spPr>
          <a:xfrm>
            <a:off x="8275320" y="3063240"/>
            <a:ext cx="54864" cy="1325880"/>
          </a:xfrm>
          <a:prstGeom prst="rect">
            <a:avLst/>
          </a:prstGeom>
          <a:solidFill>
            <a:srgbClr val="2A67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8476488" y="3209544"/>
            <a:ext cx="2807208" cy="9848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 b="1">
                <a:solidFill>
                  <a:srgbClr val="121D34"/>
                </a:solidFill>
              </a:defRPr>
            </a:pPr>
            <a:r>
              <a:rPr sz="1600" dirty="0"/>
              <a:t>Confidence</a:t>
            </a:r>
          </a:p>
          <a:p>
            <a:r>
              <a:rPr lang="en-US" sz="1400" dirty="0"/>
              <a:t>97.53% BENIGN</a:t>
            </a:r>
          </a:p>
          <a:p>
            <a:r>
              <a:rPr lang="en-US" sz="1400" dirty="0"/>
              <a:t>Repeated live predictions</a:t>
            </a:r>
          </a:p>
          <a:p>
            <a:r>
              <a:rPr lang="en-US" sz="1400" dirty="0"/>
              <a:t>Extra Trees classification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8275320" y="4709160"/>
            <a:ext cx="3154680" cy="1292772"/>
          </a:xfrm>
          <a:prstGeom prst="roundRect">
            <a:avLst/>
          </a:prstGeom>
          <a:solidFill>
            <a:srgbClr val="F5F7FB"/>
          </a:solidFill>
          <a:ln>
            <a:solidFill>
              <a:srgbClr val="DEE3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Rectangle 15"/>
          <p:cNvSpPr/>
          <p:nvPr/>
        </p:nvSpPr>
        <p:spPr>
          <a:xfrm>
            <a:off x="8275320" y="4709160"/>
            <a:ext cx="54864" cy="1292772"/>
          </a:xfrm>
          <a:prstGeom prst="rect">
            <a:avLst/>
          </a:prstGeom>
          <a:solidFill>
            <a:srgbClr val="21B8D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8476488" y="4855464"/>
            <a:ext cx="2807208" cy="11464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 b="1">
                <a:solidFill>
                  <a:srgbClr val="121D34"/>
                </a:solidFill>
              </a:defRPr>
            </a:pPr>
            <a:r>
              <a:rPr dirty="0"/>
              <a:t>Purpose</a:t>
            </a:r>
          </a:p>
          <a:p>
            <a:pPr>
              <a:spcBef>
                <a:spcPts val="500"/>
              </a:spcBef>
              <a:defRPr sz="1150">
                <a:solidFill>
                  <a:srgbClr val="1C222D"/>
                </a:solidFill>
              </a:defRPr>
            </a:pPr>
            <a:r>
              <a:rPr lang="en-US" sz="1400" dirty="0"/>
              <a:t>Establish normal baseline</a:t>
            </a:r>
          </a:p>
          <a:p>
            <a:pPr>
              <a:spcBef>
                <a:spcPts val="500"/>
              </a:spcBef>
              <a:defRPr sz="1150">
                <a:solidFill>
                  <a:srgbClr val="1C222D"/>
                </a:solidFill>
              </a:defRPr>
            </a:pPr>
            <a:r>
              <a:rPr lang="en-US" sz="1400" dirty="0"/>
              <a:t>Validate legitimate traffic</a:t>
            </a:r>
          </a:p>
          <a:p>
            <a:pPr>
              <a:spcBef>
                <a:spcPts val="500"/>
              </a:spcBef>
              <a:defRPr sz="1150">
                <a:solidFill>
                  <a:srgbClr val="1C222D"/>
                </a:solidFill>
              </a:defRPr>
            </a:pPr>
            <a:r>
              <a:rPr lang="en-US" sz="1400" dirty="0"/>
              <a:t>Compare before attack</a:t>
            </a:r>
            <a:endParaRPr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" name="Picture 18" descr="subtle_sdn_backgroun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594360" y="320040"/>
            <a:ext cx="1097280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600" b="1">
                <a:solidFill>
                  <a:srgbClr val="121D34"/>
                </a:solidFill>
                <a:latin typeface="Aptos Display"/>
              </a:defRPr>
            </a:pPr>
            <a:r>
              <a:t>Hybrid Port-Scan Detection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12648" y="896112"/>
            <a:ext cx="1078992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150">
                <a:solidFill>
                  <a:srgbClr val="657187"/>
                </a:solidFill>
                <a:latin typeface="Aptos"/>
              </a:defRPr>
            </a:pPr>
            <a:r>
              <a:t>Behavioural aggregation closes the live feature gap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1201400" y="338328"/>
            <a:ext cx="41148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000" b="1">
                <a:solidFill>
                  <a:srgbClr val="2A67FF"/>
                </a:solidFill>
              </a:defRPr>
            </a:pPr>
            <a:r>
              <a:t>11</a:t>
            </a:r>
          </a:p>
        </p:txBody>
      </p:sp>
      <p:sp>
        <p:nvSpPr>
          <p:cNvPr id="5" name="Rectangle 4"/>
          <p:cNvSpPr/>
          <p:nvPr/>
        </p:nvSpPr>
        <p:spPr>
          <a:xfrm>
            <a:off x="594360" y="6510528"/>
            <a:ext cx="10972800" cy="10972"/>
          </a:xfrm>
          <a:prstGeom prst="rect">
            <a:avLst/>
          </a:prstGeom>
          <a:solidFill>
            <a:srgbClr val="DEE3E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612648" y="6565392"/>
            <a:ext cx="10789920" cy="16459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750">
                <a:solidFill>
                  <a:srgbClr val="657187"/>
                </a:solidFill>
              </a:defRPr>
            </a:pPr>
            <a:r>
              <a:t>Vanshaj Patel  |  MSc Cybersecurity and Digital Forensics  |  September 2026</a:t>
            </a:r>
          </a:p>
        </p:txBody>
      </p:sp>
      <p:pic>
        <p:nvPicPr>
          <p:cNvPr id="7" name="Picture 6" descr="Fig_5_08_Port_Scan_Detection_and_Mitigation(2)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43169" y="1188720"/>
            <a:ext cx="5126140" cy="512064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640080" y="1188720"/>
            <a:ext cx="7132320" cy="5120640"/>
          </a:xfrm>
          <a:prstGeom prst="rect">
            <a:avLst/>
          </a:prstGeom>
          <a:noFill/>
          <a:ln w="12700">
            <a:solidFill>
              <a:srgbClr val="DEE3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Rounded Rectangle 8"/>
          <p:cNvSpPr/>
          <p:nvPr/>
        </p:nvSpPr>
        <p:spPr>
          <a:xfrm>
            <a:off x="8046720" y="1325880"/>
            <a:ext cx="3383280" cy="1143000"/>
          </a:xfrm>
          <a:prstGeom prst="roundRect">
            <a:avLst/>
          </a:prstGeom>
          <a:solidFill>
            <a:srgbClr val="F5F7FB"/>
          </a:solidFill>
          <a:ln>
            <a:solidFill>
              <a:srgbClr val="DEE3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0" name="Rectangle 9"/>
          <p:cNvSpPr/>
          <p:nvPr/>
        </p:nvSpPr>
        <p:spPr>
          <a:xfrm>
            <a:off x="8046720" y="1325880"/>
            <a:ext cx="54864" cy="1143000"/>
          </a:xfrm>
          <a:prstGeom prst="rect">
            <a:avLst/>
          </a:prstGeom>
          <a:solidFill>
            <a:srgbClr val="DA445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TextBox 10"/>
          <p:cNvSpPr txBox="1"/>
          <p:nvPr/>
        </p:nvSpPr>
        <p:spPr>
          <a:xfrm>
            <a:off x="8247888" y="1472184"/>
            <a:ext cx="3035808" cy="9144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 b="1">
                <a:solidFill>
                  <a:srgbClr val="121D34"/>
                </a:solidFill>
              </a:defRPr>
            </a:pPr>
            <a:r>
              <a:t>Attacker</a:t>
            </a:r>
          </a:p>
          <a:p>
            <a:pPr>
              <a:spcBef>
                <a:spcPts val="500"/>
              </a:spcBef>
              <a:defRPr sz="1150">
                <a:solidFill>
                  <a:srgbClr val="1C222D"/>
                </a:solidFill>
              </a:defRPr>
            </a:pPr>
            <a:r>
              <a:t>atkext — 10.0.90.10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8046720" y="2697480"/>
            <a:ext cx="3383280" cy="1143000"/>
          </a:xfrm>
          <a:prstGeom prst="roundRect">
            <a:avLst/>
          </a:prstGeom>
          <a:solidFill>
            <a:srgbClr val="F5F7FB"/>
          </a:solidFill>
          <a:ln>
            <a:solidFill>
              <a:srgbClr val="DEE3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Rectangle 12"/>
          <p:cNvSpPr/>
          <p:nvPr/>
        </p:nvSpPr>
        <p:spPr>
          <a:xfrm>
            <a:off x="8046720" y="2697480"/>
            <a:ext cx="54864" cy="1143000"/>
          </a:xfrm>
          <a:prstGeom prst="rect">
            <a:avLst/>
          </a:prstGeom>
          <a:solidFill>
            <a:srgbClr val="2A67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TextBox 13"/>
          <p:cNvSpPr txBox="1"/>
          <p:nvPr/>
        </p:nvSpPr>
        <p:spPr>
          <a:xfrm>
            <a:off x="8247888" y="2843784"/>
            <a:ext cx="3035808" cy="9144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 b="1">
                <a:solidFill>
                  <a:srgbClr val="121D34"/>
                </a:solidFill>
              </a:defRPr>
            </a:pPr>
            <a:r>
              <a:t>Target</a:t>
            </a:r>
          </a:p>
          <a:p>
            <a:pPr>
              <a:spcBef>
                <a:spcPts val="500"/>
              </a:spcBef>
              <a:defRPr sz="1150">
                <a:solidFill>
                  <a:srgbClr val="1C222D"/>
                </a:solidFill>
              </a:defRPr>
            </a:pPr>
            <a:r>
              <a:t>web — 10.0.50.11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8046720" y="4069080"/>
            <a:ext cx="3383280" cy="1143000"/>
          </a:xfrm>
          <a:prstGeom prst="roundRect">
            <a:avLst/>
          </a:prstGeom>
          <a:solidFill>
            <a:srgbClr val="F5F7FB"/>
          </a:solidFill>
          <a:ln>
            <a:solidFill>
              <a:srgbClr val="DEE3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Rectangle 15"/>
          <p:cNvSpPr/>
          <p:nvPr/>
        </p:nvSpPr>
        <p:spPr>
          <a:xfrm>
            <a:off x="8046720" y="4069080"/>
            <a:ext cx="54864" cy="1143000"/>
          </a:xfrm>
          <a:prstGeom prst="rect">
            <a:avLst/>
          </a:prstGeom>
          <a:solidFill>
            <a:srgbClr val="DA445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TextBox 16"/>
          <p:cNvSpPr txBox="1"/>
          <p:nvPr/>
        </p:nvSpPr>
        <p:spPr>
          <a:xfrm>
            <a:off x="8247888" y="4215384"/>
            <a:ext cx="3035808" cy="9144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 b="1">
                <a:solidFill>
                  <a:srgbClr val="121D34"/>
                </a:solidFill>
              </a:defRPr>
            </a:pPr>
            <a:r>
              <a:t>Detection</a:t>
            </a:r>
          </a:p>
          <a:p>
            <a:pPr>
              <a:spcBef>
                <a:spcPts val="500"/>
              </a:spcBef>
              <a:defRPr sz="1150">
                <a:solidFill>
                  <a:srgbClr val="1C222D"/>
                </a:solidFill>
              </a:defRPr>
            </a:pPr>
            <a:r>
              <a:t>PORT_SCAN</a:t>
            </a:r>
          </a:p>
          <a:p>
            <a:pPr>
              <a:spcBef>
                <a:spcPts val="500"/>
              </a:spcBef>
              <a:defRPr sz="1150">
                <a:solidFill>
                  <a:srgbClr val="1C222D"/>
                </a:solidFill>
              </a:defRPr>
            </a:pPr>
            <a:r>
              <a:t>86 unique ports / 10 sec</a:t>
            </a:r>
          </a:p>
        </p:txBody>
      </p:sp>
      <p:sp>
        <p:nvSpPr>
          <p:cNvPr id="18" name="Rounded Rectangle 17"/>
          <p:cNvSpPr/>
          <p:nvPr/>
        </p:nvSpPr>
        <p:spPr>
          <a:xfrm>
            <a:off x="8275320" y="5623560"/>
            <a:ext cx="2926080" cy="320040"/>
          </a:xfrm>
          <a:prstGeom prst="roundRect">
            <a:avLst/>
          </a:prstGeom>
          <a:solidFill>
            <a:srgbClr val="DA445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950" b="1">
                <a:solidFill>
                  <a:srgbClr val="FFFFFF"/>
                </a:solidFill>
              </a:defRPr>
            </a:pPr>
            <a:r>
              <a:t>600-SECOND BLOCK REQUESTED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subtle_sdn_backgroun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594360" y="320040"/>
            <a:ext cx="1097280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600" b="1">
                <a:solidFill>
                  <a:srgbClr val="121D34"/>
                </a:solidFill>
                <a:latin typeface="Aptos Display"/>
              </a:defRPr>
            </a:pPr>
            <a:r>
              <a:t>Controller-Supported Mitigation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12648" y="896112"/>
            <a:ext cx="1078992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150">
                <a:solidFill>
                  <a:srgbClr val="657187"/>
                </a:solidFill>
                <a:latin typeface="Aptos"/>
              </a:defRPr>
            </a:pPr>
            <a:r>
              <a:t>Before and after functional connectivity evidence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1201400" y="338328"/>
            <a:ext cx="41148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000" b="1">
                <a:solidFill>
                  <a:srgbClr val="2A67FF"/>
                </a:solidFill>
              </a:defRPr>
            </a:pPr>
            <a:r>
              <a:t>12</a:t>
            </a:r>
          </a:p>
        </p:txBody>
      </p:sp>
      <p:sp>
        <p:nvSpPr>
          <p:cNvPr id="5" name="Rectangle 4"/>
          <p:cNvSpPr/>
          <p:nvPr/>
        </p:nvSpPr>
        <p:spPr>
          <a:xfrm>
            <a:off x="594360" y="6510528"/>
            <a:ext cx="10972800" cy="10972"/>
          </a:xfrm>
          <a:prstGeom prst="rect">
            <a:avLst/>
          </a:prstGeom>
          <a:solidFill>
            <a:srgbClr val="DEE3E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612648" y="6565392"/>
            <a:ext cx="10789920" cy="16459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750">
                <a:solidFill>
                  <a:srgbClr val="657187"/>
                </a:solidFill>
              </a:defRPr>
            </a:pPr>
            <a:r>
              <a:t>Vanshaj Patel  |  MSc Cybersecurity and Digital Forensics  |  September 2026</a:t>
            </a:r>
          </a:p>
        </p:txBody>
      </p:sp>
      <p:pic>
        <p:nvPicPr>
          <p:cNvPr id="7" name="Picture 6" descr="Fig_5_07_Attacker_Before_Mitigation(2)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360" y="1785017"/>
            <a:ext cx="3611880" cy="3608004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594360" y="1325880"/>
            <a:ext cx="3611880" cy="4526280"/>
          </a:xfrm>
          <a:prstGeom prst="rect">
            <a:avLst/>
          </a:prstGeom>
          <a:noFill/>
          <a:ln w="12700">
            <a:solidFill>
              <a:srgbClr val="DEE3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9" name="Picture 8" descr="Fig_5_09_Attacker_Blocked_After_Mitigation(2)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97680" y="1785017"/>
            <a:ext cx="3611880" cy="3608004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4297680" y="1325880"/>
            <a:ext cx="3611880" cy="4526280"/>
          </a:xfrm>
          <a:prstGeom prst="rect">
            <a:avLst/>
          </a:prstGeom>
          <a:noFill/>
          <a:ln w="12700">
            <a:solidFill>
              <a:srgbClr val="DEE3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11" name="Picture 10" descr="Fig_5_10_Legitimate_HR_Access_After_Mitigation(2)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01000" y="1785017"/>
            <a:ext cx="3611880" cy="3608004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>
          <a:xfrm>
            <a:off x="8001000" y="1325880"/>
            <a:ext cx="3611880" cy="4526280"/>
          </a:xfrm>
          <a:prstGeom prst="rect">
            <a:avLst/>
          </a:prstGeom>
          <a:noFill/>
          <a:ln w="12700">
            <a:solidFill>
              <a:srgbClr val="DEE3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Rounded Rectangle 12"/>
          <p:cNvSpPr/>
          <p:nvPr/>
        </p:nvSpPr>
        <p:spPr>
          <a:xfrm>
            <a:off x="1234440" y="5897880"/>
            <a:ext cx="2331720" cy="320040"/>
          </a:xfrm>
          <a:prstGeom prst="roundRect">
            <a:avLst/>
          </a:prstGeom>
          <a:solidFill>
            <a:srgbClr val="1CA06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950" b="1">
                <a:solidFill>
                  <a:srgbClr val="FFFFFF"/>
                </a:solidFill>
              </a:defRPr>
            </a:pPr>
            <a:r>
              <a:t>BEFORE: 0% LOSS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4800600" y="5897880"/>
            <a:ext cx="2606040" cy="320040"/>
          </a:xfrm>
          <a:prstGeom prst="roundRect">
            <a:avLst/>
          </a:prstGeom>
          <a:solidFill>
            <a:srgbClr val="DA445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950" b="1">
                <a:solidFill>
                  <a:srgbClr val="FFFFFF"/>
                </a:solidFill>
              </a:defRPr>
            </a:pPr>
            <a:r>
              <a:t>ATTACKER: 100% LOSS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8732520" y="5897880"/>
            <a:ext cx="2057400" cy="320040"/>
          </a:xfrm>
          <a:prstGeom prst="roundRect">
            <a:avLst/>
          </a:prstGeom>
          <a:solidFill>
            <a:srgbClr val="1CA06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950" b="1">
                <a:solidFill>
                  <a:srgbClr val="FFFFFF"/>
                </a:solidFill>
              </a:defRPr>
            </a:pPr>
            <a:r>
              <a:t>HR1: 0% LOSS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subtle_sdn_backgroun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594360" y="320040"/>
            <a:ext cx="1097280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600" b="1">
                <a:solidFill>
                  <a:srgbClr val="121D34"/>
                </a:solidFill>
                <a:latin typeface="Aptos Display"/>
              </a:defRPr>
            </a:pPr>
            <a:r>
              <a:t>Traffic Capture &amp; Dashboard Evidence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12648" y="896112"/>
            <a:ext cx="1078992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150">
                <a:solidFill>
                  <a:srgbClr val="657187"/>
                </a:solidFill>
                <a:latin typeface="Aptos"/>
              </a:defRPr>
            </a:pPr>
            <a:r>
              <a:t>Packet capture and live security visualization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1201400" y="338328"/>
            <a:ext cx="41148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000" b="1">
                <a:solidFill>
                  <a:srgbClr val="2A67FF"/>
                </a:solidFill>
              </a:defRPr>
            </a:pPr>
            <a:r>
              <a:t>13</a:t>
            </a:r>
          </a:p>
        </p:txBody>
      </p:sp>
      <p:sp>
        <p:nvSpPr>
          <p:cNvPr id="5" name="Rectangle 4"/>
          <p:cNvSpPr/>
          <p:nvPr/>
        </p:nvSpPr>
        <p:spPr>
          <a:xfrm>
            <a:off x="594360" y="6510528"/>
            <a:ext cx="10972800" cy="10972"/>
          </a:xfrm>
          <a:prstGeom prst="rect">
            <a:avLst/>
          </a:prstGeom>
          <a:solidFill>
            <a:srgbClr val="DEE3E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612648" y="6565392"/>
            <a:ext cx="10789920" cy="16459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750">
                <a:solidFill>
                  <a:srgbClr val="657187"/>
                </a:solidFill>
              </a:defRPr>
            </a:pPr>
            <a:r>
              <a:t>Vanshaj Patel  |  MSc Cybersecurity and Digital Forensics  |  September 2026</a:t>
            </a:r>
          </a:p>
        </p:txBody>
      </p:sp>
      <p:pic>
        <p:nvPicPr>
          <p:cNvPr id="7" name="Picture 6" descr="Fig_5_11_Wireshark_Port_Scan(2)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1221" y="1234440"/>
            <a:ext cx="4858396" cy="452628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594360" y="1234440"/>
            <a:ext cx="5532120" cy="4526280"/>
          </a:xfrm>
          <a:prstGeom prst="rect">
            <a:avLst/>
          </a:prstGeom>
          <a:noFill/>
          <a:ln w="12700">
            <a:solidFill>
              <a:srgbClr val="DEE3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9" name="Picture 8" descr="Fig_5_13_Dashboard_PortScan_Alert(2)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31921" y="1234440"/>
            <a:ext cx="4858396" cy="452628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6309360" y="1234440"/>
            <a:ext cx="5303520" cy="4526280"/>
          </a:xfrm>
          <a:prstGeom prst="rect">
            <a:avLst/>
          </a:prstGeom>
          <a:noFill/>
          <a:ln w="12700">
            <a:solidFill>
              <a:srgbClr val="DEE3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ounded Rectangle 10"/>
          <p:cNvSpPr/>
          <p:nvPr/>
        </p:nvSpPr>
        <p:spPr>
          <a:xfrm>
            <a:off x="1325880" y="5870448"/>
            <a:ext cx="4069080" cy="320040"/>
          </a:xfrm>
          <a:prstGeom prst="roundRect">
            <a:avLst/>
          </a:prstGeom>
          <a:solidFill>
            <a:srgbClr val="2A67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950" b="1">
                <a:solidFill>
                  <a:srgbClr val="FFFFFF"/>
                </a:solidFill>
              </a:defRPr>
            </a:pPr>
            <a:r>
              <a:t>WIRESHARK: 10.0.90.10 → 10.0.50.11</a:t>
            </a:r>
          </a:p>
        </p:txBody>
      </p:sp>
      <p:sp>
        <p:nvSpPr>
          <p:cNvPr id="12" name="Rounded Rectangle 11"/>
          <p:cNvSpPr/>
          <p:nvPr/>
        </p:nvSpPr>
        <p:spPr>
          <a:xfrm>
            <a:off x="7315200" y="5870448"/>
            <a:ext cx="3337560" cy="320040"/>
          </a:xfrm>
          <a:prstGeom prst="roundRect">
            <a:avLst/>
          </a:prstGeom>
          <a:solidFill>
            <a:srgbClr val="DA445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950" b="1">
                <a:solidFill>
                  <a:srgbClr val="FFFFFF"/>
                </a:solidFill>
              </a:defRPr>
            </a:pPr>
            <a:r>
              <a:t>DASHBOARD: PORT_SCAN DETECTED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subtle_sdn_backgroun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320040"/>
            <a:ext cx="12191695" cy="6858000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594360" y="320040"/>
            <a:ext cx="1097280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600" b="1">
                <a:solidFill>
                  <a:srgbClr val="121D34"/>
                </a:solidFill>
                <a:latin typeface="Aptos Display"/>
              </a:defRPr>
            </a:pPr>
            <a:r>
              <a:t>Evaluation: Key Findings &amp; Limitations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12648" y="896112"/>
            <a:ext cx="1078992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150">
                <a:solidFill>
                  <a:srgbClr val="657187"/>
                </a:solidFill>
                <a:latin typeface="Aptos"/>
              </a:defRPr>
            </a:pPr>
            <a:r>
              <a:t>What the evidence supports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1201400" y="338328"/>
            <a:ext cx="41148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000" b="1">
                <a:solidFill>
                  <a:srgbClr val="2A67FF"/>
                </a:solidFill>
              </a:defRPr>
            </a:pPr>
            <a:r>
              <a:t>14</a:t>
            </a:r>
          </a:p>
        </p:txBody>
      </p:sp>
      <p:sp>
        <p:nvSpPr>
          <p:cNvPr id="5" name="Rectangle 4"/>
          <p:cNvSpPr/>
          <p:nvPr/>
        </p:nvSpPr>
        <p:spPr>
          <a:xfrm>
            <a:off x="594360" y="6510528"/>
            <a:ext cx="10972800" cy="10972"/>
          </a:xfrm>
          <a:prstGeom prst="rect">
            <a:avLst/>
          </a:prstGeom>
          <a:solidFill>
            <a:srgbClr val="DEE3E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612648" y="6565392"/>
            <a:ext cx="10789920" cy="16459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750">
                <a:solidFill>
                  <a:srgbClr val="657187"/>
                </a:solidFill>
              </a:defRPr>
            </a:pPr>
            <a:r>
              <a:t>Vanshaj Patel  |  MSc Cybersecurity and Digital Forensics  |  September 2026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685800" y="1234440"/>
            <a:ext cx="3474720" cy="4434840"/>
          </a:xfrm>
          <a:prstGeom prst="roundRect">
            <a:avLst/>
          </a:prstGeom>
          <a:solidFill>
            <a:srgbClr val="F5F7FB"/>
          </a:solidFill>
          <a:ln>
            <a:solidFill>
              <a:srgbClr val="DEE3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685800" y="1234440"/>
            <a:ext cx="54864" cy="4434840"/>
          </a:xfrm>
          <a:prstGeom prst="rect">
            <a:avLst/>
          </a:prstGeom>
          <a:solidFill>
            <a:srgbClr val="1CA06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886968" y="1380744"/>
            <a:ext cx="3127248" cy="198259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defRPr sz="1400" b="1">
                <a:solidFill>
                  <a:srgbClr val="121D34"/>
                </a:solidFill>
              </a:defRPr>
            </a:pPr>
            <a:r>
              <a:rPr sz="1600" dirty="0"/>
              <a:t>What Worked</a:t>
            </a:r>
            <a:endParaRPr lang="en-GB" sz="1600" dirty="0"/>
          </a:p>
          <a:p>
            <a:pPr>
              <a:defRPr sz="1400" b="1">
                <a:solidFill>
                  <a:srgbClr val="121D34"/>
                </a:solidFill>
              </a:defRPr>
            </a:pPr>
            <a:endParaRPr sz="1600" dirty="0"/>
          </a:p>
          <a:p>
            <a:pPr marL="171450" indent="-171450">
              <a:spcBef>
                <a:spcPts val="500"/>
              </a:spcBef>
              <a:buFont typeface="Arial" panose="020B0604020202020204" pitchFamily="34" charset="0"/>
              <a:buChar char="•"/>
              <a:defRPr sz="1150">
                <a:solidFill>
                  <a:srgbClr val="1C222D"/>
                </a:solidFill>
              </a:defRPr>
            </a:pPr>
            <a:r>
              <a:rPr lang="en-US" sz="1400" dirty="0"/>
              <a:t>Extra Trees: 97.58% test accuracy</a:t>
            </a:r>
          </a:p>
          <a:p>
            <a:pPr marL="171450" indent="-171450">
              <a:spcBef>
                <a:spcPts val="500"/>
              </a:spcBef>
              <a:buFont typeface="Arial" panose="020B0604020202020204" pitchFamily="34" charset="0"/>
              <a:buChar char="•"/>
              <a:defRPr sz="1150">
                <a:solidFill>
                  <a:srgbClr val="1C222D"/>
                </a:solidFill>
              </a:defRPr>
            </a:pPr>
            <a:r>
              <a:rPr lang="en-US" sz="1400" dirty="0"/>
              <a:t>Live BENIGN traffic identified</a:t>
            </a:r>
          </a:p>
          <a:p>
            <a:pPr marL="171450" indent="-171450">
              <a:spcBef>
                <a:spcPts val="500"/>
              </a:spcBef>
              <a:buFont typeface="Arial" panose="020B0604020202020204" pitchFamily="34" charset="0"/>
              <a:buChar char="•"/>
              <a:defRPr sz="1150">
                <a:solidFill>
                  <a:srgbClr val="1C222D"/>
                </a:solidFill>
              </a:defRPr>
            </a:pPr>
            <a:r>
              <a:rPr lang="en-US" sz="1400" dirty="0"/>
              <a:t>Port scan detected </a:t>
            </a:r>
            <a:r>
              <a:rPr lang="en-US" sz="1400" dirty="0" err="1"/>
              <a:t>behaviourally</a:t>
            </a:r>
            <a:endParaRPr lang="en-US" sz="1400" dirty="0"/>
          </a:p>
          <a:p>
            <a:pPr marL="171450" indent="-171450">
              <a:spcBef>
                <a:spcPts val="500"/>
              </a:spcBef>
              <a:buFont typeface="Arial" panose="020B0604020202020204" pitchFamily="34" charset="0"/>
              <a:buChar char="•"/>
              <a:defRPr sz="1150">
                <a:solidFill>
                  <a:srgbClr val="1C222D"/>
                </a:solidFill>
              </a:defRPr>
            </a:pPr>
            <a:r>
              <a:rPr lang="en-US" sz="1400" dirty="0"/>
              <a:t>Selective attacker blocking observed</a:t>
            </a:r>
          </a:p>
          <a:p>
            <a:pPr marL="171450" indent="-171450">
              <a:spcBef>
                <a:spcPts val="500"/>
              </a:spcBef>
              <a:buFont typeface="Arial" panose="020B0604020202020204" pitchFamily="34" charset="0"/>
              <a:buChar char="•"/>
              <a:defRPr sz="1150">
                <a:solidFill>
                  <a:srgbClr val="1C222D"/>
                </a:solidFill>
              </a:defRPr>
            </a:pPr>
            <a:r>
              <a:rPr lang="en-US" sz="1400" dirty="0"/>
              <a:t>Legitimate traffic remained available</a:t>
            </a:r>
            <a:endParaRPr sz="1400" dirty="0"/>
          </a:p>
        </p:txBody>
      </p:sp>
      <p:sp>
        <p:nvSpPr>
          <p:cNvPr id="10" name="Rounded Rectangle 9"/>
          <p:cNvSpPr/>
          <p:nvPr/>
        </p:nvSpPr>
        <p:spPr>
          <a:xfrm>
            <a:off x="4389120" y="1234440"/>
            <a:ext cx="3474720" cy="4434840"/>
          </a:xfrm>
          <a:prstGeom prst="roundRect">
            <a:avLst/>
          </a:prstGeom>
          <a:solidFill>
            <a:srgbClr val="F5F7FB"/>
          </a:solidFill>
          <a:ln>
            <a:solidFill>
              <a:srgbClr val="DEE3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4389120" y="1234440"/>
            <a:ext cx="54864" cy="4434840"/>
          </a:xfrm>
          <a:prstGeom prst="rect">
            <a:avLst/>
          </a:prstGeom>
          <a:solidFill>
            <a:srgbClr val="2A67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4590288" y="1380744"/>
            <a:ext cx="3127248" cy="215443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b="1" dirty="0"/>
              <a:t>Important Interpretation</a:t>
            </a:r>
          </a:p>
          <a:p>
            <a:pPr algn="ctr"/>
            <a:endParaRPr lang="en-US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/>
              <a:t>Offline ≠ live performance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/>
              <a:t>31/70 features mapped/derived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/>
              <a:t>Feature adaptation required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/>
              <a:t>Hybrid detection improved practicality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/>
              <a:t>Behavioural analysis supported port-scan detection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8092440" y="1234440"/>
            <a:ext cx="3474720" cy="4434840"/>
          </a:xfrm>
          <a:prstGeom prst="roundRect">
            <a:avLst/>
          </a:prstGeom>
          <a:solidFill>
            <a:srgbClr val="F5F7FB"/>
          </a:solidFill>
          <a:ln>
            <a:solidFill>
              <a:srgbClr val="DEE3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Rectangle 13"/>
          <p:cNvSpPr/>
          <p:nvPr/>
        </p:nvSpPr>
        <p:spPr>
          <a:xfrm>
            <a:off x="8092440" y="1234440"/>
            <a:ext cx="54864" cy="4434840"/>
          </a:xfrm>
          <a:prstGeom prst="rect">
            <a:avLst/>
          </a:prstGeom>
          <a:solidFill>
            <a:srgbClr val="E0A53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8293608" y="1380744"/>
            <a:ext cx="3127248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b="1" dirty="0"/>
              <a:t>Limitations</a:t>
            </a:r>
          </a:p>
          <a:p>
            <a:pPr algn="ctr"/>
            <a:endParaRPr lang="en-US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/>
              <a:t>Offline-to-live feature gap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/>
              <a:t>Controlled Mininet environment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/>
              <a:t>Limited live attack scenarios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/>
              <a:t>Mitigation verified functionally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400" dirty="0"/>
              <a:t>OVS DROP rule not independently confirmed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" name="Picture 23" descr="subtle_sdn_backgroun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72" y="320040"/>
            <a:ext cx="12191695" cy="6858000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594360" y="320040"/>
            <a:ext cx="10972800" cy="5486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2600" b="1">
                <a:solidFill>
                  <a:srgbClr val="121D34"/>
                </a:solidFill>
                <a:latin typeface="Aptos Display"/>
              </a:defRPr>
            </a:pPr>
            <a:r>
              <a:t>Conclusion &amp; Viva Takeaway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612648" y="896112"/>
            <a:ext cx="10789920" cy="32004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150">
                <a:solidFill>
                  <a:srgbClr val="657187"/>
                </a:solidFill>
                <a:latin typeface="Aptos"/>
              </a:defRPr>
            </a:pPr>
            <a:r>
              <a:t>A working end-to-end SDN security prototype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1201400" y="338328"/>
            <a:ext cx="411480" cy="2743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r">
              <a:defRPr sz="1000" b="1">
                <a:solidFill>
                  <a:srgbClr val="2A67FF"/>
                </a:solidFill>
              </a:defRPr>
            </a:pPr>
            <a:r>
              <a:t>15</a:t>
            </a:r>
          </a:p>
        </p:txBody>
      </p:sp>
      <p:sp>
        <p:nvSpPr>
          <p:cNvPr id="5" name="Rectangle 4"/>
          <p:cNvSpPr/>
          <p:nvPr/>
        </p:nvSpPr>
        <p:spPr>
          <a:xfrm>
            <a:off x="594360" y="6510528"/>
            <a:ext cx="10972800" cy="10972"/>
          </a:xfrm>
          <a:prstGeom prst="rect">
            <a:avLst/>
          </a:prstGeom>
          <a:solidFill>
            <a:srgbClr val="DEE3EB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612648" y="6565392"/>
            <a:ext cx="10789920" cy="16459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750">
                <a:solidFill>
                  <a:srgbClr val="657187"/>
                </a:solidFill>
              </a:defRPr>
            </a:pPr>
            <a:r>
              <a:t>Vanshaj Patel  |  MSc Cybersecurity and Digital Forensics  |  September 2026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777240" y="1325880"/>
            <a:ext cx="10652760" cy="1005840"/>
          </a:xfrm>
          <a:prstGeom prst="roundRect">
            <a:avLst/>
          </a:prstGeom>
          <a:solidFill>
            <a:srgbClr val="F5F7FB"/>
          </a:solidFill>
          <a:ln>
            <a:solidFill>
              <a:srgbClr val="DEE3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8" name="Rectangle 7"/>
          <p:cNvSpPr/>
          <p:nvPr/>
        </p:nvSpPr>
        <p:spPr>
          <a:xfrm>
            <a:off x="777240" y="1325880"/>
            <a:ext cx="54864" cy="1005840"/>
          </a:xfrm>
          <a:prstGeom prst="rect">
            <a:avLst/>
          </a:prstGeom>
          <a:solidFill>
            <a:srgbClr val="2A67FF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9" name="TextBox 8"/>
          <p:cNvSpPr txBox="1"/>
          <p:nvPr/>
        </p:nvSpPr>
        <p:spPr>
          <a:xfrm>
            <a:off x="978408" y="1472184"/>
            <a:ext cx="2862072" cy="7899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 b="1">
                <a:solidFill>
                  <a:srgbClr val="121D34"/>
                </a:solidFill>
              </a:defRPr>
            </a:pPr>
            <a:r>
              <a:rPr dirty="0"/>
              <a:t>Project Outcome</a:t>
            </a:r>
          </a:p>
          <a:p>
            <a:pPr marL="171450" indent="-171450">
              <a:spcBef>
                <a:spcPts val="500"/>
              </a:spcBef>
              <a:buFont typeface="Arial" panose="020B0604020202020204" pitchFamily="34" charset="0"/>
              <a:buChar char="•"/>
              <a:defRPr sz="1150">
                <a:solidFill>
                  <a:srgbClr val="1C222D"/>
                </a:solidFill>
              </a:defRPr>
            </a:pPr>
            <a:r>
              <a:rPr lang="en-US" sz="1150" dirty="0"/>
              <a:t>End-to-end SDN-NIDS prototype. </a:t>
            </a:r>
          </a:p>
          <a:p>
            <a:pPr marL="171450" indent="-171450">
              <a:spcBef>
                <a:spcPts val="500"/>
              </a:spcBef>
              <a:buFont typeface="Arial" panose="020B0604020202020204" pitchFamily="34" charset="0"/>
              <a:buChar char="•"/>
              <a:defRPr sz="1150">
                <a:solidFill>
                  <a:srgbClr val="1C222D"/>
                </a:solidFill>
              </a:defRPr>
            </a:pPr>
            <a:r>
              <a:rPr lang="en-US" sz="1150" dirty="0"/>
              <a:t>Offline ML → Live SDN</a:t>
            </a:r>
          </a:p>
        </p:txBody>
      </p:sp>
      <p:sp>
        <p:nvSpPr>
          <p:cNvPr id="10" name="Rounded Rectangle 9"/>
          <p:cNvSpPr/>
          <p:nvPr/>
        </p:nvSpPr>
        <p:spPr>
          <a:xfrm>
            <a:off x="777240" y="2743200"/>
            <a:ext cx="2423160" cy="1508760"/>
          </a:xfrm>
          <a:prstGeom prst="roundRect">
            <a:avLst/>
          </a:prstGeom>
          <a:solidFill>
            <a:srgbClr val="F5F7FB"/>
          </a:solidFill>
          <a:ln>
            <a:solidFill>
              <a:srgbClr val="DEE3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777240" y="2743200"/>
            <a:ext cx="54864" cy="1508760"/>
          </a:xfrm>
          <a:prstGeom prst="rect">
            <a:avLst/>
          </a:prstGeom>
          <a:solidFill>
            <a:srgbClr val="1CA06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978408" y="2889504"/>
            <a:ext cx="2221992" cy="11695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b="1" dirty="0"/>
              <a:t>Extra Trees Test — 97.58%</a:t>
            </a:r>
          </a:p>
          <a:p>
            <a:r>
              <a:rPr lang="en-US" sz="1400" dirty="0"/>
              <a:t>Held-out test result</a:t>
            </a:r>
          </a:p>
          <a:p>
            <a:r>
              <a:rPr lang="en-US" sz="1400" dirty="0"/>
              <a:t>70 input features</a:t>
            </a:r>
          </a:p>
          <a:p>
            <a:r>
              <a:rPr lang="en-US" sz="1400" dirty="0"/>
              <a:t>15 traffic classes</a:t>
            </a:r>
          </a:p>
          <a:p>
            <a:r>
              <a:rPr lang="en-US" sz="1400" dirty="0"/>
              <a:t>Strong offline performance</a:t>
            </a:r>
          </a:p>
        </p:txBody>
      </p:sp>
      <p:sp>
        <p:nvSpPr>
          <p:cNvPr id="13" name="Rounded Rectangle 12"/>
          <p:cNvSpPr/>
          <p:nvPr/>
        </p:nvSpPr>
        <p:spPr>
          <a:xfrm>
            <a:off x="3520440" y="2743200"/>
            <a:ext cx="2423160" cy="1508760"/>
          </a:xfrm>
          <a:prstGeom prst="roundRect">
            <a:avLst/>
          </a:prstGeom>
          <a:solidFill>
            <a:srgbClr val="F5F7FB"/>
          </a:solidFill>
          <a:ln>
            <a:solidFill>
              <a:srgbClr val="DEE3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Rectangle 13"/>
          <p:cNvSpPr/>
          <p:nvPr/>
        </p:nvSpPr>
        <p:spPr>
          <a:xfrm>
            <a:off x="3520440" y="2743200"/>
            <a:ext cx="54864" cy="1508760"/>
          </a:xfrm>
          <a:prstGeom prst="rect">
            <a:avLst/>
          </a:prstGeom>
          <a:solidFill>
            <a:srgbClr val="21B8D6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/>
          <p:cNvSpPr txBox="1"/>
          <p:nvPr/>
        </p:nvSpPr>
        <p:spPr>
          <a:xfrm>
            <a:off x="3538728" y="2888546"/>
            <a:ext cx="2468880" cy="11695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b="1" dirty="0"/>
              <a:t>Live Feature Mapping — 31/70</a:t>
            </a:r>
          </a:p>
          <a:p>
            <a:r>
              <a:rPr lang="en-US" sz="1400" dirty="0"/>
              <a:t>31 features mapped/derived</a:t>
            </a:r>
          </a:p>
          <a:p>
            <a:r>
              <a:rPr lang="en-US" sz="1400" dirty="0"/>
              <a:t>Live OpenFlow statistics</a:t>
            </a:r>
          </a:p>
          <a:p>
            <a:r>
              <a:rPr lang="en-US" sz="1400" dirty="0"/>
              <a:t>Feature gap identified</a:t>
            </a:r>
          </a:p>
          <a:p>
            <a:r>
              <a:rPr lang="en-US" sz="1400" dirty="0"/>
              <a:t>Adaptation required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6263640" y="2743200"/>
            <a:ext cx="2423160" cy="1508760"/>
          </a:xfrm>
          <a:prstGeom prst="roundRect">
            <a:avLst/>
          </a:prstGeom>
          <a:solidFill>
            <a:srgbClr val="F5F7FB"/>
          </a:solidFill>
          <a:ln>
            <a:solidFill>
              <a:srgbClr val="DEE3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7" name="Rectangle 16"/>
          <p:cNvSpPr/>
          <p:nvPr/>
        </p:nvSpPr>
        <p:spPr>
          <a:xfrm>
            <a:off x="6263640" y="2743200"/>
            <a:ext cx="54864" cy="1508760"/>
          </a:xfrm>
          <a:prstGeom prst="rect">
            <a:avLst/>
          </a:prstGeom>
          <a:solidFill>
            <a:srgbClr val="DA4453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8" name="TextBox 17"/>
          <p:cNvSpPr txBox="1"/>
          <p:nvPr/>
        </p:nvSpPr>
        <p:spPr>
          <a:xfrm>
            <a:off x="6464806" y="2889504"/>
            <a:ext cx="2221993" cy="11695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b="1" dirty="0"/>
              <a:t>Port Scan — 86 Ports / 10s</a:t>
            </a:r>
          </a:p>
          <a:p>
            <a:r>
              <a:rPr lang="en-US" sz="1400" dirty="0"/>
              <a:t>Behavioural detection</a:t>
            </a:r>
          </a:p>
          <a:p>
            <a:r>
              <a:rPr lang="en-US" sz="1400" dirty="0"/>
              <a:t>86 unique ports observed</a:t>
            </a:r>
          </a:p>
          <a:p>
            <a:r>
              <a:rPr lang="en-US" sz="1400" dirty="0"/>
              <a:t>10-second window</a:t>
            </a:r>
          </a:p>
          <a:p>
            <a:r>
              <a:rPr lang="en-US" sz="1400" dirty="0"/>
              <a:t>Attack alert generated</a:t>
            </a:r>
          </a:p>
        </p:txBody>
      </p:sp>
      <p:sp>
        <p:nvSpPr>
          <p:cNvPr id="19" name="Rounded Rectangle 18"/>
          <p:cNvSpPr/>
          <p:nvPr/>
        </p:nvSpPr>
        <p:spPr>
          <a:xfrm>
            <a:off x="9006840" y="2743200"/>
            <a:ext cx="2423160" cy="1508760"/>
          </a:xfrm>
          <a:prstGeom prst="roundRect">
            <a:avLst/>
          </a:prstGeom>
          <a:solidFill>
            <a:srgbClr val="F5F7FB"/>
          </a:solidFill>
          <a:ln>
            <a:solidFill>
              <a:srgbClr val="DEE3E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0" name="Rectangle 19"/>
          <p:cNvSpPr/>
          <p:nvPr/>
        </p:nvSpPr>
        <p:spPr>
          <a:xfrm>
            <a:off x="9006840" y="2743200"/>
            <a:ext cx="54864" cy="1508760"/>
          </a:xfrm>
          <a:prstGeom prst="rect">
            <a:avLst/>
          </a:prstGeom>
          <a:solidFill>
            <a:srgbClr val="E0A537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1" name="TextBox 20"/>
          <p:cNvSpPr txBox="1"/>
          <p:nvPr/>
        </p:nvSpPr>
        <p:spPr>
          <a:xfrm>
            <a:off x="9208008" y="2889504"/>
            <a:ext cx="2221992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b="1" dirty="0"/>
              <a:t>Mitigation — 600 Seconds</a:t>
            </a:r>
          </a:p>
          <a:p>
            <a:r>
              <a:rPr lang="en-US" sz="1400" dirty="0"/>
              <a:t>10-minute block request</a:t>
            </a:r>
          </a:p>
          <a:p>
            <a:r>
              <a:rPr lang="en-US" sz="1400" dirty="0"/>
              <a:t>Malicious source targeted</a:t>
            </a:r>
          </a:p>
          <a:p>
            <a:r>
              <a:rPr lang="en-US" sz="1400" dirty="0"/>
              <a:t>Legitimate traffic remained</a:t>
            </a:r>
          </a:p>
          <a:p>
            <a:r>
              <a:rPr lang="en-US" sz="1400" dirty="0"/>
              <a:t>Functional mitigation evidence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1143000" y="4983480"/>
            <a:ext cx="9875520" cy="8686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>
              <a:defRPr sz="2000" b="1">
                <a:solidFill>
                  <a:srgbClr val="121D34"/>
                </a:solidFill>
              </a:defRPr>
            </a:pPr>
            <a:r>
              <a:t>Main lesson: effective real-time SDN intrusion detection required both ML and behavioural network context.</a:t>
            </a:r>
          </a:p>
        </p:txBody>
      </p:sp>
      <p:sp>
        <p:nvSpPr>
          <p:cNvPr id="23" name="Rounded Rectangle 22"/>
          <p:cNvSpPr/>
          <p:nvPr/>
        </p:nvSpPr>
        <p:spPr>
          <a:xfrm>
            <a:off x="4251960" y="5989320"/>
            <a:ext cx="3703320" cy="320040"/>
          </a:xfrm>
          <a:prstGeom prst="roundRect">
            <a:avLst/>
          </a:prstGeom>
          <a:solidFill>
            <a:srgbClr val="121D34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defRPr sz="950" b="1">
                <a:solidFill>
                  <a:srgbClr val="FFFFFF"/>
                </a:solidFill>
              </a:defRPr>
            </a:pPr>
            <a:r>
              <a:t>QUESTIONS &amp; LIVE DEMONSTRATION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806D3536-4DFD-2A7E-B1CB-42BEB39F3D74}"/>
              </a:ext>
            </a:extLst>
          </p:cNvPr>
          <p:cNvSpPr txBox="1"/>
          <p:nvPr/>
        </p:nvSpPr>
        <p:spPr>
          <a:xfrm>
            <a:off x="3840480" y="1523897"/>
            <a:ext cx="2862072" cy="75148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400" b="1">
                <a:solidFill>
                  <a:srgbClr val="121D34"/>
                </a:solidFill>
              </a:defRPr>
            </a:pPr>
            <a:endParaRPr lang="en-US" sz="1150" dirty="0"/>
          </a:p>
          <a:p>
            <a:pPr marL="171450" indent="-171450">
              <a:spcBef>
                <a:spcPts val="500"/>
              </a:spcBef>
              <a:buFont typeface="Arial" panose="020B0604020202020204" pitchFamily="34" charset="0"/>
              <a:buChar char="•"/>
              <a:defRPr sz="1150">
                <a:solidFill>
                  <a:srgbClr val="1C222D"/>
                </a:solidFill>
              </a:defRPr>
            </a:pPr>
            <a:r>
              <a:rPr lang="en-US" sz="1150" dirty="0"/>
              <a:t>Detection → Response</a:t>
            </a:r>
          </a:p>
          <a:p>
            <a:pPr marL="171450" indent="-171450">
              <a:spcBef>
                <a:spcPts val="500"/>
              </a:spcBef>
              <a:buFont typeface="Arial" panose="020B0604020202020204" pitchFamily="34" charset="0"/>
              <a:buChar char="•"/>
              <a:defRPr sz="1150">
                <a:solidFill>
                  <a:srgbClr val="1C222D"/>
                </a:solidFill>
              </a:defRPr>
            </a:pPr>
            <a:r>
              <a:rPr lang="en-US" sz="1150" dirty="0"/>
              <a:t>Hybrid security approach</a:t>
            </a:r>
            <a:endParaRPr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_dark_professional_thank_you_presentation_slid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1695" cy="6858000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2881</TotalTime>
  <Words>1328</Words>
  <Application>Microsoft Macintosh PowerPoint</Application>
  <PresentationFormat>Widescreen</PresentationFormat>
  <Paragraphs>287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9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Vanshaj Ashishkumar Patel (2517969)</cp:lastModifiedBy>
  <cp:revision>11</cp:revision>
  <dcterms:created xsi:type="dcterms:W3CDTF">2013-01-27T09:14:16Z</dcterms:created>
  <dcterms:modified xsi:type="dcterms:W3CDTF">2026-09-30T22:05:31Z</dcterms:modified>
  <cp:category/>
</cp:coreProperties>
</file>